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3" r:id="rId2"/>
    <p:sldMasterId id="2147483688" r:id="rId3"/>
    <p:sldMasterId id="2147483693" r:id="rId4"/>
  </p:sldMasterIdLst>
  <p:notesMasterIdLst>
    <p:notesMasterId r:id="rId70"/>
  </p:notesMasterIdLst>
  <p:handoutMasterIdLst>
    <p:handoutMasterId r:id="rId71"/>
  </p:handoutMasterIdLst>
  <p:sldIdLst>
    <p:sldId id="1929" r:id="rId5"/>
    <p:sldId id="1817" r:id="rId6"/>
    <p:sldId id="1005" r:id="rId7"/>
    <p:sldId id="1697" r:id="rId8"/>
    <p:sldId id="1794" r:id="rId9"/>
    <p:sldId id="1943" r:id="rId10"/>
    <p:sldId id="1693" r:id="rId11"/>
    <p:sldId id="1694" r:id="rId12"/>
    <p:sldId id="1692" r:id="rId13"/>
    <p:sldId id="1944" r:id="rId14"/>
    <p:sldId id="1945" r:id="rId15"/>
    <p:sldId id="1530" r:id="rId16"/>
    <p:sldId id="966" r:id="rId17"/>
    <p:sldId id="1948" r:id="rId18"/>
    <p:sldId id="1946" r:id="rId19"/>
    <p:sldId id="1947" r:id="rId20"/>
    <p:sldId id="994" r:id="rId21"/>
    <p:sldId id="1949" r:id="rId22"/>
    <p:sldId id="1950" r:id="rId23"/>
    <p:sldId id="1951" r:id="rId24"/>
    <p:sldId id="1952" r:id="rId25"/>
    <p:sldId id="1954" r:id="rId26"/>
    <p:sldId id="1953" r:id="rId27"/>
    <p:sldId id="1026" r:id="rId28"/>
    <p:sldId id="1020" r:id="rId29"/>
    <p:sldId id="1337" r:id="rId30"/>
    <p:sldId id="1021" r:id="rId31"/>
    <p:sldId id="1955" r:id="rId32"/>
    <p:sldId id="1956" r:id="rId33"/>
    <p:sldId id="1957" r:id="rId34"/>
    <p:sldId id="983" r:id="rId35"/>
    <p:sldId id="988" r:id="rId36"/>
    <p:sldId id="990" r:id="rId37"/>
    <p:sldId id="984" r:id="rId38"/>
    <p:sldId id="986" r:id="rId39"/>
    <p:sldId id="987" r:id="rId40"/>
    <p:sldId id="985" r:id="rId41"/>
    <p:sldId id="2069" r:id="rId42"/>
    <p:sldId id="1356" r:id="rId43"/>
    <p:sldId id="1358" r:id="rId44"/>
    <p:sldId id="2074" r:id="rId45"/>
    <p:sldId id="2070" r:id="rId46"/>
    <p:sldId id="2092" r:id="rId47"/>
    <p:sldId id="2093" r:id="rId48"/>
    <p:sldId id="2094" r:id="rId49"/>
    <p:sldId id="2103" r:id="rId50"/>
    <p:sldId id="1399" r:id="rId51"/>
    <p:sldId id="2109" r:id="rId52"/>
    <p:sldId id="1667" r:id="rId53"/>
    <p:sldId id="1941" r:id="rId54"/>
    <p:sldId id="1942" r:id="rId55"/>
    <p:sldId id="1870" r:id="rId56"/>
    <p:sldId id="261" r:id="rId57"/>
    <p:sldId id="260" r:id="rId58"/>
    <p:sldId id="1959" r:id="rId59"/>
    <p:sldId id="2104" r:id="rId60"/>
    <p:sldId id="2107" r:id="rId61"/>
    <p:sldId id="2105" r:id="rId62"/>
    <p:sldId id="2106" r:id="rId63"/>
    <p:sldId id="2108" r:id="rId64"/>
    <p:sldId id="1888" r:id="rId65"/>
    <p:sldId id="1821" r:id="rId66"/>
    <p:sldId id="1905" r:id="rId67"/>
    <p:sldId id="2111" r:id="rId68"/>
    <p:sldId id="2110" r:id="rId6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8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054"/>
    </p:cViewPr>
  </p:sorterViewPr>
  <p:notesViewPr>
    <p:cSldViewPr snapToGrid="0">
      <p:cViewPr varScale="1">
        <p:scale>
          <a:sx n="38" d="100"/>
          <a:sy n="38" d="100"/>
        </p:scale>
        <p:origin x="1878" y="28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F1962-47AD-0BA7-2930-03B58FBB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127417-E03A-98C6-AFE2-D86985B8E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36A6EB-EB8D-B5E0-B182-7B71015F9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D53373-F505-8274-4B85-A37754803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77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0A836-D0F7-6FD3-A40F-09DECC91A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7DEC5E-F591-FC9A-14E8-41509E30B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3DD38F-FADC-F8EF-ED71-6224E36F7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D06052-CAB4-E607-8ED6-1D5C3FE205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08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4FA35-6773-2BD4-D32E-12A4045B3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FFDA5D-B4EB-55D5-3AE8-B3DE3EBCE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BDF0728-D8B7-AB5E-2929-6721B65A4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DB004E-BBE0-BE6D-2CDA-8969FE761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5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39932-2783-1E2A-9C54-09D6BCA79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CF1E17-9691-6FA4-7EAD-7FAE5F159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DC9C48-E917-6FB2-68EF-06E060B53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1D951A-537F-769E-60BC-7568EAE5B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424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6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47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53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82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37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86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5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1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0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5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93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77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95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10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4048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6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2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02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6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s://colab.research.google.com/drive/1MMhlrh08-0Byq-U1JlTdDVwMe6dyUcaq?usp=drive_link" TargetMode="External"/><Relationship Id="rId4" Type="http://schemas.openxmlformats.org/officeDocument/2006/relationships/image" Target="../media/image1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hyperlink" Target="https://www.google.com/" TargetMode="External"/><Relationship Id="rId4" Type="http://schemas.openxmlformats.org/officeDocument/2006/relationships/image" Target="../media/image23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hyperlink" Target="mailto:xxxxxxxxxx@gmail.com" TargetMode="Externa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olab.research.google.com/" TargetMode="External"/><Relationship Id="rId3" Type="http://schemas.openxmlformats.org/officeDocument/2006/relationships/image" Target="../media/image28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3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.research.google.com/drive/16epaQjvr38PJbblVff15e8eAHNB0WEOY?usp=sharing" TargetMode="Externa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.research.google.com/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3600">
                <a:latin typeface="メイリオ" panose="020B0604030504040204" pitchFamily="50" charset="-128"/>
              </a:rPr>
              <a:t>ae-8.Python </a:t>
            </a:r>
            <a:r>
              <a:rPr lang="ja-JP" altLang="en-US" sz="3600" dirty="0">
                <a:latin typeface="メイリオ" panose="020B0604030504040204" pitchFamily="50" charset="-128"/>
              </a:rPr>
              <a:t>と </a:t>
            </a:r>
            <a:r>
              <a:rPr lang="en-US" altLang="ja-JP" sz="3600" dirty="0">
                <a:latin typeface="メイリオ" panose="020B0604030504040204" pitchFamily="50" charset="-128"/>
              </a:rPr>
              <a:t>Google </a:t>
            </a:r>
            <a:r>
              <a:rPr lang="en-US" altLang="ja-JP" sz="3600" dirty="0" err="1">
                <a:latin typeface="メイリオ" panose="020B0604030504040204" pitchFamily="50" charset="-128"/>
              </a:rPr>
              <a:t>Colaboratory</a:t>
            </a:r>
            <a:r>
              <a:rPr lang="en-US" altLang="ja-JP" sz="3600" dirty="0">
                <a:latin typeface="メイリオ" panose="020B0604030504040204" pitchFamily="50" charset="-128"/>
              </a:rPr>
              <a:t> </a:t>
            </a:r>
            <a:r>
              <a:rPr lang="ja-JP" altLang="en-US" sz="3600" dirty="0">
                <a:latin typeface="メイリオ" panose="020B0604030504040204" pitchFamily="50" charset="-128"/>
              </a:rPr>
              <a:t>の活用</a:t>
            </a:r>
            <a:br>
              <a:rPr lang="en-US" altLang="ja-JP" sz="3600" dirty="0">
                <a:latin typeface="メイリオ" panose="020B0604030504040204" pitchFamily="50" charset="-128"/>
              </a:rPr>
            </a:br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（</a:t>
            </a:r>
            <a:r>
              <a:rPr lang="en-US" altLang="ja-JP" sz="2800" dirty="0"/>
              <a:t>AI </a:t>
            </a:r>
            <a:r>
              <a:rPr lang="ja-JP" altLang="en-US" sz="2800" dirty="0"/>
              <a:t>演習）（全１５回）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370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948B8-B80A-9C27-E509-175BEA41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316C425-CADC-4357-AC55-FE494638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791" y="5405527"/>
            <a:ext cx="3654787" cy="1370544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6B2C9A2-18B0-894F-BDDF-0F09E2ED8C7B}"/>
              </a:ext>
            </a:extLst>
          </p:cNvPr>
          <p:cNvSpPr txBox="1">
            <a:spLocks/>
          </p:cNvSpPr>
          <p:nvPr/>
        </p:nvSpPr>
        <p:spPr>
          <a:xfrm>
            <a:off x="606608" y="890102"/>
            <a:ext cx="8176445" cy="5209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u="sng" dirty="0">
                <a:solidFill>
                  <a:srgbClr val="FF0000"/>
                </a:solidFill>
              </a:rPr>
              <a:t>②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他の人のノートブックの利用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rabicPeriod"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でアクセス．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共有用のリンク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br>
              <a:rPr lang="en-US" altLang="ja-JP" sz="2400" dirty="0">
                <a:solidFill>
                  <a:prstClr val="black"/>
                </a:solidFill>
              </a:rPr>
            </a:br>
            <a:r>
              <a:rPr lang="ja-JP" altLang="en-US" sz="2000" dirty="0">
                <a:solidFill>
                  <a:prstClr val="black"/>
                </a:solidFill>
              </a:rPr>
              <a:t>例：</a:t>
            </a:r>
            <a:r>
              <a:rPr lang="en-US" altLang="ja-JP" sz="2000" dirty="0">
                <a:hlinkClick r:id="rId3"/>
              </a:rPr>
              <a:t>https://colab.research.google.com/drive/1MMhlrh08-0Byq-U1JlTdDVwMe6dyUcaq?usp=drive_link</a:t>
            </a:r>
            <a:br>
              <a:rPr lang="en-US" altLang="ja-JP" sz="2000" dirty="0"/>
            </a:br>
            <a:r>
              <a:rPr lang="en-US" altLang="ja-JP" sz="2000" dirty="0">
                <a:solidFill>
                  <a:prstClr val="black"/>
                </a:solidFill>
              </a:rPr>
              <a:t>※</a:t>
            </a:r>
            <a:r>
              <a:rPr lang="ja-JP" altLang="en-US" sz="2000" dirty="0">
                <a:solidFill>
                  <a:prstClr val="black"/>
                </a:solidFill>
              </a:rPr>
              <a:t>　リンクはノートブックごとに異なる．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ノートブックが表示される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中身を編集したり、再実行するには、</a:t>
            </a:r>
            <a:r>
              <a:rPr lang="en-US" altLang="ja-JP" sz="2400" dirty="0">
                <a:solidFill>
                  <a:prstClr val="black"/>
                </a:solidFill>
              </a:rPr>
              <a:t>Google </a:t>
            </a:r>
            <a:r>
              <a:rPr lang="ja-JP" altLang="en-US" sz="2400" dirty="0">
                <a:solidFill>
                  <a:prstClr val="black"/>
                </a:solidFill>
              </a:rPr>
              <a:t>アカウントでのログインが必要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300167B-BD91-8271-2D56-77669DD4E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8" y="5737899"/>
            <a:ext cx="3894160" cy="94507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1101B62-BCB4-6159-F1DA-3C2AA55E4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066" y="3314000"/>
            <a:ext cx="4414391" cy="107132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DE37A69-3382-4CEA-620C-D5B7B9F0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 の基本的な使い方②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915DE6-981F-FB6F-16AA-9FED91C4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B85A40D-8C99-5753-6E19-3977E50B97B2}"/>
              </a:ext>
            </a:extLst>
          </p:cNvPr>
          <p:cNvSpPr/>
          <p:nvPr/>
        </p:nvSpPr>
        <p:spPr>
          <a:xfrm>
            <a:off x="3670007" y="5691357"/>
            <a:ext cx="774994" cy="276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07EDEB7-A01F-180D-E971-7F179AC9C8ED}"/>
              </a:ext>
            </a:extLst>
          </p:cNvPr>
          <p:cNvSpPr/>
          <p:nvPr/>
        </p:nvSpPr>
        <p:spPr>
          <a:xfrm>
            <a:off x="7683207" y="6304906"/>
            <a:ext cx="673393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16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5E060-A97F-2EEC-E41A-6C664D8D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CE364A-F69C-2226-09D7-C72C13CB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EB498D3D-A24C-7A1C-BEE3-447E5BC33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8" y="4536493"/>
            <a:ext cx="1078804" cy="2002420"/>
          </a:xfrm>
          <a:prstGeom prst="rect">
            <a:avLst/>
          </a:prstGeom>
        </p:spPr>
      </p:pic>
      <p:pic>
        <p:nvPicPr>
          <p:cNvPr id="8" name="図 7" descr="クマの人形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B44FD655-0649-8593-3C89-6FCD45915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71" y="4165478"/>
            <a:ext cx="1356300" cy="2517494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CA68AF2D-28A8-0800-658A-BD84B8B7813D}"/>
              </a:ext>
            </a:extLst>
          </p:cNvPr>
          <p:cNvSpPr/>
          <p:nvPr/>
        </p:nvSpPr>
        <p:spPr>
          <a:xfrm>
            <a:off x="448697" y="1823013"/>
            <a:ext cx="653970" cy="596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AC633F5-5041-8E50-B30F-2DF29FFDBB2F}"/>
              </a:ext>
            </a:extLst>
          </p:cNvPr>
          <p:cNvSpPr/>
          <p:nvPr/>
        </p:nvSpPr>
        <p:spPr>
          <a:xfrm>
            <a:off x="1307870" y="2419109"/>
            <a:ext cx="653970" cy="5960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790ED1B-4263-2DB5-E048-21C22DD0EF91}"/>
              </a:ext>
            </a:extLst>
          </p:cNvPr>
          <p:cNvSpPr/>
          <p:nvPr/>
        </p:nvSpPr>
        <p:spPr>
          <a:xfrm>
            <a:off x="378754" y="3106929"/>
            <a:ext cx="653970" cy="596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9CFD9D3-A66E-4E1D-1F27-98E47E450D8A}"/>
              </a:ext>
            </a:extLst>
          </p:cNvPr>
          <p:cNvSpPr/>
          <p:nvPr/>
        </p:nvSpPr>
        <p:spPr>
          <a:xfrm>
            <a:off x="2041362" y="3225615"/>
            <a:ext cx="653970" cy="596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1180CA-79E9-E50F-E4C9-B6B86B12ABE6}"/>
              </a:ext>
            </a:extLst>
          </p:cNvPr>
          <p:cNvSpPr txBox="1"/>
          <p:nvPr/>
        </p:nvSpPr>
        <p:spPr>
          <a:xfrm>
            <a:off x="124606" y="1070335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</a:t>
            </a:r>
            <a:r>
              <a:rPr kumimoji="1" lang="ja-JP" altLang="en-US" sz="2400" dirty="0"/>
              <a:t>さんのノートブック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2BC81F0-7DD5-9BD3-6FE5-08F4C11CD543}"/>
              </a:ext>
            </a:extLst>
          </p:cNvPr>
          <p:cNvSpPr txBox="1"/>
          <p:nvPr/>
        </p:nvSpPr>
        <p:spPr>
          <a:xfrm>
            <a:off x="1501960" y="3842796"/>
            <a:ext cx="19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</a:t>
            </a:r>
            <a:r>
              <a:rPr kumimoji="1" lang="ja-JP" altLang="en-US" sz="2400" dirty="0"/>
              <a:t>さんが共有</a:t>
            </a:r>
            <a:endParaRPr kumimoji="1" lang="en-US" altLang="ja-JP" sz="2400" dirty="0"/>
          </a:p>
          <a:p>
            <a:r>
              <a:rPr kumimoji="1" lang="ja-JP" altLang="en-US" sz="2400" dirty="0"/>
              <a:t>可能に設定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0C96301-B352-8A55-BDA6-2B2F94882EBB}"/>
              </a:ext>
            </a:extLst>
          </p:cNvPr>
          <p:cNvCxnSpPr>
            <a:cxnSpLocks/>
          </p:cNvCxnSpPr>
          <p:nvPr/>
        </p:nvCxnSpPr>
        <p:spPr>
          <a:xfrm>
            <a:off x="2908317" y="3523663"/>
            <a:ext cx="1898517" cy="1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楕円 16">
            <a:extLst>
              <a:ext uri="{FF2B5EF4-FFF2-40B4-BE49-F238E27FC236}">
                <a16:creationId xmlns:a16="http://schemas.microsoft.com/office/drawing/2014/main" id="{DB3DC10B-F10A-26D6-9A10-0EF3CA800231}"/>
              </a:ext>
            </a:extLst>
          </p:cNvPr>
          <p:cNvSpPr/>
          <p:nvPr/>
        </p:nvSpPr>
        <p:spPr>
          <a:xfrm>
            <a:off x="4941439" y="3246700"/>
            <a:ext cx="653970" cy="596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78E5A6-10F8-3FE9-B3FA-41EA25893AAA}"/>
              </a:ext>
            </a:extLst>
          </p:cNvPr>
          <p:cNvSpPr txBox="1"/>
          <p:nvPr/>
        </p:nvSpPr>
        <p:spPr>
          <a:xfrm>
            <a:off x="3932871" y="387514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リンクに</a:t>
            </a:r>
            <a:endParaRPr kumimoji="1" lang="en-US" altLang="ja-JP" sz="2400" dirty="0"/>
          </a:p>
          <a:p>
            <a:r>
              <a:rPr kumimoji="1" lang="ja-JP" altLang="en-US" sz="2400" dirty="0"/>
              <a:t>より閲覧可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BBEEFDF-8ADE-93A4-9626-0B7C3199AFCC}"/>
              </a:ext>
            </a:extLst>
          </p:cNvPr>
          <p:cNvSpPr txBox="1"/>
          <p:nvPr/>
        </p:nvSpPr>
        <p:spPr>
          <a:xfrm>
            <a:off x="5676596" y="1024742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</a:t>
            </a:r>
            <a:r>
              <a:rPr kumimoji="1" lang="ja-JP" altLang="en-US" sz="2400" dirty="0"/>
              <a:t>さんのノートブック</a:t>
            </a: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253CFEFB-AE26-24D9-C41B-E88886989C07}"/>
              </a:ext>
            </a:extLst>
          </p:cNvPr>
          <p:cNvSpPr/>
          <p:nvPr/>
        </p:nvSpPr>
        <p:spPr>
          <a:xfrm>
            <a:off x="5676596" y="3323964"/>
            <a:ext cx="235352" cy="5188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9428ECB-38A5-382F-D287-48C026492E37}"/>
              </a:ext>
            </a:extLst>
          </p:cNvPr>
          <p:cNvSpPr/>
          <p:nvPr/>
        </p:nvSpPr>
        <p:spPr>
          <a:xfrm>
            <a:off x="6017845" y="3225615"/>
            <a:ext cx="653970" cy="59609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CA05FF-AFF2-FE57-5ADC-BC8DA3F568D0}"/>
              </a:ext>
            </a:extLst>
          </p:cNvPr>
          <p:cNvSpPr txBox="1"/>
          <p:nvPr/>
        </p:nvSpPr>
        <p:spPr>
          <a:xfrm>
            <a:off x="5455106" y="26236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編集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42214BA-4AED-9F28-B7DF-581461593147}"/>
              </a:ext>
            </a:extLst>
          </p:cNvPr>
          <p:cNvSpPr txBox="1"/>
          <p:nvPr/>
        </p:nvSpPr>
        <p:spPr>
          <a:xfrm>
            <a:off x="6671815" y="3137051"/>
            <a:ext cx="2392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編集後は </a:t>
            </a:r>
            <a:r>
              <a:rPr kumimoji="1" lang="en-US" altLang="ja-JP" sz="2000" b="1" dirty="0"/>
              <a:t>B </a:t>
            </a:r>
            <a:r>
              <a:rPr kumimoji="1" lang="ja-JP" altLang="en-US" sz="2000" b="1" dirty="0"/>
              <a:t>さん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の所有．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編集した結果は</a:t>
            </a:r>
            <a:endParaRPr kumimoji="1" lang="en-US" altLang="ja-JP" sz="2000" b="1" dirty="0"/>
          </a:p>
          <a:p>
            <a:r>
              <a:rPr kumimoji="1" lang="en-US" altLang="ja-JP" sz="2000" b="1" u="sng" dirty="0">
                <a:solidFill>
                  <a:srgbClr val="FF0000"/>
                </a:solidFill>
              </a:rPr>
              <a:t>A</a:t>
            </a:r>
            <a:r>
              <a:rPr kumimoji="1" lang="ja-JP" altLang="en-US" sz="2000" b="1" u="sng" dirty="0">
                <a:solidFill>
                  <a:srgbClr val="FF0000"/>
                </a:solidFill>
              </a:rPr>
              <a:t>さんに影響はない</a:t>
            </a:r>
          </a:p>
        </p:txBody>
      </p:sp>
    </p:spTree>
    <p:extLst>
      <p:ext uri="{BB962C8B-B14F-4D97-AF65-F5344CB8AC3E}">
        <p14:creationId xmlns:p14="http://schemas.microsoft.com/office/powerpoint/2010/main" val="148731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8B96668-7379-4549-91EC-D74F1D04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7" y="555526"/>
            <a:ext cx="5305042" cy="586584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D8D885-E511-42AA-998D-FAAA2646794D}"/>
              </a:ext>
            </a:extLst>
          </p:cNvPr>
          <p:cNvSpPr txBox="1"/>
          <p:nvPr/>
        </p:nvSpPr>
        <p:spPr>
          <a:xfrm>
            <a:off x="5766816" y="174134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テキストセル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F81622-7A68-4F39-B814-A5E01AD9732D}"/>
              </a:ext>
            </a:extLst>
          </p:cNvPr>
          <p:cNvSpPr txBox="1"/>
          <p:nvPr/>
        </p:nvSpPr>
        <p:spPr>
          <a:xfrm>
            <a:off x="5766816" y="3328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792649-5F4D-4B89-81EB-C84029E7F57E}"/>
              </a:ext>
            </a:extLst>
          </p:cNvPr>
          <p:cNvSpPr txBox="1"/>
          <p:nvPr/>
        </p:nvSpPr>
        <p:spPr>
          <a:xfrm>
            <a:off x="5766816" y="67581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8A0AFE-2B45-4B16-BDC0-CA9E66BD3469}"/>
              </a:ext>
            </a:extLst>
          </p:cNvPr>
          <p:cNvSpPr txBox="1"/>
          <p:nvPr/>
        </p:nvSpPr>
        <p:spPr>
          <a:xfrm>
            <a:off x="3989142" y="4722758"/>
            <a:ext cx="4424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アカウントでログインすれば，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セルの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変更，コードセルの実行可能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45" y="98729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コードセルの実行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2A44EE-A94F-6685-F3E1-B1CA7A86191D}"/>
              </a:ext>
            </a:extLst>
          </p:cNvPr>
          <p:cNvSpPr/>
          <p:nvPr/>
        </p:nvSpPr>
        <p:spPr>
          <a:xfrm flipH="1">
            <a:off x="508608" y="579479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910254-917A-3E4E-8651-0BB2FAB0CF42}"/>
              </a:ext>
            </a:extLst>
          </p:cNvPr>
          <p:cNvSpPr txBox="1"/>
          <p:nvPr/>
        </p:nvSpPr>
        <p:spPr>
          <a:xfrm>
            <a:off x="115593" y="9620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73716A-7D34-09D2-E7E2-7960CC698AFC}"/>
              </a:ext>
            </a:extLst>
          </p:cNvPr>
          <p:cNvSpPr/>
          <p:nvPr/>
        </p:nvSpPr>
        <p:spPr>
          <a:xfrm flipH="1">
            <a:off x="508608" y="2543072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DB577B-4921-7732-0EB4-CDC322BCD4F9}"/>
              </a:ext>
            </a:extLst>
          </p:cNvPr>
          <p:cNvSpPr txBox="1"/>
          <p:nvPr/>
        </p:nvSpPr>
        <p:spPr>
          <a:xfrm>
            <a:off x="115593" y="2925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</p:spTree>
    <p:extLst>
      <p:ext uri="{BB962C8B-B14F-4D97-AF65-F5344CB8AC3E}">
        <p14:creationId xmlns:p14="http://schemas.microsoft.com/office/powerpoint/2010/main" val="271349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コードセルの実行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7D8DDA-8DC8-499D-B016-0CBAD440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" y="2533431"/>
            <a:ext cx="2804215" cy="2273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22FD06-484B-4A74-AC96-CD550D81EBCB}"/>
              </a:ext>
            </a:extLst>
          </p:cNvPr>
          <p:cNvSpPr txBox="1"/>
          <p:nvPr/>
        </p:nvSpPr>
        <p:spPr>
          <a:xfrm>
            <a:off x="959794" y="4982292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B599EDA-0F64-43DE-9C65-F4BBAA27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376" y="2555670"/>
            <a:ext cx="2677025" cy="2274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216451-89B1-479A-A571-9D47F7EB1B02}"/>
              </a:ext>
            </a:extLst>
          </p:cNvPr>
          <p:cNvSpPr txBox="1"/>
          <p:nvPr/>
        </p:nvSpPr>
        <p:spPr>
          <a:xfrm>
            <a:off x="3828505" y="4969825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編集後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7FD3CE1-A9F0-48B1-A252-7D4617FCCDE6}"/>
              </a:ext>
            </a:extLst>
          </p:cNvPr>
          <p:cNvSpPr/>
          <p:nvPr/>
        </p:nvSpPr>
        <p:spPr>
          <a:xfrm>
            <a:off x="5896135" y="3342162"/>
            <a:ext cx="144379" cy="655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2933541-85A8-4DDF-98AD-F4240464B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12" y="2529783"/>
            <a:ext cx="2919855" cy="22460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B87EC7D-E680-4ABA-84DA-69A350F0F897}"/>
              </a:ext>
            </a:extLst>
          </p:cNvPr>
          <p:cNvCxnSpPr/>
          <p:nvPr/>
        </p:nvCxnSpPr>
        <p:spPr>
          <a:xfrm flipH="1" flipV="1">
            <a:off x="4603282" y="3879139"/>
            <a:ext cx="129941" cy="2887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641C63-0097-4933-95E7-248DEAFF177C}"/>
              </a:ext>
            </a:extLst>
          </p:cNvPr>
          <p:cNvSpPr txBox="1"/>
          <p:nvPr/>
        </p:nvSpPr>
        <p:spPr>
          <a:xfrm>
            <a:off x="4572000" y="4248698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04992-B685-4779-8089-259227CCF269}"/>
              </a:ext>
            </a:extLst>
          </p:cNvPr>
          <p:cNvSpPr txBox="1"/>
          <p:nvPr/>
        </p:nvSpPr>
        <p:spPr>
          <a:xfrm>
            <a:off x="6769196" y="4985134"/>
            <a:ext cx="20138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470461-4323-4883-8644-A4E407F06734}"/>
              </a:ext>
            </a:extLst>
          </p:cNvPr>
          <p:cNvSpPr/>
          <p:nvPr/>
        </p:nvSpPr>
        <p:spPr>
          <a:xfrm>
            <a:off x="6629400" y="3339146"/>
            <a:ext cx="433137" cy="611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7DA6D1-1746-4C31-ACF3-253769AE1937}"/>
              </a:ext>
            </a:extLst>
          </p:cNvPr>
          <p:cNvSpPr txBox="1"/>
          <p:nvPr/>
        </p:nvSpPr>
        <p:spPr>
          <a:xfrm>
            <a:off x="7063407" y="3078627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</a:t>
            </a:r>
          </a:p>
        </p:txBody>
      </p:sp>
    </p:spTree>
    <p:extLst>
      <p:ext uri="{BB962C8B-B14F-4D97-AF65-F5344CB8AC3E}">
        <p14:creationId xmlns:p14="http://schemas.microsoft.com/office/powerpoint/2010/main" val="320843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0F926-70E8-B14F-E4D8-C0A6E631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コードセル，テキストセルの追加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B76CBC-9E34-C542-5CFB-1C3A73A3B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コードセルの追加</a:t>
            </a:r>
            <a:r>
              <a:rPr kumimoji="1" lang="ja-JP" altLang="en-US" sz="2400" dirty="0"/>
              <a:t>：「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コード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lang="ja-JP" altLang="en-US" sz="2400" b="1" dirty="0"/>
              <a:t>テキスト</a:t>
            </a:r>
            <a:r>
              <a:rPr kumimoji="1" lang="ja-JP" altLang="en-US" sz="2400" b="1" dirty="0"/>
              <a:t>セルの追加</a:t>
            </a:r>
            <a:r>
              <a:rPr kumimoji="1" lang="ja-JP" altLang="en-US" sz="2400" dirty="0"/>
              <a:t>： 「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テキスト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9CB1F2-95E4-2B36-919A-860E3798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C886204-0F79-113F-6ACE-42613987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51" y="1899522"/>
            <a:ext cx="9144000" cy="251285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838D94-8435-B455-7D24-B0ACA993204E}"/>
              </a:ext>
            </a:extLst>
          </p:cNvPr>
          <p:cNvSpPr/>
          <p:nvPr/>
        </p:nvSpPr>
        <p:spPr>
          <a:xfrm>
            <a:off x="3632201" y="2508250"/>
            <a:ext cx="819150" cy="4635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9B9EB63-ECAD-E0FE-116C-2991CAA2320C}"/>
              </a:ext>
            </a:extLst>
          </p:cNvPr>
          <p:cNvSpPr/>
          <p:nvPr/>
        </p:nvSpPr>
        <p:spPr>
          <a:xfrm>
            <a:off x="4565150" y="2508250"/>
            <a:ext cx="819150" cy="4635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91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5A33F1-9E85-E1BB-4795-46A2143F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6140" cy="74515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まとめ：コードセルの実行，セルの追加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22E9C-16B1-A35A-796A-BF910E73A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475771"/>
            <a:ext cx="8006140" cy="470364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コードセルの実行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実行ボタン</a:t>
            </a:r>
            <a:r>
              <a:rPr kumimoji="1" lang="ja-JP" altLang="en-US" sz="2400" dirty="0"/>
              <a:t>（または </a:t>
            </a:r>
            <a:r>
              <a:rPr kumimoji="1" lang="en-US" altLang="ja-JP" sz="2400" dirty="0"/>
              <a:t>Shift + Enter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コードセルの追加</a:t>
            </a:r>
            <a:r>
              <a:rPr kumimoji="1" lang="ja-JP" altLang="en-US" sz="2400" dirty="0"/>
              <a:t>：「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コード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lang="ja-JP" altLang="en-US" sz="2400" b="1" dirty="0"/>
              <a:t>テキスト</a:t>
            </a:r>
            <a:r>
              <a:rPr kumimoji="1" lang="ja-JP" altLang="en-US" sz="2400" b="1" dirty="0"/>
              <a:t>セルの追加</a:t>
            </a:r>
            <a:r>
              <a:rPr kumimoji="1" lang="ja-JP" altLang="en-US" sz="2400" dirty="0"/>
              <a:t>： 「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テキスト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D1C0A5-3795-B596-5304-CDAB8AE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95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767235-298B-A9E8-5CCE-8606EAF9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特徴的な機能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E316BD-429D-770E-CD17-8C8B47F3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50" y="846253"/>
            <a:ext cx="8637003" cy="5333166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CPU, GPU, TPU </a:t>
            </a:r>
            <a:r>
              <a:rPr kumimoji="1" lang="ja-JP" altLang="en-US" sz="2400" dirty="0"/>
              <a:t>の利用が可能</a:t>
            </a:r>
            <a:endParaRPr kumimoji="1" lang="en-US" altLang="ja-JP" sz="2400" dirty="0"/>
          </a:p>
          <a:p>
            <a:pPr lvl="1"/>
            <a:r>
              <a:rPr lang="ja-JP" altLang="en-US" dirty="0"/>
              <a:t>「</a:t>
            </a:r>
            <a:r>
              <a:rPr lang="ja-JP" altLang="en-US" b="1" dirty="0"/>
              <a:t>ランタイム</a:t>
            </a:r>
            <a:r>
              <a:rPr lang="ja-JP" altLang="en-US" dirty="0"/>
              <a:t>」→「</a:t>
            </a:r>
            <a:r>
              <a:rPr lang="ja-JP" altLang="en-US" b="1" dirty="0"/>
              <a:t>ランタイムのタイプを変更</a:t>
            </a:r>
            <a:r>
              <a:rPr lang="ja-JP" altLang="en-US" dirty="0"/>
              <a:t>」で設定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50FCE8-3456-7D56-679D-7E026E37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D04B9D5-C51D-A536-D4A7-D4444C10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1799089"/>
            <a:ext cx="3181350" cy="227413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ED81B27-27F6-BD85-D323-9A574BAA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0" y="1945139"/>
            <a:ext cx="3422650" cy="244661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46E505-DFC5-CA35-1F96-6B9F439AAD29}"/>
              </a:ext>
            </a:extLst>
          </p:cNvPr>
          <p:cNvSpPr txBox="1"/>
          <p:nvPr/>
        </p:nvSpPr>
        <p:spPr>
          <a:xfrm>
            <a:off x="514350" y="4568690"/>
            <a:ext cx="8115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CPU</a:t>
            </a:r>
            <a:r>
              <a:rPr lang="en-US" altLang="ja-JP" sz="2400" dirty="0"/>
              <a:t>: </a:t>
            </a:r>
            <a:r>
              <a:rPr lang="ja-JP" altLang="en-US" sz="2400" dirty="0"/>
              <a:t>コンピュータの頭脳．プログラム実行を行う．</a:t>
            </a:r>
            <a:endParaRPr lang="en-US" altLang="ja-JP" sz="2400" dirty="0"/>
          </a:p>
          <a:p>
            <a:r>
              <a:rPr lang="en-US" altLang="ja-JP" sz="2400" b="1" dirty="0"/>
              <a:t>GPU</a:t>
            </a:r>
            <a:r>
              <a:rPr lang="en-US" altLang="ja-JP" sz="2400" dirty="0"/>
              <a:t>: </a:t>
            </a:r>
            <a:r>
              <a:rPr lang="ja-JP" altLang="en-US" sz="2400" dirty="0"/>
              <a:t>並列処理に特化した処理装置．画像処理や </a:t>
            </a:r>
            <a:r>
              <a:rPr lang="en-US" altLang="ja-JP" sz="2400" dirty="0"/>
              <a:t>AI</a:t>
            </a:r>
            <a:r>
              <a:rPr lang="ja-JP" altLang="en-US" sz="2400" dirty="0"/>
              <a:t> の計算を高速で実行．</a:t>
            </a:r>
            <a:endParaRPr lang="en-US" altLang="ja-JP" sz="2400" dirty="0"/>
          </a:p>
          <a:p>
            <a:r>
              <a:rPr lang="en-US" altLang="ja-JP" sz="2400" b="1" dirty="0"/>
              <a:t>TPU</a:t>
            </a:r>
            <a:r>
              <a:rPr lang="en-US" altLang="ja-JP" sz="2400" dirty="0"/>
              <a:t>: Google</a:t>
            </a:r>
            <a:r>
              <a:rPr lang="ja-JP" altLang="en-US" sz="2400" dirty="0"/>
              <a:t>製の </a:t>
            </a:r>
            <a:r>
              <a:rPr lang="en-US" altLang="ja-JP" sz="2400" dirty="0"/>
              <a:t>AI</a:t>
            </a:r>
            <a:r>
              <a:rPr lang="ja-JP" altLang="en-US" sz="2400" dirty="0"/>
              <a:t>専用プロセッサ．</a:t>
            </a:r>
            <a:endParaRPr lang="en-US" altLang="ja-JP" sz="2400" dirty="0"/>
          </a:p>
          <a:p>
            <a:r>
              <a:rPr lang="en-US" altLang="ja-JP" sz="2400" dirty="0"/>
              <a:t>※ GPU</a:t>
            </a:r>
            <a:r>
              <a:rPr lang="ja-JP" altLang="en-US" sz="2400" dirty="0"/>
              <a:t>，</a:t>
            </a:r>
            <a:r>
              <a:rPr lang="en-US" altLang="ja-JP" sz="2400" dirty="0"/>
              <a:t>TPU </a:t>
            </a:r>
            <a:r>
              <a:rPr lang="ja-JP" altLang="en-US" sz="2400" dirty="0"/>
              <a:t>は，使用制限あり（制限の緩和は有料版）</a:t>
            </a:r>
          </a:p>
        </p:txBody>
      </p:sp>
    </p:spTree>
    <p:extLst>
      <p:ext uri="{BB962C8B-B14F-4D97-AF65-F5344CB8AC3E}">
        <p14:creationId xmlns:p14="http://schemas.microsoft.com/office/powerpoint/2010/main" val="213379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F91CD-6941-8A18-B447-73C4FBDD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483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でうまく実行できない場合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05CDE1-D6C8-41C1-5AE6-FA0C0E66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22567"/>
            <a:ext cx="8461208" cy="559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 </a:t>
            </a:r>
            <a:r>
              <a:rPr kumimoji="1" lang="ja-JP" altLang="en-US" sz="2400" b="1" dirty="0"/>
              <a:t>混雑しているとき</a:t>
            </a:r>
            <a:r>
              <a:rPr kumimoji="1" lang="ja-JP" altLang="en-US" sz="2400" dirty="0"/>
              <a:t>などは、</a:t>
            </a:r>
            <a:r>
              <a:rPr kumimoji="1" lang="ja-JP" altLang="en-US" sz="2400" b="1" dirty="0"/>
              <a:t>実行が止まり、再開しない（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混雑時の切断</a:t>
            </a:r>
            <a:r>
              <a:rPr kumimoji="1" lang="ja-JP" altLang="en-US" sz="2400" b="1" dirty="0"/>
              <a:t>）場合</a:t>
            </a:r>
            <a:r>
              <a:rPr kumimoji="1" lang="ja-JP" altLang="en-US" sz="2400" dirty="0"/>
              <a:t>もある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その対処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lang="ja-JP" altLang="en-US" sz="2400" b="1" dirty="0"/>
              <a:t>次の手順で，アクティブなセッションの停止</a:t>
            </a:r>
            <a:r>
              <a:rPr lang="ja-JP" altLang="en-US" sz="2400" dirty="0"/>
              <a:t>を行い，その後最初から実行をやり直す</a:t>
            </a: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で「</a:t>
            </a:r>
            <a:r>
              <a:rPr kumimoji="1" lang="ja-JP" altLang="en-US" sz="2400" b="1" dirty="0"/>
              <a:t>ランタイム</a:t>
            </a:r>
            <a:r>
              <a:rPr kumimoji="1" lang="ja-JP" altLang="en-US" sz="2400" dirty="0"/>
              <a:t>」，「</a:t>
            </a:r>
            <a:r>
              <a:rPr kumimoji="1" lang="ja-JP" altLang="en-US" sz="2400" b="1" dirty="0"/>
              <a:t>セッションの管理</a:t>
            </a:r>
            <a:r>
              <a:rPr kumimoji="1" lang="ja-JP" altLang="en-US" sz="2400" dirty="0"/>
              <a:t>」と操作する．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アクティブなセッションの一覧</a:t>
            </a:r>
            <a:r>
              <a:rPr kumimoji="1" lang="ja-JP" altLang="en-US" sz="2400" dirty="0"/>
              <a:t>が表示されるので，「</a:t>
            </a:r>
            <a:r>
              <a:rPr kumimoji="1" lang="ja-JP" altLang="en-US" sz="2400" b="1" dirty="0"/>
              <a:t>終了</a:t>
            </a:r>
            <a:r>
              <a:rPr kumimoji="1" lang="ja-JP" altLang="en-US" sz="2400" dirty="0"/>
              <a:t>」をクリックして，</a:t>
            </a:r>
            <a:r>
              <a:rPr kumimoji="1" lang="ja-JP" altLang="en-US" sz="2400" b="1" dirty="0"/>
              <a:t>すべてのアクティブなセッションを終了</a:t>
            </a:r>
            <a:r>
              <a:rPr kumimoji="1" lang="ja-JP" altLang="en-US" sz="2400" dirty="0"/>
              <a:t>する．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2594B-F44D-E857-4F6B-BB35ECCD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7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66CCA2-908F-AF88-7F69-1D8677D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無料版と有料版の違い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20A2C4-0224-FD11-52AB-D5C74110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F533F8-56F8-FB78-E660-E1FA8565F3D4}"/>
              </a:ext>
            </a:extLst>
          </p:cNvPr>
          <p:cNvSpPr txBox="1"/>
          <p:nvPr/>
        </p:nvSpPr>
        <p:spPr>
          <a:xfrm>
            <a:off x="321845" y="609474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/>
              <a:t>この授業では無料版の利用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E25FA55C-8A59-B735-6EB0-F40F47617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51422"/>
              </p:ext>
            </p:extLst>
          </p:nvPr>
        </p:nvGraphicFramePr>
        <p:xfrm>
          <a:off x="321843" y="1085850"/>
          <a:ext cx="8752307" cy="465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620">
                  <a:extLst>
                    <a:ext uri="{9D8B030D-6E8A-4147-A177-3AD203B41FA5}">
                      <a16:colId xmlns:a16="http://schemas.microsoft.com/office/drawing/2014/main" val="3475529237"/>
                    </a:ext>
                  </a:extLst>
                </a:gridCol>
                <a:gridCol w="2890125">
                  <a:extLst>
                    <a:ext uri="{9D8B030D-6E8A-4147-A177-3AD203B41FA5}">
                      <a16:colId xmlns:a16="http://schemas.microsoft.com/office/drawing/2014/main" val="305333999"/>
                    </a:ext>
                  </a:extLst>
                </a:gridCol>
                <a:gridCol w="3265562">
                  <a:extLst>
                    <a:ext uri="{9D8B030D-6E8A-4147-A177-3AD203B41FA5}">
                      <a16:colId xmlns:a16="http://schemas.microsoft.com/office/drawing/2014/main" val="4054946933"/>
                    </a:ext>
                  </a:extLst>
                </a:gridCol>
              </a:tblGrid>
              <a:tr h="76729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無料版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有料版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11181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基本機能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OK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OK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683669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GPU, TPU </a:t>
                      </a:r>
                      <a:r>
                        <a:rPr kumimoji="1" lang="ja-JP" altLang="en-US" sz="2400" dirty="0"/>
                        <a:t>の利用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使用制限あり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使用制限は緩和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56958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混雑時の切断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切断の可能性あり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切断の可能性あり（可能性はより低い）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947720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RAM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12.7 GB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 GB</a:t>
                      </a:r>
                      <a:r>
                        <a:rPr kumimoji="1" lang="ja-JP" altLang="en-US" sz="2400" dirty="0"/>
                        <a:t>以上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575568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ディスク容量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107.7 GB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178 GB</a:t>
                      </a:r>
                      <a:r>
                        <a:rPr kumimoji="1" lang="ja-JP" altLang="en-US" sz="2400" dirty="0"/>
                        <a:t>以上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1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28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89363B-CE84-B5A3-3EDD-3933CA00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多様</a:t>
            </a:r>
            <a:r>
              <a:rPr kumimoji="1" lang="ja-JP" altLang="en-US" dirty="0"/>
              <a:t>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329F6B-B0D0-6D7A-5265-7E19C8B33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共同作業：</a:t>
            </a:r>
            <a:r>
              <a:rPr lang="ja-JP" altLang="en-US" sz="2400" dirty="0"/>
              <a:t>ノートブックの共有，リアルタイムの共同編集</a:t>
            </a:r>
            <a:endParaRPr kumimoji="1" lang="en-US" altLang="ja-JP" sz="2400" dirty="0"/>
          </a:p>
          <a:p>
            <a:r>
              <a:rPr kumimoji="1" lang="en-US" altLang="ja-JP" sz="2400" dirty="0"/>
              <a:t>Google </a:t>
            </a:r>
            <a:r>
              <a:rPr kumimoji="1" lang="ja-JP" altLang="en-US" sz="2400" dirty="0"/>
              <a:t>ドライブ連携</a:t>
            </a:r>
            <a:endParaRPr kumimoji="1" lang="en-US" altLang="ja-JP" sz="2400" dirty="0"/>
          </a:p>
          <a:p>
            <a:r>
              <a:rPr lang="ja-JP" altLang="en-US" sz="2400" dirty="0"/>
              <a:t>ファイルのアップロード，ダウンロード</a:t>
            </a:r>
            <a:endParaRPr lang="en-US" altLang="ja-JP" sz="2400" dirty="0"/>
          </a:p>
          <a:p>
            <a:r>
              <a:rPr kumimoji="1" lang="ja-JP" altLang="en-US" sz="2400" dirty="0"/>
              <a:t>システムコマンド </a:t>
            </a:r>
            <a:r>
              <a:rPr kumimoji="1" lang="en-US" altLang="ja-JP" sz="2400" dirty="0"/>
              <a:t>(!ls, !</a:t>
            </a:r>
            <a:r>
              <a:rPr kumimoji="1" lang="en-US" altLang="ja-JP" sz="2400" dirty="0" err="1"/>
              <a:t>pwd</a:t>
            </a:r>
            <a:r>
              <a:rPr kumimoji="1" lang="en-US" altLang="ja-JP" sz="2400" dirty="0"/>
              <a:t>, %cd</a:t>
            </a:r>
            <a:r>
              <a:rPr kumimoji="1" lang="ja-JP" altLang="en-US" sz="2400" dirty="0"/>
              <a:t> </a:t>
            </a:r>
            <a:r>
              <a:rPr lang="ja-JP" altLang="en-US" sz="2400" dirty="0"/>
              <a:t>など）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5E4A36-2F55-0CD1-F408-172E9DE0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7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2258" y="2188661"/>
            <a:ext cx="6636774" cy="416769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Google </a:t>
            </a:r>
            <a:r>
              <a:rPr lang="en-US" altLang="ja-JP" sz="2400" b="1" dirty="0" err="1">
                <a:solidFill>
                  <a:srgbClr val="374151"/>
                </a:solidFill>
                <a:latin typeface="Söhne"/>
              </a:rPr>
              <a:t>Colaboratory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で段階的に学ぶプログラミングで実践力向上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②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の多様な機能習得でデータ分析から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開発まで視野拡大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21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03F19C-D761-B414-297B-8D078795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070F5F-A3E1-AAF4-51C7-8B024CFA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671148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Google </a:t>
            </a:r>
            <a:r>
              <a:rPr kumimoji="1" lang="en-US" altLang="ja-JP" sz="2400" b="1" dirty="0" err="1"/>
              <a:t>Colaboratory</a:t>
            </a:r>
            <a:r>
              <a:rPr kumimoji="1" lang="ja-JP" altLang="en-US" sz="2400" dirty="0"/>
              <a:t>：クラウドベースの</a:t>
            </a:r>
            <a:r>
              <a:rPr kumimoji="1" lang="en-US" altLang="ja-JP" sz="2400" b="1" dirty="0"/>
              <a:t>Python</a:t>
            </a:r>
            <a:r>
              <a:rPr kumimoji="1" lang="ja-JP" altLang="en-US" sz="2400" b="1" dirty="0"/>
              <a:t>ノートブック環境</a:t>
            </a:r>
            <a:r>
              <a:rPr kumimoji="1" lang="ja-JP" altLang="en-US" sz="2400" dirty="0"/>
              <a:t>．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やデータサイエンス開発に適する</a:t>
            </a:r>
            <a:endParaRPr kumimoji="1" lang="en-US" altLang="ja-JP" sz="2400" dirty="0"/>
          </a:p>
          <a:p>
            <a:r>
              <a:rPr kumimoji="1" lang="ja-JP" altLang="en-US" sz="2400" b="1" dirty="0"/>
              <a:t>ノートブック</a:t>
            </a:r>
            <a:r>
              <a:rPr kumimoji="1" lang="ja-JP" altLang="en-US" sz="2400" dirty="0"/>
              <a:t>：プログラム、実行結果、説明文を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つにまとめた作業環境</a:t>
            </a:r>
            <a:endParaRPr kumimoji="1" lang="en-US" altLang="ja-JP" sz="2400" dirty="0"/>
          </a:p>
          <a:p>
            <a:r>
              <a:rPr kumimoji="1" lang="ja-JP" altLang="en-US" sz="2400" b="1" dirty="0"/>
              <a:t>コードセル</a:t>
            </a:r>
            <a:r>
              <a:rPr kumimoji="1" lang="ja-JP" altLang="en-US" sz="2400" dirty="0"/>
              <a:t>：</a:t>
            </a:r>
            <a:r>
              <a:rPr kumimoji="1" lang="en-US" altLang="ja-JP" sz="2400" b="1" dirty="0"/>
              <a:t>Python</a:t>
            </a:r>
            <a:r>
              <a:rPr kumimoji="1" lang="ja-JP" altLang="en-US" sz="2400" b="1" dirty="0"/>
              <a:t>プログラム</a:t>
            </a:r>
            <a:r>
              <a:rPr kumimoji="1" lang="ja-JP" altLang="en-US" sz="2400" dirty="0"/>
              <a:t>を記述・実行できるノートブックの要素</a:t>
            </a:r>
            <a:endParaRPr kumimoji="1" lang="en-US" altLang="ja-JP" sz="2400" dirty="0"/>
          </a:p>
          <a:p>
            <a:r>
              <a:rPr kumimoji="1" lang="ja-JP" altLang="en-US" sz="2400" b="1" dirty="0"/>
              <a:t>テキストセル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説明文や図を記述</a:t>
            </a:r>
            <a:r>
              <a:rPr kumimoji="1" lang="ja-JP" altLang="en-US" sz="2400" dirty="0"/>
              <a:t>できるノートブックの構成要素</a:t>
            </a:r>
            <a:endParaRPr kumimoji="1" lang="en-US" altLang="ja-JP" sz="2400" dirty="0"/>
          </a:p>
          <a:p>
            <a:r>
              <a:rPr kumimoji="1" lang="en-US" altLang="ja-JP" sz="2400" b="1" dirty="0"/>
              <a:t>GPU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画像処理や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計算に特化</a:t>
            </a:r>
            <a:r>
              <a:rPr kumimoji="1" lang="ja-JP" altLang="en-US" sz="2400" dirty="0"/>
              <a:t>した処理装置</a:t>
            </a:r>
            <a:endParaRPr kumimoji="1" lang="en-US" altLang="ja-JP" sz="2400" dirty="0"/>
          </a:p>
          <a:p>
            <a:r>
              <a:rPr kumimoji="1" lang="ja-JP" altLang="en-US" sz="2400" b="1" dirty="0"/>
              <a:t>セッション管理</a:t>
            </a:r>
            <a:r>
              <a:rPr kumimoji="1" lang="ja-JP" altLang="en-US" sz="2400" dirty="0"/>
              <a:t>：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の実行環境を制御する機能．</a:t>
            </a:r>
            <a:r>
              <a:rPr kumimoji="1" lang="ja-JP" altLang="en-US" sz="2400" b="1" dirty="0"/>
              <a:t>混雑時</a:t>
            </a:r>
            <a:r>
              <a:rPr kumimoji="1" lang="ja-JP" altLang="en-US" sz="2400" dirty="0"/>
              <a:t>に使用（</a:t>
            </a:r>
            <a:r>
              <a:rPr kumimoji="1" lang="ja-JP" altLang="en-US" sz="2400" b="1" dirty="0"/>
              <a:t>混雑時の切断</a:t>
            </a:r>
            <a:r>
              <a:rPr kumimoji="1" lang="ja-JP" altLang="en-US" sz="2400" dirty="0"/>
              <a:t>では，</a:t>
            </a:r>
            <a:r>
              <a:rPr lang="ja-JP" altLang="en-US" sz="2400" b="1" dirty="0"/>
              <a:t>アクティブなセッションの停止</a:t>
            </a:r>
            <a:r>
              <a:rPr lang="ja-JP" altLang="en-US" sz="2400" dirty="0"/>
              <a:t>を行い，その後最初から実行をやり直す）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7EE975-04C6-E20F-C8E2-AF3AB2DB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1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E2DF7-C3A7-23C7-655D-03BA54ACB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E025E44-9A03-C984-81BD-3E5AD53A3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D7A6DB-9C42-236A-EF89-E6554F40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743A246-7896-1B0C-BEFF-0AD4354CC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8-2. Google </a:t>
            </a:r>
            <a:r>
              <a:rPr lang="ja-JP" altLang="en-US" sz="4500" dirty="0">
                <a:solidFill>
                  <a:schemeClr val="tx2"/>
                </a:solidFill>
              </a:rPr>
              <a:t>アカウントの取得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AA894D-0212-E2BB-6498-5DFED999C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0F9C98-0836-991D-337B-119A3C0B7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79BDBF-65F1-40EB-1CDE-411F04C1F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BE7163-4F87-B56A-6C09-C3EC029076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00E3998-0A71-5D53-92E5-1CD634B4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F6304C-F08F-D4D7-7EA7-3C34E21FB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6CB0BE-491E-64AC-3832-8C791628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5FFFADB-B8BF-B6B1-3C76-A67DBB2ED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891E739-C9BB-02BA-3F7A-A52C7106A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B86B88-0E73-03FB-1D3C-2D9E9C079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85F2A96-B0DF-3C6B-1D26-4D9441DCB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A43AFD-9203-93F9-4D32-0C45F422C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2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06EB99-93F4-B148-DC36-A0BEC5E7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Gogole</a:t>
            </a:r>
            <a:r>
              <a:rPr lang="en-US" altLang="ja-JP" dirty="0"/>
              <a:t> </a:t>
            </a:r>
            <a:r>
              <a:rPr lang="ja-JP" altLang="en-US" dirty="0"/>
              <a:t>アカウント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D5C9F6-6519-3D6F-DA32-280951168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Google</a:t>
            </a:r>
            <a:r>
              <a:rPr kumimoji="1" lang="ja-JP" altLang="en-US" sz="2400" b="1" dirty="0"/>
              <a:t>アカウント</a:t>
            </a:r>
            <a:r>
              <a:rPr kumimoji="1" lang="ja-JP" altLang="en-US" sz="2400" dirty="0"/>
              <a:t>：</a:t>
            </a:r>
            <a:r>
              <a:rPr kumimoji="1" lang="en-US" altLang="ja-JP" sz="2400" b="1" dirty="0"/>
              <a:t>Google</a:t>
            </a:r>
            <a:r>
              <a:rPr kumimoji="1" lang="ja-JP" altLang="en-US" sz="2400" b="1" dirty="0"/>
              <a:t>のさまざまな</a:t>
            </a:r>
            <a:r>
              <a:rPr kumimoji="1" lang="en-US" altLang="ja-JP" sz="2400" b="1" dirty="0"/>
              <a:t>Web</a:t>
            </a:r>
            <a:r>
              <a:rPr kumimoji="1" lang="ja-JP" altLang="en-US" sz="2400" b="1" dirty="0"/>
              <a:t>サービス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Gmail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YouTube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Google</a:t>
            </a:r>
            <a:r>
              <a:rPr kumimoji="1" lang="ja-JP" altLang="en-US" sz="2400" dirty="0"/>
              <a:t>ドライブなど）を利用するための</a:t>
            </a:r>
            <a:r>
              <a:rPr kumimoji="1" lang="ja-JP" altLang="en-US" sz="2400" b="1" dirty="0"/>
              <a:t>個人アカウント</a:t>
            </a:r>
            <a:endParaRPr kumimoji="1" lang="en-US" altLang="ja-JP" sz="2400" b="1" dirty="0"/>
          </a:p>
          <a:p>
            <a:endParaRPr lang="en-US" altLang="ja-JP" sz="2400" b="1" dirty="0"/>
          </a:p>
          <a:p>
            <a:r>
              <a:rPr kumimoji="1" lang="ja-JP" altLang="en-US" sz="2400" b="1" dirty="0"/>
              <a:t>メールアドレスは後から変更できないので，慎重に決める</a:t>
            </a:r>
            <a:endParaRPr kumimoji="1" lang="en-US" altLang="ja-JP" sz="2400" b="1" dirty="0"/>
          </a:p>
          <a:p>
            <a:endParaRPr lang="en-US" altLang="ja-JP" sz="2400" b="1" dirty="0"/>
          </a:p>
          <a:p>
            <a:pPr marL="0" indent="0">
              <a:buNone/>
            </a:pP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F83766-34CF-0C28-DFC7-D861EE10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9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EF6A4-58F2-BAED-5BF5-5FB8832C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Gogole</a:t>
            </a:r>
            <a:r>
              <a:rPr lang="en-US" altLang="ja-JP" dirty="0"/>
              <a:t> </a:t>
            </a:r>
            <a:r>
              <a:rPr lang="ja-JP" altLang="en-US" dirty="0"/>
              <a:t>アカウント取得手順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3AA684-6B39-F1DD-3080-59555A2E5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Google</a:t>
            </a:r>
            <a:r>
              <a:rPr kumimoji="1" lang="ja-JP" altLang="en-US" sz="2400" dirty="0"/>
              <a:t>公式サイトにアクセスし「</a:t>
            </a:r>
            <a:r>
              <a:rPr kumimoji="1" lang="ja-JP" altLang="en-US" sz="2400" b="1" dirty="0"/>
              <a:t>アカウントを作成</a:t>
            </a:r>
            <a:r>
              <a:rPr kumimoji="1" lang="ja-JP" altLang="en-US" sz="2400" dirty="0"/>
              <a:t>」を選択</a:t>
            </a:r>
            <a:endParaRPr kumimoji="1" lang="en-US" altLang="ja-JP" sz="2400" dirty="0"/>
          </a:p>
          <a:p>
            <a:r>
              <a:rPr kumimoji="1" lang="ja-JP" altLang="en-US" sz="2400" dirty="0"/>
              <a:t>以下の情報を入力</a:t>
            </a:r>
            <a:endParaRPr lang="en-US" altLang="ja-JP" sz="2400" dirty="0"/>
          </a:p>
          <a:p>
            <a:pPr lvl="1"/>
            <a:r>
              <a:rPr kumimoji="1" lang="ja-JP" altLang="en-US" dirty="0"/>
              <a:t>姓名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希望する</a:t>
            </a:r>
            <a:r>
              <a:rPr kumimoji="1" lang="en-US" altLang="ja-JP" dirty="0"/>
              <a:t>Gmail</a:t>
            </a:r>
            <a:r>
              <a:rPr kumimoji="1" lang="ja-JP" altLang="en-US" dirty="0"/>
              <a:t>アドレス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パスワード（</a:t>
            </a:r>
            <a:r>
              <a:rPr kumimoji="1" lang="en-US" altLang="ja-JP" dirty="0"/>
              <a:t>8</a:t>
            </a:r>
            <a:r>
              <a:rPr kumimoji="1" lang="ja-JP" altLang="en-US" dirty="0"/>
              <a:t>文字以上）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生年月日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電話番号（本人確認用）</a:t>
            </a:r>
            <a:endParaRPr kumimoji="1" lang="en-US" altLang="ja-JP" dirty="0"/>
          </a:p>
          <a:p>
            <a:r>
              <a:rPr kumimoji="1" lang="ja-JP" altLang="en-US" sz="2400" dirty="0"/>
              <a:t>利用規約とプライバシーポリシーに同意</a:t>
            </a:r>
            <a:endParaRPr kumimoji="1" lang="en-US" altLang="ja-JP" sz="2400" dirty="0"/>
          </a:p>
          <a:p>
            <a:r>
              <a:rPr kumimoji="1" lang="ja-JP" altLang="en-US" sz="2400" dirty="0"/>
              <a:t>確認コードを受け取り、入力して完了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E013F9-224A-9B96-B3CD-AC84CC87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9A67BC-83C1-AA72-C50A-F72F8895B776}"/>
              </a:ext>
            </a:extLst>
          </p:cNvPr>
          <p:cNvSpPr txBox="1"/>
          <p:nvPr/>
        </p:nvSpPr>
        <p:spPr>
          <a:xfrm>
            <a:off x="321845" y="5621554"/>
            <a:ext cx="8144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各自でよく確認し、心配なことがある場合には取りやめてください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291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CEFC854-C902-4CFB-AF26-24202336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61" y="1612947"/>
            <a:ext cx="3131787" cy="255836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B7CC22-EEA9-4915-B232-1D780B5C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1665"/>
            <a:ext cx="4083485" cy="6189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の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ページ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www.google.com</a:t>
            </a:r>
            <a:r>
              <a:rPr lang="en-US" altLang="ja-JP" sz="2400" dirty="0">
                <a:hlinkClick r:id="rId3"/>
              </a:rPr>
              <a:t>/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右上の</a:t>
            </a:r>
            <a:r>
              <a:rPr lang="ja-JP" altLang="en-US" sz="2400" b="1" dirty="0"/>
              <a:t>メニュー</a:t>
            </a:r>
            <a:r>
              <a:rPr lang="ja-JP" altLang="en-US" sz="2400" dirty="0"/>
              <a:t>で「</a:t>
            </a:r>
            <a:r>
              <a:rPr lang="ja-JP" altLang="en-US" sz="2400" b="1" dirty="0"/>
              <a:t>アカウント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ja-JP" altLang="en-US" sz="2400" b="1" dirty="0"/>
              <a:t>アカウントを作成する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A2B2FDC-5886-4810-9B2D-D215E5F0D613}"/>
              </a:ext>
            </a:extLst>
          </p:cNvPr>
          <p:cNvSpPr/>
          <p:nvPr/>
        </p:nvSpPr>
        <p:spPr>
          <a:xfrm>
            <a:off x="1476807" y="2248649"/>
            <a:ext cx="915664" cy="829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370F9C1-A286-4A25-B542-D75847E42F11}"/>
              </a:ext>
            </a:extLst>
          </p:cNvPr>
          <p:cNvSpPr/>
          <p:nvPr/>
        </p:nvSpPr>
        <p:spPr>
          <a:xfrm>
            <a:off x="3007482" y="1633824"/>
            <a:ext cx="449702" cy="5112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C8CC80-444F-4DC0-BDF6-8AA590615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0" y="4464026"/>
            <a:ext cx="4013513" cy="22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2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B7CC22-EEA9-4915-B232-1D780B5C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901" y="1711731"/>
            <a:ext cx="4401099" cy="266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lang="en-US" altLang="ja-JP" sz="2400" dirty="0"/>
              <a:t> </a:t>
            </a:r>
            <a:r>
              <a:rPr lang="ja-JP" altLang="en-US" sz="2400" dirty="0"/>
              <a:t>右のような画面が出たとき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は「</a:t>
            </a:r>
            <a:r>
              <a:rPr lang="ja-JP" altLang="en-US" sz="2400" b="1" dirty="0"/>
              <a:t>自分用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「ビジネスの管理用」は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Google </a:t>
            </a:r>
            <a:r>
              <a:rPr lang="ja-JP" altLang="en-US" sz="2400" dirty="0"/>
              <a:t>の有料サービス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G Suite </a:t>
            </a:r>
            <a:r>
              <a:rPr lang="ja-JP" altLang="en-US" sz="2400" dirty="0"/>
              <a:t>のこと（関係ない）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B9FFC7-6C53-4700-B387-AAFD1861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5" y="941912"/>
            <a:ext cx="4700856" cy="36011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BAEE7B-BD18-4065-8285-93534B1F4279}"/>
              </a:ext>
            </a:extLst>
          </p:cNvPr>
          <p:cNvSpPr/>
          <p:nvPr/>
        </p:nvSpPr>
        <p:spPr>
          <a:xfrm>
            <a:off x="300532" y="3625060"/>
            <a:ext cx="1151148" cy="3260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044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68528" y="856346"/>
            <a:ext cx="3655290" cy="4491158"/>
            <a:chOff x="285890" y="723237"/>
            <a:chExt cx="2903008" cy="360678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0277E8E-B449-4AB6-8F77-02339B16A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890" y="723237"/>
              <a:ext cx="2903008" cy="3572934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1E15997-6426-4BDA-85C8-1926E3FBA9F7}"/>
                </a:ext>
              </a:extLst>
            </p:cNvPr>
            <p:cNvSpPr/>
            <p:nvPr/>
          </p:nvSpPr>
          <p:spPr>
            <a:xfrm>
              <a:off x="285890" y="1632260"/>
              <a:ext cx="2712324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3D542D8-1EA2-4B38-80AC-7E6DA68D0028}"/>
                </a:ext>
              </a:extLst>
            </p:cNvPr>
            <p:cNvSpPr/>
            <p:nvPr/>
          </p:nvSpPr>
          <p:spPr>
            <a:xfrm>
              <a:off x="285890" y="2139120"/>
              <a:ext cx="2712324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A2B2FDC-5886-4810-9B2D-D215E5F0D613}"/>
                </a:ext>
              </a:extLst>
            </p:cNvPr>
            <p:cNvSpPr/>
            <p:nvPr/>
          </p:nvSpPr>
          <p:spPr>
            <a:xfrm>
              <a:off x="2321759" y="3928129"/>
              <a:ext cx="802930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0DAB3E3-6C63-4878-BB8F-9F94F0BB7AEE}"/>
                </a:ext>
              </a:extLst>
            </p:cNvPr>
            <p:cNvSpPr/>
            <p:nvPr/>
          </p:nvSpPr>
          <p:spPr>
            <a:xfrm>
              <a:off x="353132" y="3155425"/>
              <a:ext cx="1160681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40714A8-1A94-4062-896F-1BD33578F2B5}"/>
                </a:ext>
              </a:extLst>
            </p:cNvPr>
            <p:cNvSpPr/>
            <p:nvPr/>
          </p:nvSpPr>
          <p:spPr>
            <a:xfrm>
              <a:off x="1581055" y="3155426"/>
              <a:ext cx="1160681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095" y="1276291"/>
            <a:ext cx="5126455" cy="382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次の情報を登録する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姓，名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自分が希望するメールアドレス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     </a:t>
            </a:r>
            <a:r>
              <a:rPr kumimoji="1" lang="ja-JP" altLang="en-US" sz="2400" dirty="0"/>
              <a:t>＜ユーザー名＞</a:t>
            </a:r>
            <a:r>
              <a:rPr kumimoji="1" lang="en-US" altLang="ja-JP" sz="2400" dirty="0">
                <a:hlinkClick r:id="rId3"/>
              </a:rPr>
              <a:t>@</a:t>
            </a:r>
            <a:r>
              <a:rPr kumimoji="1" lang="en-US" altLang="ja-JP" sz="2400" dirty="0" err="1">
                <a:hlinkClick r:id="rId3"/>
              </a:rPr>
              <a:t>gmail.com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パスワード（２か所），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電話番号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生年月日，性別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07882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AEF162C-E5FB-44F8-82E3-9C7A01BB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2" y="461666"/>
            <a:ext cx="3985004" cy="3670496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B7CC22-EEA9-4915-B232-1D780B5C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372" y="1743932"/>
            <a:ext cx="4401099" cy="3577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lang="ja-JP" altLang="en-US" sz="2400" b="1" dirty="0"/>
              <a:t> 本人確認のための電話番号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次へ</a:t>
            </a:r>
            <a:r>
              <a:rPr lang="ja-JP" altLang="en-US" sz="2400" dirty="0"/>
              <a:t>」をクリック．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 </a:t>
            </a:r>
            <a:r>
              <a:rPr lang="ja-JP" altLang="en-US" sz="2400" dirty="0"/>
              <a:t>電話番号は，スマートフォンの電話番号が便利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⑦その後、電話での指示に従う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156990A-50B4-48F2-9C0D-8F16E34A4F68}"/>
              </a:ext>
            </a:extLst>
          </p:cNvPr>
          <p:cNvSpPr/>
          <p:nvPr/>
        </p:nvSpPr>
        <p:spPr>
          <a:xfrm>
            <a:off x="1131659" y="2576755"/>
            <a:ext cx="2925268" cy="4435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A420BB1-3C14-493A-9AA9-9CB1708CA351}"/>
              </a:ext>
            </a:extLst>
          </p:cNvPr>
          <p:cNvSpPr/>
          <p:nvPr/>
        </p:nvSpPr>
        <p:spPr>
          <a:xfrm>
            <a:off x="3165503" y="3521307"/>
            <a:ext cx="891423" cy="4777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BBFCF8F-5FBA-4C53-A197-C7842142738C}"/>
              </a:ext>
            </a:extLst>
          </p:cNvPr>
          <p:cNvCxnSpPr>
            <a:cxnSpLocks/>
          </p:cNvCxnSpPr>
          <p:nvPr/>
        </p:nvCxnSpPr>
        <p:spPr>
          <a:xfrm flipH="1" flipV="1">
            <a:off x="1657998" y="3113708"/>
            <a:ext cx="257612" cy="13020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FC1202-7C35-48D8-B798-78C8E0D86C52}"/>
              </a:ext>
            </a:extLst>
          </p:cNvPr>
          <p:cNvSpPr txBox="1"/>
          <p:nvPr/>
        </p:nvSpPr>
        <p:spPr>
          <a:xfrm>
            <a:off x="1131659" y="4592716"/>
            <a:ext cx="4195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電話番号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80-1234-5678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90-1234-5670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のように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（先頭の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無し）</a:t>
            </a:r>
          </a:p>
        </p:txBody>
      </p:sp>
    </p:spTree>
    <p:extLst>
      <p:ext uri="{BB962C8B-B14F-4D97-AF65-F5344CB8AC3E}">
        <p14:creationId xmlns:p14="http://schemas.microsoft.com/office/powerpoint/2010/main" val="2144057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730F89-4CE8-95AA-1630-244BDFA4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Goodle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サービス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F0977F-1801-C7C0-0176-AF3CA37A0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Gmail</a:t>
            </a:r>
          </a:p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endParaRPr kumimoji="1" lang="en-US" altLang="ja-JP" dirty="0"/>
          </a:p>
          <a:p>
            <a:r>
              <a:rPr kumimoji="1" lang="en-US" altLang="ja-JP" dirty="0"/>
              <a:t>Google</a:t>
            </a:r>
            <a:r>
              <a:rPr kumimoji="1" lang="ja-JP" altLang="en-US" dirty="0"/>
              <a:t>ドライブ（</a:t>
            </a:r>
            <a:r>
              <a:rPr kumimoji="1" lang="en-US" altLang="ja-JP" dirty="0"/>
              <a:t>15GB</a:t>
            </a:r>
            <a:r>
              <a:rPr kumimoji="1" lang="ja-JP" altLang="en-US" dirty="0"/>
              <a:t>無料）</a:t>
            </a:r>
            <a:endParaRPr kumimoji="1" lang="en-US" altLang="ja-JP" dirty="0"/>
          </a:p>
          <a:p>
            <a:r>
              <a:rPr kumimoji="1" lang="en-US" altLang="ja-JP" dirty="0"/>
              <a:t>Google</a:t>
            </a:r>
            <a:r>
              <a:rPr kumimoji="1" lang="ja-JP" altLang="en-US" dirty="0"/>
              <a:t>カレンダー</a:t>
            </a:r>
            <a:endParaRPr kumimoji="1" lang="en-US" altLang="ja-JP" dirty="0"/>
          </a:p>
          <a:p>
            <a:r>
              <a:rPr kumimoji="1" lang="en-US" altLang="ja-JP" dirty="0"/>
              <a:t>YouTube</a:t>
            </a:r>
          </a:p>
          <a:p>
            <a:r>
              <a:rPr kumimoji="1" lang="en-US" altLang="ja-JP" dirty="0"/>
              <a:t>Google Maps</a:t>
            </a:r>
          </a:p>
          <a:p>
            <a:r>
              <a:rPr kumimoji="1" lang="en-US" altLang="ja-JP" dirty="0"/>
              <a:t>Google </a:t>
            </a:r>
            <a:r>
              <a:rPr kumimoji="1" lang="ja-JP" altLang="en-US" dirty="0"/>
              <a:t>フォト</a:t>
            </a:r>
            <a:endParaRPr kumimoji="1" lang="en-US" altLang="ja-JP" dirty="0"/>
          </a:p>
          <a:p>
            <a:r>
              <a:rPr lang="en-US" altLang="ja-JP" dirty="0"/>
              <a:t>Google </a:t>
            </a:r>
            <a:r>
              <a:rPr lang="ja-JP" altLang="en-US" dirty="0"/>
              <a:t>ドキュメント，</a:t>
            </a:r>
            <a:r>
              <a:rPr lang="en-US" altLang="ja-JP" dirty="0"/>
              <a:t>Google </a:t>
            </a:r>
            <a:r>
              <a:rPr lang="ja-JP" altLang="en-US" dirty="0"/>
              <a:t>スプレッドシート</a:t>
            </a:r>
            <a:r>
              <a:rPr lang="en-US" altLang="ja-JP" dirty="0"/>
              <a:t>, Google </a:t>
            </a:r>
            <a:r>
              <a:rPr lang="ja-JP" altLang="en-US" dirty="0"/>
              <a:t>スライド，</a:t>
            </a:r>
            <a:r>
              <a:rPr lang="en-US" altLang="ja-JP" dirty="0"/>
              <a:t>Google </a:t>
            </a:r>
            <a:r>
              <a:rPr lang="ja-JP" altLang="en-US" dirty="0"/>
              <a:t>フォーム，</a:t>
            </a:r>
            <a:r>
              <a:rPr lang="en-US" altLang="ja-JP" dirty="0" err="1"/>
              <a:t>Goolge</a:t>
            </a:r>
            <a:r>
              <a:rPr lang="en-US" altLang="ja-JP" dirty="0"/>
              <a:t> </a:t>
            </a:r>
            <a:r>
              <a:rPr lang="en-US" altLang="ja-JP" dirty="0" err="1"/>
              <a:t>Jamboard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など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DF0F96-CD9F-55EE-E0FE-EEB16984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393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65E42-A528-A0D4-641F-641F6B32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10338-CAFF-14BD-FC07-16DBE5AA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483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Google</a:t>
            </a:r>
            <a:r>
              <a:rPr lang="ja-JP" altLang="en-US" dirty="0"/>
              <a:t> アカウントまとめ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1D7519-B243-B7DB-D445-CF297FB6C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22567"/>
            <a:ext cx="8461208" cy="55924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400" b="1" dirty="0"/>
              <a:t>Google</a:t>
            </a:r>
            <a:r>
              <a:rPr kumimoji="1" lang="ja-JP" altLang="en-US" sz="2400" b="1" dirty="0"/>
              <a:t>アカウント</a:t>
            </a:r>
            <a:r>
              <a:rPr kumimoji="1" lang="ja-JP" altLang="en-US" sz="2400" dirty="0"/>
              <a:t>：</a:t>
            </a:r>
            <a:r>
              <a:rPr kumimoji="1" lang="en-US" altLang="ja-JP" sz="2400" b="1" dirty="0"/>
              <a:t>Google</a:t>
            </a:r>
            <a:r>
              <a:rPr kumimoji="1" lang="ja-JP" altLang="en-US" sz="2400" b="1" dirty="0"/>
              <a:t>サービス</a:t>
            </a:r>
            <a:r>
              <a:rPr kumimoji="1" lang="ja-JP" altLang="en-US" sz="2400" dirty="0"/>
              <a:t>を利用するための個人用アカウント．</a:t>
            </a:r>
            <a:r>
              <a:rPr kumimoji="1" lang="en-US" altLang="ja-JP" sz="2400" b="1" dirty="0"/>
              <a:t>Google </a:t>
            </a:r>
            <a:r>
              <a:rPr kumimoji="1" lang="en-US" altLang="ja-JP" sz="2400" b="1" dirty="0" err="1"/>
              <a:t>Colaboratory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の利用でも有用</a:t>
            </a:r>
            <a:endParaRPr kumimoji="1" lang="en-US" altLang="ja-JP" sz="2400" dirty="0"/>
          </a:p>
          <a:p>
            <a:pPr>
              <a:spcAft>
                <a:spcPts val="600"/>
              </a:spcAft>
            </a:pPr>
            <a:r>
              <a:rPr kumimoji="1" lang="en-US" altLang="ja-JP" sz="2400" b="1" dirty="0"/>
              <a:t>Gmail</a:t>
            </a:r>
            <a:r>
              <a:rPr kumimoji="1" lang="ja-JP" altLang="en-US" sz="2400" b="1" dirty="0"/>
              <a:t>アドレス</a:t>
            </a:r>
            <a:r>
              <a:rPr kumimoji="1" lang="ja-JP" altLang="en-US" sz="2400" dirty="0"/>
              <a:t>：一度設定すると変更不可能</a:t>
            </a:r>
            <a:endParaRPr kumimoji="1" lang="en-US" altLang="ja-JP" sz="2400" dirty="0"/>
          </a:p>
          <a:p>
            <a:pPr>
              <a:spcAft>
                <a:spcPts val="600"/>
              </a:spcAft>
            </a:pPr>
            <a:r>
              <a:rPr lang="en-US" altLang="ja-JP" sz="2400" b="1" dirty="0"/>
              <a:t>Google </a:t>
            </a:r>
            <a:r>
              <a:rPr lang="ja-JP" altLang="en-US" sz="2400" b="1" dirty="0"/>
              <a:t>アカウント作成での本人</a:t>
            </a:r>
            <a:r>
              <a:rPr kumimoji="1" lang="ja-JP" altLang="en-US" sz="2400" b="1" dirty="0"/>
              <a:t>確認</a:t>
            </a:r>
            <a:r>
              <a:rPr kumimoji="1" lang="ja-JP" altLang="en-US" sz="2400" dirty="0"/>
              <a:t>：電話番号を用いて実在する人物かを確認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4306EC-55F8-584B-0B0C-99DED84F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6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</a:t>
            </a:r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）</a:t>
            </a:r>
            <a:r>
              <a:rPr kumimoji="1" lang="ja-JP" altLang="en-US" dirty="0"/>
              <a:t>の学習のための指針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実践重視</a:t>
            </a:r>
            <a:r>
              <a:rPr kumimoji="1" lang="ja-JP" altLang="en-US" sz="2400" dirty="0"/>
              <a:t>： 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ツールを実際に使用し、機能に慣れる</a:t>
            </a:r>
            <a:br>
              <a:rPr lang="en-US" altLang="ja-JP" sz="2400" dirty="0"/>
            </a:b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エラーを恐れない</a:t>
            </a:r>
            <a:r>
              <a:rPr lang="ja-JP" altLang="en-US" sz="2400" dirty="0"/>
              <a:t>： 実行においては、エラーの発生の可能性がある．エラーを恐れず，むしろ学習の一部として捉えるポジティブさが大切．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段階的学習</a:t>
            </a:r>
            <a:r>
              <a:rPr lang="ja-JP" altLang="en-US" sz="2400" dirty="0"/>
              <a:t>：基礎から応用へと段階的に学習を進め，</a:t>
            </a:r>
            <a:r>
              <a:rPr lang="en-US" altLang="ja-JP" sz="2400" dirty="0"/>
              <a:t>AI</a:t>
            </a:r>
            <a:r>
              <a:rPr lang="ja-JP" altLang="en-US" sz="2400" dirty="0"/>
              <a:t>の可能性を前向きに捉える</a:t>
            </a:r>
            <a:endParaRPr lang="en-US" altLang="ja-JP" sz="2400" b="1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39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5A543-0913-3863-1036-E472A9294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0D342-E3CF-20F3-192F-B53C1B6B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483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Google</a:t>
            </a:r>
            <a:r>
              <a:rPr lang="ja-JP" altLang="en-US" dirty="0"/>
              <a:t> アカウントの注意点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275CD3-9EA8-96B6-C131-59C197A1D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22567"/>
            <a:ext cx="8461208" cy="55924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400" b="1" dirty="0"/>
              <a:t>Google</a:t>
            </a:r>
            <a:r>
              <a:rPr kumimoji="1" lang="ja-JP" altLang="en-US" sz="2400" b="1" dirty="0"/>
              <a:t>サービス</a:t>
            </a:r>
            <a:r>
              <a:rPr kumimoji="1" lang="ja-JP" altLang="en-US" sz="2400" dirty="0"/>
              <a:t>はクラウドサービス．他の人が管理するサービスなので，秘密にしたい情報を扱わないことを推奨</a:t>
            </a:r>
            <a:endParaRPr kumimoji="1" lang="en-US" altLang="ja-JP" sz="2400" dirty="0"/>
          </a:p>
          <a:p>
            <a:pPr>
              <a:spcAft>
                <a:spcPts val="600"/>
              </a:spcAft>
            </a:pPr>
            <a:r>
              <a:rPr lang="en-US" altLang="ja-JP" sz="2400" b="1" dirty="0"/>
              <a:t>ID</a:t>
            </a:r>
            <a:r>
              <a:rPr lang="ja-JP" altLang="en-US" sz="2400" b="1" dirty="0"/>
              <a:t>，パスワード</a:t>
            </a:r>
            <a:r>
              <a:rPr kumimoji="1" lang="ja-JP" altLang="en-US" sz="2400" dirty="0"/>
              <a:t>は厳重管理．貸し借りをしてはいけない．</a:t>
            </a:r>
            <a:endParaRPr kumimoji="1" lang="en-US" altLang="ja-JP" sz="2400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この授業では，</a:t>
            </a:r>
            <a:r>
              <a:rPr lang="en-US" altLang="ja-JP" sz="2400" dirty="0"/>
              <a:t>Google </a:t>
            </a:r>
            <a:r>
              <a:rPr lang="ja-JP" altLang="en-US" sz="2400" dirty="0"/>
              <a:t>アカウントの取得を強制しないことにしています．</a:t>
            </a:r>
            <a:endParaRPr lang="en-US" altLang="ja-JP" sz="2400" dirty="0"/>
          </a:p>
          <a:p>
            <a:pPr marL="0" indent="0">
              <a:spcAft>
                <a:spcPts val="600"/>
              </a:spcAft>
              <a:buNone/>
            </a:pPr>
            <a:r>
              <a:rPr kumimoji="1" lang="ja-JP" altLang="en-US" sz="2400" dirty="0"/>
              <a:t>　</a:t>
            </a:r>
            <a:r>
              <a:rPr kumimoji="1" lang="en-US" altLang="ja-JP" sz="2400" dirty="0"/>
              <a:t>Google </a:t>
            </a:r>
            <a:r>
              <a:rPr kumimoji="1" lang="ja-JP" altLang="en-US" sz="2400" dirty="0"/>
              <a:t>アカウント取得者：　発展学習が一部可能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3143EE-9C25-529B-32E4-9F21B6A9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112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発展演習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これは、</a:t>
            </a:r>
            <a:r>
              <a:rPr lang="en-US" altLang="ja-JP" sz="2400" b="1" dirty="0"/>
              <a:t>Google </a:t>
            </a:r>
            <a:r>
              <a:rPr lang="en-US" altLang="ja-JP" sz="2400" b="1" dirty="0" err="1"/>
              <a:t>Colaboratory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のノートブックを作成する演習です。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Google </a:t>
            </a:r>
            <a:r>
              <a:rPr lang="ja-JP" altLang="en-US" sz="2400" b="1" dirty="0"/>
              <a:t>アカウントの保持者の自主的学習とします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794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</a:t>
            </a:r>
            <a:r>
              <a:rPr lang="en-US" altLang="ja-JP" sz="2400" dirty="0"/>
              <a:t>Web</a:t>
            </a:r>
            <a:r>
              <a:rPr lang="ja-JP" altLang="en-US" sz="2400" dirty="0"/>
              <a:t>ページを開く </a:t>
            </a:r>
            <a:r>
              <a:rPr lang="en-US" altLang="ja-JP" sz="2400" dirty="0">
                <a:hlinkClick r:id="rId2"/>
              </a:rPr>
              <a:t>https://colab.research.google.com</a:t>
            </a:r>
            <a:r>
              <a:rPr lang="en-US" altLang="ja-JP" sz="2400" dirty="0"/>
              <a:t>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90CE8FA-713F-4B54-892D-2C813458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04" y="1877076"/>
            <a:ext cx="7369483" cy="3336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434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ja-JP" altLang="en-US" sz="2400" b="1" dirty="0"/>
              <a:t>ファイル</a:t>
            </a:r>
            <a:r>
              <a:rPr lang="ja-JP" altLang="en-US" sz="2400" dirty="0"/>
              <a:t>」で，「</a:t>
            </a:r>
            <a:r>
              <a:rPr lang="ja-JP" altLang="en-US" sz="2400" b="1" dirty="0"/>
              <a:t>ノートブックを新規作成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アカウント</a:t>
            </a:r>
            <a:r>
              <a:rPr lang="ja-JP" altLang="en-US" sz="2400" dirty="0"/>
              <a:t>でのログインが求められたときは</a:t>
            </a:r>
            <a:r>
              <a:rPr lang="ja-JP" altLang="en-US" sz="2400" b="1" dirty="0"/>
              <a:t>ログイン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06CB91E-B50A-4356-9C08-D9C96FB8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44" y="1445805"/>
            <a:ext cx="4505557" cy="20670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254C925-14DB-4245-B2F9-187B042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73" y="4843477"/>
            <a:ext cx="5167829" cy="1779489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731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x = 100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メニューの「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84" y="3457897"/>
            <a:ext cx="6256047" cy="1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7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if x &gt; 20:</a:t>
            </a:r>
          </a:p>
          <a:p>
            <a:pPr marL="0" indent="0">
              <a:buNone/>
            </a:pPr>
            <a:r>
              <a:rPr kumimoji="1" lang="en-US" altLang="ja-JP" sz="2400" b="1" dirty="0"/>
              <a:t>  print("big")</a:t>
            </a:r>
          </a:p>
          <a:p>
            <a:pPr marL="0" indent="0">
              <a:buNone/>
            </a:pPr>
            <a:r>
              <a:rPr lang="en-US" altLang="ja-JP" sz="2400" b="1" dirty="0"/>
              <a:t>else:</a:t>
            </a:r>
          </a:p>
          <a:p>
            <a:pPr marL="0" indent="0">
              <a:buNone/>
            </a:pPr>
            <a:r>
              <a:rPr kumimoji="1" lang="en-US" altLang="ja-JP" sz="2400" b="1" dirty="0"/>
              <a:t>  print("small")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メニューの「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8CF80E-09A1-4DC5-AA14-4BC1223E400A}"/>
              </a:ext>
            </a:extLst>
          </p:cNvPr>
          <p:cNvSpPr txBox="1"/>
          <p:nvPr/>
        </p:nvSpPr>
        <p:spPr>
          <a:xfrm>
            <a:off x="4074298" y="3027423"/>
            <a:ext cx="401424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x &gt; 20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（どちらも，コロン）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A0409AC-0AF7-4F0E-81CE-8D9B272C9BFD}"/>
              </a:ext>
            </a:extLst>
          </p:cNvPr>
          <p:cNvCxnSpPr>
            <a:cxnSpLocks/>
          </p:cNvCxnSpPr>
          <p:nvPr/>
        </p:nvCxnSpPr>
        <p:spPr>
          <a:xfrm flipH="1" flipV="1">
            <a:off x="2415035" y="3119767"/>
            <a:ext cx="1659264" cy="120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6E95B3C-ECEF-4E9E-A03F-C00E711F06D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359556" y="3627588"/>
            <a:ext cx="2714742" cy="46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E20F75-C3C2-4EF4-8338-13069607666D}"/>
              </a:ext>
            </a:extLst>
          </p:cNvPr>
          <p:cNvSpPr txBox="1"/>
          <p:nvPr/>
        </p:nvSpPr>
        <p:spPr>
          <a:xfrm>
            <a:off x="3160826" y="4180716"/>
            <a:ext cx="4169983" cy="74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字下げ．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（ここでは，半角の空白を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81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⑧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⑨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s = 0</a:t>
            </a:r>
          </a:p>
          <a:p>
            <a:pPr marL="0" indent="0">
              <a:buNone/>
            </a:pPr>
            <a:r>
              <a:rPr kumimoji="1" lang="en-US" altLang="ja-JP" sz="2400" b="1" dirty="0"/>
              <a:t>for </a:t>
            </a:r>
            <a:r>
              <a:rPr kumimoji="1" lang="en-US" altLang="ja-JP" sz="2400" b="1" dirty="0" err="1"/>
              <a:t>i</a:t>
            </a:r>
            <a:r>
              <a:rPr kumimoji="1" lang="en-US" altLang="ja-JP" sz="2400" b="1" dirty="0"/>
              <a:t> in [1, 2, 3, 4, 5]: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  s = s + </a:t>
            </a:r>
            <a:r>
              <a:rPr kumimoji="1" lang="en-US" altLang="ja-JP" sz="2400" b="1" dirty="0" err="1"/>
              <a:t>i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print(s)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メニューの「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46" y="4987791"/>
            <a:ext cx="5641744" cy="183462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E20F75-C3C2-4EF4-8338-13069607666D}"/>
              </a:ext>
            </a:extLst>
          </p:cNvPr>
          <p:cNvSpPr txBox="1"/>
          <p:nvPr/>
        </p:nvSpPr>
        <p:spPr>
          <a:xfrm>
            <a:off x="3666736" y="3945326"/>
            <a:ext cx="4169983" cy="74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字下げ．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（ここでは，半角の空白を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8CF80E-09A1-4DC5-AA14-4BC1223E400A}"/>
              </a:ext>
            </a:extLst>
          </p:cNvPr>
          <p:cNvSpPr txBox="1"/>
          <p:nvPr/>
        </p:nvSpPr>
        <p:spPr>
          <a:xfrm>
            <a:off x="3666736" y="3333559"/>
            <a:ext cx="4868173" cy="571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for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in [1, 2, 3, 4, 5]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662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</a:t>
            </a:r>
            <a:r>
              <a:rPr kumimoji="1" lang="ja-JP" altLang="en-US" sz="2400" dirty="0"/>
              <a:t> コードセルを上から順に実行し，結果を確認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62" y="1763479"/>
            <a:ext cx="3871086" cy="483299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96212" y="1763479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コードセルの実行ボタン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6212" y="280466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コードセルの実行ボタン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6212" y="50213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コードセルの実行ボタン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594521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8-3. Python </a:t>
            </a:r>
            <a:r>
              <a:rPr lang="ja-JP" altLang="en-US" sz="4500" dirty="0">
                <a:solidFill>
                  <a:schemeClr val="tx2"/>
                </a:solidFill>
              </a:rPr>
              <a:t>プログラミングの基礎</a:t>
            </a:r>
            <a:br>
              <a:rPr lang="ja-JP" altLang="en-US" sz="4500" dirty="0">
                <a:solidFill>
                  <a:schemeClr val="tx2"/>
                </a:solidFill>
              </a:rPr>
            </a:b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2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r="282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コンピュータ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に従って動作</a:t>
            </a:r>
            <a:endParaRPr lang="en-US" altLang="ja-JP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コンピュータ</a:t>
            </a:r>
            <a:r>
              <a:rPr lang="ja-JP" altLang="en-US" sz="2400" dirty="0"/>
              <a:t>に指示を出し，所定の作業を遂行させる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ja-JP" altLang="en-US" sz="2400" dirty="0"/>
              <a:t>この関係が，コンピュータシステムの基礎</a:t>
            </a:r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コンピュータとプログラム</a:t>
            </a:r>
            <a:r>
              <a:rPr lang="ja-JP" altLang="en-US" dirty="0">
                <a:latin typeface="Segoe UI" panose="020B0502040204020203" pitchFamily="34" charset="0"/>
              </a:rPr>
              <a:t>の関係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31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787" y="-261125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44461" y="1761004"/>
            <a:ext cx="5098010" cy="50449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Google </a:t>
            </a:r>
            <a:r>
              <a:rPr lang="en-US" altLang="ja-JP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Colaboratory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の基礎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Google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アカウントの取得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Python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プログラミングの基礎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Python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Pandas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データフレーム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Python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の主な機能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55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8304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の内容によって，</a:t>
            </a:r>
            <a:r>
              <a:rPr lang="ja-JP" altLang="en-US" sz="2400" b="1" dirty="0">
                <a:solidFill>
                  <a:srgbClr val="C00000"/>
                </a:solidFill>
              </a:rPr>
              <a:t>コンピュータ</a:t>
            </a:r>
            <a:r>
              <a:rPr lang="ja-JP" altLang="en-US" sz="2400" dirty="0"/>
              <a:t>は</a:t>
            </a:r>
            <a:r>
              <a:rPr lang="ja-JP" altLang="en-US" sz="2400" b="1" u="sng" dirty="0">
                <a:solidFill>
                  <a:srgbClr val="FF0000"/>
                </a:solidFill>
              </a:rPr>
              <a:t>さまざまな作業を実行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を利用することで，多くの作業を</a:t>
            </a:r>
            <a:r>
              <a:rPr lang="ja-JP" altLang="en-US" sz="2400" b="1" u="sng" dirty="0">
                <a:solidFill>
                  <a:srgbClr val="FF0000"/>
                </a:solidFill>
              </a:rPr>
              <a:t>自動化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で行った作業を</a:t>
            </a:r>
            <a:r>
              <a:rPr lang="ja-JP" altLang="en-US" sz="2400" b="1" u="sng" dirty="0">
                <a:solidFill>
                  <a:srgbClr val="FF0000"/>
                </a:solidFill>
              </a:rPr>
              <a:t>いつでも再現できる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は柔軟性があり，変更により，</a:t>
            </a:r>
            <a:r>
              <a:rPr lang="ja-JP" altLang="en-US" sz="2400" b="1" u="sng" dirty="0">
                <a:solidFill>
                  <a:srgbClr val="FF0000"/>
                </a:solidFill>
              </a:rPr>
              <a:t>プログラムの動作を簡単に調整できる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プログラミングの４つの基本的特徴</a:t>
            </a:r>
          </a:p>
        </p:txBody>
      </p:sp>
    </p:spTree>
    <p:extLst>
      <p:ext uri="{BB962C8B-B14F-4D97-AF65-F5344CB8AC3E}">
        <p14:creationId xmlns:p14="http://schemas.microsoft.com/office/powerpoint/2010/main" val="531339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C938F7-8206-C71A-5AA1-F4BA0F07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プログラミングの応用分野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4D6734-6774-04B2-D99E-CAEEAF72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29761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開発</a:t>
            </a:r>
          </a:p>
          <a:p>
            <a:pPr marL="0" indent="0">
              <a:buNone/>
            </a:pPr>
            <a:r>
              <a:rPr kumimoji="1" lang="ja-JP" altLang="en-US" dirty="0"/>
              <a:t>フロントエンド（</a:t>
            </a:r>
            <a:r>
              <a:rPr kumimoji="1" lang="en-US" altLang="ja-JP" dirty="0"/>
              <a:t>HTML, CSS, JavaScript</a:t>
            </a:r>
            <a:r>
              <a:rPr kumimoji="1" lang="ja-JP" altLang="en-US" dirty="0"/>
              <a:t>），バックエンド（</a:t>
            </a:r>
            <a:r>
              <a:rPr kumimoji="1" lang="en-US" altLang="ja-JP" dirty="0"/>
              <a:t>Python, Django, Flask</a:t>
            </a:r>
            <a:r>
              <a:rPr kumimoji="1" lang="ja-JP" altLang="en-US" dirty="0"/>
              <a:t>）</a:t>
            </a:r>
          </a:p>
          <a:p>
            <a:r>
              <a:rPr kumimoji="1" lang="ja-JP" altLang="en-US" b="1" dirty="0"/>
              <a:t>データ分析</a:t>
            </a:r>
          </a:p>
          <a:p>
            <a:pPr marL="0" indent="0">
              <a:buNone/>
            </a:pPr>
            <a:r>
              <a:rPr kumimoji="1" lang="ja-JP" altLang="en-US" dirty="0"/>
              <a:t>ビッグデータ処理，統計分析，データビジュアライゼーション（データの可視化）</a:t>
            </a:r>
          </a:p>
          <a:p>
            <a:r>
              <a:rPr kumimoji="1" lang="ja-JP" altLang="en-US" b="1" dirty="0"/>
              <a:t>人工知能</a:t>
            </a:r>
          </a:p>
          <a:p>
            <a:pPr marL="0" indent="0">
              <a:buNone/>
            </a:pPr>
            <a:r>
              <a:rPr kumimoji="1" lang="ja-JP" altLang="en-US" dirty="0"/>
              <a:t>自然言語処理，コンピュータビジョン（画像認識技術），予測モデリング</a:t>
            </a:r>
          </a:p>
          <a:p>
            <a:r>
              <a:rPr kumimoji="1" lang="ja-JP" altLang="en-US" b="1" dirty="0"/>
              <a:t>ゲーム開発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2D</a:t>
            </a:r>
            <a:r>
              <a:rPr lang="ja-JP" altLang="en-US" dirty="0"/>
              <a:t>ゲーム，</a:t>
            </a:r>
            <a:r>
              <a:rPr kumimoji="1" lang="en-US" altLang="ja-JP" dirty="0"/>
              <a:t>3D</a:t>
            </a:r>
            <a:r>
              <a:rPr kumimoji="1" lang="ja-JP" altLang="en-US" dirty="0"/>
              <a:t>ゲーム，モバイルゲーム</a:t>
            </a:r>
          </a:p>
          <a:p>
            <a:r>
              <a:rPr kumimoji="1" lang="en-US" altLang="ja-JP" b="1" dirty="0"/>
              <a:t>IoT</a:t>
            </a:r>
            <a:r>
              <a:rPr kumimoji="1" lang="ja-JP" altLang="en-US" b="1" dirty="0"/>
              <a:t>（</a:t>
            </a:r>
            <a:r>
              <a:rPr kumimoji="1" lang="en-US" altLang="ja-JP" b="1" dirty="0"/>
              <a:t>Internet of Things</a:t>
            </a:r>
            <a:r>
              <a:rPr kumimoji="1" lang="ja-JP" altLang="en-US" b="1" dirty="0"/>
              <a:t>）</a:t>
            </a:r>
          </a:p>
          <a:p>
            <a:pPr marL="0" indent="0">
              <a:buNone/>
            </a:pPr>
            <a:r>
              <a:rPr kumimoji="1" lang="ja-JP" altLang="en-US" dirty="0"/>
              <a:t>センサーデータの収集と分析，スマートホームシステム</a:t>
            </a:r>
          </a:p>
          <a:p>
            <a:r>
              <a:rPr kumimoji="1" lang="ja-JP" altLang="en-US" b="1" dirty="0"/>
              <a:t>サイバーセキュリティ</a:t>
            </a:r>
          </a:p>
          <a:p>
            <a:pPr marL="0" indent="0">
              <a:buNone/>
            </a:pPr>
            <a:r>
              <a:rPr kumimoji="1" lang="ja-JP" altLang="en-US" dirty="0"/>
              <a:t>ネットワークセキュリティ，暗号化技術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1C0CF0-4940-B387-3E6B-3C4A4B52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419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9C149-C2B3-3C02-9023-56ADFF31B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6AC9CB-B32F-BC0F-DBB5-AE6E295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</a:t>
            </a:r>
            <a:r>
              <a:rPr lang="ja-JP" altLang="en-US" sz="2900" dirty="0"/>
              <a:t>プログラミングの基礎の全体像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C6EE0D-22CC-A3F3-BADF-74A2FFED2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76300"/>
            <a:ext cx="7733909" cy="53403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を作成する</a:t>
            </a:r>
            <a:r>
              <a:rPr lang="ja-JP" altLang="en-US" sz="2400" b="1" dirty="0"/>
              <a:t>創造的な活動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コンピュータ</a:t>
            </a:r>
            <a:r>
              <a:rPr lang="ja-JP" altLang="en-US" sz="2400" dirty="0"/>
              <a:t>に指示を出し，所定の作業を遂行させる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en-US" altLang="ja-JP" sz="2400" b="1" dirty="0">
                <a:solidFill>
                  <a:srgbClr val="C00000"/>
                </a:solidFill>
              </a:rPr>
              <a:t>Python</a:t>
            </a:r>
            <a:r>
              <a:rPr lang="en-US" altLang="ja-JP" sz="2400" dirty="0"/>
              <a:t> </a:t>
            </a:r>
            <a:r>
              <a:rPr lang="ja-JP" altLang="en-US" sz="2400" dirty="0"/>
              <a:t>は，</a:t>
            </a:r>
            <a:r>
              <a:rPr lang="ja-JP" altLang="en-US" sz="2400" b="1" i="0" dirty="0">
                <a:effectLst/>
                <a:latin typeface="Söhne"/>
              </a:rPr>
              <a:t>読みやすさ</a:t>
            </a:r>
            <a:r>
              <a:rPr lang="ja-JP" altLang="en-US" sz="2400" dirty="0">
                <a:latin typeface="Söhne"/>
              </a:rPr>
              <a:t>，</a:t>
            </a:r>
            <a:r>
              <a:rPr lang="ja-JP" altLang="en-US" sz="2400" b="1" i="0" dirty="0">
                <a:effectLst/>
                <a:latin typeface="Söhne"/>
              </a:rPr>
              <a:t>書きやすさ</a:t>
            </a:r>
            <a:r>
              <a:rPr lang="ja-JP" altLang="en-US" sz="2400" b="0" i="0" dirty="0">
                <a:effectLst/>
                <a:latin typeface="Söhne"/>
              </a:rPr>
              <a:t>，</a:t>
            </a:r>
            <a:r>
              <a:rPr lang="ja-JP" altLang="en-US" sz="2400" b="1" i="0" dirty="0">
                <a:effectLst/>
                <a:latin typeface="Söhne"/>
              </a:rPr>
              <a:t>幅広い応用範囲</a:t>
            </a:r>
            <a:r>
              <a:rPr lang="ja-JP" altLang="en-US" sz="2400" b="0" i="0" dirty="0">
                <a:effectLst/>
                <a:latin typeface="Söhne"/>
              </a:rPr>
              <a:t>が特徴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4E8F4D-0594-538A-8018-1C077D03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7D7087-8F3C-3FE5-F768-D00147EE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1" y="3869863"/>
            <a:ext cx="3937928" cy="14944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C8FAE9-8BD0-3E4F-F584-A48C4CC42C5E}"/>
              </a:ext>
            </a:extLst>
          </p:cNvPr>
          <p:cNvSpPr txBox="1"/>
          <p:nvPr/>
        </p:nvSpPr>
        <p:spPr>
          <a:xfrm>
            <a:off x="740158" y="5474135"/>
            <a:ext cx="363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言語のプログラム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57491BBA-871F-7C34-D4E9-379A59ED906B}"/>
              </a:ext>
            </a:extLst>
          </p:cNvPr>
          <p:cNvSpPr/>
          <p:nvPr/>
        </p:nvSpPr>
        <p:spPr>
          <a:xfrm>
            <a:off x="5056435" y="4389130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D99187-67A7-07D2-19D8-944934FA1328}"/>
              </a:ext>
            </a:extLst>
          </p:cNvPr>
          <p:cNvSpPr txBox="1"/>
          <p:nvPr/>
        </p:nvSpPr>
        <p:spPr>
          <a:xfrm>
            <a:off x="6105342" y="538566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E186307-930A-2884-F4A1-86CA1FC4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375" y="3911181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17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2D0CE-D3E2-4C2A-A9EE-D340552E8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0E222E-D107-5101-802D-44AC92B3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84195B-1ABC-03A5-0B4E-31CB5071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である．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できる仕組み．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される操作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5CED8C-4154-B0FA-9BD0-09793612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D540B4-BB85-FB2D-4B26-9C02DF173E41}"/>
              </a:ext>
            </a:extLst>
          </p:cNvPr>
          <p:cNvSpPr txBox="1"/>
          <p:nvPr/>
        </p:nvSpPr>
        <p:spPr>
          <a:xfrm>
            <a:off x="2158130" y="3250849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= 100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8FD1E9-6E38-1747-E525-AFD814580D50}"/>
              </a:ext>
            </a:extLst>
          </p:cNvPr>
          <p:cNvSpPr txBox="1"/>
          <p:nvPr/>
        </p:nvSpPr>
        <p:spPr>
          <a:xfrm>
            <a:off x="1270913" y="33124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043640-B03A-A096-9EC8-2A0DCA4F2801}"/>
              </a:ext>
            </a:extLst>
          </p:cNvPr>
          <p:cNvSpPr txBox="1"/>
          <p:nvPr/>
        </p:nvSpPr>
        <p:spPr>
          <a:xfrm>
            <a:off x="1297984" y="4209649"/>
            <a:ext cx="7437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保存された値は，プログラムの中で何度でも参照することが可能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別の値で上書きすることも可能．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94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</a:t>
            </a:r>
            <a:r>
              <a:rPr lang="ja-JP" altLang="en-US" sz="2400" dirty="0"/>
              <a:t>機能</a:t>
            </a:r>
            <a:r>
              <a:rPr kumimoji="1" lang="ja-JP" altLang="en-US" sz="2400" dirty="0"/>
              <a:t>や操作．オブジェクトがもつ能力に相当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引数：メソッド</a:t>
            </a:r>
            <a:r>
              <a:rPr lang="ja-JP" altLang="en-US" sz="2400" dirty="0"/>
              <a:t>が行う操作の詳細に関する情報．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呼び出しのときに、引数を指定できる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例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t.goto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(0,100)	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25F51B-B9CF-DE61-0BBA-C886F9D514AF}"/>
              </a:ext>
            </a:extLst>
          </p:cNvPr>
          <p:cNvSpPr/>
          <p:nvPr/>
        </p:nvSpPr>
        <p:spPr>
          <a:xfrm>
            <a:off x="155710" y="1816686"/>
            <a:ext cx="8697685" cy="113051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t.goto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(0,100)			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オブジェクト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						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goto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(0,100)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メソッド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                                            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間を「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」で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区切って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いる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36E0C097-8F99-1B74-5C14-EDFF3BBD506D}"/>
              </a:ext>
            </a:extLst>
          </p:cNvPr>
          <p:cNvSpPr/>
          <p:nvPr/>
        </p:nvSpPr>
        <p:spPr>
          <a:xfrm rot="5400000">
            <a:off x="3479800" y="5219700"/>
            <a:ext cx="323850" cy="6921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007280-BF15-7A8C-D4B2-869C2807EB7A}"/>
              </a:ext>
            </a:extLst>
          </p:cNvPr>
          <p:cNvSpPr txBox="1"/>
          <p:nvPr/>
        </p:nvSpPr>
        <p:spPr>
          <a:xfrm>
            <a:off x="3187581" y="5894686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引数は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965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1314108"/>
            <a:ext cx="7978936" cy="5543892"/>
          </a:xfrm>
        </p:spPr>
        <p:txBody>
          <a:bodyPr>
            <a:noAutofit/>
          </a:bodyPr>
          <a:lstStyle/>
          <a:p>
            <a:r>
              <a:rPr lang="ja-JP" altLang="en-US" sz="2400" b="1" dirty="0"/>
              <a:t>インデント（字下げ）によるブロックの区切り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（通常「タブ」または「４つの半角スペース」）</a:t>
            </a:r>
            <a:endParaRPr lang="en-US" altLang="ja-JP" sz="2400" dirty="0"/>
          </a:p>
          <a:p>
            <a:r>
              <a:rPr lang="ja-JP" altLang="en-US" sz="2400" b="1" dirty="0"/>
              <a:t>コメント</a:t>
            </a:r>
            <a:r>
              <a:rPr lang="ja-JP" altLang="en-US" sz="2400" dirty="0"/>
              <a:t>：行の先頭に「</a:t>
            </a:r>
            <a:r>
              <a:rPr lang="en-US" altLang="ja-JP" sz="2400" dirty="0"/>
              <a:t>#</a:t>
            </a:r>
            <a:r>
              <a:rPr lang="ja-JP" altLang="en-US" sz="2400" dirty="0"/>
              <a:t>」．プログラムの説明を記述</a:t>
            </a:r>
            <a:endParaRPr lang="en-US" altLang="ja-JP" sz="2400" dirty="0"/>
          </a:p>
          <a:p>
            <a:r>
              <a:rPr lang="ja-JP" altLang="en-US" sz="2400" b="1" dirty="0"/>
              <a:t>空白行</a:t>
            </a:r>
            <a:r>
              <a:rPr lang="ja-JP" altLang="en-US" sz="2400" dirty="0"/>
              <a:t>：プログラムを読みやすくするために挿入可能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1"/>
            <a:ext cx="7785912" cy="1000421"/>
          </a:xfrm>
        </p:spPr>
        <p:txBody>
          <a:bodyPr>
            <a:noAutofit/>
          </a:bodyPr>
          <a:lstStyle/>
          <a:p>
            <a:r>
              <a:rPr kumimoji="1" lang="en-US" altLang="ja-JP" sz="2900" dirty="0"/>
              <a:t>Python </a:t>
            </a:r>
            <a:r>
              <a:rPr kumimoji="1" lang="ja-JP" altLang="en-US" sz="2900" dirty="0"/>
              <a:t>プログラムの書き方（コーディングスタイル）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3E5D92-EB55-B8E8-73F0-898B70231E23}"/>
              </a:ext>
            </a:extLst>
          </p:cNvPr>
          <p:cNvSpPr txBox="1"/>
          <p:nvPr/>
        </p:nvSpPr>
        <p:spPr>
          <a:xfrm>
            <a:off x="756221" y="36792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619F87-49F8-7FF6-4C39-E075165C736E}"/>
              </a:ext>
            </a:extLst>
          </p:cNvPr>
          <p:cNvSpPr txBox="1"/>
          <p:nvPr/>
        </p:nvSpPr>
        <p:spPr>
          <a:xfrm>
            <a:off x="1807125" y="3376626"/>
            <a:ext cx="3421929" cy="31085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turtle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 i in range(4):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turtle.forward(100)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turtle.right(90)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turtle.done()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3C2ADA-F16F-CCAE-4F6A-73BFDABE5E1C}"/>
              </a:ext>
            </a:extLst>
          </p:cNvPr>
          <p:cNvSpPr txBox="1"/>
          <p:nvPr/>
        </p:nvSpPr>
        <p:spPr>
          <a:xfrm>
            <a:off x="5354989" y="380543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空白行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3624C88-7090-FD3A-ECD9-58CBDE4A9585}"/>
              </a:ext>
            </a:extLst>
          </p:cNvPr>
          <p:cNvSpPr txBox="1"/>
          <p:nvPr/>
        </p:nvSpPr>
        <p:spPr>
          <a:xfrm>
            <a:off x="5333053" y="55438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空白行</a:t>
            </a: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4DADE1E5-3110-CD90-25C4-B507F6F58AA0}"/>
              </a:ext>
            </a:extLst>
          </p:cNvPr>
          <p:cNvSpPr/>
          <p:nvPr/>
        </p:nvSpPr>
        <p:spPr>
          <a:xfrm>
            <a:off x="5398793" y="4686984"/>
            <a:ext cx="262821" cy="65705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1B28DD-7ED9-F60C-1C5B-23DBDBDB9F4D}"/>
              </a:ext>
            </a:extLst>
          </p:cNvPr>
          <p:cNvSpPr txBox="1"/>
          <p:nvPr/>
        </p:nvSpPr>
        <p:spPr>
          <a:xfrm>
            <a:off x="5777075" y="480645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インデント（字下げ）</a:t>
            </a:r>
          </a:p>
        </p:txBody>
      </p:sp>
    </p:spTree>
    <p:extLst>
      <p:ext uri="{BB962C8B-B14F-4D97-AF65-F5344CB8AC3E}">
        <p14:creationId xmlns:p14="http://schemas.microsoft.com/office/powerpoint/2010/main" val="1179050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660B-0B8F-BE6C-BAB6-D42DB7684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4BF3A81-D1AB-533A-44CF-D32ACF9A3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9ABD98-773C-A340-B463-C47E5D0E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E3900D-C8F8-F435-A676-84D2DEEA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論理的思考力や課題解決力の向上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プログラム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作成と実行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を通じて，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コンピュータ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の動作原理を学び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，問題解決能力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を高める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自分の作ったプログラム</a:t>
            </a:r>
            <a:r>
              <a:rPr lang="ja-JP" altLang="en-US" sz="2400" dirty="0"/>
              <a:t>が動作する</a:t>
            </a:r>
            <a:r>
              <a:rPr lang="ja-JP" altLang="en-US" sz="2400" b="1" dirty="0"/>
              <a:t>喜び</a:t>
            </a:r>
            <a:r>
              <a:rPr lang="ja-JP" altLang="en-US" sz="2400" dirty="0"/>
              <a:t>と</a:t>
            </a:r>
            <a:r>
              <a:rPr lang="ja-JP" altLang="en-US" sz="2400" b="1" dirty="0"/>
              <a:t>達成感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05C8D3FA-566D-7988-19F9-63102377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プログラミング学習の意義と目標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951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A8D419-8929-E752-7E30-35C7B6F5B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22350"/>
            <a:ext cx="8620626" cy="5699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① プログラミング</a:t>
            </a:r>
            <a:r>
              <a:rPr lang="ja-JP" altLang="en-US" sz="2400" b="1" dirty="0"/>
              <a:t>の基本概念の理解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② 創造的なプログラム作成の態度．習慣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問題解決能力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④ 自主的な学習態度と探求心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B6A1B5-3253-7116-0418-56D4FD35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8">
            <a:extLst>
              <a:ext uri="{FF2B5EF4-FFF2-40B4-BE49-F238E27FC236}">
                <a16:creationId xmlns:a16="http://schemas.microsoft.com/office/drawing/2014/main" id="{478D5EA2-EB09-FFE0-F272-94972AE5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演習でプログラミングを学ぶ意義，成果</a:t>
            </a:r>
          </a:p>
        </p:txBody>
      </p:sp>
    </p:spTree>
    <p:extLst>
      <p:ext uri="{BB962C8B-B14F-4D97-AF65-F5344CB8AC3E}">
        <p14:creationId xmlns:p14="http://schemas.microsoft.com/office/powerpoint/2010/main" val="1458519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3CD68F-07D5-30A8-E237-2CBA8C06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D9B23C6-78BA-0ED9-5C08-69D019E4D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B7038B-5790-950D-2F9B-70D359B8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5DD461E-C287-53E5-EF9B-65BC9598B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8-4. Python </a:t>
            </a:r>
            <a:r>
              <a:rPr lang="ja-JP" altLang="en-US" sz="4500" dirty="0">
                <a:solidFill>
                  <a:schemeClr val="tx2"/>
                </a:solidFill>
              </a:rPr>
              <a:t>の </a:t>
            </a:r>
            <a:r>
              <a:rPr lang="en-US" altLang="ja-JP" sz="4500" dirty="0">
                <a:solidFill>
                  <a:schemeClr val="tx2"/>
                </a:solidFill>
              </a:rPr>
              <a:t>Pandas </a:t>
            </a:r>
            <a:r>
              <a:rPr lang="ja-JP" altLang="en-US" sz="4500" dirty="0">
                <a:solidFill>
                  <a:schemeClr val="tx2"/>
                </a:solidFill>
              </a:rPr>
              <a:t>データフレーム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C589731-6341-9358-5BD7-58BB01299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56A7CF-9D99-B702-F140-2980EDB73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1B54F6-4E9E-3207-F338-CAE04AEAA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FE3255-2E95-159D-4EE9-D60698A9A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3DB9D5A-8143-6221-D158-8B4232523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AAEC412-97E2-6A9C-B543-9631EAB84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2C21D3-D099-1B87-808F-9135B0D8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BA0D8F-75D9-7AD1-A051-0C31959E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D24365C-F762-6775-29BF-2E211EDF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BB9EA50-7446-FAD0-4283-00DEE0839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E35F5EE-D386-6A39-3DC4-C0286826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EB7A0A-BC2A-68B7-AC83-202B6D71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7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 </a:t>
            </a:r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データフレーム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表形式のデータ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3533552" y="846253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9A29F9-C45F-6642-E5F5-607904140626}"/>
              </a:ext>
            </a:extLst>
          </p:cNvPr>
          <p:cNvSpPr/>
          <p:nvPr/>
        </p:nvSpPr>
        <p:spPr>
          <a:xfrm>
            <a:off x="4104167" y="1284121"/>
            <a:ext cx="1382232" cy="3248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4557E18-390C-BF7A-EFD4-B7AF47F84DA4}"/>
              </a:ext>
            </a:extLst>
          </p:cNvPr>
          <p:cNvCxnSpPr/>
          <p:nvPr/>
        </p:nvCxnSpPr>
        <p:spPr>
          <a:xfrm flipV="1">
            <a:off x="4104167" y="4532368"/>
            <a:ext cx="148856" cy="531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6332E4-F99A-37E8-AE08-A799CF0F1837}"/>
              </a:ext>
            </a:extLst>
          </p:cNvPr>
          <p:cNvSpPr txBox="1"/>
          <p:nvPr/>
        </p:nvSpPr>
        <p:spPr>
          <a:xfrm>
            <a:off x="3263008" y="50942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データ本体</a:t>
            </a:r>
          </a:p>
        </p:txBody>
      </p:sp>
    </p:spTree>
    <p:extLst>
      <p:ext uri="{BB962C8B-B14F-4D97-AF65-F5344CB8AC3E}">
        <p14:creationId xmlns:p14="http://schemas.microsoft.com/office/powerpoint/2010/main" val="424536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78AEE-F0A3-E1C8-C23A-7F9FB5AF9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DB04043-5981-3515-A48A-3D72E24A8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89D3E2-D2D9-2A7E-6C91-1155CDF4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94C42DD-9AE5-4351-8BB8-750DF757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8-1. 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の基礎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FA3088-7577-45FB-376F-116201CFC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C334F9-A00B-5C71-8DBD-C965F9ACF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1A29489-7BCD-666C-A7AF-5A79EA323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A45E365-C577-7BC0-8E1A-895A608E6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F0E6CAA-DFB1-207A-02EE-99D26B361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2186E38-8C83-A4C3-E029-6EB88A35C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85EC11-E33F-F49D-4864-7AC6E04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FB75FB1-DE17-250C-AB28-40F9C07E0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FAA323-AD55-EA6A-00BC-2A6DF9E9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FD67B13-CBDB-1AD0-B097-10ABB0C40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F8F84A-6887-69D0-F90C-E1EA0E173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B83489C-A392-A877-3FBB-6B6D2DCC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7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830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</a:t>
            </a:r>
            <a:r>
              <a:rPr lang="ja-JP" altLang="en-US" dirty="0"/>
              <a:t> </a:t>
            </a:r>
            <a:r>
              <a:rPr lang="en-US" altLang="ja-JP" dirty="0"/>
              <a:t>Pandas</a:t>
            </a:r>
            <a:r>
              <a:rPr lang="ja-JP" altLang="en-US" dirty="0"/>
              <a:t> </a:t>
            </a:r>
            <a:r>
              <a:rPr kumimoji="1" lang="ja-JP" altLang="en-US" dirty="0"/>
              <a:t>データフレームを組み立てるプログラム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1" y="5370407"/>
            <a:ext cx="5621755" cy="5838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データフレームの組み立て，結果は</a:t>
            </a:r>
            <a:r>
              <a:rPr kumimoji="1" lang="ja-JP" altLang="en-US" sz="2400" dirty="0"/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df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に代入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864780" y="926842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8B95C6-307E-7973-525F-CC0CFF2F369F}"/>
              </a:ext>
            </a:extLst>
          </p:cNvPr>
          <p:cNvSpPr txBox="1"/>
          <p:nvPr/>
        </p:nvSpPr>
        <p:spPr>
          <a:xfrm>
            <a:off x="88630" y="5871958"/>
            <a:ext cx="8927637" cy="43088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df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pd.DataFrame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([[1, 4], [1, 2], [1, 5], [2, 4], [3, 5], [3, 3]], columns=['x', 'y'])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3D3166-DF16-DB74-3392-4E7D5C5DFDE3}"/>
              </a:ext>
            </a:extLst>
          </p:cNvPr>
          <p:cNvSpPr txBox="1"/>
          <p:nvPr/>
        </p:nvSpPr>
        <p:spPr>
          <a:xfrm>
            <a:off x="645070" y="460507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データフレーム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C57D77-C8F7-F2F1-F41F-8245ABF86F4B}"/>
              </a:ext>
            </a:extLst>
          </p:cNvPr>
          <p:cNvSpPr txBox="1"/>
          <p:nvPr/>
        </p:nvSpPr>
        <p:spPr>
          <a:xfrm>
            <a:off x="3891545" y="460507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データフレームの作成と確認表示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ED9E34C-E20A-2B13-1598-8694E0C9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78" y="2470365"/>
            <a:ext cx="5503675" cy="19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1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6F2A1-AC2F-B78B-793C-584994FD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Pandas </a:t>
            </a:r>
            <a:r>
              <a:rPr kumimoji="1" lang="ja-JP" altLang="en-US" dirty="0"/>
              <a:t>データフレームの主な機能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7D75A4-BD20-CAE4-4917-1893B51F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111138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データ分析</a:t>
            </a:r>
            <a:endParaRPr kumimoji="1" lang="ja-JP" altLang="en-US" sz="2400" dirty="0"/>
          </a:p>
          <a:p>
            <a:r>
              <a:rPr kumimoji="1" lang="ja-JP" altLang="en-US" sz="2400" b="1" dirty="0"/>
              <a:t>データクリーニング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欠損データの処理や、データの変換・正規化</a:t>
            </a:r>
          </a:p>
          <a:p>
            <a:r>
              <a:rPr kumimoji="1" lang="ja-JP" altLang="en-US" sz="2400" b="1" dirty="0"/>
              <a:t>時系列データ</a:t>
            </a:r>
            <a:r>
              <a:rPr kumimoji="1" lang="en-US" altLang="ja-JP" sz="2400" b="1" dirty="0"/>
              <a:t>: </a:t>
            </a:r>
            <a:r>
              <a:rPr kumimoji="1" lang="ja-JP" altLang="en-US" sz="2400" dirty="0"/>
              <a:t>時間属性を含むデータを扱う機能</a:t>
            </a:r>
          </a:p>
          <a:p>
            <a:r>
              <a:rPr kumimoji="1" lang="ja-JP" altLang="en-US" sz="2400" b="1" dirty="0"/>
              <a:t>データの統合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データの結合、マージ、グループ化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柔軟性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lang="ja-JP" altLang="en-US" sz="2400" dirty="0"/>
              <a:t>様々な</a:t>
            </a:r>
            <a:r>
              <a:rPr kumimoji="1" lang="ja-JP" altLang="en-US" sz="2400" dirty="0"/>
              <a:t>データ形式（</a:t>
            </a:r>
            <a:r>
              <a:rPr kumimoji="1" lang="en-US" altLang="ja-JP" sz="2400" dirty="0"/>
              <a:t>CSV, Excel, </a:t>
            </a:r>
            <a:r>
              <a:rPr kumimoji="1" lang="ja-JP" altLang="en-US" sz="2400" dirty="0"/>
              <a:t>リレーショナルデータベース等）をサポート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8F7E9C-110B-D311-344F-B4CA00C4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92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①簡単な散布図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9" y="710777"/>
            <a:ext cx="4543021" cy="59721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63" y="2288484"/>
            <a:ext cx="3695890" cy="2860822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F8177C-1A03-FB4C-7E90-5B1D7BD3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01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806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② </a:t>
            </a:r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データセットのロードと散布図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Pandas </a:t>
            </a:r>
            <a:r>
              <a:rPr kumimoji="1" lang="ja-JP" altLang="en-US" dirty="0"/>
              <a:t>データフレームを使用）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18" y="2108780"/>
            <a:ext cx="4078577" cy="31998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264929"/>
            <a:ext cx="4076700" cy="552390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7C69A6-DAB5-2E0F-9AA7-269A87B2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155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③ 機械学習の例（回帰）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機械学習のうち１つ「</a:t>
            </a:r>
            <a:r>
              <a:rPr lang="ja-JP" altLang="en-US" b="1" dirty="0"/>
              <a:t>回帰</a:t>
            </a:r>
            <a:r>
              <a:rPr lang="ja-JP" altLang="en-US" dirty="0"/>
              <a:t>」を行う。ここでは、</a:t>
            </a:r>
            <a:r>
              <a:rPr lang="ja-JP" altLang="en-US" b="1" dirty="0"/>
              <a:t>データに最もよく適合する線を求めている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2" y="1910119"/>
            <a:ext cx="2841317" cy="49391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40" y="2098035"/>
            <a:ext cx="5363915" cy="431279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D16AE8-CD6F-57E2-AA0F-84C74760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908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7D5421-76EE-0041-0CEE-4CA5A8C2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2620116-943F-D532-9BBF-DF92802E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F706AC-2858-B1E6-A455-3D8F6D488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2499701-CE07-EB6A-A4D7-3223D7A7C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8-5. Python </a:t>
            </a:r>
            <a:r>
              <a:rPr lang="ja-JP" altLang="en-US" sz="4500" dirty="0">
                <a:solidFill>
                  <a:schemeClr val="tx2"/>
                </a:solidFill>
              </a:rPr>
              <a:t>の主な機能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8B405E-DDD9-D7E3-A70B-62283708B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30F6E3-EBC9-B418-6B20-5F8BCD19B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91517BA-F2CD-CEF4-FDA7-86BFFFFEB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E91D42-E305-5E38-A12A-4F9EBB9AF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F02BCD3-9144-F2A3-AF07-4D985279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418F1A-DF7C-CA82-E5F2-493099FC5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E97DCF-A0CB-11C9-F0A8-9D3672C9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77A225-C7FF-6B3D-ADDD-7BE91F06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709B57-3D14-7D31-185D-CCB6F7A51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A0D05BC-A91E-94FF-499E-9668A068F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DD895D2-4586-5875-FC87-AC666B8C6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9F8888E-7718-F3B2-CA25-FE45FAF8E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6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75042-8465-8ADF-FD85-C49B16C8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1223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</a:t>
            </a:r>
            <a:r>
              <a:rPr kumimoji="1" lang="ja-JP" altLang="en-US" dirty="0"/>
              <a:t>プログラミングの基礎から応用 </a:t>
            </a:r>
            <a:r>
              <a:rPr kumimoji="1" lang="en-US" altLang="ja-JP" dirty="0"/>
              <a:t>- 19</a:t>
            </a:r>
            <a:r>
              <a:rPr kumimoji="1" lang="ja-JP" altLang="en-US" dirty="0"/>
              <a:t>の実践的な機能①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F1CC9F-BE8D-80AC-DC34-24D715FA0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997526"/>
            <a:ext cx="8461208" cy="5860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/>
              <a:t>【</a:t>
            </a:r>
            <a:r>
              <a:rPr kumimoji="1" lang="ja-JP" altLang="en-US" sz="2000" dirty="0"/>
              <a:t>基本的な概念と操作</a:t>
            </a:r>
            <a:r>
              <a:rPr kumimoji="1" lang="en-US" altLang="ja-JP" sz="2000" dirty="0"/>
              <a:t>】</a:t>
            </a:r>
          </a:p>
          <a:p>
            <a:pPr marL="0" indent="0">
              <a:buNone/>
            </a:pPr>
            <a:r>
              <a:rPr kumimoji="1" lang="en-US" altLang="ja-JP" sz="2000" dirty="0"/>
              <a:t>1. </a:t>
            </a:r>
            <a:r>
              <a:rPr kumimoji="1" lang="ja-JP" altLang="en-US" sz="2000" b="1" dirty="0"/>
              <a:t>プログラミングは「コンピュータへの指示書」として機能し、複雑な作業を自動化できる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ja-JP" altLang="en-US" sz="2000" b="1" dirty="0"/>
              <a:t>小計 </a:t>
            </a:r>
            <a:r>
              <a:rPr kumimoji="1" lang="en-US" altLang="ja-JP" sz="2000" b="1" dirty="0"/>
              <a:t>= </a:t>
            </a:r>
            <a:r>
              <a:rPr kumimoji="1" lang="ja-JP" altLang="en-US" sz="2000" b="1" dirty="0"/>
              <a:t>商品価格 * 個数 </a:t>
            </a:r>
            <a:r>
              <a:rPr kumimoji="1" lang="ja-JP" altLang="en-US" sz="2000" dirty="0"/>
              <a:t>→計算の自動化</a:t>
            </a:r>
          </a:p>
          <a:p>
            <a:pPr marL="0" indent="0">
              <a:buNone/>
            </a:pPr>
            <a:r>
              <a:rPr kumimoji="1" lang="en-US" altLang="ja-JP" sz="2000" dirty="0"/>
              <a:t>2. </a:t>
            </a:r>
            <a:r>
              <a:rPr kumimoji="1" lang="ja-JP" altLang="en-US" sz="2000" b="1" dirty="0"/>
              <a:t>データ型の柔軟性：文字列、数値（整数・小数）、真偽値など、様々な種類のデータを扱える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ja-JP" altLang="en-US" sz="2000" b="1" dirty="0"/>
              <a:t>名前 </a:t>
            </a:r>
            <a:r>
              <a:rPr kumimoji="1" lang="en-US" altLang="ja-JP" sz="2000" b="1" dirty="0"/>
              <a:t>= "</a:t>
            </a:r>
            <a:r>
              <a:rPr kumimoji="1" lang="ja-JP" altLang="en-US" sz="2000" b="1" dirty="0"/>
              <a:t>山田太郎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 </a:t>
            </a:r>
            <a:r>
              <a:rPr kumimoji="1" lang="en-US" altLang="ja-JP" sz="2000" dirty="0"/>
              <a:t>→</a:t>
            </a:r>
            <a:r>
              <a:rPr kumimoji="1" lang="ja-JP" altLang="en-US" sz="2000" dirty="0"/>
              <a:t>文字列の使用</a:t>
            </a:r>
          </a:p>
          <a:p>
            <a:pPr marL="0" indent="0">
              <a:buNone/>
            </a:pPr>
            <a:r>
              <a:rPr kumimoji="1" lang="en-US" altLang="ja-JP" sz="2000" dirty="0"/>
              <a:t>3. </a:t>
            </a:r>
            <a:r>
              <a:rPr kumimoji="1" lang="en-US" altLang="ja-JP" sz="2000" b="1" dirty="0"/>
              <a:t>True/False</a:t>
            </a:r>
            <a:r>
              <a:rPr kumimoji="1" lang="ja-JP" altLang="en-US" sz="2000" b="1" dirty="0"/>
              <a:t>を使った論理演算により、複雑な条件判断が可能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ja-JP" altLang="en-US" sz="2000" b="1" dirty="0"/>
              <a:t>合格者数 </a:t>
            </a:r>
            <a:r>
              <a:rPr kumimoji="1" lang="en-US" altLang="ja-JP" sz="2000" b="1" dirty="0"/>
              <a:t>= (scores &gt;= 80).sum()</a:t>
            </a:r>
          </a:p>
          <a:p>
            <a:pPr marL="0" indent="0">
              <a:buNone/>
            </a:pPr>
            <a:r>
              <a:rPr kumimoji="1" lang="en-US" altLang="ja-JP" sz="2000" dirty="0"/>
              <a:t>	→</a:t>
            </a:r>
            <a:r>
              <a:rPr kumimoji="1" lang="ja-JP" altLang="en-US" sz="2000" dirty="0"/>
              <a:t>点数が</a:t>
            </a:r>
            <a:r>
              <a:rPr kumimoji="1" lang="en-US" altLang="ja-JP" sz="2000" dirty="0"/>
              <a:t>80</a:t>
            </a:r>
            <a:r>
              <a:rPr kumimoji="1" lang="ja-JP" altLang="en-US" sz="2000" dirty="0"/>
              <a:t>以上のデータ数を数える</a:t>
            </a:r>
            <a:r>
              <a:rPr lang="ja-JP" altLang="en-US" sz="2000" dirty="0"/>
              <a:t>ものだけの合計</a:t>
            </a:r>
            <a:endParaRPr kumimoji="1" lang="ja-JP" altLang="en-US" sz="2000" dirty="0"/>
          </a:p>
          <a:p>
            <a:pPr marL="0" indent="0">
              <a:buNone/>
            </a:pPr>
            <a:r>
              <a:rPr kumimoji="1" lang="en-US" altLang="ja-JP" sz="2000" dirty="0"/>
              <a:t>4. </a:t>
            </a:r>
            <a:r>
              <a:rPr kumimoji="1" lang="en-US" altLang="ja-JP" sz="2000" b="1" dirty="0"/>
              <a:t>f</a:t>
            </a:r>
            <a:r>
              <a:rPr kumimoji="1" lang="ja-JP" altLang="en-US" sz="2000" b="1" dirty="0"/>
              <a:t>文字列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変数を文字列に埋め込む方法</a:t>
            </a:r>
            <a:r>
              <a:rPr kumimoji="1" lang="en-US" altLang="ja-JP" sz="2000" b="1" dirty="0"/>
              <a:t>)</a:t>
            </a:r>
            <a:r>
              <a:rPr kumimoji="1" lang="ja-JP" altLang="en-US" sz="2000" b="1" dirty="0"/>
              <a:t>を使用することで、テキストと変数を組み合わせた出力が簡単に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》print(f"</a:t>
            </a:r>
            <a:r>
              <a:rPr kumimoji="1" lang="ja-JP" altLang="en-US" sz="2000" dirty="0"/>
              <a:t>名前</a:t>
            </a:r>
            <a:r>
              <a:rPr kumimoji="1" lang="en-US" altLang="ja-JP" sz="2000" dirty="0"/>
              <a:t>: {</a:t>
            </a:r>
            <a:r>
              <a:rPr kumimoji="1" lang="ja-JP" altLang="en-US" sz="2000" dirty="0"/>
              <a:t>名前</a:t>
            </a:r>
            <a:r>
              <a:rPr kumimoji="1" lang="en-US" altLang="ja-JP" sz="2000" dirty="0"/>
              <a:t>}") →f</a:t>
            </a:r>
            <a:r>
              <a:rPr kumimoji="1" lang="ja-JP" altLang="en-US" sz="2000" dirty="0"/>
              <a:t>文字列による変数の埋め込み例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6E6701-7E2F-5553-C3BF-58D80A1C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558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6DB23-B0DA-71D4-4E85-CC4EC46CE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053C6C-163E-C841-53D0-F7BDD0BE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1223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</a:t>
            </a:r>
            <a:r>
              <a:rPr kumimoji="1" lang="ja-JP" altLang="en-US" dirty="0"/>
              <a:t>プログラミングの基礎から応用 </a:t>
            </a:r>
            <a:r>
              <a:rPr kumimoji="1" lang="en-US" altLang="ja-JP" dirty="0"/>
              <a:t>- 19</a:t>
            </a:r>
            <a:r>
              <a:rPr kumimoji="1" lang="ja-JP" altLang="en-US" dirty="0"/>
              <a:t>の実践的な機能②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725D2C-95FC-4003-9153-2493D12A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997526"/>
            <a:ext cx="8461208" cy="5685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000" dirty="0"/>
              <a:t>【</a:t>
            </a:r>
            <a:r>
              <a:rPr kumimoji="1" lang="ja-JP" altLang="en-US" sz="2000" dirty="0"/>
              <a:t>基本的なデータ構造とフロー制御</a:t>
            </a:r>
            <a:r>
              <a:rPr kumimoji="1" lang="en-US" altLang="ja-JP" sz="2000" dirty="0"/>
              <a:t>】</a:t>
            </a:r>
          </a:p>
          <a:p>
            <a:pPr marL="0" indent="0">
              <a:buNone/>
            </a:pPr>
            <a:r>
              <a:rPr kumimoji="1" lang="en-US" altLang="ja-JP" sz="2000" dirty="0"/>
              <a:t>5. </a:t>
            </a:r>
            <a:r>
              <a:rPr kumimoji="1" lang="ja-JP" altLang="en-US" sz="2000" b="1" dirty="0"/>
              <a:t>リストを使用することで、複数のデータをまとめて効率的に管理・処理が可能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ja-JP" altLang="en-US" sz="2000" b="1" dirty="0"/>
              <a:t>果物 </a:t>
            </a:r>
            <a:r>
              <a:rPr kumimoji="1" lang="en-US" altLang="ja-JP" sz="2000" b="1" dirty="0"/>
              <a:t>= ["</a:t>
            </a:r>
            <a:r>
              <a:rPr kumimoji="1" lang="ja-JP" altLang="en-US" sz="2000" b="1" dirty="0"/>
              <a:t>りんご</a:t>
            </a:r>
            <a:r>
              <a:rPr kumimoji="1" lang="en-US" altLang="ja-JP" sz="2000" b="1" dirty="0"/>
              <a:t>", "</a:t>
            </a:r>
            <a:r>
              <a:rPr kumimoji="1" lang="ja-JP" altLang="en-US" sz="2000" b="1" dirty="0"/>
              <a:t>みかん</a:t>
            </a:r>
            <a:r>
              <a:rPr kumimoji="1" lang="en-US" altLang="ja-JP" sz="2000" b="1" dirty="0"/>
              <a:t>"]  </a:t>
            </a:r>
            <a:r>
              <a:rPr kumimoji="1" lang="en-US" altLang="ja-JP" sz="2000" dirty="0"/>
              <a:t>→</a:t>
            </a:r>
            <a:r>
              <a:rPr kumimoji="1" lang="ja-JP" altLang="en-US" sz="2000" dirty="0"/>
              <a:t>リストによるデータのまとめ</a:t>
            </a:r>
          </a:p>
          <a:p>
            <a:pPr marL="0" indent="0">
              <a:buNone/>
            </a:pPr>
            <a:r>
              <a:rPr kumimoji="1" lang="en-US" altLang="ja-JP" sz="2000" dirty="0"/>
              <a:t>6. </a:t>
            </a:r>
            <a:r>
              <a:rPr kumimoji="1" lang="ja-JP" altLang="en-US" sz="2000" b="1" dirty="0"/>
              <a:t>条件分岐（</a:t>
            </a:r>
            <a:r>
              <a:rPr kumimoji="1" lang="en-US" altLang="ja-JP" sz="2000" b="1" dirty="0"/>
              <a:t>if</a:t>
            </a:r>
            <a:r>
              <a:rPr kumimoji="1" lang="ja-JP" altLang="en-US" sz="2000" b="1" dirty="0"/>
              <a:t>文）により、状況に応じて異なる処理を自動的に実行できる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en-US" altLang="ja-JP" sz="2000" b="1" dirty="0"/>
              <a:t>if </a:t>
            </a:r>
            <a:r>
              <a:rPr kumimoji="1" lang="ja-JP" altLang="en-US" sz="2000" b="1" dirty="0"/>
              <a:t>点数 </a:t>
            </a:r>
            <a:r>
              <a:rPr kumimoji="1" lang="en-US" altLang="ja-JP" sz="2000" b="1" dirty="0"/>
              <a:t>&gt;= 80:  </a:t>
            </a:r>
            <a:r>
              <a:rPr kumimoji="1" lang="en-US" altLang="ja-JP" sz="2000" dirty="0"/>
              <a:t>→</a:t>
            </a:r>
            <a:r>
              <a:rPr kumimoji="1" lang="ja-JP" altLang="en-US" sz="2000" dirty="0"/>
              <a:t>点数による合否判定</a:t>
            </a:r>
          </a:p>
          <a:p>
            <a:pPr marL="0" indent="0">
              <a:buNone/>
            </a:pPr>
            <a:r>
              <a:rPr kumimoji="1" lang="en-US" altLang="ja-JP" sz="2000" dirty="0"/>
              <a:t>7. </a:t>
            </a:r>
            <a:r>
              <a:rPr kumimoji="1" lang="en-US" altLang="ja-JP" sz="2000" b="1" dirty="0"/>
              <a:t>for</a:t>
            </a:r>
            <a:r>
              <a:rPr kumimoji="1" lang="ja-JP" altLang="en-US" sz="2000" b="1" dirty="0"/>
              <a:t>文による繰り返し処理で、大量のデータを効率的に処理することが可能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en-US" altLang="ja-JP" sz="2000" b="1" dirty="0"/>
              <a:t>for </a:t>
            </a:r>
            <a:r>
              <a:rPr kumimoji="1" lang="ja-JP" altLang="en-US" sz="2000" b="1" dirty="0"/>
              <a:t>果物 </a:t>
            </a:r>
            <a:r>
              <a:rPr kumimoji="1" lang="en-US" altLang="ja-JP" sz="2000" b="1" dirty="0"/>
              <a:t>in </a:t>
            </a:r>
            <a:r>
              <a:rPr kumimoji="1" lang="ja-JP" altLang="en-US" sz="2000" b="1" dirty="0"/>
              <a:t>果物リスト</a:t>
            </a:r>
            <a:r>
              <a:rPr kumimoji="1" lang="en-US" altLang="ja-JP" sz="2000" dirty="0"/>
              <a:t>:  →</a:t>
            </a:r>
            <a:r>
              <a:rPr kumimoji="1" lang="ja-JP" altLang="en-US" sz="2000" dirty="0"/>
              <a:t>リストの要素を順番に処理</a:t>
            </a:r>
          </a:p>
          <a:p>
            <a:pPr marL="0" indent="0">
              <a:buNone/>
            </a:pPr>
            <a:r>
              <a:rPr kumimoji="1" lang="en-US" altLang="ja-JP" sz="2000" dirty="0"/>
              <a:t>【</a:t>
            </a:r>
            <a:r>
              <a:rPr kumimoji="1" lang="ja-JP" altLang="en-US" sz="2000" dirty="0"/>
              <a:t>プログラムの構造化と信頼性</a:t>
            </a:r>
            <a:r>
              <a:rPr kumimoji="1" lang="en-US" altLang="ja-JP" sz="2000" dirty="0"/>
              <a:t>】</a:t>
            </a:r>
          </a:p>
          <a:p>
            <a:pPr marL="0" indent="0">
              <a:buNone/>
            </a:pPr>
            <a:r>
              <a:rPr kumimoji="1" lang="en-US" altLang="ja-JP" sz="2000" dirty="0"/>
              <a:t>8. </a:t>
            </a:r>
            <a:r>
              <a:rPr kumimoji="1" lang="ja-JP" altLang="en-US" sz="2000" b="1" dirty="0"/>
              <a:t>関数を作成することで、複雑な処理を再利用可能な形でまとめることができる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en-US" altLang="ja-JP" sz="2000" b="1" dirty="0"/>
              <a:t>def </a:t>
            </a:r>
            <a:r>
              <a:rPr kumimoji="1" lang="ja-JP" altLang="en-US" sz="2000" b="1" dirty="0"/>
              <a:t>挨拶する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名前</a:t>
            </a:r>
            <a:r>
              <a:rPr kumimoji="1" lang="en-US" altLang="ja-JP" sz="2000" b="1" dirty="0"/>
              <a:t>): </a:t>
            </a:r>
            <a:r>
              <a:rPr kumimoji="1" lang="en-US" altLang="ja-JP" sz="2000" dirty="0"/>
              <a:t>→</a:t>
            </a:r>
            <a:r>
              <a:rPr kumimoji="1" lang="ja-JP" altLang="en-US" sz="2000" dirty="0"/>
              <a:t>関数定義と引数の例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75529C-D26C-E041-ED34-D6651CDE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77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18B00-D19E-7DF6-48FA-90EFC185E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4F66-CD73-CAEA-3020-A4489F0C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1223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</a:t>
            </a:r>
            <a:r>
              <a:rPr kumimoji="1" lang="ja-JP" altLang="en-US" dirty="0"/>
              <a:t>プログラミングの基礎から応用 </a:t>
            </a:r>
            <a:r>
              <a:rPr kumimoji="1" lang="en-US" altLang="ja-JP" dirty="0"/>
              <a:t>- 19</a:t>
            </a:r>
            <a:r>
              <a:rPr kumimoji="1" lang="ja-JP" altLang="en-US" dirty="0"/>
              <a:t>の実践的な機能③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30CFF4-E952-1469-43B5-80CB06BFE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997527"/>
            <a:ext cx="8461208" cy="5618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/>
              <a:t>【</a:t>
            </a:r>
            <a:r>
              <a:rPr kumimoji="1" lang="ja-JP" altLang="en-US" sz="2000" dirty="0"/>
              <a:t>データ処理の基本</a:t>
            </a:r>
            <a:r>
              <a:rPr kumimoji="1" lang="en-US" altLang="ja-JP" sz="2000" dirty="0"/>
              <a:t>】</a:t>
            </a:r>
          </a:p>
          <a:p>
            <a:pPr marL="0" indent="0">
              <a:buNone/>
            </a:pPr>
            <a:r>
              <a:rPr kumimoji="1" lang="en-US" altLang="ja-JP" sz="2000" dirty="0"/>
              <a:t>9. </a:t>
            </a:r>
            <a:r>
              <a:rPr kumimoji="1" lang="ja-JP" altLang="en-US" sz="2000" b="1" dirty="0"/>
              <a:t>データの自動計算：売上計算など、数値データの処理を自動化できる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ja-JP" altLang="en-US" sz="2000" b="1" dirty="0"/>
              <a:t>合計 </a:t>
            </a:r>
            <a:r>
              <a:rPr kumimoji="1" lang="en-US" altLang="ja-JP" sz="2000" b="1" dirty="0"/>
              <a:t>= </a:t>
            </a:r>
            <a:r>
              <a:rPr kumimoji="1" lang="ja-JP" altLang="en-US" sz="2000" b="1" dirty="0"/>
              <a:t>小計 </a:t>
            </a:r>
            <a:r>
              <a:rPr kumimoji="1" lang="en-US" altLang="ja-JP" sz="2000" b="1" dirty="0"/>
              <a:t>+ </a:t>
            </a:r>
            <a:r>
              <a:rPr kumimoji="1" lang="ja-JP" altLang="en-US" sz="2000" b="1" dirty="0"/>
              <a:t>消費税 </a:t>
            </a:r>
            <a:r>
              <a:rPr kumimoji="1" lang="ja-JP" altLang="en-US" sz="2000" dirty="0"/>
              <a:t>→売上計算の自動化</a:t>
            </a:r>
          </a:p>
          <a:p>
            <a:pPr marL="0" indent="0">
              <a:buNone/>
            </a:pPr>
            <a:r>
              <a:rPr kumimoji="1" lang="en-US" altLang="ja-JP" sz="2000" dirty="0"/>
              <a:t>10. </a:t>
            </a:r>
            <a:r>
              <a:rPr kumimoji="1" lang="ja-JP" altLang="en-US" sz="2000" b="1" dirty="0"/>
              <a:t>数値の統計分析：平均、最大値、最低値などを簡単に計算可能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ja-JP" altLang="en-US" sz="2000" dirty="0"/>
              <a:t>最高点 </a:t>
            </a:r>
            <a:r>
              <a:rPr kumimoji="1" lang="en-US" altLang="ja-JP" sz="2000" dirty="0"/>
              <a:t>= max(</a:t>
            </a:r>
            <a:r>
              <a:rPr kumimoji="1" lang="ja-JP" altLang="en-US" sz="2000" dirty="0"/>
              <a:t>点数リスト</a:t>
            </a:r>
            <a:r>
              <a:rPr kumimoji="1" lang="en-US" altLang="ja-JP" sz="2000" dirty="0"/>
              <a:t>) →</a:t>
            </a:r>
            <a:r>
              <a:rPr kumimoji="1" lang="ja-JP" altLang="en-US" sz="2000" dirty="0"/>
              <a:t>最高点を求める統計計算の例</a:t>
            </a:r>
          </a:p>
          <a:p>
            <a:pPr marL="0" indent="0">
              <a:buNone/>
            </a:pPr>
            <a:r>
              <a:rPr kumimoji="1" lang="en-US" altLang="ja-JP" sz="2000" dirty="0"/>
              <a:t>11. </a:t>
            </a:r>
            <a:r>
              <a:rPr kumimoji="1" lang="en-US" altLang="ja-JP" sz="2000" b="1" dirty="0"/>
              <a:t>pandas(</a:t>
            </a:r>
            <a:r>
              <a:rPr kumimoji="1" lang="ja-JP" altLang="en-US" sz="2000" b="1" dirty="0"/>
              <a:t>表計算用のデータ分析ツール</a:t>
            </a:r>
            <a:r>
              <a:rPr kumimoji="1" lang="en-US" altLang="ja-JP" sz="2000" b="1" dirty="0"/>
              <a:t>)</a:t>
            </a:r>
            <a:r>
              <a:rPr kumimoji="1" lang="ja-JP" altLang="en-US" sz="2000" b="1" dirty="0"/>
              <a:t>ライブラリを使用して、</a:t>
            </a:r>
            <a:r>
              <a:rPr kumimoji="1" lang="en-US" altLang="ja-JP" sz="2000" b="1" dirty="0"/>
              <a:t>Excel</a:t>
            </a:r>
            <a:r>
              <a:rPr kumimoji="1" lang="ja-JP" altLang="en-US" sz="2000" b="1" dirty="0"/>
              <a:t>のような表形式のデータ</a:t>
            </a:r>
            <a:r>
              <a:rPr lang="en-US" altLang="ja-JP" sz="2000" b="1" dirty="0"/>
              <a:t>(</a:t>
            </a:r>
            <a:r>
              <a:rPr lang="en-US" altLang="ja-JP" sz="2000" b="1" dirty="0" err="1"/>
              <a:t>DataFrame</a:t>
            </a:r>
            <a:r>
              <a:rPr kumimoji="1" lang="en-US" altLang="ja-JP" sz="2000" b="1" dirty="0"/>
              <a:t>)</a:t>
            </a:r>
            <a:r>
              <a:rPr kumimoji="1" lang="ja-JP" altLang="en-US" sz="2000" b="1" dirty="0"/>
              <a:t>を効率的に処理・分析できる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en-US" altLang="ja-JP" sz="2000" dirty="0" err="1"/>
              <a:t>df</a:t>
            </a:r>
            <a:r>
              <a:rPr kumimoji="1" lang="en-US" altLang="ja-JP" sz="2000" dirty="0"/>
              <a:t> = </a:t>
            </a:r>
            <a:r>
              <a:rPr kumimoji="1" lang="en-US" altLang="ja-JP" sz="2000" dirty="0" err="1"/>
              <a:t>pd.DataFrame</a:t>
            </a:r>
            <a:r>
              <a:rPr kumimoji="1" lang="en-US" altLang="ja-JP" sz="2000" dirty="0"/>
              <a:t>(data) →pandas</a:t>
            </a:r>
            <a:r>
              <a:rPr kumimoji="1" lang="ja-JP" altLang="en-US" sz="2000" dirty="0"/>
              <a:t>表データ作成例</a:t>
            </a:r>
          </a:p>
          <a:p>
            <a:pPr marL="0" indent="0">
              <a:buNone/>
            </a:pPr>
            <a:r>
              <a:rPr kumimoji="1" lang="en-US" altLang="ja-JP" sz="2000" dirty="0"/>
              <a:t>12. </a:t>
            </a:r>
            <a:r>
              <a:rPr kumimoji="1" lang="ja-JP" altLang="en-US" sz="2000" b="1" dirty="0"/>
              <a:t>データの並び替えや絞り込みを、簡単に実現できる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en-US" altLang="ja-JP" sz="2000" dirty="0" err="1"/>
              <a:t>sort_values</a:t>
            </a:r>
            <a:r>
              <a:rPr kumimoji="1" lang="en-US" altLang="ja-JP" sz="2000" dirty="0"/>
              <a:t>('</a:t>
            </a:r>
            <a:r>
              <a:rPr kumimoji="1" lang="ja-JP" altLang="en-US" sz="2000" dirty="0"/>
              <a:t>売上</a:t>
            </a:r>
            <a:r>
              <a:rPr kumimoji="1" lang="en-US" altLang="ja-JP" sz="2000" dirty="0"/>
              <a:t>’) →pandas</a:t>
            </a:r>
            <a:r>
              <a:rPr kumimoji="1" lang="ja-JP" altLang="en-US" sz="2000" dirty="0"/>
              <a:t>によるデータ並び替えの例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DDE4E3-0702-EFF7-641B-410AEA4B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74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110A8-6167-72E8-2EEF-F5B470458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50EA4-BC24-B340-F54A-125C2658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1223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</a:t>
            </a:r>
            <a:r>
              <a:rPr kumimoji="1" lang="ja-JP" altLang="en-US" dirty="0"/>
              <a:t>プログラミングの基礎から応用 </a:t>
            </a:r>
            <a:r>
              <a:rPr kumimoji="1" lang="en-US" altLang="ja-JP" dirty="0"/>
              <a:t>- 19</a:t>
            </a:r>
            <a:r>
              <a:rPr kumimoji="1" lang="ja-JP" altLang="en-US" dirty="0"/>
              <a:t>の実践的な機能④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B1C105-FC0F-AB91-BC0B-63DB7DD90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997527"/>
            <a:ext cx="8461208" cy="518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/>
              <a:t>【</a:t>
            </a:r>
            <a:r>
              <a:rPr kumimoji="1" lang="ja-JP" altLang="en-US" sz="2000" dirty="0"/>
              <a:t>高度なデータ処理と分析</a:t>
            </a:r>
            <a:r>
              <a:rPr kumimoji="1" lang="en-US" altLang="ja-JP" sz="2000" dirty="0"/>
              <a:t>】</a:t>
            </a:r>
          </a:p>
          <a:p>
            <a:pPr marL="0" indent="0">
              <a:buNone/>
            </a:pPr>
            <a:r>
              <a:rPr kumimoji="1" lang="en-US" altLang="ja-JP" sz="2000" dirty="0"/>
              <a:t>13. </a:t>
            </a:r>
            <a:r>
              <a:rPr kumimoji="1" lang="en-US" altLang="ja-JP" sz="2000" dirty="0" err="1"/>
              <a:t>g</a:t>
            </a:r>
            <a:r>
              <a:rPr kumimoji="1" lang="en-US" altLang="ja-JP" sz="2000" b="1" dirty="0" err="1"/>
              <a:t>roupby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データをグループ分けする機能</a:t>
            </a:r>
            <a:r>
              <a:rPr kumimoji="1" lang="en-US" altLang="ja-JP" sz="2000" b="1" dirty="0"/>
              <a:t>)</a:t>
            </a:r>
            <a:r>
              <a:rPr kumimoji="1" lang="ja-JP" altLang="en-US" sz="2000" b="1" dirty="0"/>
              <a:t>による集計で、カテゴリごとの分析が容易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en-US" altLang="ja-JP" sz="2000" b="1" dirty="0" err="1"/>
              <a:t>groupby</a:t>
            </a:r>
            <a:r>
              <a:rPr kumimoji="1" lang="en-US" altLang="ja-JP" sz="2000" b="1" dirty="0"/>
              <a:t>('</a:t>
            </a:r>
            <a:r>
              <a:rPr kumimoji="1" lang="ja-JP" altLang="en-US" sz="2000" b="1" dirty="0"/>
              <a:t>日付</a:t>
            </a:r>
            <a:r>
              <a:rPr kumimoji="1" lang="en-US" altLang="ja-JP" sz="2000" b="1" dirty="0"/>
              <a:t>').</a:t>
            </a:r>
            <a:r>
              <a:rPr kumimoji="1" lang="en-US" altLang="ja-JP" sz="2000" b="1" dirty="0" err="1"/>
              <a:t>agg</a:t>
            </a:r>
            <a:r>
              <a:rPr kumimoji="1" lang="en-US" altLang="ja-JP" sz="2000" b="1" dirty="0"/>
              <a:t>  </a:t>
            </a:r>
            <a:r>
              <a:rPr kumimoji="1" lang="en-US" altLang="ja-JP" sz="2000" dirty="0"/>
              <a:t>→</a:t>
            </a:r>
            <a:r>
              <a:rPr kumimoji="1" lang="ja-JP" altLang="en-US" sz="2000" dirty="0"/>
              <a:t>日付ごとの集計</a:t>
            </a:r>
          </a:p>
          <a:p>
            <a:pPr marL="0" indent="0">
              <a:buNone/>
            </a:pPr>
            <a:r>
              <a:rPr kumimoji="1" lang="en-US" altLang="ja-JP" sz="2000" dirty="0"/>
              <a:t>14. </a:t>
            </a:r>
            <a:r>
              <a:rPr kumimoji="1" lang="en-US" altLang="ja-JP" sz="2000" b="1" dirty="0"/>
              <a:t>rolling(</a:t>
            </a:r>
            <a:r>
              <a:rPr kumimoji="1" lang="ja-JP" altLang="en-US" sz="2000" b="1" dirty="0"/>
              <a:t>連続するデータの計算方法</a:t>
            </a:r>
            <a:r>
              <a:rPr kumimoji="1" lang="en-US" altLang="ja-JP" sz="2000" b="1" dirty="0"/>
              <a:t>)</a:t>
            </a:r>
            <a:r>
              <a:rPr kumimoji="1" lang="ja-JP" altLang="en-US" sz="2000" b="1" dirty="0"/>
              <a:t>による平均の計算など、時系列データの分析が可能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en-US" altLang="ja-JP" sz="2000" b="1" dirty="0"/>
              <a:t>rolling(3).mean() </a:t>
            </a:r>
            <a:r>
              <a:rPr kumimoji="1" lang="en-US" altLang="ja-JP" sz="2000" dirty="0"/>
              <a:t>→3</a:t>
            </a:r>
            <a:r>
              <a:rPr kumimoji="1" lang="ja-JP" altLang="en-US" sz="2000" dirty="0"/>
              <a:t>日間の平均計算</a:t>
            </a:r>
          </a:p>
          <a:p>
            <a:pPr marL="0" indent="0">
              <a:buNone/>
            </a:pPr>
            <a:r>
              <a:rPr kumimoji="1" lang="en-US" altLang="ja-JP" sz="2000" dirty="0"/>
              <a:t>15. </a:t>
            </a:r>
            <a:r>
              <a:rPr kumimoji="1" lang="ja-JP" altLang="en-US" sz="2000" b="1" dirty="0"/>
              <a:t>複数のデータを比較しグラフ化することで、傾向分析が容易に</a:t>
            </a:r>
          </a:p>
          <a:p>
            <a:pPr marL="0" indent="0">
              <a:buNone/>
            </a:pPr>
            <a:r>
              <a:rPr kumimoji="1" lang="en-US" altLang="ja-JP" sz="2000" dirty="0"/>
              <a:t>《</a:t>
            </a:r>
            <a:r>
              <a:rPr kumimoji="1" lang="ja-JP" altLang="en-US" sz="2000" dirty="0"/>
              <a:t>プログラム</a:t>
            </a:r>
            <a:r>
              <a:rPr kumimoji="1" lang="en-US" altLang="ja-JP" sz="2000" dirty="0"/>
              <a:t>》</a:t>
            </a:r>
            <a:r>
              <a:rPr kumimoji="1" lang="en-US" altLang="ja-JP" sz="2000" b="1" dirty="0" err="1"/>
              <a:t>daily_summary</a:t>
            </a:r>
            <a:r>
              <a:rPr kumimoji="1" lang="en-US" altLang="ja-JP" sz="2000" b="1" dirty="0"/>
              <a:t>['</a:t>
            </a:r>
            <a:r>
              <a:rPr kumimoji="1" lang="ja-JP" altLang="en-US" sz="2000" b="1" dirty="0"/>
              <a:t>売上</a:t>
            </a:r>
            <a:r>
              <a:rPr kumimoji="1" lang="en-US" altLang="ja-JP" sz="2000" b="1" dirty="0"/>
              <a:t>', ['sum', 'mean']]</a:t>
            </a:r>
          </a:p>
          <a:p>
            <a:pPr marL="0" indent="0">
              <a:buNone/>
            </a:pPr>
            <a:r>
              <a:rPr kumimoji="1" lang="en-US" altLang="ja-JP" sz="2000" dirty="0"/>
              <a:t>→</a:t>
            </a:r>
            <a:r>
              <a:rPr kumimoji="1" lang="ja-JP" altLang="en-US" sz="2000" dirty="0"/>
              <a:t>日々の売上合計と平均を並べて比較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122E43-B6CE-D522-4F36-DCE46738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84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61A5D-9EAB-2890-0EEC-ABB9F8649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ED7DE-064F-6FA5-232A-A523962C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en-US" altLang="ja-JP" dirty="0" err="1"/>
              <a:t>Colab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EE51D0-C133-A5BC-CEA5-8861F9DD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080597-6917-9453-124C-6314C780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1979FC02-DAC4-9BAE-A169-FF6DD55A2209}"/>
              </a:ext>
            </a:extLst>
          </p:cNvPr>
          <p:cNvSpPr txBox="1">
            <a:spLocks/>
          </p:cNvSpPr>
          <p:nvPr/>
        </p:nvSpPr>
        <p:spPr>
          <a:xfrm>
            <a:off x="104090" y="3692963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が提供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ja-JP" altLang="en-US" sz="2400" b="1" dirty="0">
                <a:solidFill>
                  <a:prstClr val="black"/>
                </a:solidFill>
              </a:rPr>
              <a:t>クラウドベースの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lang="ja-JP" altLang="en-US" sz="2400" dirty="0">
                <a:solidFill>
                  <a:prstClr val="black"/>
                </a:solidFill>
              </a:rPr>
              <a:t>プログラム，実行結果，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実行結果，説明文，グラフなどを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つにまとめたもの）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プログラミング（特に、人工知能、データサイエンス）の開発に適する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本格的な利用（ノートブックの新規作成、コードセル・テキストセルの追加，編集</a:t>
            </a:r>
            <a:r>
              <a:rPr lang="ja-JP" altLang="en-US" sz="2400" b="1" dirty="0">
                <a:solidFill>
                  <a:prstClr val="black"/>
                </a:solidFill>
              </a:rPr>
              <a:t>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BE90481-1F5D-BECB-1004-F0A151D5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65" y="791399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89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B9C8B-C9FB-DFC5-8A49-B49BCAB3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BE9343-964C-A5F8-CB42-AB18C688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1223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</a:t>
            </a:r>
            <a:r>
              <a:rPr kumimoji="1" lang="ja-JP" altLang="en-US" dirty="0"/>
              <a:t>プログラミングの基礎から応用 </a:t>
            </a:r>
            <a:r>
              <a:rPr kumimoji="1" lang="en-US" altLang="ja-JP" dirty="0"/>
              <a:t>- 19</a:t>
            </a:r>
            <a:r>
              <a:rPr kumimoji="1" lang="ja-JP" altLang="en-US" dirty="0"/>
              <a:t>の実践的な機能</a:t>
            </a:r>
            <a:r>
              <a:rPr lang="ja-JP" altLang="en-US" dirty="0"/>
              <a:t>⑤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0C0958-9424-CFB3-19CF-B70FF4DBD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997526"/>
            <a:ext cx="8461208" cy="55352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高度な応用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kumimoji="1" lang="en-US" altLang="ja-JP" dirty="0"/>
              <a:t>16. </a:t>
            </a:r>
            <a:r>
              <a:rPr kumimoji="1" lang="ja-JP" altLang="en-US" b="1" dirty="0"/>
              <a:t>データの可視化：</a:t>
            </a:r>
            <a:r>
              <a:rPr kumimoji="1" lang="en-US" altLang="ja-JP" b="1" dirty="0" err="1"/>
              <a:t>plt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グラフ描画ツール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を使って、グラフや図表でデータを分かりやすく表現することが可能</a:t>
            </a:r>
          </a:p>
          <a:p>
            <a:pPr marL="0" indent="0">
              <a:buNone/>
            </a:pPr>
            <a:r>
              <a:rPr kumimoji="1" lang="en-US" altLang="ja-JP" dirty="0"/>
              <a:t>《</a:t>
            </a:r>
            <a:r>
              <a:rPr kumimoji="1" lang="ja-JP" altLang="en-US" dirty="0"/>
              <a:t>プログラム</a:t>
            </a:r>
            <a:r>
              <a:rPr kumimoji="1" lang="en-US" altLang="ja-JP" dirty="0"/>
              <a:t>》</a:t>
            </a:r>
            <a:r>
              <a:rPr kumimoji="1" lang="en-US" altLang="ja-JP" b="1" dirty="0" err="1"/>
              <a:t>plt.plot</a:t>
            </a:r>
            <a:r>
              <a:rPr kumimoji="1" lang="en-US" altLang="ja-JP" b="1" dirty="0"/>
              <a:t>(months, coffee)</a:t>
            </a:r>
            <a:r>
              <a:rPr kumimoji="1" lang="ja-JP" altLang="en-US" b="1" dirty="0"/>
              <a:t>　</a:t>
            </a:r>
            <a:r>
              <a:rPr kumimoji="1" lang="en-US" altLang="ja-JP" dirty="0"/>
              <a:t>→</a:t>
            </a:r>
            <a:r>
              <a:rPr kumimoji="1" lang="ja-JP" altLang="en-US" dirty="0"/>
              <a:t>折れ線グラフ作成</a:t>
            </a:r>
          </a:p>
          <a:p>
            <a:pPr marL="0" indent="0">
              <a:buNone/>
            </a:pPr>
            <a:r>
              <a:rPr kumimoji="1" lang="en-US" altLang="ja-JP" dirty="0"/>
              <a:t>17. </a:t>
            </a:r>
            <a:r>
              <a:rPr kumimoji="1" lang="ja-JP" altLang="en-US" b="1" dirty="0"/>
              <a:t>商品シェアの計算やパーセンテージ分析など、ビジネス分析に活用できる</a:t>
            </a:r>
          </a:p>
          <a:p>
            <a:pPr marL="0" indent="0">
              <a:buNone/>
            </a:pPr>
            <a:r>
              <a:rPr kumimoji="1" lang="en-US" altLang="ja-JP" dirty="0"/>
              <a:t>《</a:t>
            </a:r>
            <a:r>
              <a:rPr kumimoji="1" lang="ja-JP" altLang="en-US" dirty="0"/>
              <a:t>プログラム</a:t>
            </a:r>
            <a:r>
              <a:rPr kumimoji="1" lang="en-US" altLang="ja-JP" dirty="0"/>
              <a:t>》</a:t>
            </a:r>
            <a:r>
              <a:rPr kumimoji="1" lang="en-US" altLang="ja-JP" b="1" dirty="0" err="1"/>
              <a:t>plt.pie</a:t>
            </a:r>
            <a:r>
              <a:rPr kumimoji="1" lang="en-US" altLang="ja-JP" b="1" dirty="0"/>
              <a:t>(sizes, labels)</a:t>
            </a:r>
            <a:r>
              <a:rPr kumimoji="1" lang="ja-JP" altLang="en-US" b="1" dirty="0"/>
              <a:t>　</a:t>
            </a:r>
            <a:r>
              <a:rPr kumimoji="1" lang="en-US" altLang="ja-JP" dirty="0"/>
              <a:t>→</a:t>
            </a:r>
            <a:r>
              <a:rPr kumimoji="1" lang="ja-JP" altLang="en-US" dirty="0"/>
              <a:t>円グラフによる比率表示</a:t>
            </a:r>
          </a:p>
          <a:p>
            <a:pPr marL="0" indent="0">
              <a:buNone/>
            </a:pPr>
            <a:r>
              <a:rPr kumimoji="1" lang="en-US" altLang="ja-JP" dirty="0"/>
              <a:t>18. </a:t>
            </a:r>
            <a:r>
              <a:rPr kumimoji="1" lang="ja-JP" altLang="en-US" b="1" dirty="0"/>
              <a:t>スクレイピング</a:t>
            </a:r>
            <a:r>
              <a:rPr kumimoji="1" lang="en-US" altLang="ja-JP" b="1" dirty="0"/>
              <a:t>(Web</a:t>
            </a:r>
            <a:r>
              <a:rPr kumimoji="1" lang="ja-JP" altLang="en-US" b="1" dirty="0"/>
              <a:t>ページから情報を取得すること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機能により、</a:t>
            </a:r>
            <a:r>
              <a:rPr kumimoji="1" lang="en-US" altLang="ja-JP" b="1" dirty="0"/>
              <a:t>Web</a:t>
            </a:r>
            <a:r>
              <a:rPr kumimoji="1" lang="ja-JP" altLang="en-US" b="1" dirty="0"/>
              <a:t>ページから自動的にデータを収集できる。</a:t>
            </a:r>
            <a:r>
              <a:rPr kumimoji="1" lang="en-US" altLang="ja-JP" b="1" dirty="0"/>
              <a:t>soup(HTML</a:t>
            </a:r>
            <a:r>
              <a:rPr kumimoji="1" lang="ja-JP" altLang="en-US" b="1" dirty="0"/>
              <a:t>を解析するツール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を使用</a:t>
            </a:r>
          </a:p>
          <a:p>
            <a:pPr marL="0" indent="0">
              <a:buNone/>
            </a:pPr>
            <a:r>
              <a:rPr kumimoji="1" lang="en-US" altLang="ja-JP" dirty="0"/>
              <a:t>《</a:t>
            </a:r>
            <a:r>
              <a:rPr kumimoji="1" lang="ja-JP" altLang="en-US" dirty="0"/>
              <a:t>プログラム</a:t>
            </a:r>
            <a:r>
              <a:rPr kumimoji="1" lang="en-US" altLang="ja-JP" dirty="0"/>
              <a:t>》</a:t>
            </a:r>
            <a:r>
              <a:rPr kumimoji="1" lang="en-US" altLang="ja-JP" b="1" dirty="0"/>
              <a:t>title = </a:t>
            </a:r>
            <a:r>
              <a:rPr kumimoji="1" lang="en-US" altLang="ja-JP" b="1" dirty="0" err="1"/>
              <a:t>soup.find</a:t>
            </a:r>
            <a:r>
              <a:rPr kumimoji="1" lang="en-US" altLang="ja-JP" b="1" dirty="0"/>
              <a:t>(‘title’).text</a:t>
            </a:r>
            <a:r>
              <a:rPr kumimoji="1" lang="ja-JP" altLang="en-US" b="1" dirty="0"/>
              <a:t>　</a:t>
            </a:r>
            <a:r>
              <a:rPr kumimoji="1" lang="en-US" altLang="ja-JP" dirty="0"/>
              <a:t>→Web</a:t>
            </a:r>
            <a:r>
              <a:rPr kumimoji="1" lang="ja-JP" altLang="en-US" dirty="0"/>
              <a:t>ページのタイトルを自動で取得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19. </a:t>
            </a:r>
            <a:r>
              <a:rPr kumimoji="1" lang="ja-JP" altLang="en-US" b="1" dirty="0"/>
              <a:t>インポート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外部のプログラムを取り込むこと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と</a:t>
            </a:r>
            <a:r>
              <a:rPr kumimoji="1" lang="en-US" altLang="ja-JP" b="1" dirty="0"/>
              <a:t>from</a:t>
            </a:r>
            <a:r>
              <a:rPr kumimoji="1" lang="ja-JP" altLang="en-US" b="1" dirty="0"/>
              <a:t>による外部ライブラリの取り込みで、プログラムの機能を拡張できる</a:t>
            </a:r>
          </a:p>
          <a:p>
            <a:pPr marL="0" indent="0">
              <a:buNone/>
            </a:pPr>
            <a:r>
              <a:rPr kumimoji="1" lang="en-US" altLang="ja-JP" dirty="0"/>
              <a:t>《</a:t>
            </a:r>
            <a:r>
              <a:rPr kumimoji="1" lang="ja-JP" altLang="en-US" dirty="0"/>
              <a:t>プログラム</a:t>
            </a:r>
            <a:r>
              <a:rPr kumimoji="1" lang="en-US" altLang="ja-JP" dirty="0"/>
              <a:t>》</a:t>
            </a:r>
            <a:r>
              <a:rPr kumimoji="1" lang="en-US" altLang="ja-JP" b="1" dirty="0"/>
              <a:t>import pandas as pd</a:t>
            </a:r>
            <a:r>
              <a:rPr kumimoji="1" lang="ja-JP" altLang="en-US" b="1" dirty="0"/>
              <a:t>　</a:t>
            </a:r>
            <a:r>
              <a:rPr kumimoji="1" lang="en-US" altLang="ja-JP" dirty="0"/>
              <a:t>→</a:t>
            </a:r>
            <a:r>
              <a:rPr kumimoji="1" lang="ja-JP" altLang="en-US" dirty="0"/>
              <a:t>外部ライブラリのインポート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2163EF-CADB-0CC0-EA04-83A16877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53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</a:t>
            </a:r>
            <a:r>
              <a:rPr lang="ja-JP" altLang="en-US" sz="2900" dirty="0"/>
              <a:t> の主なキーワード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4173323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i</a:t>
            </a:r>
            <a:r>
              <a:rPr lang="en-US" altLang="ja-JP" sz="2400" b="1"/>
              <a:t>mport</a:t>
            </a:r>
            <a:r>
              <a:rPr lang="en-US" altLang="ja-JP" sz="2400" b="1" dirty="0"/>
              <a:t>, from: </a:t>
            </a:r>
            <a:r>
              <a:rPr lang="ja-JP" altLang="en-US" sz="2400" dirty="0"/>
              <a:t>パッケージ（外部ライブラリなど）のインポート</a:t>
            </a:r>
          </a:p>
          <a:p>
            <a:r>
              <a:rPr lang="en-US" altLang="ja-JP" sz="2400" b="1" dirty="0"/>
              <a:t>def: </a:t>
            </a:r>
            <a:r>
              <a:rPr lang="ja-JP" altLang="en-US" sz="2400" dirty="0"/>
              <a:t>関数定義</a:t>
            </a:r>
          </a:p>
          <a:p>
            <a:r>
              <a:rPr lang="en-US" altLang="ja-JP" sz="2400" b="1" dirty="0"/>
              <a:t>return: </a:t>
            </a:r>
            <a:r>
              <a:rPr lang="ja-JP" altLang="en-US" sz="2400" dirty="0"/>
              <a:t>関数の戻り値</a:t>
            </a:r>
          </a:p>
          <a:p>
            <a:r>
              <a:rPr lang="en-US" altLang="ja-JP" sz="2400" b="1" dirty="0"/>
              <a:t>if, else, </a:t>
            </a:r>
            <a:r>
              <a:rPr lang="en-US" altLang="ja-JP" sz="2400" b="1" dirty="0" err="1"/>
              <a:t>elif</a:t>
            </a:r>
            <a:r>
              <a:rPr lang="en-US" altLang="ja-JP" sz="2400" b="1" dirty="0"/>
              <a:t>: </a:t>
            </a:r>
            <a:r>
              <a:rPr lang="ja-JP" altLang="en-US" sz="2400" dirty="0"/>
              <a:t>条件分岐</a:t>
            </a:r>
          </a:p>
          <a:p>
            <a:r>
              <a:rPr lang="en-US" altLang="ja-JP" sz="2400" b="1" dirty="0"/>
              <a:t>for, in: </a:t>
            </a:r>
            <a:r>
              <a:rPr lang="ja-JP" altLang="en-US" sz="2400" dirty="0"/>
              <a:t>繰り返し（</a:t>
            </a:r>
            <a:r>
              <a:rPr lang="en-US" altLang="ja-JP" sz="2400" dirty="0"/>
              <a:t>in </a:t>
            </a:r>
            <a:r>
              <a:rPr lang="ja-JP" altLang="en-US" sz="2400" dirty="0"/>
              <a:t>は繰り返し範囲）</a:t>
            </a:r>
          </a:p>
          <a:p>
            <a:r>
              <a:rPr lang="en-US" altLang="ja-JP" sz="2400" dirty="0"/>
              <a:t>+, -, , /, ==, !=: </a:t>
            </a:r>
            <a:r>
              <a:rPr lang="ja-JP" altLang="en-US" sz="2400" dirty="0"/>
              <a:t>基本演算子</a:t>
            </a:r>
          </a:p>
          <a:p>
            <a:r>
              <a:rPr lang="en-US" altLang="ja-JP" sz="2400" b="1" dirty="0"/>
              <a:t>True, False</a:t>
            </a:r>
            <a:endParaRPr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D6C9ED-4A08-629D-B496-B416951DF9C7}"/>
              </a:ext>
            </a:extLst>
          </p:cNvPr>
          <p:cNvSpPr txBox="1"/>
          <p:nvPr/>
        </p:nvSpPr>
        <p:spPr>
          <a:xfrm>
            <a:off x="321845" y="6148756"/>
            <a:ext cx="7325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すべてを一度に覚えるということではなく，基礎から応用へと段階的に学習を進めましょう</a:t>
            </a:r>
          </a:p>
        </p:txBody>
      </p:sp>
    </p:spTree>
    <p:extLst>
      <p:ext uri="{BB962C8B-B14F-4D97-AF65-F5344CB8AC3E}">
        <p14:creationId xmlns:p14="http://schemas.microsoft.com/office/powerpoint/2010/main" val="17627853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en-US" altLang="ja-JP" dirty="0"/>
              <a:t>Python </a:t>
            </a:r>
            <a:r>
              <a:rPr lang="ja-JP" altLang="en-US" dirty="0"/>
              <a:t>のプログラム例と</a:t>
            </a:r>
            <a:br>
              <a:rPr lang="en-US" altLang="ja-JP" dirty="0"/>
            </a:br>
            <a:r>
              <a:rPr lang="ja-JP" altLang="en-US" dirty="0"/>
              <a:t>説明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7614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36" y="230303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000" b="0" i="0" u="sng" dirty="0">
                <a:solidFill>
                  <a:srgbClr val="4C85E4"/>
                </a:solidFill>
                <a:effectLst/>
                <a:latin typeface="ヒラギノ角ゴ Pro W3"/>
                <a:hlinkClick r:id="rId2"/>
              </a:rPr>
              <a:t>https://colab.research.google.com/drive/16epaQjvr38PJbblVff15e8eAHNB0WEOY?usp=sharing</a:t>
            </a:r>
            <a:endParaRPr lang="en-US" altLang="ja-JP" sz="2000" u="sng" dirty="0">
              <a:solidFill>
                <a:srgbClr val="4C85E4"/>
              </a:solidFill>
              <a:latin typeface="ヒラギノ角ゴ Pro W3"/>
            </a:endParaRPr>
          </a:p>
          <a:p>
            <a:pPr marL="0" indent="0">
              <a:buNone/>
            </a:pPr>
            <a:endParaRPr lang="en-US" altLang="ja-JP" sz="2000" b="0" i="0" u="sng" dirty="0">
              <a:solidFill>
                <a:srgbClr val="4C85E4"/>
              </a:solidFill>
              <a:effectLst/>
              <a:latin typeface="ヒラギノ角ゴ Pro W3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② プログラムや説明や実行結果をよく読む</a:t>
            </a:r>
            <a:endParaRPr lang="en-US" altLang="ja-JP" sz="2400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目的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</a:t>
            </a:r>
            <a:r>
              <a:rPr lang="ja-JP" altLang="en-US" b="1" dirty="0"/>
              <a:t> の多様な機能と可能性を知る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「</a:t>
            </a:r>
            <a:r>
              <a:rPr lang="en-US" altLang="ja-JP" b="1" dirty="0"/>
              <a:t>19</a:t>
            </a:r>
            <a:r>
              <a:rPr lang="ja-JP" altLang="en-US" b="1" dirty="0"/>
              <a:t>の実践的な機能」を網羅した説明である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7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1B1B0-98AD-A4BB-3DDE-EC66C45F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A9326D-64A4-A774-48B1-A57A26DC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Google </a:t>
            </a:r>
            <a:r>
              <a:rPr kumimoji="1" lang="en-US" altLang="ja-JP" sz="2400" b="1" dirty="0" err="1"/>
              <a:t>Colaboratory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クラウドベースの</a:t>
            </a:r>
            <a:r>
              <a:rPr kumimoji="1" lang="en-US" altLang="ja-JP" sz="2400" b="1" dirty="0"/>
              <a:t>Python</a:t>
            </a:r>
            <a:r>
              <a:rPr kumimoji="1" lang="ja-JP" altLang="en-US" sz="2400" b="1" dirty="0"/>
              <a:t>ノートブック</a:t>
            </a:r>
            <a:r>
              <a:rPr kumimoji="1" lang="ja-JP" altLang="en-US" sz="2400" dirty="0"/>
              <a:t>環境で、</a:t>
            </a:r>
            <a:r>
              <a:rPr kumimoji="1" lang="en-US" altLang="ja-JP" sz="2400" dirty="0"/>
              <a:t>GPU</a:t>
            </a:r>
            <a:r>
              <a:rPr kumimoji="1" lang="ja-JP" altLang="en-US" sz="2400" dirty="0"/>
              <a:t>も使えて無料。プログラム、実行結果、説明文を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つにまとめて開発できる</a:t>
            </a:r>
            <a:endParaRPr kumimoji="1" lang="en-US" altLang="ja-JP" sz="2400" dirty="0"/>
          </a:p>
          <a:p>
            <a:r>
              <a:rPr kumimoji="1" lang="en-US" altLang="ja-JP" sz="2400" b="1" dirty="0"/>
              <a:t>Pandas </a:t>
            </a:r>
            <a:r>
              <a:rPr kumimoji="1" lang="ja-JP" altLang="en-US" sz="2400" b="1" dirty="0"/>
              <a:t>データフレーム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表形式データ</a:t>
            </a:r>
            <a:r>
              <a:rPr kumimoji="1" lang="ja-JP" altLang="en-US" sz="2400" dirty="0"/>
              <a:t>を効率的に処理できる</a:t>
            </a:r>
            <a:r>
              <a:rPr kumimoji="1" lang="en-US" altLang="ja-JP" sz="2400" dirty="0"/>
              <a:t>Python</a:t>
            </a:r>
            <a:r>
              <a:rPr kumimoji="1" lang="ja-JP" altLang="en-US" sz="2400" dirty="0"/>
              <a:t>の機能。データの分析、統合などを柔軟に行える</a:t>
            </a:r>
            <a:endParaRPr kumimoji="1" lang="en-US" altLang="ja-JP" sz="2400" dirty="0"/>
          </a:p>
          <a:p>
            <a:r>
              <a:rPr kumimoji="1" lang="ja-JP" altLang="en-US" sz="2400" b="1" dirty="0"/>
              <a:t>プログラミングの段階的学習法</a:t>
            </a:r>
            <a:r>
              <a:rPr kumimoji="1" lang="ja-JP" altLang="en-US" sz="2400" dirty="0"/>
              <a:t>：基礎から応用へと段階を追って進み、エラーを恐れずに実践を重ねることで、確実にスキルを習得できる</a:t>
            </a:r>
            <a:endParaRPr kumimoji="1" lang="en-US" altLang="ja-JP" sz="2400" dirty="0"/>
          </a:p>
          <a:p>
            <a:r>
              <a:rPr lang="en-US" altLang="ja-JP" sz="2400" b="1" dirty="0"/>
              <a:t>Python </a:t>
            </a:r>
            <a:r>
              <a:rPr kumimoji="1" lang="ja-JP" altLang="en-US" sz="2400" b="1" dirty="0"/>
              <a:t>の実践的機能</a:t>
            </a:r>
            <a:r>
              <a:rPr kumimoji="1" lang="ja-JP" altLang="en-US" sz="2400" dirty="0"/>
              <a:t>：データ分析、機械学習、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開発など、現代の</a:t>
            </a:r>
            <a:r>
              <a:rPr kumimoji="1" lang="en-US" altLang="ja-JP" sz="2400" dirty="0"/>
              <a:t>IT</a:t>
            </a:r>
            <a:r>
              <a:rPr kumimoji="1" lang="ja-JP" altLang="en-US" sz="2400" dirty="0"/>
              <a:t>開発に必要な </a:t>
            </a: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の実践的な機能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0731D9-494B-8E2C-3AC9-D370EAE4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3024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CA42A-46CE-B87F-3566-DA6BA41F6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70F3B13-194A-CB84-F3ED-AAE5979E2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F37740-D437-86F7-9546-BAFCE351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58" y="396077"/>
            <a:ext cx="6636774" cy="596027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Google </a:t>
            </a:r>
            <a:r>
              <a:rPr lang="en-US" altLang="ja-JP" sz="2400" b="1" dirty="0" err="1">
                <a:solidFill>
                  <a:srgbClr val="374151"/>
                </a:solidFill>
                <a:latin typeface="Söhne"/>
              </a:rPr>
              <a:t>Colaboratory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で段階的に学ぶプログラミングで実践力向上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ja-JP" altLang="en-US" sz="2400" dirty="0"/>
              <a:t>では、クラウドベースの環境で実際に</a:t>
            </a:r>
            <a:r>
              <a:rPr lang="en-US" altLang="ja-JP" sz="2400" dirty="0"/>
              <a:t>Python</a:t>
            </a:r>
            <a:r>
              <a:rPr lang="ja-JP" altLang="en-US" sz="2400" dirty="0"/>
              <a:t>プログラムを動かしながら学習できます。エラーを恐れずに試行錯誤し、基礎から応用へと段階的に進める学習方針により、確実なスキル向上が実現できます。実践的な</a:t>
            </a:r>
            <a:r>
              <a:rPr lang="en-US" altLang="ja-JP" sz="2400" dirty="0"/>
              <a:t>AI</a:t>
            </a:r>
            <a:r>
              <a:rPr lang="ja-JP" altLang="en-US" sz="2400" dirty="0"/>
              <a:t>開発スキルにもつながります。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②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の多様な機能習得でデータ分析から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開発まで視野拡大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en-US" altLang="ja-JP" sz="2400" dirty="0"/>
              <a:t>Python</a:t>
            </a:r>
            <a:r>
              <a:rPr lang="ja-JP" altLang="en-US" sz="2400" dirty="0"/>
              <a:t>には、</a:t>
            </a:r>
            <a:r>
              <a:rPr lang="en-US" altLang="ja-JP" sz="2400" dirty="0"/>
              <a:t>Pandas</a:t>
            </a:r>
            <a:r>
              <a:rPr lang="ja-JP" altLang="en-US" sz="2400" dirty="0"/>
              <a:t>によるデータフレーム処理、グラフ作成、</a:t>
            </a:r>
            <a:r>
              <a:rPr lang="en-US" altLang="ja-JP" sz="2400" dirty="0"/>
              <a:t>Web</a:t>
            </a:r>
            <a:r>
              <a:rPr lang="ja-JP" altLang="en-US" sz="2400" dirty="0"/>
              <a:t>スクレイピングなど、現代の</a:t>
            </a:r>
            <a:r>
              <a:rPr lang="en-US" altLang="ja-JP" sz="2400" dirty="0"/>
              <a:t>IT</a:t>
            </a:r>
            <a:r>
              <a:rPr lang="ja-JP" altLang="en-US" sz="2400" dirty="0"/>
              <a:t>開発に必要な機能があります。これにより、</a:t>
            </a:r>
            <a:r>
              <a:rPr lang="en-US" altLang="ja-JP" sz="2400" dirty="0"/>
              <a:t>Web</a:t>
            </a:r>
            <a:r>
              <a:rPr lang="ja-JP" altLang="en-US" sz="2400" dirty="0"/>
              <a:t>開発、データ分析、</a:t>
            </a:r>
            <a:r>
              <a:rPr lang="en-US" altLang="ja-JP" sz="2400" dirty="0"/>
              <a:t>AI</a:t>
            </a:r>
            <a:r>
              <a:rPr lang="ja-JP" altLang="en-US" sz="2400" dirty="0"/>
              <a:t>開発、</a:t>
            </a:r>
            <a:r>
              <a:rPr lang="en-US" altLang="ja-JP" sz="2400" dirty="0"/>
              <a:t>IoT</a:t>
            </a:r>
            <a:r>
              <a:rPr lang="ja-JP" altLang="en-US" sz="2400" dirty="0"/>
              <a:t>など、多様な応用分野に対応できる技術者としての視野が広がります。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D02898-51BD-5F3A-A159-AD7C2609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15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5020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ノートブックの部分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6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コードセル</a:t>
            </a:r>
            <a:r>
              <a:rPr lang="ja-JP" altLang="en-US" sz="2400" dirty="0"/>
              <a:t>，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テキストセル</a:t>
            </a:r>
            <a:r>
              <a:rPr lang="ja-JP" altLang="en-US" sz="2400" dirty="0"/>
              <a:t>の２種類</a:t>
            </a:r>
            <a:endParaRPr lang="en-US" altLang="ja-JP" sz="2400" dirty="0"/>
          </a:p>
          <a:p>
            <a:r>
              <a:rPr lang="ja-JP" altLang="en-US" sz="2400" b="1" dirty="0"/>
              <a:t>コードセル</a:t>
            </a:r>
            <a:r>
              <a:rPr lang="ja-JP" altLang="en-US" sz="2400" dirty="0"/>
              <a:t>：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プログラム，コマンド，実行結果</a:t>
            </a:r>
            <a:endParaRPr lang="en-US" altLang="ja-JP" sz="2400" dirty="0"/>
          </a:p>
          <a:p>
            <a:r>
              <a:rPr lang="ja-JP" altLang="en-US" sz="2400" b="1" dirty="0"/>
              <a:t>テキストセル</a:t>
            </a:r>
            <a:r>
              <a:rPr lang="ja-JP" altLang="en-US" sz="2400" dirty="0"/>
              <a:t>：説明文，図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２種類の</a:t>
            </a:r>
            <a:r>
              <a:rPr lang="ja-JP" altLang="en-US" sz="2400" b="1" dirty="0"/>
              <a:t>セル</a:t>
            </a:r>
            <a:r>
              <a:rPr lang="ja-JP" altLang="en-US" sz="2400" dirty="0"/>
              <a:t>を組み合わせて使用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20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 の基本的な使い方①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606608" y="890102"/>
            <a:ext cx="9144000" cy="5209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ノートブックの新規作成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ブラウザでアクセス</a:t>
            </a:r>
            <a:br>
              <a:rPr lang="en-US" altLang="ja-JP" sz="2400" dirty="0">
                <a:solidFill>
                  <a:prstClr val="black"/>
                </a:solidFill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2"/>
              </a:rPr>
              <a:t>https://colab.research.google.com/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ログイン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」をクリック．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アカウントでログイン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「</a:t>
            </a:r>
            <a:r>
              <a:rPr lang="ja-JP" altLang="en-US" sz="2400" b="1" dirty="0">
                <a:solidFill>
                  <a:prstClr val="black"/>
                </a:solidFill>
              </a:rPr>
              <a:t>ノートブックを新規作成</a:t>
            </a:r>
            <a:r>
              <a:rPr lang="ja-JP" altLang="en-US" sz="2400" dirty="0">
                <a:solidFill>
                  <a:prstClr val="black"/>
                </a:solidFill>
              </a:rPr>
              <a:t>」をクリック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F78E819-1715-6113-7E9D-ABEBF581E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06" y="2747857"/>
            <a:ext cx="3091848" cy="15966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044D58-347E-D5BC-6EF0-C6504F279DCD}"/>
              </a:ext>
            </a:extLst>
          </p:cNvPr>
          <p:cNvSpPr/>
          <p:nvPr/>
        </p:nvSpPr>
        <p:spPr>
          <a:xfrm>
            <a:off x="4373218" y="2879508"/>
            <a:ext cx="1084785" cy="357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26BE830-5CC1-6BC2-737A-35CE186B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06" y="4800675"/>
            <a:ext cx="2552294" cy="192988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3B5E522-C207-993E-35ED-0DA1824413B3}"/>
              </a:ext>
            </a:extLst>
          </p:cNvPr>
          <p:cNvSpPr/>
          <p:nvPr/>
        </p:nvSpPr>
        <p:spPr>
          <a:xfrm>
            <a:off x="1827854" y="6445454"/>
            <a:ext cx="1084785" cy="357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78FEC2-BB5A-E32F-8272-6DC56DE5E0DD}"/>
              </a:ext>
            </a:extLst>
          </p:cNvPr>
          <p:cNvSpPr txBox="1"/>
          <p:nvPr/>
        </p:nvSpPr>
        <p:spPr>
          <a:xfrm>
            <a:off x="4763852" y="4864270"/>
            <a:ext cx="4262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ノートブックの</a:t>
            </a:r>
            <a:r>
              <a:rPr kumimoji="1" lang="ja-JP" altLang="en-US" sz="2400" b="1" dirty="0"/>
              <a:t>保存先</a:t>
            </a:r>
            <a:r>
              <a:rPr kumimoji="1" lang="ja-JP" altLang="en-US" sz="2400" dirty="0"/>
              <a:t>は，基本，</a:t>
            </a:r>
            <a:r>
              <a:rPr kumimoji="1" lang="en-US" altLang="ja-JP" sz="2400" b="1" dirty="0"/>
              <a:t>Google </a:t>
            </a:r>
            <a:r>
              <a:rPr kumimoji="1" lang="ja-JP" altLang="en-US" sz="2400" b="1" dirty="0"/>
              <a:t>ドライブ</a:t>
            </a:r>
            <a:endParaRPr kumimoji="1" lang="en-US" altLang="ja-JP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作成したノートブックを</a:t>
            </a:r>
            <a:r>
              <a:rPr kumimoji="1" lang="ja-JP" altLang="en-US" sz="2400" b="1" dirty="0"/>
              <a:t>公開したい</a:t>
            </a:r>
            <a:r>
              <a:rPr kumimoji="1" lang="ja-JP" altLang="en-US" sz="2400" dirty="0"/>
              <a:t>ときは</a:t>
            </a:r>
            <a:r>
              <a:rPr kumimoji="1" lang="ja-JP" altLang="en-US" sz="2400" b="1" dirty="0"/>
              <a:t>「共有」の操作</a:t>
            </a:r>
            <a:r>
              <a:rPr kumimoji="1" lang="ja-JP" altLang="en-US" sz="2400" dirty="0"/>
              <a:t>を行う</a:t>
            </a:r>
          </a:p>
        </p:txBody>
      </p:sp>
    </p:spTree>
    <p:extLst>
      <p:ext uri="{BB962C8B-B14F-4D97-AF65-F5344CB8AC3E}">
        <p14:creationId xmlns:p14="http://schemas.microsoft.com/office/powerpoint/2010/main" val="154946528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7744</TotalTime>
  <Words>3828</Words>
  <Application>Microsoft Office PowerPoint</Application>
  <PresentationFormat>画面に合わせる (4:3)</PresentationFormat>
  <Paragraphs>563</Paragraphs>
  <Slides>65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65</vt:i4>
      </vt:variant>
    </vt:vector>
  </HeadingPairs>
  <TitlesOfParts>
    <vt:vector size="78" baseType="lpstr">
      <vt:lpstr>ＭＳ ゴシック</vt:lpstr>
      <vt:lpstr>Söhne</vt:lpstr>
      <vt:lpstr>ヒラギノ角ゴ Pro W3</vt:lpstr>
      <vt:lpstr>メイリオ</vt:lpstr>
      <vt:lpstr>游ゴシック</vt:lpstr>
      <vt:lpstr>Abadi</vt:lpstr>
      <vt:lpstr>Arial</vt:lpstr>
      <vt:lpstr>Calibri</vt:lpstr>
      <vt:lpstr>Segoe UI</vt:lpstr>
      <vt:lpstr>3_Office テーマ</vt:lpstr>
      <vt:lpstr>2_Office テーマ</vt:lpstr>
      <vt:lpstr>Office テーマ</vt:lpstr>
      <vt:lpstr>4_Office テーマ</vt:lpstr>
      <vt:lpstr>ae-8.Python と Google Colaboratory の活用 </vt:lpstr>
      <vt:lpstr>PowerPoint プレゼンテーション</vt:lpstr>
      <vt:lpstr>人工知能（AI）の学習のための指針</vt:lpstr>
      <vt:lpstr>アウトライン</vt:lpstr>
      <vt:lpstr>8-1. Google Colaboratory の基礎</vt:lpstr>
      <vt:lpstr>Google Colaboratory (Colab)</vt:lpstr>
      <vt:lpstr>Google Colaboratory の全体画面</vt:lpstr>
      <vt:lpstr>ノートブック</vt:lpstr>
      <vt:lpstr>Google Colaboratory の基本的な使い方①</vt:lpstr>
      <vt:lpstr>Google Colaboratory の基本的な使い方②</vt:lpstr>
      <vt:lpstr>PowerPoint プレゼンテーション</vt:lpstr>
      <vt:lpstr>コードセルの実行</vt:lpstr>
      <vt:lpstr>コードセルの実行</vt:lpstr>
      <vt:lpstr>コードセル，テキストセルの追加</vt:lpstr>
      <vt:lpstr>まとめ：コードセルの実行，セルの追加</vt:lpstr>
      <vt:lpstr>特徴的な機能</vt:lpstr>
      <vt:lpstr>Google Colaboratory でうまく実行できない場合</vt:lpstr>
      <vt:lpstr>無料版と有料版の違い</vt:lpstr>
      <vt:lpstr>多様な機能</vt:lpstr>
      <vt:lpstr>Google Colaboratory まとめ</vt:lpstr>
      <vt:lpstr>8-2. Google アカウントの取得</vt:lpstr>
      <vt:lpstr>Gogole アカウント</vt:lpstr>
      <vt:lpstr>Gogole アカウント取得手順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Goodle の Web サービス</vt:lpstr>
      <vt:lpstr>Google アカウントまとめ</vt:lpstr>
      <vt:lpstr>Google アカウントの注意点</vt:lpstr>
      <vt:lpstr>発展演習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8-3. Python プログラミングの基礎  </vt:lpstr>
      <vt:lpstr>コンピュータとプログラムの関係</vt:lpstr>
      <vt:lpstr>プログラミングの４つの基本的特徴</vt:lpstr>
      <vt:lpstr>プログラミングの応用分野</vt:lpstr>
      <vt:lpstr>Python プログラミングの基礎の全体像</vt:lpstr>
      <vt:lpstr>変数，代入</vt:lpstr>
      <vt:lpstr>オブジェクトとメソッド</vt:lpstr>
      <vt:lpstr>Python プログラムの書き方（コーディングスタイル）</vt:lpstr>
      <vt:lpstr>プログラミング学習の意義と目標</vt:lpstr>
      <vt:lpstr>演習でプログラミングを学ぶ意義，成果</vt:lpstr>
      <vt:lpstr>8-4. Python の Pandas データフレーム</vt:lpstr>
      <vt:lpstr>Python の Pandas データフレーム</vt:lpstr>
      <vt:lpstr>Python の Pandas データフレームを組み立てるプログラム</vt:lpstr>
      <vt:lpstr>Pandas データフレームの主な機能</vt:lpstr>
      <vt:lpstr>①簡単な散布図</vt:lpstr>
      <vt:lpstr>② Iris データセットのロードと散布図 （Pandas データフレームを使用）</vt:lpstr>
      <vt:lpstr>③ 機械学習の例（回帰）</vt:lpstr>
      <vt:lpstr>8-5. Python の主な機能</vt:lpstr>
      <vt:lpstr>Pythonプログラミングの基礎から応用 - 19の実践的な機能①</vt:lpstr>
      <vt:lpstr>Pythonプログラミングの基礎から応用 - 19の実践的な機能②</vt:lpstr>
      <vt:lpstr>Pythonプログラミングの基礎から応用 - 19の実践的な機能③</vt:lpstr>
      <vt:lpstr>Pythonプログラミングの基礎から応用 - 19の実践的な機能④</vt:lpstr>
      <vt:lpstr>Pythonプログラミングの基礎から応用 - 19の実践的な機能⑤</vt:lpstr>
      <vt:lpstr>Python の主なキーワード</vt:lpstr>
      <vt:lpstr>演習 Python のプログラム例と 説明</vt:lpstr>
      <vt:lpstr>PowerPoint プレゼンテーション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ae-8.Python と Google Colaboratory の活用（AI演習）</dc:title>
  <dc:creator>kaneko kunihiko</dc:creator>
  <cp:lastModifiedBy>金子　邦彦</cp:lastModifiedBy>
  <cp:revision>662</cp:revision>
  <dcterms:created xsi:type="dcterms:W3CDTF">2019-11-02T00:06:04Z</dcterms:created>
  <dcterms:modified xsi:type="dcterms:W3CDTF">2025-03-25T05:04:26Z</dcterms:modified>
</cp:coreProperties>
</file>