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8" r:id="rId3"/>
    <p:sldMasterId id="2147483703" r:id="rId4"/>
  </p:sldMasterIdLst>
  <p:notesMasterIdLst>
    <p:notesMasterId r:id="rId70"/>
  </p:notesMasterIdLst>
  <p:handoutMasterIdLst>
    <p:handoutMasterId r:id="rId71"/>
  </p:handoutMasterIdLst>
  <p:sldIdLst>
    <p:sldId id="1929" r:id="rId5"/>
    <p:sldId id="1005" r:id="rId6"/>
    <p:sldId id="1697" r:id="rId7"/>
    <p:sldId id="1710" r:id="rId8"/>
    <p:sldId id="1928" r:id="rId9"/>
    <p:sldId id="1689" r:id="rId10"/>
    <p:sldId id="1699" r:id="rId11"/>
    <p:sldId id="1711" r:id="rId12"/>
    <p:sldId id="2016" r:id="rId13"/>
    <p:sldId id="1727" r:id="rId14"/>
    <p:sldId id="1732" r:id="rId15"/>
    <p:sldId id="2019" r:id="rId16"/>
    <p:sldId id="1743" r:id="rId17"/>
    <p:sldId id="2020" r:id="rId18"/>
    <p:sldId id="1728" r:id="rId19"/>
    <p:sldId id="2011" r:id="rId20"/>
    <p:sldId id="1748" r:id="rId21"/>
    <p:sldId id="1749" r:id="rId22"/>
    <p:sldId id="1720" r:id="rId23"/>
    <p:sldId id="1731" r:id="rId24"/>
    <p:sldId id="1745" r:id="rId25"/>
    <p:sldId id="1750" r:id="rId26"/>
    <p:sldId id="1780" r:id="rId27"/>
    <p:sldId id="2015" r:id="rId28"/>
    <p:sldId id="1724" r:id="rId29"/>
    <p:sldId id="2004" r:id="rId30"/>
    <p:sldId id="1755" r:id="rId31"/>
    <p:sldId id="1759" r:id="rId32"/>
    <p:sldId id="2021" r:id="rId33"/>
    <p:sldId id="1760" r:id="rId34"/>
    <p:sldId id="1764" r:id="rId35"/>
    <p:sldId id="2014" r:id="rId36"/>
    <p:sldId id="1471" r:id="rId37"/>
    <p:sldId id="1705" r:id="rId38"/>
    <p:sldId id="1707" r:id="rId39"/>
    <p:sldId id="2001" r:id="rId40"/>
    <p:sldId id="1698" r:id="rId41"/>
    <p:sldId id="2002" r:id="rId42"/>
    <p:sldId id="1793" r:id="rId43"/>
    <p:sldId id="1765" r:id="rId44"/>
    <p:sldId id="1552" r:id="rId45"/>
    <p:sldId id="1771" r:id="rId46"/>
    <p:sldId id="1767" r:id="rId47"/>
    <p:sldId id="1465" r:id="rId48"/>
    <p:sldId id="1769" r:id="rId49"/>
    <p:sldId id="2005" r:id="rId50"/>
    <p:sldId id="2006" r:id="rId51"/>
    <p:sldId id="2008" r:id="rId52"/>
    <p:sldId id="2018" r:id="rId53"/>
    <p:sldId id="1799" r:id="rId54"/>
    <p:sldId id="1815" r:id="rId55"/>
    <p:sldId id="1800" r:id="rId56"/>
    <p:sldId id="1801" r:id="rId57"/>
    <p:sldId id="1802" r:id="rId58"/>
    <p:sldId id="1803" r:id="rId59"/>
    <p:sldId id="1812" r:id="rId60"/>
    <p:sldId id="1813" r:id="rId61"/>
    <p:sldId id="1816" r:id="rId62"/>
    <p:sldId id="1806" r:id="rId63"/>
    <p:sldId id="1542" r:id="rId64"/>
    <p:sldId id="1814" r:id="rId65"/>
    <p:sldId id="1549" r:id="rId66"/>
    <p:sldId id="1825" r:id="rId67"/>
    <p:sldId id="1540" r:id="rId68"/>
    <p:sldId id="1557" r:id="rId6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3" autoAdjust="0"/>
    <p:restoredTop sz="88050" autoAdjust="0"/>
  </p:normalViewPr>
  <p:slideViewPr>
    <p:cSldViewPr snapToGrid="0">
      <p:cViewPr varScale="1">
        <p:scale>
          <a:sx n="54" d="100"/>
          <a:sy n="54" d="100"/>
        </p:scale>
        <p:origin x="1266" y="12"/>
      </p:cViewPr>
      <p:guideLst/>
    </p:cSldViewPr>
  </p:slideViewPr>
  <p:outlineViewPr>
    <p:cViewPr>
      <p:scale>
        <a:sx n="33" d="100"/>
        <a:sy n="33" d="100"/>
      </p:scale>
      <p:origin x="0" y="-648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8332"/>
    </p:cViewPr>
  </p:sorterViewPr>
  <p:notesViewPr>
    <p:cSldViewPr snapToGrid="0">
      <p:cViewPr varScale="1">
        <p:scale>
          <a:sx n="38" d="100"/>
          <a:sy n="38" d="100"/>
        </p:scale>
        <p:origin x="1878" y="2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esProps" Target="presProps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92763BF-D648-4028-9754-3615FF609D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10CE5D-8673-4CA7-9090-0325947625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FF2E0-C691-4652-BD93-B8DB4314A43F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FF5B21-A326-4B36-82F5-4E6EA1A9FF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E679C3-E509-4B6D-8BC5-8667FC746E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BFD2C-F54A-4665-824F-63737EEC68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97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5D83E-0B47-7829-EFA0-A75E6CCF0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942FEA8-3D8F-E845-5CF3-9BCB3B01BB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9A80B2C-44E6-8012-A3CE-DF84E4EAC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F33D1A-168D-EC2A-6010-322C04F2C7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085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731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しばらく待つと，</a:t>
            </a:r>
          </a:p>
          <a:p>
            <a:r>
              <a:rPr lang="ja-JP" altLang="en-US" dirty="0"/>
              <a:t>最後のコードセルまで，すべてのコードセルの実行が終わります．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コードセルを実行することにより，</a:t>
            </a:r>
          </a:p>
          <a:p>
            <a:r>
              <a:rPr lang="ja-JP" altLang="en-US" dirty="0"/>
              <a:t>いくつかの画像について物体検出が行われます．</a:t>
            </a:r>
          </a:p>
          <a:p>
            <a:r>
              <a:rPr lang="ja-JP" altLang="en-US" dirty="0"/>
              <a:t>ここにありますように，</a:t>
            </a:r>
          </a:p>
          <a:p>
            <a:r>
              <a:rPr lang="ja-JP" altLang="en-US" dirty="0"/>
              <a:t>バウンディングボックス，ラベル，確率が得られます．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コードセルのプログラムは </a:t>
            </a:r>
            <a:r>
              <a:rPr lang="en-US" altLang="ja-JP"/>
              <a:t>Python </a:t>
            </a:r>
            <a:r>
              <a:rPr lang="ja-JP" altLang="en-US" dirty="0"/>
              <a:t>です．</a:t>
            </a:r>
          </a:p>
          <a:p>
            <a:endParaRPr lang="ja-JP" altLang="en-US" dirty="0"/>
          </a:p>
          <a:p>
            <a:r>
              <a:rPr lang="ja-JP" altLang="en-US" dirty="0"/>
              <a:t>ここにあるたくさんの</a:t>
            </a:r>
          </a:p>
          <a:p>
            <a:r>
              <a:rPr lang="ja-JP" altLang="en-US" dirty="0"/>
              <a:t>コードセルのプログラム全体で，設定や，画像データのダウンロードや読み込み，</a:t>
            </a:r>
          </a:p>
          <a:p>
            <a:r>
              <a:rPr lang="ja-JP" altLang="en-US" dirty="0"/>
              <a:t>人工知能を動かすための，学習済みモデルのダウンロード，物体検出の実行結果の確認などを行っています．</a:t>
            </a:r>
          </a:p>
          <a:p>
            <a:endParaRPr lang="ja-JP" altLang="en-US" dirty="0"/>
          </a:p>
          <a:p>
            <a:r>
              <a:rPr lang="ja-JP" altLang="en-US" dirty="0"/>
              <a:t>プログラムの説明は省略します．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</a:t>
            </a:r>
            <a:r>
              <a:rPr lang="en-US" altLang="ja-JP" dirty="0"/>
              <a:t>Python </a:t>
            </a:r>
            <a:r>
              <a:rPr lang="ja-JP" altLang="en-US" dirty="0"/>
              <a:t>で書かれたプログラムを </a:t>
            </a:r>
            <a:r>
              <a:rPr lang="en-US" altLang="ja-JP" dirty="0"/>
              <a:t>Web </a:t>
            </a:r>
            <a:r>
              <a:rPr lang="ja-JP" altLang="en-US" dirty="0"/>
              <a:t>ブラウザで，</a:t>
            </a:r>
          </a:p>
          <a:p>
            <a:r>
              <a:rPr lang="ja-JP" altLang="en-US" dirty="0"/>
              <a:t>オンラインで実行し，確認できます．</a:t>
            </a:r>
          </a:p>
          <a:p>
            <a:endParaRPr lang="ja-JP" altLang="en-US" dirty="0"/>
          </a:p>
          <a:p>
            <a:r>
              <a:rPr lang="ja-JP" altLang="en-US" dirty="0"/>
              <a:t>みなさんも，このページなどを使って，パソコンの</a:t>
            </a:r>
            <a:r>
              <a:rPr lang="en-US" altLang="ja-JP" dirty="0"/>
              <a:t>WEB</a:t>
            </a:r>
            <a:r>
              <a:rPr lang="ja-JP" altLang="en-US" dirty="0"/>
              <a:t>ブラウザで動かしてみてはいかがでしょうか．</a:t>
            </a:r>
          </a:p>
          <a:p>
            <a:endParaRPr lang="ja-JP" altLang="en-US" dirty="0"/>
          </a:p>
          <a:p>
            <a:r>
              <a:rPr lang="ja-JP" altLang="en-US" dirty="0"/>
              <a:t>以上，物体検出について説明しました．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727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558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97B45-D812-7025-283C-2142E7756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2C0D98A-E93F-942E-5302-306D9672E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97F4DE7-283F-E8EA-E584-179DA2752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7A8BF9-91E6-1837-43CE-80458EC57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314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223C1-63D0-4CA4-8D67-2118CF2CB84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112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DFCE-4625-2620-A56E-1C76C4C4B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37150AF-D517-5D01-D65D-587254FC6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22FE0E9-8E7C-C6A1-A3D5-7339AF5D7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A285F2-CBD1-C82A-037F-BA913C0629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847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E1AD5-E31A-023B-D941-C32786523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DEDB0BD-CD32-EDF9-311E-5B340423B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8FB8349-167E-E200-4E6E-1529FB79B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CAB100-DB18-0178-03F0-2B3D6F6DC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635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  <a:p>
            <a:r>
              <a:rPr lang="ja-JP" altLang="en-US" dirty="0"/>
              <a:t>画像分類は，画像に対して，ラベルとその確率を得ることです．</a:t>
            </a:r>
          </a:p>
          <a:p>
            <a:endParaRPr lang="ja-JP" altLang="en-US" dirty="0"/>
          </a:p>
          <a:p>
            <a:r>
              <a:rPr lang="ja-JP" altLang="en-US" dirty="0"/>
              <a:t>ラベルというのは，画像分類した結果の，画像の種類を表すキーワードのことです．</a:t>
            </a:r>
          </a:p>
          <a:p>
            <a:endParaRPr lang="ja-JP" altLang="en-US" dirty="0"/>
          </a:p>
          <a:p>
            <a:r>
              <a:rPr lang="ja-JP" altLang="en-US" dirty="0"/>
              <a:t>このラベルと確率を精度よく自動で求めるために，人工知能を使うことができます．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190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画像分類の例</a:t>
            </a:r>
          </a:p>
          <a:p>
            <a:endParaRPr lang="ja-JP" altLang="en-US" dirty="0"/>
          </a:p>
          <a:p>
            <a:r>
              <a:rPr lang="ja-JP" altLang="en-US" dirty="0"/>
              <a:t>画像に対して，いくつかのラベル，</a:t>
            </a:r>
          </a:p>
          <a:p>
            <a:r>
              <a:rPr lang="ja-JP" altLang="en-US" dirty="0"/>
              <a:t>それぞれのラベルに対しての確率が得られています．</a:t>
            </a:r>
          </a:p>
          <a:p>
            <a:endParaRPr lang="ja-JP" altLang="en-US" dirty="0"/>
          </a:p>
          <a:p>
            <a:r>
              <a:rPr lang="ja-JP" altLang="en-US" dirty="0"/>
              <a:t>例えば，この結果を見ると，この画像，ラベルが </a:t>
            </a:r>
            <a:r>
              <a:rPr lang="en-US" altLang="ja-JP" dirty="0" err="1"/>
              <a:t>lab_coat</a:t>
            </a:r>
            <a:r>
              <a:rPr lang="en-US" altLang="ja-JP" dirty="0"/>
              <a:t> </a:t>
            </a:r>
            <a:r>
              <a:rPr lang="ja-JP" altLang="en-US" dirty="0"/>
              <a:t>である確率が，約 </a:t>
            </a:r>
            <a:r>
              <a:rPr lang="en-US" altLang="ja-JP" dirty="0"/>
              <a:t>0.98 </a:t>
            </a:r>
            <a:r>
              <a:rPr lang="ja-JP" altLang="en-US" dirty="0" err="1"/>
              <a:t>のように</a:t>
            </a:r>
            <a:r>
              <a:rPr lang="ja-JP" altLang="en-US" dirty="0"/>
              <a:t>結果が得られています．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このように，１枚の画像に対して，複数のラベルとそれぞれの確率を得ること．</a:t>
            </a:r>
          </a:p>
          <a:p>
            <a:r>
              <a:rPr lang="ja-JP" altLang="en-US" dirty="0"/>
              <a:t>それが画像分類です．</a:t>
            </a:r>
          </a:p>
          <a:p>
            <a:endParaRPr lang="ja-JP" altLang="en-US" dirty="0"/>
          </a:p>
          <a:p>
            <a:r>
              <a:rPr lang="ja-JP" altLang="en-US" dirty="0"/>
              <a:t>画像分類は，画像を扱う他の人工知能，例えば，物体検出などの基礎になっています．</a:t>
            </a:r>
          </a:p>
          <a:p>
            <a:endParaRPr lang="ja-JP" altLang="en-US" dirty="0"/>
          </a:p>
          <a:p>
            <a:r>
              <a:rPr lang="ja-JP" altLang="en-US" dirty="0"/>
              <a:t>画像分類の説明は以上です．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742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1768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3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007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533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CA13-7410-4A26-92E4-D0462DC4FEE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6711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1BE10-6334-49AE-BC6E-A091FC9472C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170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FB8F-FB00-407B-BA97-C0939988274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548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650B-BD30-4C24-AAC6-291E7CDA79C1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9553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EA69A-4707-4D61-92AB-2A1682BD135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2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6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1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20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5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030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6" Type="http://schemas.openxmlformats.org/officeDocument/2006/relationships/image" Target="../media/image1.png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6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6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2C118-0820-4F50-89DE-4B91D59C0E2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5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kkaneko.jp/ai/ae/index.html" TargetMode="Externa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colab.research.google.com/drive/18IPPkY96Oc6jkYD2su4cFgWcoYAskLo_?usp=sharing" TargetMode="Externa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colab.research.google.com/drive/18IPPkY96Oc6jkYD2su4cFgWcoYAskLo_?usp=sharing" TargetMode="Externa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colab.research.google.com/drive/18IPPkY96Oc6jkYD2su4cFgWcoYAskLo_?usp=sharing" TargetMode="Externa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eg"/><Relationship Id="rId4" Type="http://schemas.openxmlformats.org/officeDocument/2006/relationships/image" Target="../media/image34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29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colab.research.google.com/drive/18IPPkY96Oc6jkYD2su4cFgWcoYAskLo_?usp=sharing" TargetMode="External"/><Relationship Id="rId3" Type="http://schemas.openxmlformats.org/officeDocument/2006/relationships/image" Target="../media/image40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6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github.com/josedolz/IVD-Net" TargetMode="External"/><Relationship Id="rId3" Type="http://schemas.openxmlformats.org/officeDocument/2006/relationships/image" Target="../media/image42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arxiv.org/pdf/1612.07695v2.pdf" TargetMode="External"/><Relationship Id="rId3" Type="http://schemas.openxmlformats.org/officeDocument/2006/relationships/image" Target="../media/image43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hyperlink" Target="https://arxiv.org/pdf/2110.05812.pdf" TargetMode="External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huggingface.co/spaces/opendatalab/DocLayout-YOLO" TargetMode="External"/><Relationship Id="rId3" Type="http://schemas.openxmlformats.org/officeDocument/2006/relationships/image" Target="../media/image45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en-US" altLang="ja-JP" sz="3600">
                <a:latin typeface="メイリオ" panose="020B0604030504040204" pitchFamily="50" charset="-128"/>
              </a:rPr>
              <a:t>ae-9.</a:t>
            </a:r>
            <a:r>
              <a:rPr lang="ja-JP" altLang="en-US" sz="3600" dirty="0">
                <a:latin typeface="メイリオ" panose="020B0604030504040204" pitchFamily="50" charset="-128"/>
              </a:rPr>
              <a:t>ディープラーニングによる画像理解</a:t>
            </a:r>
            <a:br>
              <a:rPr lang="en-US" altLang="ja-JP" sz="3600" dirty="0"/>
            </a:br>
            <a:endParaRPr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10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150100"/>
            <a:ext cx="8266421" cy="1506085"/>
          </a:xfrm>
        </p:spPr>
        <p:txBody>
          <a:bodyPr>
            <a:normAutofit/>
          </a:bodyPr>
          <a:lstStyle/>
          <a:p>
            <a:r>
              <a:rPr lang="ja-JP" altLang="en-US" sz="2800" dirty="0"/>
              <a:t>（</a:t>
            </a:r>
            <a:r>
              <a:rPr lang="en-US" altLang="ja-JP" sz="2800" dirty="0"/>
              <a:t>AI </a:t>
            </a:r>
            <a:r>
              <a:rPr lang="ja-JP" altLang="en-US" sz="2800" dirty="0"/>
              <a:t>演習）（全１５回）</a:t>
            </a:r>
          </a:p>
          <a:p>
            <a:r>
              <a:rPr lang="en-US" altLang="ja-JP" dirty="0">
                <a:hlinkClick r:id="rId5"/>
              </a:rPr>
              <a:t>https://www.kkaneko.jp/ai/ae/index.html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33705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ED5BEC-7461-47D7-AF0E-7B885CED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手書き数字の </a:t>
            </a:r>
            <a:r>
              <a:rPr lang="en-US" altLang="ja-JP" dirty="0"/>
              <a:t>MNIST </a:t>
            </a:r>
            <a:r>
              <a:rPr lang="ja-JP" altLang="en-US" dirty="0"/>
              <a:t>データセットの分類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B03C12-CF13-4024-806F-5F904AB6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E7935C2B-4068-4AC8-814B-A82AD90B4961}"/>
              </a:ext>
            </a:extLst>
          </p:cNvPr>
          <p:cNvSpPr txBox="1">
            <a:spLocks/>
          </p:cNvSpPr>
          <p:nvPr/>
        </p:nvSpPr>
        <p:spPr>
          <a:xfrm>
            <a:off x="4316902" y="879059"/>
            <a:ext cx="6909134" cy="128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1800" dirty="0"/>
              <a:t>Python</a:t>
            </a:r>
            <a:r>
              <a:rPr lang="ja-JP" altLang="en-US" sz="1800" dirty="0"/>
              <a:t>による手書き数字認識の実装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210053E-18CC-4A44-BD72-969EB27E07C2}"/>
              </a:ext>
            </a:extLst>
          </p:cNvPr>
          <p:cNvSpPr/>
          <p:nvPr/>
        </p:nvSpPr>
        <p:spPr>
          <a:xfrm>
            <a:off x="6151667" y="14758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データを用いて学習を行う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学習ののち，画像分類を行う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ECABC5E-0448-43A1-8283-1D58B6D60FC7}"/>
              </a:ext>
            </a:extLst>
          </p:cNvPr>
          <p:cNvSpPr txBox="1"/>
          <p:nvPr/>
        </p:nvSpPr>
        <p:spPr>
          <a:xfrm>
            <a:off x="4588422" y="16422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36B67FB-1516-45E9-B801-4815BD8CADA1}"/>
              </a:ext>
            </a:extLst>
          </p:cNvPr>
          <p:cNvSpPr txBox="1"/>
          <p:nvPr/>
        </p:nvSpPr>
        <p:spPr>
          <a:xfrm>
            <a:off x="4473006" y="4654182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学習の結果、文字認識の能力を獲得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73C2FD4-F48B-4045-8602-9384841FD6A9}"/>
              </a:ext>
            </a:extLst>
          </p:cNvPr>
          <p:cNvSpPr txBox="1"/>
          <p:nvPr/>
        </p:nvSpPr>
        <p:spPr>
          <a:xfrm>
            <a:off x="40281" y="141141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学習に使用する訓練データ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（抜粋）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0AFF4FA-E568-400C-BC3F-EBE36DAA1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1" y="2284921"/>
            <a:ext cx="2041662" cy="262288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344D455-E113-4912-B9E3-36DF0A3C9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262" y="2330077"/>
            <a:ext cx="1444699" cy="289257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532" y="5023514"/>
            <a:ext cx="3454909" cy="169796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963" y="2011580"/>
            <a:ext cx="2193108" cy="25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63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2F74AB-A90C-407F-A7D9-365069BD5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手書き数字の </a:t>
            </a:r>
            <a:r>
              <a:rPr lang="en-US" altLang="ja-JP" dirty="0"/>
              <a:t>MNIST </a:t>
            </a:r>
            <a:r>
              <a:rPr lang="ja-JP" altLang="en-US" dirty="0"/>
              <a:t>データセットの分類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E9B690-0BC5-4C55-9278-50BE04C9F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82" y="6430317"/>
            <a:ext cx="2247735" cy="4906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訓練データ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A4399F-F5E7-40EF-8C17-27BCFC8A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1B1B7D-4970-4F73-ACC2-EAAFC4D0A0FD}"/>
              </a:ext>
            </a:extLst>
          </p:cNvPr>
          <p:cNvSpPr txBox="1"/>
          <p:nvPr/>
        </p:nvSpPr>
        <p:spPr>
          <a:xfrm>
            <a:off x="268852" y="5874692"/>
            <a:ext cx="311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0000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枚の画像と正解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48FBD8-5B2F-4ADD-8586-3C0F19B3072E}"/>
              </a:ext>
            </a:extLst>
          </p:cNvPr>
          <p:cNvSpPr txBox="1"/>
          <p:nvPr/>
        </p:nvSpPr>
        <p:spPr>
          <a:xfrm>
            <a:off x="4387799" y="5874692"/>
            <a:ext cx="311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10000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枚の画像と正解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D5773E7-BF14-EEA5-ED8C-3B5556325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52" y="3265766"/>
            <a:ext cx="2568286" cy="251496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039F0B6-ED0E-3135-2A02-C3B83ED6D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609" y="3265765"/>
            <a:ext cx="2553161" cy="2514967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53E9B690-0BC5-4C55-9278-50BE04C9F6A2}"/>
              </a:ext>
            </a:extLst>
          </p:cNvPr>
          <p:cNvSpPr txBox="1">
            <a:spLocks/>
          </p:cNvSpPr>
          <p:nvPr/>
        </p:nvSpPr>
        <p:spPr>
          <a:xfrm>
            <a:off x="4877740" y="6415839"/>
            <a:ext cx="2247735" cy="4906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検証データ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BF654E80-6CF9-3B1B-C7E5-82C6A87F13BF}"/>
              </a:ext>
            </a:extLst>
          </p:cNvPr>
          <p:cNvSpPr txBox="1">
            <a:spLocks/>
          </p:cNvSpPr>
          <p:nvPr/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手書き文字の画像を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0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～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9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に分類</a:t>
            </a:r>
            <a:r>
              <a:rPr lang="ja-JP" altLang="en-US" sz="2400" dirty="0">
                <a:solidFill>
                  <a:prstClr val="black"/>
                </a:solidFill>
              </a:rPr>
              <a:t>するタスク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訓練データ：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60,000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枚の画像と正解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検証データ：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10,000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枚の画像と正解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訓練データ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を使用して、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モデルの学習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を行う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検証データ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を使用して、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学習されたモデルの検証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を行う</a:t>
            </a:r>
          </a:p>
        </p:txBody>
      </p:sp>
    </p:spTree>
    <p:extLst>
      <p:ext uri="{BB962C8B-B14F-4D97-AF65-F5344CB8AC3E}">
        <p14:creationId xmlns:p14="http://schemas.microsoft.com/office/powerpoint/2010/main" val="3199870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5D8680-E11B-DF1E-9BF4-CF99B51AB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Python</a:t>
            </a:r>
            <a:r>
              <a:rPr lang="ja-JP" altLang="en-US" dirty="0"/>
              <a:t>による手書き数字認識のプログラム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37D8E1-C31B-E1EB-0178-F7B2E0B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52879"/>
            <a:ext cx="8461208" cy="3030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000" dirty="0"/>
              <a:t>def __</a:t>
            </a:r>
            <a:r>
              <a:rPr kumimoji="1" lang="en-US" altLang="ja-JP" sz="2000" dirty="0" err="1"/>
              <a:t>init</a:t>
            </a:r>
            <a:r>
              <a:rPr kumimoji="1" lang="en-US" altLang="ja-JP" sz="2000" dirty="0"/>
              <a:t>__(self):</a:t>
            </a:r>
          </a:p>
          <a:p>
            <a:pPr marL="0" indent="0">
              <a:buNone/>
            </a:pPr>
            <a:r>
              <a:rPr kumimoji="1" lang="en-US" altLang="ja-JP" sz="2000" dirty="0"/>
              <a:t>    super(Net, self).__</a:t>
            </a:r>
            <a:r>
              <a:rPr kumimoji="1" lang="en-US" altLang="ja-JP" sz="2000" dirty="0" err="1"/>
              <a:t>init</a:t>
            </a:r>
            <a:r>
              <a:rPr kumimoji="1" lang="en-US" altLang="ja-JP" sz="2000" dirty="0"/>
              <a:t>__()</a:t>
            </a:r>
          </a:p>
          <a:p>
            <a:pPr marL="0" indent="0">
              <a:buNone/>
            </a:pPr>
            <a:r>
              <a:rPr kumimoji="1" lang="en-US" altLang="ja-JP" sz="2000" dirty="0"/>
              <a:t>    self.conv1 = nn.Conv2d(1, 32, 3)  # 1</a:t>
            </a:r>
            <a:r>
              <a:rPr kumimoji="1" lang="ja-JP" altLang="en-US" sz="2000" dirty="0"/>
              <a:t>層目の畳み込み層</a:t>
            </a:r>
          </a:p>
          <a:p>
            <a:pPr marL="0" indent="0">
              <a:buNone/>
            </a:pPr>
            <a:r>
              <a:rPr kumimoji="1" lang="ja-JP" altLang="en-US" sz="2000" dirty="0"/>
              <a:t>    </a:t>
            </a:r>
            <a:r>
              <a:rPr kumimoji="1" lang="en-US" altLang="ja-JP" sz="2000" dirty="0"/>
              <a:t>self.conv2 = nn.Conv2d(32, 64, 3) # 2</a:t>
            </a:r>
            <a:r>
              <a:rPr kumimoji="1" lang="ja-JP" altLang="en-US" sz="2000" dirty="0"/>
              <a:t>層目の畳み込み層</a:t>
            </a:r>
          </a:p>
          <a:p>
            <a:pPr marL="0" indent="0">
              <a:buNone/>
            </a:pPr>
            <a:r>
              <a:rPr kumimoji="1" lang="ja-JP" altLang="en-US" sz="2000" dirty="0"/>
              <a:t>    </a:t>
            </a:r>
            <a:r>
              <a:rPr kumimoji="1" lang="en-US" altLang="ja-JP" sz="2000" dirty="0" err="1"/>
              <a:t>self.pool</a:t>
            </a:r>
            <a:r>
              <a:rPr kumimoji="1" lang="en-US" altLang="ja-JP" sz="2000" dirty="0"/>
              <a:t> = nn.MaxPool2d(2, 2)    # </a:t>
            </a:r>
            <a:r>
              <a:rPr kumimoji="1" lang="ja-JP" altLang="en-US" sz="2000" dirty="0"/>
              <a:t>プーリング層</a:t>
            </a:r>
          </a:p>
          <a:p>
            <a:pPr marL="0" indent="0">
              <a:buNone/>
            </a:pPr>
            <a:r>
              <a:rPr kumimoji="1" lang="ja-JP" altLang="en-US" sz="2000" dirty="0"/>
              <a:t>    </a:t>
            </a:r>
            <a:r>
              <a:rPr kumimoji="1" lang="en-US" altLang="ja-JP" sz="2000" dirty="0"/>
              <a:t>self.fc1 = </a:t>
            </a:r>
            <a:r>
              <a:rPr kumimoji="1" lang="en-US" altLang="ja-JP" sz="2000" dirty="0" err="1"/>
              <a:t>nn.Linear</a:t>
            </a:r>
            <a:r>
              <a:rPr kumimoji="1" lang="en-US" altLang="ja-JP" sz="2000" dirty="0"/>
              <a:t>(64 * 12 * 12, 128) # </a:t>
            </a:r>
            <a:r>
              <a:rPr kumimoji="1" lang="ja-JP" altLang="en-US" sz="2000" dirty="0"/>
              <a:t>全結合層</a:t>
            </a:r>
            <a:r>
              <a:rPr kumimoji="1" lang="en-US" altLang="ja-JP" sz="2000" dirty="0"/>
              <a:t>1</a:t>
            </a:r>
          </a:p>
          <a:p>
            <a:pPr marL="0" indent="0">
              <a:buNone/>
            </a:pPr>
            <a:r>
              <a:rPr kumimoji="1" lang="en-US" altLang="ja-JP" sz="2000" dirty="0"/>
              <a:t>    self.fc2 = </a:t>
            </a:r>
            <a:r>
              <a:rPr kumimoji="1" lang="en-US" altLang="ja-JP" sz="2000" dirty="0" err="1"/>
              <a:t>nn.Linear</a:t>
            </a:r>
            <a:r>
              <a:rPr kumimoji="1" lang="en-US" altLang="ja-JP" sz="2000" dirty="0"/>
              <a:t>(128, 10)     # </a:t>
            </a:r>
            <a:r>
              <a:rPr kumimoji="1" lang="ja-JP" altLang="en-US" sz="2000" dirty="0"/>
              <a:t>全結合層</a:t>
            </a:r>
            <a:r>
              <a:rPr kumimoji="1" lang="en-US" altLang="ja-JP" sz="2000" dirty="0"/>
              <a:t>2</a:t>
            </a:r>
            <a:r>
              <a:rPr kumimoji="1" lang="ja-JP" altLang="en-US" sz="2000" dirty="0"/>
              <a:t>（出力層）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AFFADC-9891-E6C6-5A82-6A17E699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55A26B3-7D22-0B49-4342-F94BB05D782D}"/>
              </a:ext>
            </a:extLst>
          </p:cNvPr>
          <p:cNvGrpSpPr/>
          <p:nvPr/>
        </p:nvGrpSpPr>
        <p:grpSpPr>
          <a:xfrm>
            <a:off x="944845" y="4338089"/>
            <a:ext cx="3770436" cy="2517471"/>
            <a:chOff x="1571575" y="2571472"/>
            <a:chExt cx="4137620" cy="2486665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991D960-D20B-8AD2-8BE1-FA4900F14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69060" y="2571472"/>
              <a:ext cx="640135" cy="2479886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61587E0-CE42-50C8-8A6D-FD038C4AF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5202" y="2571472"/>
              <a:ext cx="640135" cy="2486665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1AA7C157-1DF7-7589-1E6B-E1193F5C5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1575" y="2571472"/>
              <a:ext cx="640135" cy="2479886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7BAE4E1-E8D8-60E1-BC5E-B4B89D1A1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5744" y="2571472"/>
              <a:ext cx="640135" cy="2479886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54BC72E-B796-7AE2-D252-BC65C9579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1530" y="2571472"/>
              <a:ext cx="640135" cy="247988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1" name="矢印: 右 40">
              <a:extLst>
                <a:ext uri="{FF2B5EF4-FFF2-40B4-BE49-F238E27FC236}">
                  <a16:creationId xmlns:a16="http://schemas.microsoft.com/office/drawing/2014/main" id="{B3FAE052-1E1A-4279-A4E6-CBAD9DFAC055}"/>
                </a:ext>
              </a:extLst>
            </p:cNvPr>
            <p:cNvSpPr/>
            <p:nvPr/>
          </p:nvSpPr>
          <p:spPr>
            <a:xfrm>
              <a:off x="2269607" y="3642902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矢印: 右 42">
              <a:extLst>
                <a:ext uri="{FF2B5EF4-FFF2-40B4-BE49-F238E27FC236}">
                  <a16:creationId xmlns:a16="http://schemas.microsoft.com/office/drawing/2014/main" id="{73E9168F-6B1D-E20F-171D-1D17AC1A0BBF}"/>
                </a:ext>
              </a:extLst>
            </p:cNvPr>
            <p:cNvSpPr/>
            <p:nvPr/>
          </p:nvSpPr>
          <p:spPr>
            <a:xfrm>
              <a:off x="3108097" y="3624718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矢印: 右 51">
              <a:extLst>
                <a:ext uri="{FF2B5EF4-FFF2-40B4-BE49-F238E27FC236}">
                  <a16:creationId xmlns:a16="http://schemas.microsoft.com/office/drawing/2014/main" id="{30D5D166-670F-9AFA-4963-946FE1FA162F}"/>
                </a:ext>
              </a:extLst>
            </p:cNvPr>
            <p:cNvSpPr/>
            <p:nvPr/>
          </p:nvSpPr>
          <p:spPr>
            <a:xfrm>
              <a:off x="3970183" y="3606534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5D2AC31C-3697-EB3C-35DF-0B6E2C50AC09}"/>
                </a:ext>
              </a:extLst>
            </p:cNvPr>
            <p:cNvSpPr txBox="1"/>
            <p:nvPr/>
          </p:nvSpPr>
          <p:spPr>
            <a:xfrm>
              <a:off x="1655472" y="3086071"/>
              <a:ext cx="492443" cy="139394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畳み込み層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DA781549-558E-79B7-A0AA-C3A7495348EE}"/>
                </a:ext>
              </a:extLst>
            </p:cNvPr>
            <p:cNvSpPr txBox="1"/>
            <p:nvPr/>
          </p:nvSpPr>
          <p:spPr>
            <a:xfrm>
              <a:off x="2510995" y="3086071"/>
              <a:ext cx="492443" cy="139394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畳み込み層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97FB175-A9FC-7CC2-4D51-80B29ACD18E2}"/>
                </a:ext>
              </a:extLst>
            </p:cNvPr>
            <p:cNvSpPr txBox="1"/>
            <p:nvPr/>
          </p:nvSpPr>
          <p:spPr>
            <a:xfrm>
              <a:off x="3366518" y="3086070"/>
              <a:ext cx="492443" cy="183368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プーリング層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9B774038-87D4-17FE-08D8-74274C001164}"/>
                </a:ext>
              </a:extLst>
            </p:cNvPr>
            <p:cNvSpPr txBox="1"/>
            <p:nvPr/>
          </p:nvSpPr>
          <p:spPr>
            <a:xfrm>
              <a:off x="4234195" y="3092787"/>
              <a:ext cx="492443" cy="14161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全結合層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3414E3D-97D6-A079-7036-70BB0A07ED77}"/>
                </a:ext>
              </a:extLst>
            </p:cNvPr>
            <p:cNvSpPr txBox="1"/>
            <p:nvPr/>
          </p:nvSpPr>
          <p:spPr>
            <a:xfrm>
              <a:off x="5148671" y="3092786"/>
              <a:ext cx="492443" cy="14161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全結合層</a:t>
              </a: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FE01F1F-1036-84F2-DFE5-0CB336E2F8F4}"/>
              </a:ext>
            </a:extLst>
          </p:cNvPr>
          <p:cNvSpPr txBox="1"/>
          <p:nvPr/>
        </p:nvSpPr>
        <p:spPr>
          <a:xfrm>
            <a:off x="756825" y="3882887"/>
            <a:ext cx="7366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下の畳み込みニューラルネットワーク</a:t>
            </a:r>
            <a:r>
              <a:rPr kumimoji="1" lang="ja-JP" altLang="en-US" sz="2000" b="1" u="sng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を組み立てるプログラム</a:t>
            </a:r>
            <a:endParaRPr kumimoji="1" lang="ja-JP" alt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6544D62-00E9-7564-243A-E8F48DC3424C}"/>
              </a:ext>
            </a:extLst>
          </p:cNvPr>
          <p:cNvSpPr txBox="1"/>
          <p:nvPr/>
        </p:nvSpPr>
        <p:spPr>
          <a:xfrm>
            <a:off x="5426765" y="532112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演習１を参照</a:t>
            </a:r>
          </a:p>
        </p:txBody>
      </p:sp>
    </p:spTree>
    <p:extLst>
      <p:ext uri="{BB962C8B-B14F-4D97-AF65-F5344CB8AC3E}">
        <p14:creationId xmlns:p14="http://schemas.microsoft.com/office/powerpoint/2010/main" val="2513362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err="1"/>
              <a:t>ResNet</a:t>
            </a:r>
            <a:r>
              <a:rPr lang="en-US" altLang="ja-JP" dirty="0"/>
              <a:t> (2015 </a:t>
            </a:r>
            <a:r>
              <a:rPr lang="ja-JP" altLang="ja-JP" dirty="0"/>
              <a:t>年</a:t>
            </a:r>
            <a:r>
              <a:rPr lang="en-US" altLang="ja-JP" dirty="0"/>
              <a:t>) </a:t>
            </a:r>
            <a:r>
              <a:rPr lang="ja-JP" altLang="en-US" dirty="0"/>
              <a:t>の基本アイデア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92F40D00-E8FB-4B32-8B06-A91FC5C9E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58" y="5969604"/>
            <a:ext cx="8262292" cy="5764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1200" dirty="0" err="1"/>
              <a:t>Kaiming</a:t>
            </a:r>
            <a:r>
              <a:rPr lang="en-US" altLang="ja-JP" sz="1200" dirty="0"/>
              <a:t> He, </a:t>
            </a:r>
            <a:r>
              <a:rPr lang="en-US" altLang="ja-JP" sz="1200" dirty="0" err="1"/>
              <a:t>Xiangyu</a:t>
            </a:r>
            <a:r>
              <a:rPr lang="en-US" altLang="ja-JP" sz="1200" dirty="0"/>
              <a:t> Zhang, </a:t>
            </a:r>
            <a:r>
              <a:rPr lang="en-US" altLang="ja-JP" sz="1200" dirty="0" err="1"/>
              <a:t>Shaoqing</a:t>
            </a:r>
            <a:r>
              <a:rPr lang="en-US" altLang="ja-JP" sz="1200" dirty="0"/>
              <a:t> Ren, Jian Sun, </a:t>
            </a:r>
          </a:p>
          <a:p>
            <a:pPr marL="0" indent="0">
              <a:buNone/>
            </a:pPr>
            <a:r>
              <a:rPr lang="en-US" altLang="ja-JP" sz="1200" dirty="0"/>
              <a:t>Deep Residual Learning for Image Recognition, IEEE Conference on Computer Vision and Pattern Recognition, 2016.</a:t>
            </a:r>
          </a:p>
          <a:p>
            <a:pPr marL="0" indent="0">
              <a:buNone/>
            </a:pPr>
            <a:endParaRPr kumimoji="1" lang="ja-JP" altLang="en-US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96A6F2-2E7C-4029-BF66-596FFF0A7480}"/>
              </a:ext>
            </a:extLst>
          </p:cNvPr>
          <p:cNvSpPr txBox="1"/>
          <p:nvPr/>
        </p:nvSpPr>
        <p:spPr>
          <a:xfrm>
            <a:off x="3490843" y="3179417"/>
            <a:ext cx="23362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CNN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(weight layer)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701B787-E410-4FE8-8D96-16E39C369C78}"/>
              </a:ext>
            </a:extLst>
          </p:cNvPr>
          <p:cNvSpPr txBox="1"/>
          <p:nvPr/>
        </p:nvSpPr>
        <p:spPr>
          <a:xfrm>
            <a:off x="3490843" y="4067313"/>
            <a:ext cx="23362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CNN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層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(weight layer)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356DFF53-4EED-4977-B91C-8944CA3D8ABC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4658961" y="3548749"/>
            <a:ext cx="0" cy="518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2F778C5C-1B3B-49DA-9055-AFEBCE65ABC6}"/>
              </a:ext>
            </a:extLst>
          </p:cNvPr>
          <p:cNvCxnSpPr/>
          <p:nvPr/>
        </p:nvCxnSpPr>
        <p:spPr>
          <a:xfrm>
            <a:off x="4603153" y="2660853"/>
            <a:ext cx="0" cy="518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0F7FD82-BCD1-43D4-8F84-327BFB10EDFE}"/>
              </a:ext>
            </a:extLst>
          </p:cNvPr>
          <p:cNvCxnSpPr/>
          <p:nvPr/>
        </p:nvCxnSpPr>
        <p:spPr>
          <a:xfrm>
            <a:off x="4584931" y="4436645"/>
            <a:ext cx="0" cy="518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7A0E7740-D919-406A-9E62-97E63CE7EDE2}"/>
              </a:ext>
            </a:extLst>
          </p:cNvPr>
          <p:cNvCxnSpPr/>
          <p:nvPr/>
        </p:nvCxnSpPr>
        <p:spPr>
          <a:xfrm>
            <a:off x="4590685" y="5347804"/>
            <a:ext cx="0" cy="518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楕円 12">
            <a:extLst>
              <a:ext uri="{FF2B5EF4-FFF2-40B4-BE49-F238E27FC236}">
                <a16:creationId xmlns:a16="http://schemas.microsoft.com/office/drawing/2014/main" id="{467E52A7-409E-4040-9C30-4EEF99D48ADF}"/>
              </a:ext>
            </a:extLst>
          </p:cNvPr>
          <p:cNvSpPr/>
          <p:nvPr/>
        </p:nvSpPr>
        <p:spPr>
          <a:xfrm>
            <a:off x="4385015" y="4960179"/>
            <a:ext cx="422810" cy="3925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B11E676-0012-443E-8987-BE70AB96A77B}"/>
              </a:ext>
            </a:extLst>
          </p:cNvPr>
          <p:cNvSpPr txBox="1"/>
          <p:nvPr/>
        </p:nvSpPr>
        <p:spPr>
          <a:xfrm>
            <a:off x="4430171" y="4916760"/>
            <a:ext cx="6663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+</a:t>
            </a:r>
            <a:endParaRPr kumimoji="1" lang="ja-JP" alt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246A48C-6114-401F-A5FC-0CA437A43214}"/>
              </a:ext>
            </a:extLst>
          </p:cNvPr>
          <p:cNvSpPr txBox="1"/>
          <p:nvPr/>
        </p:nvSpPr>
        <p:spPr>
          <a:xfrm>
            <a:off x="682278" y="3987152"/>
            <a:ext cx="2034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残余ブロック（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Residial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Block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）</a:t>
            </a:r>
          </a:p>
        </p:txBody>
      </p:sp>
      <p:sp>
        <p:nvSpPr>
          <p:cNvPr id="16" name="フリーフォーム: 図形 14">
            <a:extLst>
              <a:ext uri="{FF2B5EF4-FFF2-40B4-BE49-F238E27FC236}">
                <a16:creationId xmlns:a16="http://schemas.microsoft.com/office/drawing/2014/main" id="{CFE36028-60C2-4014-AD89-E2879D305A4C}"/>
              </a:ext>
            </a:extLst>
          </p:cNvPr>
          <p:cNvSpPr/>
          <p:nvPr/>
        </p:nvSpPr>
        <p:spPr>
          <a:xfrm>
            <a:off x="4608996" y="2891183"/>
            <a:ext cx="2009368" cy="2276060"/>
          </a:xfrm>
          <a:custGeom>
            <a:avLst/>
            <a:gdLst>
              <a:gd name="connsiteX0" fmla="*/ 0 w 1918025"/>
              <a:gd name="connsiteY0" fmla="*/ 0 h 2325756"/>
              <a:gd name="connsiteX1" fmla="*/ 1336813 w 1918025"/>
              <a:gd name="connsiteY1" fmla="*/ 59634 h 2325756"/>
              <a:gd name="connsiteX2" fmla="*/ 1828800 w 1918025"/>
              <a:gd name="connsiteY2" fmla="*/ 680830 h 2325756"/>
              <a:gd name="connsiteX3" fmla="*/ 1868556 w 1918025"/>
              <a:gd name="connsiteY3" fmla="*/ 1704560 h 2325756"/>
              <a:gd name="connsiteX4" fmla="*/ 1302026 w 1918025"/>
              <a:gd name="connsiteY4" fmla="*/ 2216426 h 2325756"/>
              <a:gd name="connsiteX5" fmla="*/ 168965 w 1918025"/>
              <a:gd name="connsiteY5" fmla="*/ 2325756 h 232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8025" h="2325756">
                <a:moveTo>
                  <a:pt x="0" y="0"/>
                </a:moveTo>
                <a:lnTo>
                  <a:pt x="1336813" y="59634"/>
                </a:lnTo>
                <a:cubicBezTo>
                  <a:pt x="1641613" y="173106"/>
                  <a:pt x="1740176" y="406676"/>
                  <a:pt x="1828800" y="680830"/>
                </a:cubicBezTo>
                <a:cubicBezTo>
                  <a:pt x="1917424" y="954984"/>
                  <a:pt x="1956352" y="1448627"/>
                  <a:pt x="1868556" y="1704560"/>
                </a:cubicBezTo>
                <a:cubicBezTo>
                  <a:pt x="1780760" y="1960493"/>
                  <a:pt x="1585291" y="2112893"/>
                  <a:pt x="1302026" y="2216426"/>
                </a:cubicBezTo>
                <a:cubicBezTo>
                  <a:pt x="1018761" y="2319959"/>
                  <a:pt x="593863" y="2322857"/>
                  <a:pt x="168965" y="2325756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5ACB06F-90AF-4E89-AB32-C61376DB7397}"/>
              </a:ext>
            </a:extLst>
          </p:cNvPr>
          <p:cNvSpPr txBox="1"/>
          <p:nvPr/>
        </p:nvSpPr>
        <p:spPr>
          <a:xfrm>
            <a:off x="6551085" y="3706047"/>
            <a:ext cx="203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残余接続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5E35510-5615-4743-8C04-D2A79638679C}"/>
              </a:ext>
            </a:extLst>
          </p:cNvPr>
          <p:cNvSpPr txBox="1"/>
          <p:nvPr/>
        </p:nvSpPr>
        <p:spPr>
          <a:xfrm>
            <a:off x="572754" y="676962"/>
            <a:ext cx="75652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残余接続</a:t>
            </a:r>
            <a:r>
              <a:rPr kumimoji="1" lang="ja-JP" altLang="en-US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の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導入．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層をスキップして，後続の層へ直接データを送る経路を追加．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残余ブロック（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Residual Block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）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を構成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勾配消失問題（過学習の原因となる）の緩和</a:t>
            </a:r>
            <a:r>
              <a:rPr kumimoji="1" lang="ja-JP" altLang="en-US" sz="2400" dirty="0">
                <a:latin typeface="Calibri" panose="020F0502020204030204"/>
                <a:ea typeface="游ゴシック" panose="020B0400000000000000" pitchFamily="50" charset="-128"/>
              </a:rPr>
              <a:t>を実現</a:t>
            </a:r>
            <a:endParaRPr kumimoji="1" lang="ja-JP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B8003F-6388-402D-9B9F-4907380E80D6}"/>
              </a:ext>
            </a:extLst>
          </p:cNvPr>
          <p:cNvSpPr txBox="1"/>
          <p:nvPr/>
        </p:nvSpPr>
        <p:spPr>
          <a:xfrm>
            <a:off x="4012728" y="3629315"/>
            <a:ext cx="203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左中かっこ 22"/>
          <p:cNvSpPr/>
          <p:nvPr/>
        </p:nvSpPr>
        <p:spPr>
          <a:xfrm>
            <a:off x="2527300" y="2736551"/>
            <a:ext cx="317500" cy="2870535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090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D121B-8C0E-E57F-D2D7-4CDE0543F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3FDEA5-A255-5DE3-E955-946BD02A3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22759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Python</a:t>
            </a:r>
            <a:r>
              <a:rPr lang="ja-JP" altLang="en-US" dirty="0"/>
              <a:t>による手書き数字認識のプログラム（</a:t>
            </a:r>
            <a:r>
              <a:rPr lang="en-US" altLang="ja-JP" dirty="0" err="1"/>
              <a:t>ResNet</a:t>
            </a:r>
            <a:r>
              <a:rPr lang="en-US" altLang="ja-JP" dirty="0"/>
              <a:t> </a:t>
            </a:r>
            <a:r>
              <a:rPr lang="ja-JP" altLang="en-US" dirty="0"/>
              <a:t>を導入した改善版）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311584-A2EE-FC20-7DDA-33F7B2BF4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52879"/>
            <a:ext cx="8461208" cy="3030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000" dirty="0"/>
              <a:t>def __</a:t>
            </a:r>
            <a:r>
              <a:rPr kumimoji="1" lang="en-US" altLang="ja-JP" sz="2000" dirty="0" err="1"/>
              <a:t>init</a:t>
            </a:r>
            <a:r>
              <a:rPr kumimoji="1" lang="en-US" altLang="ja-JP" sz="2000" dirty="0"/>
              <a:t>__(self):</a:t>
            </a:r>
          </a:p>
          <a:p>
            <a:pPr marL="0" indent="0">
              <a:buNone/>
            </a:pPr>
            <a:r>
              <a:rPr kumimoji="1" lang="en-US" altLang="ja-JP" sz="2000" dirty="0"/>
              <a:t>    super(Net, self).__</a:t>
            </a:r>
            <a:r>
              <a:rPr kumimoji="1" lang="en-US" altLang="ja-JP" sz="2000" dirty="0" err="1"/>
              <a:t>init</a:t>
            </a:r>
            <a:r>
              <a:rPr kumimoji="1" lang="en-US" altLang="ja-JP" sz="2000" dirty="0"/>
              <a:t>__()</a:t>
            </a:r>
          </a:p>
          <a:p>
            <a:pPr marL="0" indent="0">
              <a:buNone/>
            </a:pPr>
            <a:r>
              <a:rPr kumimoji="1" lang="en-US" altLang="ja-JP" sz="2000" dirty="0"/>
              <a:t>    self.conv1 = 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ResidualBlock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(1, 32)  # 32</a:t>
            </a:r>
            <a:r>
              <a:rPr kumimoji="1" lang="ja-JP" altLang="en-US" sz="2000" b="1" dirty="0">
                <a:solidFill>
                  <a:srgbClr val="FF0000"/>
                </a:solidFill>
              </a:rPr>
              <a:t>チャンネルへ</a:t>
            </a:r>
          </a:p>
          <a:p>
            <a:pPr marL="0" indent="0">
              <a:buNone/>
            </a:pPr>
            <a:r>
              <a:rPr kumimoji="1" lang="ja-JP" altLang="en-US" sz="2000" dirty="0"/>
              <a:t>    </a:t>
            </a:r>
            <a:r>
              <a:rPr kumimoji="1" lang="en-US" altLang="ja-JP" sz="2000" dirty="0"/>
              <a:t>self.conv2 = 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ResidualBlock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(32, 64)  # 64</a:t>
            </a:r>
            <a:r>
              <a:rPr kumimoji="1" lang="ja-JP" altLang="en-US" sz="2000" b="1" dirty="0">
                <a:solidFill>
                  <a:srgbClr val="FF0000"/>
                </a:solidFill>
              </a:rPr>
              <a:t>チャンネルへ</a:t>
            </a:r>
          </a:p>
          <a:p>
            <a:pPr marL="0" indent="0">
              <a:buNone/>
            </a:pPr>
            <a:r>
              <a:rPr kumimoji="1" lang="ja-JP" altLang="en-US" sz="2000" dirty="0"/>
              <a:t>    </a:t>
            </a:r>
            <a:r>
              <a:rPr kumimoji="1" lang="en-US" altLang="ja-JP" sz="2000" dirty="0" err="1"/>
              <a:t>self.pool</a:t>
            </a:r>
            <a:r>
              <a:rPr kumimoji="1" lang="en-US" altLang="ja-JP" sz="2000" dirty="0"/>
              <a:t> = nn.MaxPool2d(2, 2)    # </a:t>
            </a:r>
            <a:r>
              <a:rPr kumimoji="1" lang="ja-JP" altLang="en-US" sz="2000" dirty="0"/>
              <a:t>プーリング層</a:t>
            </a:r>
          </a:p>
          <a:p>
            <a:pPr marL="0" indent="0">
              <a:buNone/>
            </a:pPr>
            <a:r>
              <a:rPr kumimoji="1" lang="ja-JP" altLang="en-US" sz="2000" dirty="0"/>
              <a:t>    </a:t>
            </a:r>
            <a:r>
              <a:rPr kumimoji="1" lang="en-US" altLang="ja-JP" sz="2000" dirty="0"/>
              <a:t>self.fc1 = </a:t>
            </a:r>
            <a:r>
              <a:rPr kumimoji="1" lang="en-US" altLang="ja-JP" sz="2000" dirty="0" err="1"/>
              <a:t>nn.Linear</a:t>
            </a:r>
            <a:r>
              <a:rPr kumimoji="1" lang="en-US" altLang="ja-JP" sz="2000" dirty="0"/>
              <a:t>(64 * 12 * 12, 128) # </a:t>
            </a:r>
            <a:r>
              <a:rPr kumimoji="1" lang="ja-JP" altLang="en-US" sz="2000" dirty="0"/>
              <a:t>全結合層</a:t>
            </a:r>
            <a:r>
              <a:rPr kumimoji="1" lang="en-US" altLang="ja-JP" sz="2000" dirty="0"/>
              <a:t>1</a:t>
            </a:r>
          </a:p>
          <a:p>
            <a:pPr marL="0" indent="0">
              <a:buNone/>
            </a:pPr>
            <a:r>
              <a:rPr kumimoji="1" lang="en-US" altLang="ja-JP" sz="2000" dirty="0"/>
              <a:t>    self.fc2 = </a:t>
            </a:r>
            <a:r>
              <a:rPr kumimoji="1" lang="en-US" altLang="ja-JP" sz="2000" dirty="0" err="1"/>
              <a:t>nn.Linear</a:t>
            </a:r>
            <a:r>
              <a:rPr kumimoji="1" lang="en-US" altLang="ja-JP" sz="2000" dirty="0"/>
              <a:t>(128, 10)     # </a:t>
            </a:r>
            <a:r>
              <a:rPr kumimoji="1" lang="ja-JP" altLang="en-US" sz="2000" dirty="0"/>
              <a:t>全結合層</a:t>
            </a:r>
            <a:r>
              <a:rPr kumimoji="1" lang="en-US" altLang="ja-JP" sz="2000" dirty="0"/>
              <a:t>2</a:t>
            </a:r>
            <a:r>
              <a:rPr kumimoji="1" lang="ja-JP" altLang="en-US" sz="2000" dirty="0"/>
              <a:t>（出力層）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9E392E-F793-E370-3F5C-23173764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337B4A0-5AEF-7C88-93F3-17BDA57AC14A}"/>
              </a:ext>
            </a:extLst>
          </p:cNvPr>
          <p:cNvSpPr txBox="1"/>
          <p:nvPr/>
        </p:nvSpPr>
        <p:spPr>
          <a:xfrm>
            <a:off x="756825" y="3882887"/>
            <a:ext cx="7366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下の畳み込みニューラルネットワーク</a:t>
            </a:r>
            <a:r>
              <a:rPr kumimoji="1" lang="ja-JP" altLang="en-US" sz="2000" b="1" u="sng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を組み立てるプログラム</a:t>
            </a:r>
            <a:endParaRPr kumimoji="1" lang="ja-JP" alt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90097542-ACA7-019B-6265-1B003EAF2F99}"/>
              </a:ext>
            </a:extLst>
          </p:cNvPr>
          <p:cNvGrpSpPr/>
          <p:nvPr/>
        </p:nvGrpSpPr>
        <p:grpSpPr>
          <a:xfrm>
            <a:off x="1145675" y="4282997"/>
            <a:ext cx="3770436" cy="2517471"/>
            <a:chOff x="1571575" y="2571472"/>
            <a:chExt cx="4137620" cy="2486665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CCC4A0E9-8E0A-1BFD-6B29-83EAC2416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69060" y="2571472"/>
              <a:ext cx="640135" cy="2479886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BDD23CD6-CAA3-93F4-A393-88A3E22B2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5202" y="2571472"/>
              <a:ext cx="640135" cy="2486665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C19E0DF3-4741-31FC-D37D-5C7228187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1575" y="2571472"/>
              <a:ext cx="640135" cy="2479886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3B6DE88F-45E8-C062-698E-073E8EBF8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5744" y="2571472"/>
              <a:ext cx="640135" cy="2479886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44C3C76-A310-921F-ED17-736A52F2B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1530" y="2571472"/>
              <a:ext cx="640135" cy="247988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6" name="矢印: 右 40">
              <a:extLst>
                <a:ext uri="{FF2B5EF4-FFF2-40B4-BE49-F238E27FC236}">
                  <a16:creationId xmlns:a16="http://schemas.microsoft.com/office/drawing/2014/main" id="{D6A3B0F1-5F4C-F494-8176-5AFB48D82AE9}"/>
                </a:ext>
              </a:extLst>
            </p:cNvPr>
            <p:cNvSpPr/>
            <p:nvPr/>
          </p:nvSpPr>
          <p:spPr>
            <a:xfrm>
              <a:off x="2269607" y="3642902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" name="矢印: 右 42">
              <a:extLst>
                <a:ext uri="{FF2B5EF4-FFF2-40B4-BE49-F238E27FC236}">
                  <a16:creationId xmlns:a16="http://schemas.microsoft.com/office/drawing/2014/main" id="{DE5C66EC-CAF5-B280-C531-743E68E78838}"/>
                </a:ext>
              </a:extLst>
            </p:cNvPr>
            <p:cNvSpPr/>
            <p:nvPr/>
          </p:nvSpPr>
          <p:spPr>
            <a:xfrm>
              <a:off x="3108097" y="3624718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矢印: 右 51">
              <a:extLst>
                <a:ext uri="{FF2B5EF4-FFF2-40B4-BE49-F238E27FC236}">
                  <a16:creationId xmlns:a16="http://schemas.microsoft.com/office/drawing/2014/main" id="{FE35E072-7107-89E7-F5E4-35D05BF0BBDC}"/>
                </a:ext>
              </a:extLst>
            </p:cNvPr>
            <p:cNvSpPr/>
            <p:nvPr/>
          </p:nvSpPr>
          <p:spPr>
            <a:xfrm>
              <a:off x="3970183" y="3606534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1ABCCB6B-3617-CB18-614F-BDC51D6DA1B8}"/>
                </a:ext>
              </a:extLst>
            </p:cNvPr>
            <p:cNvSpPr txBox="1"/>
            <p:nvPr/>
          </p:nvSpPr>
          <p:spPr>
            <a:xfrm>
              <a:off x="1607563" y="3086071"/>
              <a:ext cx="540400" cy="165274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残余ブロック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738F1FB-F38C-4B18-C0C8-96314E315FF7}"/>
                </a:ext>
              </a:extLst>
            </p:cNvPr>
            <p:cNvSpPr txBox="1"/>
            <p:nvPr/>
          </p:nvSpPr>
          <p:spPr>
            <a:xfrm>
              <a:off x="2463062" y="3086070"/>
              <a:ext cx="540400" cy="17300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残余ブロック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D56845A4-67F7-A869-DE82-6F5D89A83A24}"/>
                </a:ext>
              </a:extLst>
            </p:cNvPr>
            <p:cNvSpPr txBox="1"/>
            <p:nvPr/>
          </p:nvSpPr>
          <p:spPr>
            <a:xfrm>
              <a:off x="3366518" y="3086070"/>
              <a:ext cx="492443" cy="183368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プーリング層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F5B56AEC-55E7-6CC8-5EEA-7ED8155F0CDA}"/>
                </a:ext>
              </a:extLst>
            </p:cNvPr>
            <p:cNvSpPr txBox="1"/>
            <p:nvPr/>
          </p:nvSpPr>
          <p:spPr>
            <a:xfrm>
              <a:off x="4234195" y="3092787"/>
              <a:ext cx="492443" cy="14161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全結合層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D0D18F25-E949-ACFF-632E-0A5A3844E380}"/>
                </a:ext>
              </a:extLst>
            </p:cNvPr>
            <p:cNvSpPr txBox="1"/>
            <p:nvPr/>
          </p:nvSpPr>
          <p:spPr>
            <a:xfrm>
              <a:off x="5148671" y="3092786"/>
              <a:ext cx="492443" cy="14161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全結合層</a:t>
              </a: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0B242CC-2716-9EFC-EC6D-CCB88AB6A5E4}"/>
              </a:ext>
            </a:extLst>
          </p:cNvPr>
          <p:cNvSpPr txBox="1"/>
          <p:nvPr/>
        </p:nvSpPr>
        <p:spPr>
          <a:xfrm>
            <a:off x="5426765" y="532112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演習２を参照</a:t>
            </a:r>
          </a:p>
        </p:txBody>
      </p:sp>
    </p:spTree>
    <p:extLst>
      <p:ext uri="{BB962C8B-B14F-4D97-AF65-F5344CB8AC3E}">
        <p14:creationId xmlns:p14="http://schemas.microsoft.com/office/powerpoint/2010/main" val="1509330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 fontScale="90000"/>
          </a:bodyPr>
          <a:lstStyle/>
          <a:p>
            <a:r>
              <a:rPr lang="ja-JP" altLang="en-US" dirty="0"/>
              <a:t>演習１．</a:t>
            </a:r>
            <a:r>
              <a:rPr lang="ja-JP" altLang="en-US" sz="3200" b="1" dirty="0"/>
              <a:t>手書き数字の認識．</a:t>
            </a:r>
            <a:r>
              <a:rPr lang="en-US" altLang="ja-JP" sz="3200" b="1" dirty="0"/>
              <a:t>CNN </a:t>
            </a:r>
            <a:r>
              <a:rPr lang="ja-JP" altLang="en-US" sz="3200" b="1" dirty="0"/>
              <a:t>の効果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373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24" y="102981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のページを開く</a:t>
            </a:r>
            <a:r>
              <a:rPr lang="en-US" altLang="ja-JP" sz="2400" dirty="0">
                <a:hlinkClick r:id="rId2"/>
              </a:rPr>
              <a:t>https://colab.research.google.com/drive/18IPPkY96Oc6jkYD2su4cFgWcoYAskLo_?usp=sharing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プログラムや説明や実行結果が掲載されていることを確認。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各自でよく読む。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③「</a:t>
            </a:r>
            <a:r>
              <a:rPr lang="ja-JP" altLang="en-US" sz="2400" b="1" dirty="0"/>
              <a:t>１．手書き数字の認識（教師あり学習）（畳み込みニューラルネットワークを使用）</a:t>
            </a:r>
            <a:r>
              <a:rPr lang="ja-JP" altLang="en-US" sz="2400" dirty="0"/>
              <a:t>」を確認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71" y="4095635"/>
            <a:ext cx="3877196" cy="17264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609" y="3441165"/>
            <a:ext cx="3004131" cy="320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95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ja-JP" altLang="en-US" dirty="0"/>
              <a:t>演習２．</a:t>
            </a:r>
            <a:r>
              <a:rPr lang="ja-JP" altLang="en-US" sz="3200" b="1" dirty="0"/>
              <a:t>手書き数字の認識．</a:t>
            </a:r>
            <a:r>
              <a:rPr lang="en-US" altLang="ja-JP" b="1" dirty="0" err="1"/>
              <a:t>ResNet</a:t>
            </a:r>
            <a:r>
              <a:rPr lang="en-US" altLang="ja-JP" b="1" dirty="0"/>
              <a:t> </a:t>
            </a:r>
            <a:r>
              <a:rPr lang="ja-JP" altLang="en-US" b="1" dirty="0"/>
              <a:t>による改善</a:t>
            </a:r>
            <a:br>
              <a:rPr lang="en-US" altLang="ja-JP" dirty="0"/>
            </a:b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5390E199-189F-9A7C-4B29-21D7A94C4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1843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24" y="102981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のページを開く</a:t>
            </a:r>
            <a:r>
              <a:rPr lang="en-US" altLang="ja-JP" sz="2400" dirty="0">
                <a:hlinkClick r:id="rId2"/>
              </a:rPr>
              <a:t>https://colab.research.google.com/drive/18IPPkY96Oc6jkYD2su4cFgWcoYAskLo_?usp=sharing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プログラムや説明や実行結果が掲載されていることを確認。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各自でよく読む。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③「</a:t>
            </a:r>
            <a:r>
              <a:rPr lang="ja-JP" altLang="en-US" sz="2400" b="1" dirty="0"/>
              <a:t>２．手書き数字の認識（教師あり学習）（畳み込みニューラルネットワークの一種 </a:t>
            </a:r>
            <a:r>
              <a:rPr lang="en-US" altLang="ja-JP" sz="2400" b="1" dirty="0" err="1"/>
              <a:t>ResNet</a:t>
            </a:r>
            <a:r>
              <a:rPr lang="en-US" altLang="ja-JP" sz="2400" b="1" dirty="0"/>
              <a:t> </a:t>
            </a:r>
            <a:r>
              <a:rPr lang="ja-JP" altLang="en-US" sz="2400" b="1" dirty="0"/>
              <a:t>を使用）</a:t>
            </a:r>
            <a:r>
              <a:rPr lang="ja-JP" altLang="en-US" sz="2400" dirty="0"/>
              <a:t>」を確認。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35" y="3802006"/>
            <a:ext cx="4245556" cy="155104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579" y="3472257"/>
            <a:ext cx="2721072" cy="293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67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学習の繰り返しと学習曲線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7E9491E-FECD-4EEB-B68E-2F6D388B04AA}"/>
              </a:ext>
            </a:extLst>
          </p:cNvPr>
          <p:cNvSpPr/>
          <p:nvPr/>
        </p:nvSpPr>
        <p:spPr>
          <a:xfrm>
            <a:off x="89546" y="728659"/>
            <a:ext cx="8942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同じ訓練データを用いた学習を１０回繰り返し．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　→　学習の繰り返しにより損失（誤差）は減少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49A6F4-84E3-47FF-9829-8F7712DA4AFC}"/>
              </a:ext>
            </a:extLst>
          </p:cNvPr>
          <p:cNvSpPr txBox="1"/>
          <p:nvPr/>
        </p:nvSpPr>
        <p:spPr>
          <a:xfrm>
            <a:off x="0" y="5201329"/>
            <a:ext cx="9303026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青色：学習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繰り返し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ごとの訓練データでの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損失（誤差）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の変化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dirty="0">
                <a:latin typeface="Calibri" panose="020F0502020204030204"/>
                <a:ea typeface="メイリオ" panose="020B0604030504040204" pitchFamily="50" charset="-128"/>
              </a:rPr>
              <a:t>オレンジ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色：学習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繰り返し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ごとの検証データでの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損失（誤差）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の変化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dirty="0">
              <a:latin typeface="Calibri" panose="020F0502020204030204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65" y="1736626"/>
            <a:ext cx="4365651" cy="338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47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</a:t>
            </a:r>
            <a:r>
              <a:rPr lang="ja-JP" altLang="en-US" dirty="0"/>
              <a:t>（</a:t>
            </a:r>
            <a:r>
              <a:rPr lang="en-US" altLang="ja-JP" dirty="0"/>
              <a:t>AI</a:t>
            </a:r>
            <a:r>
              <a:rPr lang="ja-JP" altLang="en-US" dirty="0"/>
              <a:t>）</a:t>
            </a:r>
            <a:r>
              <a:rPr kumimoji="1" lang="ja-JP" altLang="en-US" dirty="0"/>
              <a:t>の学習のための指針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ja-JP" altLang="en-US" sz="2400" b="1" dirty="0"/>
              <a:t>実践重視</a:t>
            </a:r>
            <a:r>
              <a:rPr kumimoji="1" lang="ja-JP" altLang="en-US" sz="2400" dirty="0"/>
              <a:t>： 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ツールを実際に使用し、機能に慣れる</a:t>
            </a:r>
            <a:br>
              <a:rPr lang="en-US" altLang="ja-JP" sz="2400" dirty="0"/>
            </a:b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b="1" dirty="0"/>
              <a:t>エラーを恐れない</a:t>
            </a:r>
            <a:r>
              <a:rPr lang="ja-JP" altLang="en-US" sz="2400" dirty="0"/>
              <a:t>： 実行においては、エラーの発生の可能性がある．エラーを恐れず，むしろ学習の一部として捉えるポジティブさが大切．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b="1" dirty="0"/>
              <a:t>段階的学習</a:t>
            </a:r>
            <a:r>
              <a:rPr lang="ja-JP" altLang="en-US" sz="2400" dirty="0"/>
              <a:t>：基礎から応用へと段階的に学習を進め，</a:t>
            </a:r>
            <a:r>
              <a:rPr lang="en-US" altLang="ja-JP" sz="2400" dirty="0"/>
              <a:t>AI</a:t>
            </a:r>
            <a:r>
              <a:rPr lang="ja-JP" altLang="en-US" sz="2400" dirty="0"/>
              <a:t>の可能性を前向きに捉える</a:t>
            </a:r>
            <a:endParaRPr lang="en-US" altLang="ja-JP" sz="2400" b="1" dirty="0"/>
          </a:p>
          <a:p>
            <a:pPr marL="457200" indent="-457200">
              <a:buFont typeface="+mj-lt"/>
              <a:buAutoNum type="arabicPeriod"/>
            </a:pPr>
            <a:endParaRPr kumimoji="1" lang="en-US" altLang="ja-JP" sz="24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039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242" y="4309447"/>
            <a:ext cx="2938733" cy="223863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畳み込みニューラルネットワークの効果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4681958" y="1255875"/>
            <a:ext cx="3770436" cy="2517471"/>
            <a:chOff x="1571575" y="2571472"/>
            <a:chExt cx="4137620" cy="2486665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F8B52AE-7369-49E8-A04C-6CA23D03E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9060" y="2571472"/>
              <a:ext cx="640135" cy="2479886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004B3C4-B560-FE1E-BDF4-E1EF13ACC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5202" y="2571472"/>
              <a:ext cx="640135" cy="2486665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553E3D0-A800-30CC-CCF4-49F1D14B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1575" y="2571472"/>
              <a:ext cx="640135" cy="2479886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1B9377D-815D-CC44-85F4-8ABD97B2F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744" y="2571472"/>
              <a:ext cx="640135" cy="2479886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D663D89D-46E4-8EAC-3212-8A5352246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1530" y="2571472"/>
              <a:ext cx="640135" cy="247988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0" name="矢印: 右 40">
              <a:extLst>
                <a:ext uri="{FF2B5EF4-FFF2-40B4-BE49-F238E27FC236}">
                  <a16:creationId xmlns:a16="http://schemas.microsoft.com/office/drawing/2014/main" id="{266C4DDB-C03D-15CE-56AA-46C32F9219CD}"/>
                </a:ext>
              </a:extLst>
            </p:cNvPr>
            <p:cNvSpPr/>
            <p:nvPr/>
          </p:nvSpPr>
          <p:spPr>
            <a:xfrm>
              <a:off x="2269607" y="3642902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" name="矢印: 右 42">
              <a:extLst>
                <a:ext uri="{FF2B5EF4-FFF2-40B4-BE49-F238E27FC236}">
                  <a16:creationId xmlns:a16="http://schemas.microsoft.com/office/drawing/2014/main" id="{71EEFBF6-5169-0FA9-13B0-01571DF9DC5B}"/>
                </a:ext>
              </a:extLst>
            </p:cNvPr>
            <p:cNvSpPr/>
            <p:nvPr/>
          </p:nvSpPr>
          <p:spPr>
            <a:xfrm>
              <a:off x="3108097" y="3624718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矢印: 右 51">
              <a:extLst>
                <a:ext uri="{FF2B5EF4-FFF2-40B4-BE49-F238E27FC236}">
                  <a16:creationId xmlns:a16="http://schemas.microsoft.com/office/drawing/2014/main" id="{5AF8CDEC-1ADC-8FA8-9014-AFA3DF212F51}"/>
                </a:ext>
              </a:extLst>
            </p:cNvPr>
            <p:cNvSpPr/>
            <p:nvPr/>
          </p:nvSpPr>
          <p:spPr>
            <a:xfrm>
              <a:off x="3970183" y="3606534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76E6DC87-3C86-EA81-DE1E-238DF4E29620}"/>
                </a:ext>
              </a:extLst>
            </p:cNvPr>
            <p:cNvSpPr txBox="1"/>
            <p:nvPr/>
          </p:nvSpPr>
          <p:spPr>
            <a:xfrm>
              <a:off x="1655472" y="3086071"/>
              <a:ext cx="492443" cy="139394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畳み込み層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716F335-F872-B1FC-0AAA-EE7375E263D5}"/>
                </a:ext>
              </a:extLst>
            </p:cNvPr>
            <p:cNvSpPr txBox="1"/>
            <p:nvPr/>
          </p:nvSpPr>
          <p:spPr>
            <a:xfrm>
              <a:off x="2510995" y="3086071"/>
              <a:ext cx="492443" cy="139394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畳み込み層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CC698A77-44DD-46F2-E7E5-DC4F3ED58211}"/>
                </a:ext>
              </a:extLst>
            </p:cNvPr>
            <p:cNvSpPr txBox="1"/>
            <p:nvPr/>
          </p:nvSpPr>
          <p:spPr>
            <a:xfrm>
              <a:off x="3366518" y="3086070"/>
              <a:ext cx="492443" cy="183368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プーリング層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6A7D2BF-611C-48A9-5DFD-B1AD41FA5B99}"/>
                </a:ext>
              </a:extLst>
            </p:cNvPr>
            <p:cNvSpPr txBox="1"/>
            <p:nvPr/>
          </p:nvSpPr>
          <p:spPr>
            <a:xfrm>
              <a:off x="4234195" y="3092787"/>
              <a:ext cx="492443" cy="14161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全結合層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F46787A-9058-CD91-95AB-E40098590B1D}"/>
                </a:ext>
              </a:extLst>
            </p:cNvPr>
            <p:cNvSpPr txBox="1"/>
            <p:nvPr/>
          </p:nvSpPr>
          <p:spPr>
            <a:xfrm>
              <a:off x="5148671" y="3092786"/>
              <a:ext cx="492443" cy="14161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全結合層</a:t>
              </a: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4493938" y="800673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畳み込みニューラルネットワークの例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7443" y="824160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単純なニューラルネットワークの例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FF8B52AE-7369-49E8-A04C-6CA23D03E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197" y="1224270"/>
            <a:ext cx="583328" cy="251060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004B3C4-B560-FE1E-BDF4-E1EF13ACC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325" y="1224270"/>
            <a:ext cx="583328" cy="2517471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6A7D2BF-611C-48A9-5DFD-B1AD41FA5B99}"/>
              </a:ext>
            </a:extLst>
          </p:cNvPr>
          <p:cNvSpPr txBox="1"/>
          <p:nvPr/>
        </p:nvSpPr>
        <p:spPr>
          <a:xfrm>
            <a:off x="1605421" y="1752043"/>
            <a:ext cx="448742" cy="14337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F46787A-9058-CD91-95AB-E40098590B1D}"/>
              </a:ext>
            </a:extLst>
          </p:cNvPr>
          <p:cNvSpPr txBox="1"/>
          <p:nvPr/>
        </p:nvSpPr>
        <p:spPr>
          <a:xfrm>
            <a:off x="2438743" y="1752042"/>
            <a:ext cx="448742" cy="14337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94038" y="3977125"/>
            <a:ext cx="4081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手書き文字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(0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から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9) MNIST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の分類での損失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662577" y="3977125"/>
            <a:ext cx="4081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手書き文字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(0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から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9) MNIST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の分類での損失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32389" y="6502711"/>
            <a:ext cx="3467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学習の繰り返しにより、損失は減少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949242" y="6502711"/>
            <a:ext cx="3467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学習の繰り返しにより、損失は減少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696219" y="4771128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より大きく損失は減少。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精度が高い。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41" y="4293575"/>
            <a:ext cx="2786349" cy="224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90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133" y="4148278"/>
            <a:ext cx="2907084" cy="2346789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92" y="4202358"/>
            <a:ext cx="2938733" cy="223863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err="1"/>
              <a:t>ResNet</a:t>
            </a:r>
            <a:r>
              <a:rPr lang="en-US" altLang="ja-JP" dirty="0"/>
              <a:t> </a:t>
            </a:r>
            <a:r>
              <a:rPr lang="ja-JP" altLang="en-US" dirty="0"/>
              <a:t>による改善の効果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141708" y="1148786"/>
            <a:ext cx="3770436" cy="2517471"/>
            <a:chOff x="1571575" y="2571472"/>
            <a:chExt cx="4137620" cy="2486665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F8B52AE-7369-49E8-A04C-6CA23D03E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9060" y="2571472"/>
              <a:ext cx="640135" cy="2479886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004B3C4-B560-FE1E-BDF4-E1EF13ACC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5202" y="2571472"/>
              <a:ext cx="640135" cy="2486665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553E3D0-A800-30CC-CCF4-49F1D14B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1575" y="2571472"/>
              <a:ext cx="640135" cy="2479886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1B9377D-815D-CC44-85F4-8ABD97B2F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744" y="2571472"/>
              <a:ext cx="640135" cy="2479886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D663D89D-46E4-8EAC-3212-8A5352246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1530" y="2571472"/>
              <a:ext cx="640135" cy="247988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0" name="矢印: 右 40">
              <a:extLst>
                <a:ext uri="{FF2B5EF4-FFF2-40B4-BE49-F238E27FC236}">
                  <a16:creationId xmlns:a16="http://schemas.microsoft.com/office/drawing/2014/main" id="{266C4DDB-C03D-15CE-56AA-46C32F9219CD}"/>
                </a:ext>
              </a:extLst>
            </p:cNvPr>
            <p:cNvSpPr/>
            <p:nvPr/>
          </p:nvSpPr>
          <p:spPr>
            <a:xfrm>
              <a:off x="2269607" y="3642902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" name="矢印: 右 42">
              <a:extLst>
                <a:ext uri="{FF2B5EF4-FFF2-40B4-BE49-F238E27FC236}">
                  <a16:creationId xmlns:a16="http://schemas.microsoft.com/office/drawing/2014/main" id="{71EEFBF6-5169-0FA9-13B0-01571DF9DC5B}"/>
                </a:ext>
              </a:extLst>
            </p:cNvPr>
            <p:cNvSpPr/>
            <p:nvPr/>
          </p:nvSpPr>
          <p:spPr>
            <a:xfrm>
              <a:off x="3108097" y="3624718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矢印: 右 51">
              <a:extLst>
                <a:ext uri="{FF2B5EF4-FFF2-40B4-BE49-F238E27FC236}">
                  <a16:creationId xmlns:a16="http://schemas.microsoft.com/office/drawing/2014/main" id="{5AF8CDEC-1ADC-8FA8-9014-AFA3DF212F51}"/>
                </a:ext>
              </a:extLst>
            </p:cNvPr>
            <p:cNvSpPr/>
            <p:nvPr/>
          </p:nvSpPr>
          <p:spPr>
            <a:xfrm>
              <a:off x="3970183" y="3606534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76E6DC87-3C86-EA81-DE1E-238DF4E29620}"/>
                </a:ext>
              </a:extLst>
            </p:cNvPr>
            <p:cNvSpPr txBox="1"/>
            <p:nvPr/>
          </p:nvSpPr>
          <p:spPr>
            <a:xfrm>
              <a:off x="1655472" y="3086071"/>
              <a:ext cx="492443" cy="139394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畳み込み層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716F335-F872-B1FC-0AAA-EE7375E263D5}"/>
                </a:ext>
              </a:extLst>
            </p:cNvPr>
            <p:cNvSpPr txBox="1"/>
            <p:nvPr/>
          </p:nvSpPr>
          <p:spPr>
            <a:xfrm>
              <a:off x="2510995" y="3086071"/>
              <a:ext cx="492443" cy="139394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畳み込み層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CC698A77-44DD-46F2-E7E5-DC4F3ED58211}"/>
                </a:ext>
              </a:extLst>
            </p:cNvPr>
            <p:cNvSpPr txBox="1"/>
            <p:nvPr/>
          </p:nvSpPr>
          <p:spPr>
            <a:xfrm>
              <a:off x="3366518" y="3086070"/>
              <a:ext cx="492443" cy="183368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プーリング層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6A7D2BF-611C-48A9-5DFD-B1AD41FA5B99}"/>
                </a:ext>
              </a:extLst>
            </p:cNvPr>
            <p:cNvSpPr txBox="1"/>
            <p:nvPr/>
          </p:nvSpPr>
          <p:spPr>
            <a:xfrm>
              <a:off x="4234195" y="3092787"/>
              <a:ext cx="492443" cy="14161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全結合層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F46787A-9058-CD91-95AB-E40098590B1D}"/>
                </a:ext>
              </a:extLst>
            </p:cNvPr>
            <p:cNvSpPr txBox="1"/>
            <p:nvPr/>
          </p:nvSpPr>
          <p:spPr>
            <a:xfrm>
              <a:off x="5148671" y="3092786"/>
              <a:ext cx="492443" cy="14161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全結合層</a:t>
              </a: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-46312" y="693584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畳み込みニューラルネットワークの例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22327" y="3870036"/>
            <a:ext cx="4081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手書き文字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(0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から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9) MNIST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の分類での損失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08992" y="6382922"/>
            <a:ext cx="3467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学習の繰り返しにより、損失は減少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4650649" y="1148786"/>
            <a:ext cx="3770436" cy="2517471"/>
            <a:chOff x="1571575" y="2571472"/>
            <a:chExt cx="4137620" cy="2486665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FF8B52AE-7369-49E8-A04C-6CA23D03E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9060" y="2571472"/>
              <a:ext cx="640135" cy="2479886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6004B3C4-B560-FE1E-BDF4-E1EF13ACC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5202" y="2571472"/>
              <a:ext cx="640135" cy="2486665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D553E3D0-A800-30CC-CCF4-49F1D14B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1575" y="2571472"/>
              <a:ext cx="640135" cy="2479886"/>
            </a:xfrm>
            <a:prstGeom prst="rect">
              <a:avLst/>
            </a:prstGeom>
          </p:spPr>
        </p:pic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C1B9377D-815D-CC44-85F4-8ABD97B2F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744" y="2571472"/>
              <a:ext cx="640135" cy="2479886"/>
            </a:xfrm>
            <a:prstGeom prst="rect">
              <a:avLst/>
            </a:prstGeom>
          </p:spPr>
        </p:pic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D663D89D-46E4-8EAC-3212-8A5352246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1530" y="2571472"/>
              <a:ext cx="640135" cy="247988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47" name="矢印: 右 40">
              <a:extLst>
                <a:ext uri="{FF2B5EF4-FFF2-40B4-BE49-F238E27FC236}">
                  <a16:creationId xmlns:a16="http://schemas.microsoft.com/office/drawing/2014/main" id="{266C4DDB-C03D-15CE-56AA-46C32F9219CD}"/>
                </a:ext>
              </a:extLst>
            </p:cNvPr>
            <p:cNvSpPr/>
            <p:nvPr/>
          </p:nvSpPr>
          <p:spPr>
            <a:xfrm>
              <a:off x="2269607" y="3642902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" name="矢印: 右 42">
              <a:extLst>
                <a:ext uri="{FF2B5EF4-FFF2-40B4-BE49-F238E27FC236}">
                  <a16:creationId xmlns:a16="http://schemas.microsoft.com/office/drawing/2014/main" id="{71EEFBF6-5169-0FA9-13B0-01571DF9DC5B}"/>
                </a:ext>
              </a:extLst>
            </p:cNvPr>
            <p:cNvSpPr/>
            <p:nvPr/>
          </p:nvSpPr>
          <p:spPr>
            <a:xfrm>
              <a:off x="3108097" y="3624718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" name="矢印: 右 51">
              <a:extLst>
                <a:ext uri="{FF2B5EF4-FFF2-40B4-BE49-F238E27FC236}">
                  <a16:creationId xmlns:a16="http://schemas.microsoft.com/office/drawing/2014/main" id="{5AF8CDEC-1ADC-8FA8-9014-AFA3DF212F51}"/>
                </a:ext>
              </a:extLst>
            </p:cNvPr>
            <p:cNvSpPr/>
            <p:nvPr/>
          </p:nvSpPr>
          <p:spPr>
            <a:xfrm>
              <a:off x="3970183" y="3606534"/>
              <a:ext cx="136599" cy="411194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76E6DC87-3C86-EA81-DE1E-238DF4E29620}"/>
                </a:ext>
              </a:extLst>
            </p:cNvPr>
            <p:cNvSpPr txBox="1"/>
            <p:nvPr/>
          </p:nvSpPr>
          <p:spPr>
            <a:xfrm>
              <a:off x="1607563" y="3086071"/>
              <a:ext cx="540400" cy="165274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残余ブロック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C716F335-F872-B1FC-0AAA-EE7375E263D5}"/>
                </a:ext>
              </a:extLst>
            </p:cNvPr>
            <p:cNvSpPr txBox="1"/>
            <p:nvPr/>
          </p:nvSpPr>
          <p:spPr>
            <a:xfrm>
              <a:off x="2463062" y="3086070"/>
              <a:ext cx="540400" cy="17300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残余ブロック</a:t>
              </a: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CC698A77-44DD-46F2-E7E5-DC4F3ED58211}"/>
                </a:ext>
              </a:extLst>
            </p:cNvPr>
            <p:cNvSpPr txBox="1"/>
            <p:nvPr/>
          </p:nvSpPr>
          <p:spPr>
            <a:xfrm>
              <a:off x="3366518" y="3086070"/>
              <a:ext cx="492443" cy="183368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プーリング層</a:t>
              </a: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96A7D2BF-611C-48A9-5DFD-B1AD41FA5B99}"/>
                </a:ext>
              </a:extLst>
            </p:cNvPr>
            <p:cNvSpPr txBox="1"/>
            <p:nvPr/>
          </p:nvSpPr>
          <p:spPr>
            <a:xfrm>
              <a:off x="4234195" y="3092787"/>
              <a:ext cx="492443" cy="14161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全結合層</a:t>
              </a: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FF46787A-9058-CD91-95AB-E40098590B1D}"/>
                </a:ext>
              </a:extLst>
            </p:cNvPr>
            <p:cNvSpPr txBox="1"/>
            <p:nvPr/>
          </p:nvSpPr>
          <p:spPr>
            <a:xfrm>
              <a:off x="5148671" y="3092786"/>
              <a:ext cx="492443" cy="14161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全結合層</a:t>
              </a:r>
            </a:p>
          </p:txBody>
        </p:sp>
      </p:grpSp>
      <p:sp>
        <p:nvSpPr>
          <p:cNvPr id="55" name="テキスト ボックス 54"/>
          <p:cNvSpPr txBox="1"/>
          <p:nvPr/>
        </p:nvSpPr>
        <p:spPr>
          <a:xfrm>
            <a:off x="4462629" y="693584"/>
            <a:ext cx="3549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ResNet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の残余ブロックの導入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631268" y="3870036"/>
            <a:ext cx="4081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手書き文字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(0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から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9) MNIST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の分類での損失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917933" y="6382922"/>
            <a:ext cx="3467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学習の繰り返しにより、損失は減少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190633" y="473564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改善がみられる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459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演習２の畳み込みニューラルネットワーク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矢印: 右 6">
            <a:extLst>
              <a:ext uri="{FF2B5EF4-FFF2-40B4-BE49-F238E27FC236}">
                <a16:creationId xmlns:a16="http://schemas.microsoft.com/office/drawing/2014/main" id="{A258DFA7-8B11-4315-BEDD-C4BC2CBA4D60}"/>
              </a:ext>
            </a:extLst>
          </p:cNvPr>
          <p:cNvSpPr/>
          <p:nvPr/>
        </p:nvSpPr>
        <p:spPr>
          <a:xfrm>
            <a:off x="375131" y="3661086"/>
            <a:ext cx="703835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矢印: 右 23">
            <a:extLst>
              <a:ext uri="{FF2B5EF4-FFF2-40B4-BE49-F238E27FC236}">
                <a16:creationId xmlns:a16="http://schemas.microsoft.com/office/drawing/2014/main" id="{1BE0D411-BF09-4B05-B2A4-1DB1B172B0CA}"/>
              </a:ext>
            </a:extLst>
          </p:cNvPr>
          <p:cNvSpPr/>
          <p:nvPr/>
        </p:nvSpPr>
        <p:spPr>
          <a:xfrm>
            <a:off x="6256629" y="3429000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C35B30D-CBE5-4B69-A7FC-9D8B7D749133}"/>
              </a:ext>
            </a:extLst>
          </p:cNvPr>
          <p:cNvSpPr txBox="1"/>
          <p:nvPr/>
        </p:nvSpPr>
        <p:spPr>
          <a:xfrm>
            <a:off x="25418" y="442173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1223CB-07F1-454C-AE54-88A2FCF8C5B1}"/>
              </a:ext>
            </a:extLst>
          </p:cNvPr>
          <p:cNvSpPr txBox="1"/>
          <p:nvPr/>
        </p:nvSpPr>
        <p:spPr>
          <a:xfrm>
            <a:off x="6136493" y="426786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A82FF2-30E0-497F-80E1-AD60E94874F4}"/>
              </a:ext>
            </a:extLst>
          </p:cNvPr>
          <p:cNvSpPr txBox="1"/>
          <p:nvPr/>
        </p:nvSpPr>
        <p:spPr>
          <a:xfrm>
            <a:off x="4958882" y="1299566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softmax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FA6EFD1-5304-4956-9916-9010DA1E6AC6}"/>
              </a:ext>
            </a:extLst>
          </p:cNvPr>
          <p:cNvSpPr/>
          <p:nvPr/>
        </p:nvSpPr>
        <p:spPr>
          <a:xfrm>
            <a:off x="1439444" y="2379399"/>
            <a:ext cx="4558111" cy="36167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35D8CCF-7151-4B21-82AC-56ED1939AA4D}"/>
              </a:ext>
            </a:extLst>
          </p:cNvPr>
          <p:cNvSpPr txBox="1"/>
          <p:nvPr/>
        </p:nvSpPr>
        <p:spPr>
          <a:xfrm>
            <a:off x="4912073" y="606036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F8B52AE-7369-49E8-A04C-6CA23D03E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060" y="2571472"/>
            <a:ext cx="640135" cy="290200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004B3C4-B560-FE1E-BDF4-E1EF13ACC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202" y="2571472"/>
            <a:ext cx="640135" cy="290993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54EEBAD-DC33-4001-3346-BF398F59D467}"/>
              </a:ext>
            </a:extLst>
          </p:cNvPr>
          <p:cNvSpPr txBox="1"/>
          <p:nvPr/>
        </p:nvSpPr>
        <p:spPr>
          <a:xfrm>
            <a:off x="3731735" y="1278836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128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553E3D0-A800-30CC-CCF4-49F1D14B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575" y="2571472"/>
            <a:ext cx="640135" cy="290200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1B9377D-815D-CC44-85F4-8ABD97B2F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744" y="2571472"/>
            <a:ext cx="640135" cy="290200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663D89D-46E4-8EAC-3212-8A5352246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30" y="2571472"/>
            <a:ext cx="640135" cy="29020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矢印: 右 40">
            <a:extLst>
              <a:ext uri="{FF2B5EF4-FFF2-40B4-BE49-F238E27FC236}">
                <a16:creationId xmlns:a16="http://schemas.microsoft.com/office/drawing/2014/main" id="{266C4DDB-C03D-15CE-56AA-46C32F9219CD}"/>
              </a:ext>
            </a:extLst>
          </p:cNvPr>
          <p:cNvSpPr/>
          <p:nvPr/>
        </p:nvSpPr>
        <p:spPr>
          <a:xfrm>
            <a:off x="2269607" y="3642902"/>
            <a:ext cx="136599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矢印: 右 42">
            <a:extLst>
              <a:ext uri="{FF2B5EF4-FFF2-40B4-BE49-F238E27FC236}">
                <a16:creationId xmlns:a16="http://schemas.microsoft.com/office/drawing/2014/main" id="{71EEFBF6-5169-0FA9-13B0-01571DF9DC5B}"/>
              </a:ext>
            </a:extLst>
          </p:cNvPr>
          <p:cNvSpPr/>
          <p:nvPr/>
        </p:nvSpPr>
        <p:spPr>
          <a:xfrm>
            <a:off x="3108097" y="3624718"/>
            <a:ext cx="136599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矢印: 右 51">
            <a:extLst>
              <a:ext uri="{FF2B5EF4-FFF2-40B4-BE49-F238E27FC236}">
                <a16:creationId xmlns:a16="http://schemas.microsoft.com/office/drawing/2014/main" id="{5AF8CDEC-1ADC-8FA8-9014-AFA3DF212F51}"/>
              </a:ext>
            </a:extLst>
          </p:cNvPr>
          <p:cNvSpPr/>
          <p:nvPr/>
        </p:nvSpPr>
        <p:spPr>
          <a:xfrm>
            <a:off x="3970183" y="3606534"/>
            <a:ext cx="136599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6E6DC87-3C86-EA81-DE1E-238DF4E29620}"/>
              </a:ext>
            </a:extLst>
          </p:cNvPr>
          <p:cNvSpPr txBox="1"/>
          <p:nvPr/>
        </p:nvSpPr>
        <p:spPr>
          <a:xfrm>
            <a:off x="1593916" y="3086071"/>
            <a:ext cx="553998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残余ブロック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716F335-F872-B1FC-0AAA-EE7375E263D5}"/>
              </a:ext>
            </a:extLst>
          </p:cNvPr>
          <p:cNvSpPr txBox="1"/>
          <p:nvPr/>
        </p:nvSpPr>
        <p:spPr>
          <a:xfrm>
            <a:off x="2449439" y="3086071"/>
            <a:ext cx="553998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残余ブロック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C698A77-44DD-46F2-E7E5-DC4F3ED58211}"/>
              </a:ext>
            </a:extLst>
          </p:cNvPr>
          <p:cNvSpPr txBox="1"/>
          <p:nvPr/>
        </p:nvSpPr>
        <p:spPr>
          <a:xfrm>
            <a:off x="3304962" y="3086070"/>
            <a:ext cx="553998" cy="21458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6A7D2BF-611C-48A9-5DFD-B1AD41FA5B99}"/>
              </a:ext>
            </a:extLst>
          </p:cNvPr>
          <p:cNvSpPr txBox="1"/>
          <p:nvPr/>
        </p:nvSpPr>
        <p:spPr>
          <a:xfrm>
            <a:off x="4172639" y="3092787"/>
            <a:ext cx="553998" cy="16572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46787A-9058-CD91-95AB-E40098590B1D}"/>
              </a:ext>
            </a:extLst>
          </p:cNvPr>
          <p:cNvSpPr txBox="1"/>
          <p:nvPr/>
        </p:nvSpPr>
        <p:spPr>
          <a:xfrm>
            <a:off x="5087115" y="3092786"/>
            <a:ext cx="553998" cy="16572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2513816-EB54-61E0-699A-7238033785CD}"/>
              </a:ext>
            </a:extLst>
          </p:cNvPr>
          <p:cNvSpPr txBox="1"/>
          <p:nvPr/>
        </p:nvSpPr>
        <p:spPr>
          <a:xfrm>
            <a:off x="7223611" y="3500570"/>
            <a:ext cx="1418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種類に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分類</a:t>
            </a:r>
          </a:p>
        </p:txBody>
      </p:sp>
    </p:spTree>
    <p:extLst>
      <p:ext uri="{BB962C8B-B14F-4D97-AF65-F5344CB8AC3E}">
        <p14:creationId xmlns:p14="http://schemas.microsoft.com/office/powerpoint/2010/main" val="2605454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400" dirty="0"/>
              <a:t>ここまでのまとめ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684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ja-JP" altLang="en-US" sz="2400" b="1" u="sng" dirty="0"/>
              <a:t>手書き文字 </a:t>
            </a:r>
            <a:r>
              <a:rPr lang="en-US" altLang="ja-JP" sz="2400" b="1" u="sng" dirty="0"/>
              <a:t>MNIST </a:t>
            </a:r>
            <a:r>
              <a:rPr lang="ja-JP" altLang="en-US" sz="2400" b="1" u="sng" dirty="0"/>
              <a:t>データセット</a:t>
            </a:r>
          </a:p>
          <a:p>
            <a:pPr>
              <a:lnSpc>
                <a:spcPct val="120000"/>
              </a:lnSpc>
            </a:pPr>
            <a:r>
              <a:rPr lang="en-US" altLang="ja-JP" sz="2400" dirty="0"/>
              <a:t>0</a:t>
            </a:r>
            <a:r>
              <a:rPr lang="ja-JP" altLang="en-US" sz="2400" dirty="0"/>
              <a:t>～</a:t>
            </a:r>
            <a:r>
              <a:rPr lang="en-US" altLang="ja-JP" sz="2400" dirty="0"/>
              <a:t>9</a:t>
            </a:r>
            <a:r>
              <a:rPr lang="ja-JP" altLang="en-US" sz="2400" dirty="0"/>
              <a:t>の手書き数字、</a:t>
            </a:r>
            <a:r>
              <a:rPr lang="en-US" altLang="ja-JP" sz="2400" dirty="0"/>
              <a:t>28×28</a:t>
            </a:r>
            <a:r>
              <a:rPr lang="ja-JP" altLang="en-US" sz="2400" dirty="0"/>
              <a:t>ピクセル、</a:t>
            </a:r>
            <a:r>
              <a:rPr lang="en-US" altLang="ja-JP" sz="2400" dirty="0"/>
              <a:t>60,000</a:t>
            </a:r>
            <a:r>
              <a:rPr lang="ja-JP" altLang="en-US" sz="2400" dirty="0"/>
              <a:t>枚の訓練データ、</a:t>
            </a:r>
            <a:r>
              <a:rPr lang="en-US" altLang="ja-JP" sz="2400" dirty="0"/>
              <a:t>10,000</a:t>
            </a:r>
            <a:r>
              <a:rPr lang="ja-JP" altLang="en-US" sz="2400" dirty="0"/>
              <a:t>枚の検証データ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sz="2400" b="1" u="sng" dirty="0"/>
              <a:t>手書き文字 </a:t>
            </a:r>
            <a:r>
              <a:rPr lang="en-US" altLang="ja-JP" sz="2400" b="1" u="sng" dirty="0"/>
              <a:t>MNIST </a:t>
            </a:r>
            <a:r>
              <a:rPr lang="ja-JP" altLang="en-US" sz="2400" b="1" u="sng" dirty="0"/>
              <a:t>データセットの分類</a:t>
            </a:r>
          </a:p>
          <a:p>
            <a:pPr>
              <a:lnSpc>
                <a:spcPct val="120000"/>
              </a:lnSpc>
            </a:pPr>
            <a:r>
              <a:rPr lang="ja-JP" altLang="en-US" sz="2400" dirty="0"/>
              <a:t>数字</a:t>
            </a:r>
            <a:r>
              <a:rPr lang="en-US" altLang="ja-JP" sz="2400" dirty="0"/>
              <a:t>0</a:t>
            </a:r>
            <a:r>
              <a:rPr lang="ja-JP" altLang="en-US" sz="2400" dirty="0"/>
              <a:t>～</a:t>
            </a:r>
            <a:r>
              <a:rPr lang="en-US" altLang="ja-JP" sz="2400" dirty="0"/>
              <a:t>9</a:t>
            </a:r>
            <a:r>
              <a:rPr lang="ja-JP" altLang="en-US" sz="2400" dirty="0"/>
              <a:t>に分類、訓練データでモデルを学習、検証データでモデルを検証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2400" b="1" u="sng" dirty="0" err="1"/>
              <a:t>ResNet</a:t>
            </a:r>
            <a:r>
              <a:rPr lang="en-US" altLang="ja-JP" sz="2400" b="1" u="sng" dirty="0"/>
              <a:t> (2015</a:t>
            </a:r>
            <a:r>
              <a:rPr lang="ja-JP" altLang="en-US" sz="2400" b="1" u="sng" dirty="0"/>
              <a:t>年</a:t>
            </a:r>
            <a:r>
              <a:rPr lang="en-US" altLang="ja-JP" sz="2400" b="1" u="sng" dirty="0"/>
              <a:t>)</a:t>
            </a:r>
          </a:p>
          <a:p>
            <a:pPr>
              <a:lnSpc>
                <a:spcPct val="120000"/>
              </a:lnSpc>
            </a:pPr>
            <a:r>
              <a:rPr lang="ja-JP" altLang="en-US" sz="2400" dirty="0"/>
              <a:t>残余接続と残余ブロックを導入</a:t>
            </a:r>
          </a:p>
          <a:p>
            <a:pPr>
              <a:lnSpc>
                <a:spcPct val="120000"/>
              </a:lnSpc>
            </a:pPr>
            <a:r>
              <a:rPr lang="ja-JP" altLang="en-US" sz="2400" dirty="0"/>
              <a:t>勾配消失の緩和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829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B0CA53-F110-4035-5698-CA6D5C6EE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581366B-8319-B00C-9169-59A10E219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5A3101-D5A9-9076-5807-D58574C69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0280259-616B-B4A5-86EA-780536A1F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9-3. </a:t>
            </a:r>
            <a:r>
              <a:rPr lang="ja-JP" altLang="en-US" sz="4500" dirty="0">
                <a:solidFill>
                  <a:schemeClr val="tx2"/>
                </a:solidFill>
              </a:rPr>
              <a:t>画像分類と学習済みモデルの活用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5748C1E-2097-D247-265F-D86E43484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41A564-CF36-D2F4-8511-4DE7E23D3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0083A35-D3B2-5A59-A5FF-86FB85290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848C59A-8F5D-F8C1-2674-8A4A02BF0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F13B986-947F-C7E4-9FF0-2C13151B2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7D5E624-8D3A-B4CB-91A6-83C02C978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0C4D72-1B8F-55D1-183B-C7543A0D7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CEC842F-79A2-6FC3-B908-0D7997F88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C7BDACA-2696-DC22-E6EA-AA4E4D204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7110AE5-38DF-F9DF-D63A-3C430302C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0276967-CF5A-9009-C3B9-255BD5155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718EDAD-1A67-E399-31C5-A0B3A1320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36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ImageNet-1K </a:t>
            </a:r>
            <a:r>
              <a:rPr kumimoji="1" lang="ja-JP" altLang="en-US" dirty="0"/>
              <a:t>データセットの概要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877814" cy="5333166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画像の総数</a:t>
            </a:r>
            <a:r>
              <a:rPr lang="ja-JP" altLang="en-US" sz="2400" dirty="0"/>
              <a:t>：カラー画像 </a:t>
            </a:r>
            <a:r>
              <a:rPr lang="ja-JP" altLang="en-US" sz="2400" b="1" dirty="0">
                <a:solidFill>
                  <a:srgbClr val="FF0000"/>
                </a:solidFill>
              </a:rPr>
              <a:t>約</a:t>
            </a:r>
            <a:r>
              <a:rPr lang="en-US" altLang="ja-JP" sz="2400" b="1" dirty="0">
                <a:solidFill>
                  <a:srgbClr val="FF0000"/>
                </a:solidFill>
              </a:rPr>
              <a:t>120</a:t>
            </a:r>
            <a:r>
              <a:rPr lang="ja-JP" altLang="en-US" sz="2400" b="1" dirty="0">
                <a:solidFill>
                  <a:srgbClr val="FF0000"/>
                </a:solidFill>
              </a:rPr>
              <a:t>万枚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r>
              <a:rPr lang="ja-JP" altLang="en-US" sz="2400" b="1" dirty="0"/>
              <a:t>クラス数</a:t>
            </a:r>
            <a:r>
              <a:rPr lang="ja-JP" altLang="en-US" sz="2400" dirty="0"/>
              <a:t>：</a:t>
            </a:r>
            <a:r>
              <a:rPr lang="en-US" altLang="ja-JP" sz="2400" b="1" dirty="0">
                <a:solidFill>
                  <a:srgbClr val="FF0000"/>
                </a:solidFill>
              </a:rPr>
              <a:t>1000 </a:t>
            </a:r>
            <a:r>
              <a:rPr lang="ja-JP" altLang="en-US" sz="2400" b="1" dirty="0">
                <a:solidFill>
                  <a:srgbClr val="FF0000"/>
                </a:solidFill>
              </a:rPr>
              <a:t>種類</a:t>
            </a:r>
            <a:r>
              <a:rPr lang="ja-JP" altLang="en-US" sz="2400" dirty="0"/>
              <a:t>に分類済み</a:t>
            </a:r>
            <a:endParaRPr lang="en-US" altLang="ja-JP" sz="2400" dirty="0"/>
          </a:p>
          <a:p>
            <a:r>
              <a:rPr lang="ja-JP" altLang="en-US" sz="2400" b="1" dirty="0"/>
              <a:t>画像アノテーション済み：</a:t>
            </a:r>
            <a:r>
              <a:rPr lang="ja-JP" altLang="en-US" sz="2400" dirty="0"/>
              <a:t>特定のクラスのオブジェクトの有無</a:t>
            </a:r>
            <a:endParaRPr lang="en-US" altLang="ja-JP" sz="2400" dirty="0"/>
          </a:p>
          <a:p>
            <a:r>
              <a:rPr lang="ja-JP" altLang="en-US" sz="2400" dirty="0"/>
              <a:t>位置情報： </a:t>
            </a:r>
            <a:r>
              <a:rPr lang="en-US" altLang="ja-JP" sz="2400" dirty="0"/>
              <a:t>45</a:t>
            </a:r>
            <a:r>
              <a:rPr lang="ja-JP" altLang="en-US" sz="2400" dirty="0"/>
              <a:t>万枚については，オブジェクトの位置と大きさのデータも付与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49C2E45-B986-1D09-E6E1-2DF5E7E86DAF}"/>
              </a:ext>
            </a:extLst>
          </p:cNvPr>
          <p:cNvSpPr txBox="1"/>
          <p:nvPr/>
        </p:nvSpPr>
        <p:spPr>
          <a:xfrm>
            <a:off x="201529" y="6175140"/>
            <a:ext cx="8053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文献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ImageNet Large Scale Visual Recognition Challenge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Olga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Russakovsky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, Jia Deng, Hao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Su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, Jonathan Krause, Sanjeev Satheesh, Sean Ma,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Zhiheng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Huang, Andrej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Karpathy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, Aditya Khosla, Michael Bernstein, Alexander C. Berg, Li Fei-Fei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6ED3EC1-4B98-4FCA-B9F9-657F4DB6D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49" y="3712510"/>
            <a:ext cx="3027097" cy="246263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E5D16B3-7A19-3FAF-2E54-5D6DB9590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055" y="3962717"/>
            <a:ext cx="3747378" cy="175239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A478D50-3859-E41E-0E15-C0184103D750}"/>
              </a:ext>
            </a:extLst>
          </p:cNvPr>
          <p:cNvSpPr txBox="1"/>
          <p:nvPr/>
        </p:nvSpPr>
        <p:spPr>
          <a:xfrm>
            <a:off x="4816257" y="5798410"/>
            <a:ext cx="370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1000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種類のうち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～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9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番のクラス名</a:t>
            </a:r>
          </a:p>
        </p:txBody>
      </p:sp>
    </p:spTree>
    <p:extLst>
      <p:ext uri="{BB962C8B-B14F-4D97-AF65-F5344CB8AC3E}">
        <p14:creationId xmlns:p14="http://schemas.microsoft.com/office/powerpoint/2010/main" val="1310874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COCO </a:t>
            </a:r>
            <a:r>
              <a:rPr kumimoji="1" lang="ja-JP" altLang="en-US" dirty="0"/>
              <a:t>データセットの概要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用途：画像理解</a:t>
            </a:r>
            <a:endParaRPr lang="en-US" altLang="ja-JP" sz="2400" dirty="0"/>
          </a:p>
          <a:p>
            <a:r>
              <a:rPr lang="ja-JP" altLang="en-US" sz="2400" b="1" dirty="0"/>
              <a:t>データの特徴</a:t>
            </a:r>
            <a:endParaRPr lang="en-US" altLang="ja-JP" sz="2400" b="1" dirty="0"/>
          </a:p>
          <a:p>
            <a:pPr lvl="1"/>
            <a:r>
              <a:rPr lang="en-US" altLang="ja-JP" b="1" dirty="0"/>
              <a:t>80</a:t>
            </a:r>
            <a:r>
              <a:rPr lang="ja-JP" altLang="en-US" b="1" dirty="0"/>
              <a:t>のカテゴリ</a:t>
            </a:r>
            <a:endParaRPr lang="en-US" altLang="ja-JP" dirty="0"/>
          </a:p>
          <a:p>
            <a:pPr lvl="1"/>
            <a:r>
              <a:rPr lang="ja-JP" altLang="en-US" dirty="0"/>
              <a:t>数十万枚の画像</a:t>
            </a:r>
          </a:p>
          <a:p>
            <a:pPr lvl="1"/>
            <a:r>
              <a:rPr lang="ja-JP" altLang="en-US" b="1" dirty="0"/>
              <a:t>複雑なシーン</a:t>
            </a:r>
            <a:endParaRPr lang="en-US" altLang="ja-JP" b="1" dirty="0"/>
          </a:p>
          <a:p>
            <a:pPr lvl="1"/>
            <a:r>
              <a:rPr lang="ja-JP" altLang="en-US" b="1" dirty="0"/>
              <a:t>小さなオブジェクト</a:t>
            </a:r>
            <a:r>
              <a:rPr lang="ja-JP" altLang="en-US" dirty="0"/>
              <a:t>を含む</a:t>
            </a:r>
            <a:r>
              <a:rPr lang="ja-JP" altLang="en-US" b="1" dirty="0"/>
              <a:t>現実的なシーン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4E7901C-AB00-154D-B8D0-F66E159FD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5190"/>
            <a:ext cx="9144000" cy="232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05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B1D9B7-60B3-3D64-7E25-2436E1F5D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学習済みモデルの活用メリット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B87BC7-F951-708C-36EE-4218F6774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既存の大規模データを用いた</a:t>
            </a:r>
            <a:r>
              <a:rPr lang="en-US" altLang="ja-JP" sz="2400" dirty="0"/>
              <a:t>AI</a:t>
            </a:r>
            <a:r>
              <a:rPr lang="ja-JP" altLang="en-US" sz="2400" dirty="0"/>
              <a:t>学習</a:t>
            </a:r>
            <a:endParaRPr lang="en-US" altLang="ja-JP" sz="2400" dirty="0"/>
          </a:p>
          <a:p>
            <a:r>
              <a:rPr lang="ja-JP" altLang="en-US" sz="2400" dirty="0"/>
              <a:t>コスト削減： </a:t>
            </a:r>
          </a:p>
          <a:p>
            <a:pPr lvl="1"/>
            <a:r>
              <a:rPr lang="ja-JP" altLang="en-US" b="1" dirty="0"/>
              <a:t>学習の手間を削減</a:t>
            </a:r>
          </a:p>
          <a:p>
            <a:r>
              <a:rPr lang="ja-JP" altLang="en-US" sz="2400" dirty="0"/>
              <a:t>高い性能： </a:t>
            </a:r>
          </a:p>
          <a:p>
            <a:pPr lvl="1"/>
            <a:r>
              <a:rPr lang="ja-JP" altLang="en-US" b="1" dirty="0"/>
              <a:t>大規模データセットでの学習により優れた性能を持つ</a:t>
            </a:r>
          </a:p>
          <a:p>
            <a:pPr lvl="1"/>
            <a:r>
              <a:rPr lang="ja-JP" altLang="en-US" dirty="0"/>
              <a:t>様々なタスクで高い精度を実現</a:t>
            </a:r>
          </a:p>
          <a:p>
            <a:r>
              <a:rPr lang="ja-JP" altLang="en-US" sz="2400" dirty="0"/>
              <a:t>学習済みモデルの調整可能（転移学習，ファインチューニング）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CFC6E3-B95D-941F-3D38-B3308EDD0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490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演習３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学習済みモデルを活用した画像分類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336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BC41C4-42A1-16C0-08EE-355856B90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演習の目的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499A8E-44A6-2F65-0707-A592576C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4919390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次の理解</a:t>
            </a:r>
            <a:endParaRPr kumimoji="1" lang="en-US" altLang="ja-JP" dirty="0"/>
          </a:p>
          <a:p>
            <a:r>
              <a:rPr kumimoji="1" lang="en-US" altLang="ja-JP" dirty="0"/>
              <a:t>1000</a:t>
            </a:r>
            <a:r>
              <a:rPr kumimoji="1" lang="ja-JP" altLang="en-US" dirty="0"/>
              <a:t>種類への画像分類</a:t>
            </a:r>
          </a:p>
          <a:p>
            <a:r>
              <a:rPr kumimoji="1" lang="en-US" altLang="ja-JP" dirty="0"/>
              <a:t>ImageNet-1K </a:t>
            </a:r>
            <a:r>
              <a:rPr kumimoji="1" lang="ja-JP" altLang="en-US" dirty="0"/>
              <a:t>で学習済みの </a:t>
            </a:r>
            <a:r>
              <a:rPr kumimoji="1" lang="en-US" altLang="ja-JP" dirty="0"/>
              <a:t>ResNet-50 (</a:t>
            </a:r>
            <a:r>
              <a:rPr kumimoji="1" lang="en-US" altLang="ja-JP" dirty="0" err="1"/>
              <a:t>ResNet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の一種で，層の数は </a:t>
            </a:r>
            <a:r>
              <a:rPr kumimoji="1" lang="en-US" altLang="ja-JP" dirty="0"/>
              <a:t>50</a:t>
            </a:r>
            <a:r>
              <a:rPr kumimoji="1" lang="ja-JP" altLang="en-US" dirty="0"/>
              <a:t>）の利用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84B447-F480-64AB-9C5F-4B0231600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228" y="409960"/>
            <a:ext cx="2095543" cy="478751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52400" y="6015693"/>
            <a:ext cx="8020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ResearchGate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の次のページから引用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https://www.researchgate.net/figure/An-illustration-of-ResNet-50-layers-architecture_fig1_350421671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606B19D7-6AE4-04B3-330E-35AF63516590}"/>
              </a:ext>
            </a:extLst>
          </p:cNvPr>
          <p:cNvSpPr txBox="1">
            <a:spLocks/>
          </p:cNvSpPr>
          <p:nvPr/>
        </p:nvSpPr>
        <p:spPr>
          <a:xfrm>
            <a:off x="5258280" y="5318068"/>
            <a:ext cx="3885720" cy="697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ResNet-50 </a:t>
            </a:r>
            <a:r>
              <a:rPr lang="ja-JP" altLang="en-US" dirty="0"/>
              <a:t>の構造</a:t>
            </a:r>
          </a:p>
        </p:txBody>
      </p:sp>
    </p:spTree>
    <p:extLst>
      <p:ext uri="{BB962C8B-B14F-4D97-AF65-F5344CB8AC3E}">
        <p14:creationId xmlns:p14="http://schemas.microsoft.com/office/powerpoint/2010/main" val="574466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787" y="-261125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44461" y="1761004"/>
            <a:ext cx="5098010" cy="50449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イントロダクション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畳み込みニューラルネットワークによる画像分類の例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画像分類と学習済みモデルの活用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様々な画像理解のタスク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物体検出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セグメンテーション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セグメンテーションのバリエーション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55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24" y="102981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のページを開く</a:t>
            </a:r>
            <a:r>
              <a:rPr lang="en-US" altLang="ja-JP" sz="2400" dirty="0">
                <a:hlinkClick r:id="rId2"/>
              </a:rPr>
              <a:t>https://colab.research.google.com/drive/18IPPkY96Oc6jkYD2su4cFgWcoYAskLo_?usp=sharing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プログラムや説明や実行結果が掲載されていることを確認。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各自でよく読む。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③「</a:t>
            </a:r>
            <a:r>
              <a:rPr lang="en-US" altLang="ja-JP" sz="2400" b="1" dirty="0"/>
              <a:t>3. </a:t>
            </a:r>
            <a:r>
              <a:rPr lang="ja-JP" altLang="en-US" sz="2400" b="1" dirty="0"/>
              <a:t>カラー画像分類（教師あり学習）（</a:t>
            </a:r>
            <a:r>
              <a:rPr lang="en-US" altLang="ja-JP" sz="2400" b="1" dirty="0"/>
              <a:t>ImageNet-1K</a:t>
            </a:r>
            <a:r>
              <a:rPr lang="ja-JP" altLang="en-US" sz="2400" b="1" dirty="0"/>
              <a:t>で学習済みの</a:t>
            </a:r>
            <a:r>
              <a:rPr lang="en-US" altLang="ja-JP" sz="2400" b="1" dirty="0"/>
              <a:t>ResNet-50</a:t>
            </a:r>
            <a:r>
              <a:rPr lang="ja-JP" altLang="en-US" sz="2400" b="1" dirty="0"/>
              <a:t>モデルを使用）</a:t>
            </a:r>
            <a:r>
              <a:rPr lang="ja-JP" altLang="en-US" sz="2400" dirty="0"/>
              <a:t>」を確認。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24" y="3428999"/>
            <a:ext cx="4352550" cy="100471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914" y="3291048"/>
            <a:ext cx="3821187" cy="306530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628650" y="5283200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分類結果が表示される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1FFC4ED-5797-6793-A46C-B56E38151ACA}"/>
              </a:ext>
            </a:extLst>
          </p:cNvPr>
          <p:cNvCxnSpPr>
            <a:stCxn id="2" idx="3"/>
          </p:cNvCxnSpPr>
          <p:nvPr/>
        </p:nvCxnSpPr>
        <p:spPr>
          <a:xfrm>
            <a:off x="3891082" y="5514033"/>
            <a:ext cx="680918" cy="5422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5F0B3D-E823-07CC-2133-0D48D71B4B2F}"/>
              </a:ext>
            </a:extLst>
          </p:cNvPr>
          <p:cNvSpPr/>
          <p:nvPr/>
        </p:nvSpPr>
        <p:spPr>
          <a:xfrm>
            <a:off x="4643914" y="5976730"/>
            <a:ext cx="3897112" cy="6427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311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発展学習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644893"/>
            <a:ext cx="8461208" cy="5534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自分で画像ファイルを用意</a:t>
            </a:r>
            <a:r>
              <a:rPr kumimoji="1" lang="ja-JP" altLang="en-US" sz="2400" dirty="0"/>
              <a:t>して、</a:t>
            </a:r>
            <a:r>
              <a:rPr kumimoji="1" lang="ja-JP" altLang="en-US" sz="2400" b="1" dirty="0"/>
              <a:t>画像分類を実行</a:t>
            </a:r>
            <a:r>
              <a:rPr kumimoji="1" lang="ja-JP" altLang="en-US" sz="2400" dirty="0"/>
              <a:t>。そのことで、精度や機能についてより深く理解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① 画像ファイルを準備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② いまの </a:t>
            </a:r>
            <a:r>
              <a:rPr kumimoji="1" lang="en-US" altLang="ja-JP" sz="2400" dirty="0"/>
              <a:t>Google </a:t>
            </a:r>
            <a:r>
              <a:rPr kumimoji="1" lang="en-US" altLang="ja-JP" sz="2400" dirty="0" err="1"/>
              <a:t>Colaboratory</a:t>
            </a:r>
            <a:r>
              <a:rPr kumimoji="1" lang="en-US" altLang="ja-JP" sz="2400" dirty="0"/>
              <a:t> </a:t>
            </a:r>
            <a:r>
              <a:rPr kumimoji="1" lang="ja-JP" altLang="en-US" sz="2400" dirty="0"/>
              <a:t>のページの「</a:t>
            </a:r>
            <a:r>
              <a:rPr lang="en-US" altLang="ja-JP" sz="2400" b="1" dirty="0"/>
              <a:t>4. </a:t>
            </a:r>
            <a:r>
              <a:rPr lang="ja-JP" altLang="en-US" sz="2400" b="1" dirty="0"/>
              <a:t>自分で準備した画像の画像分類</a:t>
            </a:r>
            <a:r>
              <a:rPr lang="ja-JP" altLang="en-US" sz="2400" dirty="0"/>
              <a:t>」</a:t>
            </a:r>
            <a:r>
              <a:rPr kumimoji="1" lang="ja-JP" altLang="en-US" sz="2400" dirty="0"/>
              <a:t>のコードセルを実行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画面の指示に従い、画像ファイルを選択することで、アップロード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④ 結果を確認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508" y="3320225"/>
            <a:ext cx="4708591" cy="65429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312" y="4839554"/>
            <a:ext cx="4118120" cy="169935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60400" y="5446253"/>
            <a:ext cx="3518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うまく行かないと思ったとき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でも別の画像で試す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42AE983-46C1-4AFE-A211-BAA53508E7FE}"/>
              </a:ext>
            </a:extLst>
          </p:cNvPr>
          <p:cNvSpPr txBox="1"/>
          <p:nvPr/>
        </p:nvSpPr>
        <p:spPr>
          <a:xfrm>
            <a:off x="3736762" y="3974520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参照をクリックし，画像ファイルを選ぶ</a:t>
            </a:r>
          </a:p>
        </p:txBody>
      </p:sp>
    </p:spTree>
    <p:extLst>
      <p:ext uri="{BB962C8B-B14F-4D97-AF65-F5344CB8AC3E}">
        <p14:creationId xmlns:p14="http://schemas.microsoft.com/office/powerpoint/2010/main" val="2558578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12B198-8676-B8B3-1154-9CCA75BA2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8DC41FE-257D-099E-C418-A5B5A0FF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E5FAB0-28C6-722E-07F1-14F9AD95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2FB774A-46E2-832F-03CA-74751A6C8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9-4. </a:t>
            </a:r>
            <a:r>
              <a:rPr lang="ja-JP" altLang="en-US" sz="4500" dirty="0">
                <a:solidFill>
                  <a:schemeClr val="tx2"/>
                </a:solidFill>
              </a:rPr>
              <a:t>さまざまな画像理解のタスク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C810D92-D8D6-7595-5B52-DAB896025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A7A6105-01EA-1206-215A-F0809D385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7A3703C-BFB3-F3FE-DEA9-6D303C4C8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132C8A4-C835-6C5B-09B3-524ED87B23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918AEF9-3749-3BF4-59DC-083674767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E07B535-CCFD-BD46-B0F1-E9C8557FE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162A07-7DD8-C850-FAC4-82A19579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B895D1-D549-9DAB-9264-6B549AE4B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5C584E8-53A6-11DA-F150-3A538DFBA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3105681-2BB2-1AE8-C10F-B3144388E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586B32-8369-78EB-9666-6703CA8F2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B8C94D6-EB62-2405-BF2C-7B07A38AB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3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EC4A95-35CC-4E8D-B9AD-3B9F46FE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画像理解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E918C7-15C9-4C2F-BD3A-3FD316AF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781" y="820853"/>
            <a:ext cx="8461208" cy="5333166"/>
          </a:xfrm>
        </p:spPr>
        <p:txBody>
          <a:bodyPr>
            <a:normAutofit/>
          </a:bodyPr>
          <a:lstStyle/>
          <a:p>
            <a:r>
              <a:rPr kumimoji="1" lang="ja-JP" altLang="en-US" sz="2400" b="1" dirty="0"/>
              <a:t>さまざまな応用</a:t>
            </a:r>
            <a:r>
              <a:rPr kumimoji="1" lang="ja-JP" altLang="en-US" sz="2400" dirty="0"/>
              <a:t>：スマホ，デジカメ，自動車，ロボット</a:t>
            </a:r>
            <a:endParaRPr kumimoji="1" lang="en-US" altLang="ja-JP" sz="2400" dirty="0"/>
          </a:p>
          <a:p>
            <a:r>
              <a:rPr lang="ja-JP" altLang="en-US" sz="2400" b="1" dirty="0"/>
              <a:t>さまざま</a:t>
            </a:r>
            <a:r>
              <a:rPr kumimoji="1" lang="ja-JP" altLang="en-US" sz="2400" b="1" dirty="0"/>
              <a:t>な種類</a:t>
            </a:r>
            <a:r>
              <a:rPr kumimoji="1" lang="ja-JP" altLang="en-US" sz="2400" dirty="0"/>
              <a:t>：画像分類，物体検出，セグメンテーション，</a:t>
            </a:r>
            <a:r>
              <a:rPr lang="ja-JP" altLang="en-US" sz="2400" dirty="0"/>
              <a:t>顔画像処理</a:t>
            </a:r>
            <a:r>
              <a:rPr kumimoji="1" lang="ja-JP" altLang="en-US" sz="2400" dirty="0"/>
              <a:t>，姿勢推定など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D7EEDB-090F-4BAD-B07C-384F0B42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54E0FF9-D02A-4829-85A3-043312776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5984"/>
            <a:ext cx="4495800" cy="222903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4F9766A-DA61-40F8-8BC9-DF2F1947E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979" y="2987625"/>
            <a:ext cx="4468272" cy="2229039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2C166878-1E5E-46D8-93FC-C656A9FC8833}"/>
              </a:ext>
            </a:extLst>
          </p:cNvPr>
          <p:cNvSpPr/>
          <p:nvPr/>
        </p:nvSpPr>
        <p:spPr>
          <a:xfrm>
            <a:off x="4550491" y="3921169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C65F37F-2592-55B5-116E-8737BD57E986}"/>
              </a:ext>
            </a:extLst>
          </p:cNvPr>
          <p:cNvSpPr txBox="1"/>
          <p:nvPr/>
        </p:nvSpPr>
        <p:spPr>
          <a:xfrm>
            <a:off x="1417982" y="557548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元画像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DDBB716-D9BD-F9F2-85F1-7F2BED5C0174}"/>
              </a:ext>
            </a:extLst>
          </p:cNvPr>
          <p:cNvSpPr txBox="1"/>
          <p:nvPr/>
        </p:nvSpPr>
        <p:spPr>
          <a:xfrm>
            <a:off x="4860859" y="5418996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画像の画素単位で分類を行う</a:t>
            </a:r>
            <a:endParaRPr kumimoji="1" lang="en-US" altLang="ja-JP" sz="2400" dirty="0"/>
          </a:p>
          <a:p>
            <a:r>
              <a:rPr kumimoji="1" lang="ja-JP" altLang="en-US" sz="2400" dirty="0"/>
              <a:t>セグメンテーションの結果</a:t>
            </a:r>
          </a:p>
        </p:txBody>
      </p:sp>
    </p:spTree>
    <p:extLst>
      <p:ext uri="{BB962C8B-B14F-4D97-AF65-F5344CB8AC3E}">
        <p14:creationId xmlns:p14="http://schemas.microsoft.com/office/powerpoint/2010/main" val="2059445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画像理解の主な種類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6A7986-E1A6-4993-BF6D-5B521D884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64" y="689164"/>
            <a:ext cx="8461208" cy="53331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ja-JP" altLang="en-US" b="1" dirty="0"/>
              <a:t>画像分類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　「何があるか」を理解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 </a:t>
            </a:r>
            <a:r>
              <a:rPr lang="ja-JP" altLang="en-US" b="1" dirty="0"/>
              <a:t>物体検出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lang="ja-JP" altLang="en-US" dirty="0"/>
              <a:t>場所と大きさも理解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③ </a:t>
            </a:r>
            <a:r>
              <a:rPr lang="ja-JP" altLang="en-US" b="1" dirty="0"/>
              <a:t>セグメンテーション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画素単位で理解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矢印: 上下 5">
            <a:extLst>
              <a:ext uri="{FF2B5EF4-FFF2-40B4-BE49-F238E27FC236}">
                <a16:creationId xmlns:a16="http://schemas.microsoft.com/office/drawing/2014/main" id="{99362720-41F6-494A-A43A-4BA1EA824879}"/>
              </a:ext>
            </a:extLst>
          </p:cNvPr>
          <p:cNvSpPr/>
          <p:nvPr/>
        </p:nvSpPr>
        <p:spPr>
          <a:xfrm>
            <a:off x="147470" y="743256"/>
            <a:ext cx="283493" cy="5613095"/>
          </a:xfrm>
          <a:prstGeom prst="up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A515375-69B1-4C05-9835-C482075E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4856378"/>
            <a:ext cx="1752690" cy="158123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4074452-B341-4AF0-AC82-8225C8950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071" y="4856378"/>
            <a:ext cx="1746340" cy="1581231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85D47AB2-662F-4D28-BFBC-356F3C627AF1}"/>
              </a:ext>
            </a:extLst>
          </p:cNvPr>
          <p:cNvSpPr/>
          <p:nvPr/>
        </p:nvSpPr>
        <p:spPr>
          <a:xfrm>
            <a:off x="6565900" y="5428141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EBFAF6-BE77-4527-93AA-1CDCCA42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2799817"/>
            <a:ext cx="1752690" cy="15812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B1F05BE-4A47-4628-BF2A-AF8C6F9EB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634691"/>
            <a:ext cx="1752690" cy="1581231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6565900" y="3348288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EC65B982-7418-4003-8B83-04A4BDBAD40F}"/>
              </a:ext>
            </a:extLst>
          </p:cNvPr>
          <p:cNvSpPr/>
          <p:nvPr/>
        </p:nvSpPr>
        <p:spPr>
          <a:xfrm>
            <a:off x="6565900" y="1268435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DB0DDC5-571F-4511-BB42-C8AB4AF8CE9E}"/>
              </a:ext>
            </a:extLst>
          </p:cNvPr>
          <p:cNvSpPr txBox="1"/>
          <p:nvPr/>
        </p:nvSpPr>
        <p:spPr>
          <a:xfrm>
            <a:off x="7058212" y="978914"/>
            <a:ext cx="11900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C84EEB7-F84C-49C2-A53C-CC66416D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042" y="2801873"/>
            <a:ext cx="1752690" cy="158123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507AB2-612A-486D-B2E8-41E6AA2B1BA0}"/>
              </a:ext>
            </a:extLst>
          </p:cNvPr>
          <p:cNvSpPr/>
          <p:nvPr/>
        </p:nvSpPr>
        <p:spPr>
          <a:xfrm>
            <a:off x="7058212" y="3429000"/>
            <a:ext cx="1397582" cy="868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78AF9D-FF65-40B6-ACEA-6592E316D191}"/>
              </a:ext>
            </a:extLst>
          </p:cNvPr>
          <p:cNvSpPr/>
          <p:nvPr/>
        </p:nvSpPr>
        <p:spPr>
          <a:xfrm>
            <a:off x="7494590" y="2909236"/>
            <a:ext cx="667633" cy="1248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8006214" y="2179387"/>
            <a:ext cx="119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6A258D-726A-40CE-9CDC-4CC4A863035E}"/>
              </a:ext>
            </a:extLst>
          </p:cNvPr>
          <p:cNvSpPr txBox="1"/>
          <p:nvPr/>
        </p:nvSpPr>
        <p:spPr>
          <a:xfrm>
            <a:off x="7998599" y="4297680"/>
            <a:ext cx="117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3DF48C8-FE07-43A5-A317-C498662256B2}"/>
              </a:ext>
            </a:extLst>
          </p:cNvPr>
          <p:cNvCxnSpPr>
            <a:endCxn id="18" idx="0"/>
          </p:cNvCxnSpPr>
          <p:nvPr/>
        </p:nvCxnSpPr>
        <p:spPr>
          <a:xfrm flipH="1">
            <a:off x="7828407" y="2560148"/>
            <a:ext cx="194250" cy="349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46A05C-9108-4636-821B-362019BFE9B0}"/>
              </a:ext>
            </a:extLst>
          </p:cNvPr>
          <p:cNvCxnSpPr>
            <a:cxnSpLocks/>
          </p:cNvCxnSpPr>
          <p:nvPr/>
        </p:nvCxnSpPr>
        <p:spPr>
          <a:xfrm flipH="1" flipV="1">
            <a:off x="7925533" y="4292294"/>
            <a:ext cx="198189" cy="28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964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72765C-CB59-436A-A927-CF73C7B1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① 画像分類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504E33-58EA-4C98-902C-716C377E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 descr="ネクタイを締めた男性&#10;&#10;自動的に生成された説明">
            <a:extLst>
              <a:ext uri="{FF2B5EF4-FFF2-40B4-BE49-F238E27FC236}">
                <a16:creationId xmlns:a16="http://schemas.microsoft.com/office/drawing/2014/main" id="{13F805D7-B720-4A46-A85D-01933F168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" y="826985"/>
            <a:ext cx="2772371" cy="206861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6261987-CC9E-45BA-AA51-9D4C8E999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02" y="1003440"/>
            <a:ext cx="6067498" cy="163507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0698F0-1C17-47BD-ABAC-B2C04CB718C3}"/>
              </a:ext>
            </a:extLst>
          </p:cNvPr>
          <p:cNvSpPr txBox="1"/>
          <p:nvPr/>
        </p:nvSpPr>
        <p:spPr>
          <a:xfrm>
            <a:off x="3667864" y="3297102"/>
            <a:ext cx="4884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画像分類の結果は，ラベル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確率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※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５つの候補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(top 5)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が表示されている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0E8B969D-DD12-4CAD-815E-25F853BB32D3}"/>
              </a:ext>
            </a:extLst>
          </p:cNvPr>
          <p:cNvSpPr/>
          <p:nvPr/>
        </p:nvSpPr>
        <p:spPr>
          <a:xfrm>
            <a:off x="2914651" y="1625600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758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② 物体検出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EBFAF6-BE77-4527-93AA-1CDCCA42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12" y="2190643"/>
            <a:ext cx="1752690" cy="1581231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6565900" y="2737059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C84EEB7-F84C-49C2-A53C-CC66416D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062" y="2190643"/>
            <a:ext cx="1752690" cy="158123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507AB2-612A-486D-B2E8-41E6AA2B1BA0}"/>
              </a:ext>
            </a:extLst>
          </p:cNvPr>
          <p:cNvSpPr/>
          <p:nvPr/>
        </p:nvSpPr>
        <p:spPr>
          <a:xfrm>
            <a:off x="7058212" y="2817771"/>
            <a:ext cx="1397582" cy="868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78AF9D-FF65-40B6-ACEA-6592E316D191}"/>
              </a:ext>
            </a:extLst>
          </p:cNvPr>
          <p:cNvSpPr/>
          <p:nvPr/>
        </p:nvSpPr>
        <p:spPr>
          <a:xfrm>
            <a:off x="7494590" y="2298007"/>
            <a:ext cx="667633" cy="1248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8006214" y="1568158"/>
            <a:ext cx="119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6A258D-726A-40CE-9CDC-4CC4A863035E}"/>
              </a:ext>
            </a:extLst>
          </p:cNvPr>
          <p:cNvSpPr txBox="1"/>
          <p:nvPr/>
        </p:nvSpPr>
        <p:spPr>
          <a:xfrm>
            <a:off x="7998599" y="3686451"/>
            <a:ext cx="117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3DF48C8-FE07-43A5-A317-C498662256B2}"/>
              </a:ext>
            </a:extLst>
          </p:cNvPr>
          <p:cNvCxnSpPr>
            <a:endCxn id="18" idx="0"/>
          </p:cNvCxnSpPr>
          <p:nvPr/>
        </p:nvCxnSpPr>
        <p:spPr>
          <a:xfrm flipH="1">
            <a:off x="7828407" y="1948919"/>
            <a:ext cx="194250" cy="349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46A05C-9108-4636-821B-362019BFE9B0}"/>
              </a:ext>
            </a:extLst>
          </p:cNvPr>
          <p:cNvCxnSpPr>
            <a:cxnSpLocks/>
          </p:cNvCxnSpPr>
          <p:nvPr/>
        </p:nvCxnSpPr>
        <p:spPr>
          <a:xfrm flipH="1" flipV="1">
            <a:off x="7925533" y="3681065"/>
            <a:ext cx="198189" cy="28021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>
            <a:extLst>
              <a:ext uri="{FF2B5EF4-FFF2-40B4-BE49-F238E27FC236}">
                <a16:creationId xmlns:a16="http://schemas.microsoft.com/office/drawing/2014/main" id="{424B6F6B-9D38-4493-BB44-FEF55BAE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6" y="830877"/>
            <a:ext cx="4495800" cy="222903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06979B-08F8-481E-8D28-2D3BCD2A9C88}"/>
              </a:ext>
            </a:extLst>
          </p:cNvPr>
          <p:cNvSpPr txBox="1"/>
          <p:nvPr/>
        </p:nvSpPr>
        <p:spPr>
          <a:xfrm>
            <a:off x="1834821" y="5728865"/>
            <a:ext cx="6288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バウンディングボックス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は，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物体を囲む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最小のボックス（四角形）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F7123F4-E98B-4F17-84D5-9D024158EC9B}"/>
              </a:ext>
            </a:extLst>
          </p:cNvPr>
          <p:cNvSpPr/>
          <p:nvPr/>
        </p:nvSpPr>
        <p:spPr>
          <a:xfrm>
            <a:off x="8371233" y="2431058"/>
            <a:ext cx="234732" cy="4629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F96AF8CA-8603-460D-BA81-DBC07B7959D4}"/>
              </a:ext>
            </a:extLst>
          </p:cNvPr>
          <p:cNvCxnSpPr>
            <a:cxnSpLocks/>
          </p:cNvCxnSpPr>
          <p:nvPr/>
        </p:nvCxnSpPr>
        <p:spPr>
          <a:xfrm>
            <a:off x="8313865" y="2049618"/>
            <a:ext cx="141929" cy="330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3008ED8-CB6D-497A-A314-3D0F0ADC0F86}"/>
              </a:ext>
            </a:extLst>
          </p:cNvPr>
          <p:cNvSpPr/>
          <p:nvPr/>
        </p:nvSpPr>
        <p:spPr>
          <a:xfrm>
            <a:off x="7158057" y="2617700"/>
            <a:ext cx="468294" cy="3651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E087379-F3F5-4142-99E8-837BEE05BDDE}"/>
              </a:ext>
            </a:extLst>
          </p:cNvPr>
          <p:cNvCxnSpPr>
            <a:cxnSpLocks/>
          </p:cNvCxnSpPr>
          <p:nvPr/>
        </p:nvCxnSpPr>
        <p:spPr>
          <a:xfrm>
            <a:off x="7342948" y="1707817"/>
            <a:ext cx="1" cy="8319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ECFCB07-DC33-46E0-87F3-8DD569B0ED64}"/>
              </a:ext>
            </a:extLst>
          </p:cNvPr>
          <p:cNvSpPr txBox="1"/>
          <p:nvPr/>
        </p:nvSpPr>
        <p:spPr>
          <a:xfrm>
            <a:off x="6797201" y="1232343"/>
            <a:ext cx="630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car</a:t>
            </a:r>
          </a:p>
        </p:txBody>
      </p:sp>
      <p:sp>
        <p:nvSpPr>
          <p:cNvPr id="26" name="テキスト ボックス 13">
            <a:extLst>
              <a:ext uri="{FF2B5EF4-FFF2-40B4-BE49-F238E27FC236}">
                <a16:creationId xmlns:a16="http://schemas.microsoft.com/office/drawing/2014/main" id="{0E7977EE-791D-4311-B194-C45F986DC15E}"/>
              </a:ext>
            </a:extLst>
          </p:cNvPr>
          <p:cNvSpPr txBox="1"/>
          <p:nvPr/>
        </p:nvSpPr>
        <p:spPr>
          <a:xfrm>
            <a:off x="4900561" y="4438461"/>
            <a:ext cx="4884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バウンディングボックス，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ラベルを得る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466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9E45BB-49B3-40E1-A138-A5F6CCB2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③ セグメンテーション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44A1EE-9308-4000-B949-B0E19E534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テキスト ボックス 13">
            <a:extLst>
              <a:ext uri="{FF2B5EF4-FFF2-40B4-BE49-F238E27FC236}">
                <a16:creationId xmlns:a16="http://schemas.microsoft.com/office/drawing/2014/main" id="{230A5AB8-8E28-4FF7-9A61-F8482F75F8C5}"/>
              </a:ext>
            </a:extLst>
          </p:cNvPr>
          <p:cNvSpPr txBox="1"/>
          <p:nvPr/>
        </p:nvSpPr>
        <p:spPr>
          <a:xfrm>
            <a:off x="4800604" y="2997359"/>
            <a:ext cx="48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物体の形を画素単位で抜き出し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A5E0ACE-CEB1-4BF1-A40E-A45B7CF06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4125"/>
            <a:ext cx="4495800" cy="2229039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F3E1FD31-6385-4B6F-93AF-A371DD79110E}"/>
              </a:ext>
            </a:extLst>
          </p:cNvPr>
          <p:cNvSpPr/>
          <p:nvPr/>
        </p:nvSpPr>
        <p:spPr>
          <a:xfrm>
            <a:off x="4591052" y="3178175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EB9D81-21F0-491D-85F1-5EC5C22D4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246" y="799862"/>
            <a:ext cx="4273770" cy="21845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A41BB87-0D48-4596-8422-FF6D13316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246" y="3587897"/>
            <a:ext cx="4280120" cy="2130534"/>
          </a:xfrm>
          <a:prstGeom prst="rect">
            <a:avLst/>
          </a:prstGeom>
        </p:spPr>
      </p:pic>
      <p:sp>
        <p:nvSpPr>
          <p:cNvPr id="10" name="テキスト ボックス 13">
            <a:extLst>
              <a:ext uri="{FF2B5EF4-FFF2-40B4-BE49-F238E27FC236}">
                <a16:creationId xmlns:a16="http://schemas.microsoft.com/office/drawing/2014/main" id="{ECB2E3EB-2246-4E2C-A85B-08325A515C97}"/>
              </a:ext>
            </a:extLst>
          </p:cNvPr>
          <p:cNvSpPr txBox="1"/>
          <p:nvPr/>
        </p:nvSpPr>
        <p:spPr>
          <a:xfrm>
            <a:off x="4800604" y="5806558"/>
            <a:ext cx="48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ラベルを得ることもできる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037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F685B0-718F-4085-9A79-1DDDC25C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画像理解の応用例：医療分野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EFD481-B7A4-4279-971A-D3008AB53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画像内の差異の抽出</a:t>
            </a:r>
            <a:r>
              <a:rPr lang="ja-JP" altLang="en-US" dirty="0"/>
              <a:t>（傷，汚れ，病変など）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6481C9-C164-441D-A21C-5E92DD9B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13B309-CA9C-48B2-A880-5B62D194D729}"/>
              </a:ext>
            </a:extLst>
          </p:cNvPr>
          <p:cNvSpPr txBox="1"/>
          <p:nvPr/>
        </p:nvSpPr>
        <p:spPr>
          <a:xfrm>
            <a:off x="411179" y="5549782"/>
            <a:ext cx="8321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Efficient Multi-Scale 3D CNN with Fully Connected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CRF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for Accurate Brain Lesion Segmentation,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Konstantinos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Kamnitsas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Christian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Ledig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Virginia F.J. Newcombe, Joanna P. Simpson, Andrew D. Kane, David K. Menon, Daniel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Rueckert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Ben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Glocker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arXiv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 1603.05959, 2016.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AA46716-76DA-4205-98A7-F90E6000B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44" y="1519175"/>
            <a:ext cx="3581584" cy="382924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515797-6020-4E3C-8764-3E4EA4BFBE3B}"/>
              </a:ext>
            </a:extLst>
          </p:cNvPr>
          <p:cNvSpPr txBox="1"/>
          <p:nvPr/>
        </p:nvSpPr>
        <p:spPr>
          <a:xfrm>
            <a:off x="5678905" y="292126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脳内の病変の抽出</a:t>
            </a:r>
          </a:p>
        </p:txBody>
      </p:sp>
    </p:spTree>
    <p:extLst>
      <p:ext uri="{BB962C8B-B14F-4D97-AF65-F5344CB8AC3E}">
        <p14:creationId xmlns:p14="http://schemas.microsoft.com/office/powerpoint/2010/main" val="1292873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画像理解のまとめ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620626" cy="5875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u="sng" dirty="0"/>
              <a:t>画像理解の主な種類</a:t>
            </a:r>
            <a:endParaRPr lang="en-US" altLang="ja-JP" sz="2400" b="1" u="sng" dirty="0"/>
          </a:p>
          <a:p>
            <a:r>
              <a:rPr lang="ja-JP" altLang="en-US" sz="2400" b="1" dirty="0"/>
              <a:t>画像分類</a:t>
            </a:r>
          </a:p>
          <a:p>
            <a:pPr marL="0" indent="0">
              <a:buNone/>
            </a:pPr>
            <a:r>
              <a:rPr lang="ja-JP" altLang="en-US" sz="2400" dirty="0"/>
              <a:t>「何があるか」を理解。結果は「ラベル」として識別</a:t>
            </a:r>
          </a:p>
          <a:p>
            <a:pPr marL="0" indent="0">
              <a:buNone/>
            </a:pPr>
            <a:r>
              <a:rPr lang="ja-JP" altLang="en-US" sz="2400" dirty="0"/>
              <a:t>各ラベルに対する「確率」も提供</a:t>
            </a:r>
            <a:endParaRPr lang="en-US" altLang="ja-JP" sz="2400" dirty="0"/>
          </a:p>
          <a:p>
            <a:r>
              <a:rPr lang="ja-JP" altLang="en-US" sz="2400" b="1" dirty="0"/>
              <a:t>物体検出</a:t>
            </a:r>
          </a:p>
          <a:p>
            <a:pPr marL="0" indent="0">
              <a:buNone/>
            </a:pPr>
            <a:r>
              <a:rPr lang="ja-JP" altLang="en-US" sz="2400" dirty="0"/>
              <a:t>物体の種類、場所、大きさを理解。場所と大きさについて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の結果は、物体を囲むバウンディングボックス。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b="1" dirty="0"/>
              <a:t>セグメンテーション</a:t>
            </a:r>
          </a:p>
          <a:p>
            <a:pPr marL="0" indent="0">
              <a:buNone/>
            </a:pPr>
            <a:r>
              <a:rPr lang="ja-JP" altLang="en-US" sz="2400" dirty="0"/>
              <a:t>画素単位で理解。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物体の「形」を詳細に抽出。</a:t>
            </a:r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671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9-1. </a:t>
            </a:r>
            <a:r>
              <a:rPr lang="ja-JP" altLang="en-US" sz="4500" dirty="0">
                <a:solidFill>
                  <a:schemeClr val="tx2"/>
                </a:solidFill>
              </a:rPr>
              <a:t>イントロダクション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508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9-5. </a:t>
            </a:r>
            <a:r>
              <a:rPr lang="ja-JP" altLang="en-US" sz="4500" dirty="0">
                <a:solidFill>
                  <a:schemeClr val="tx2"/>
                </a:solidFill>
              </a:rPr>
              <a:t>物体検出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781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BFBF65-11D2-420F-78DA-1AE840204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物体検出の例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73CB30-B8FF-C1BF-29D8-417385A8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C0D47F4-F510-8FA0-D8B3-BFB525C37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89" y="805804"/>
            <a:ext cx="8180301" cy="541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644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物体検出の特質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4234070"/>
            <a:ext cx="8461208" cy="2623930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スケールの多様性</a:t>
            </a:r>
            <a:r>
              <a:rPr lang="ja-JP" altLang="en-US" sz="2400" dirty="0"/>
              <a:t>：画像内には</a:t>
            </a:r>
            <a:r>
              <a:rPr lang="ja-JP" altLang="en-US" sz="2400" b="1" dirty="0"/>
              <a:t>大小さまざまな物体</a:t>
            </a:r>
            <a:r>
              <a:rPr lang="ja-JP" altLang="en-US" sz="2400" dirty="0"/>
              <a:t>が存在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⇒　</a:t>
            </a:r>
            <a:r>
              <a:rPr lang="ja-JP" altLang="en-US" sz="2400" b="1" dirty="0"/>
              <a:t>バックボーン</a:t>
            </a:r>
            <a:r>
              <a:rPr lang="ja-JP" altLang="en-US" sz="2400" dirty="0"/>
              <a:t>，</a:t>
            </a:r>
            <a:r>
              <a:rPr lang="ja-JP" altLang="en-US" sz="2400" b="1" dirty="0"/>
              <a:t>ネック</a:t>
            </a:r>
            <a:r>
              <a:rPr lang="ja-JP" altLang="en-US" sz="2400" dirty="0"/>
              <a:t>の技術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0107963-46CF-682A-546F-4086EC062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25" y="1746695"/>
            <a:ext cx="1752690" cy="1581231"/>
          </a:xfrm>
          <a:prstGeom prst="rect">
            <a:avLst/>
          </a:prstGeom>
        </p:spPr>
      </p:pic>
      <p:sp>
        <p:nvSpPr>
          <p:cNvPr id="7" name="矢印: 右 6">
            <a:extLst>
              <a:ext uri="{FF2B5EF4-FFF2-40B4-BE49-F238E27FC236}">
                <a16:creationId xmlns:a16="http://schemas.microsoft.com/office/drawing/2014/main" id="{3B842F0C-05E7-DE4C-FA37-E3C37EEF0218}"/>
              </a:ext>
            </a:extLst>
          </p:cNvPr>
          <p:cNvSpPr/>
          <p:nvPr/>
        </p:nvSpPr>
        <p:spPr>
          <a:xfrm>
            <a:off x="2530613" y="2293111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CF2DE67-3A19-CA3B-58F3-8E7E7C9B9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775" y="1746695"/>
            <a:ext cx="1752690" cy="158123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1843049-B6E6-A7F5-36CE-B20A7FE7AAD9}"/>
              </a:ext>
            </a:extLst>
          </p:cNvPr>
          <p:cNvSpPr/>
          <p:nvPr/>
        </p:nvSpPr>
        <p:spPr>
          <a:xfrm>
            <a:off x="3022925" y="2373823"/>
            <a:ext cx="1397582" cy="868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081DB70-0836-E3F2-ED63-D302AF18173B}"/>
              </a:ext>
            </a:extLst>
          </p:cNvPr>
          <p:cNvSpPr/>
          <p:nvPr/>
        </p:nvSpPr>
        <p:spPr>
          <a:xfrm>
            <a:off x="3459303" y="1854059"/>
            <a:ext cx="667633" cy="1248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39142A1-6323-999F-53C2-03BE27B00AFD}"/>
              </a:ext>
            </a:extLst>
          </p:cNvPr>
          <p:cNvSpPr txBox="1"/>
          <p:nvPr/>
        </p:nvSpPr>
        <p:spPr>
          <a:xfrm>
            <a:off x="3970927" y="1124210"/>
            <a:ext cx="119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79F3234-B471-BFF8-097E-39872723E215}"/>
              </a:ext>
            </a:extLst>
          </p:cNvPr>
          <p:cNvSpPr txBox="1"/>
          <p:nvPr/>
        </p:nvSpPr>
        <p:spPr>
          <a:xfrm>
            <a:off x="3963312" y="3242503"/>
            <a:ext cx="117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DCD86F67-3856-3E29-2B52-6FD0F426FFD8}"/>
              </a:ext>
            </a:extLst>
          </p:cNvPr>
          <p:cNvCxnSpPr>
            <a:endCxn id="10" idx="0"/>
          </p:cNvCxnSpPr>
          <p:nvPr/>
        </p:nvCxnSpPr>
        <p:spPr>
          <a:xfrm flipH="1">
            <a:off x="3793120" y="1504971"/>
            <a:ext cx="194250" cy="349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D9E6E078-FFF8-A820-26F5-20F2B3649ACD}"/>
              </a:ext>
            </a:extLst>
          </p:cNvPr>
          <p:cNvCxnSpPr>
            <a:cxnSpLocks/>
          </p:cNvCxnSpPr>
          <p:nvPr/>
        </p:nvCxnSpPr>
        <p:spPr>
          <a:xfrm flipH="1" flipV="1">
            <a:off x="3890246" y="3237117"/>
            <a:ext cx="198189" cy="28021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2D50CEB-147F-D072-D1FA-278FD53AD2DB}"/>
              </a:ext>
            </a:extLst>
          </p:cNvPr>
          <p:cNvSpPr/>
          <p:nvPr/>
        </p:nvSpPr>
        <p:spPr>
          <a:xfrm>
            <a:off x="4335946" y="1987110"/>
            <a:ext cx="234732" cy="4629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32E2F3F8-FF03-483A-52B1-77C35C4495F1}"/>
              </a:ext>
            </a:extLst>
          </p:cNvPr>
          <p:cNvCxnSpPr>
            <a:cxnSpLocks/>
          </p:cNvCxnSpPr>
          <p:nvPr/>
        </p:nvCxnSpPr>
        <p:spPr>
          <a:xfrm>
            <a:off x="4278578" y="1605670"/>
            <a:ext cx="141929" cy="330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EA76429-7CD8-83AC-7EDC-EB8A2DE56EC0}"/>
              </a:ext>
            </a:extLst>
          </p:cNvPr>
          <p:cNvSpPr/>
          <p:nvPr/>
        </p:nvSpPr>
        <p:spPr>
          <a:xfrm>
            <a:off x="3122770" y="2173752"/>
            <a:ext cx="468294" cy="3651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5FE032E-99ED-35A9-93A0-B51564B2A920}"/>
              </a:ext>
            </a:extLst>
          </p:cNvPr>
          <p:cNvCxnSpPr>
            <a:cxnSpLocks/>
          </p:cNvCxnSpPr>
          <p:nvPr/>
        </p:nvCxnSpPr>
        <p:spPr>
          <a:xfrm>
            <a:off x="3307661" y="1263869"/>
            <a:ext cx="1" cy="8319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35AEC30-D175-DD59-866C-1550E762DAB7}"/>
              </a:ext>
            </a:extLst>
          </p:cNvPr>
          <p:cNvSpPr txBox="1"/>
          <p:nvPr/>
        </p:nvSpPr>
        <p:spPr>
          <a:xfrm>
            <a:off x="2761914" y="788395"/>
            <a:ext cx="630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car</a:t>
            </a:r>
          </a:p>
        </p:txBody>
      </p:sp>
      <p:sp>
        <p:nvSpPr>
          <p:cNvPr id="20" name="テキスト ボックス 13">
            <a:extLst>
              <a:ext uri="{FF2B5EF4-FFF2-40B4-BE49-F238E27FC236}">
                <a16:creationId xmlns:a16="http://schemas.microsoft.com/office/drawing/2014/main" id="{1B46BAAA-6366-BFA6-4EA3-ACB1778797CB}"/>
              </a:ext>
            </a:extLst>
          </p:cNvPr>
          <p:cNvSpPr txBox="1"/>
          <p:nvPr/>
        </p:nvSpPr>
        <p:spPr>
          <a:xfrm>
            <a:off x="5471384" y="2121811"/>
            <a:ext cx="4884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バウンディングボックス，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ラベルを得る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E60BF2-A913-425F-A688-18E2FFDE6DA0}"/>
              </a:ext>
            </a:extLst>
          </p:cNvPr>
          <p:cNvSpPr txBox="1"/>
          <p:nvPr/>
        </p:nvSpPr>
        <p:spPr>
          <a:xfrm>
            <a:off x="321845" y="5964903"/>
            <a:ext cx="864852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特徴マップ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：画像の中の特定のパターンがどこにあるかなど示したマップ</a:t>
            </a:r>
          </a:p>
        </p:txBody>
      </p:sp>
    </p:spTree>
    <p:extLst>
      <p:ext uri="{BB962C8B-B14F-4D97-AF65-F5344CB8AC3E}">
        <p14:creationId xmlns:p14="http://schemas.microsoft.com/office/powerpoint/2010/main" val="1362180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バックボーンとネック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/>
              <a:t>バックボーン</a:t>
            </a:r>
            <a:r>
              <a:rPr kumimoji="1" lang="ja-JP" altLang="en-US" sz="2400" dirty="0"/>
              <a:t>：　画像全体から</a:t>
            </a:r>
            <a:r>
              <a:rPr kumimoji="1" lang="ja-JP" altLang="en-US" sz="2400" b="1" dirty="0"/>
              <a:t>多様なサイズと形状の特徴</a:t>
            </a:r>
            <a:r>
              <a:rPr kumimoji="1" lang="ja-JP" altLang="en-US" sz="2400" dirty="0"/>
              <a:t>（</a:t>
            </a:r>
            <a:r>
              <a:rPr lang="ja-JP" altLang="en-US" sz="2400" dirty="0"/>
              <a:t>マルチスケールの</a:t>
            </a:r>
            <a:r>
              <a:rPr lang="ja-JP" altLang="en-US" sz="2400" b="1" dirty="0"/>
              <a:t>特徴マップ</a:t>
            </a:r>
            <a:r>
              <a:rPr lang="ja-JP" altLang="en-US" sz="2400" dirty="0"/>
              <a:t>）</a:t>
            </a:r>
            <a:r>
              <a:rPr kumimoji="1" lang="ja-JP" altLang="en-US" sz="2400" dirty="0"/>
              <a:t>を</a:t>
            </a:r>
            <a:r>
              <a:rPr kumimoji="1" lang="ja-JP" altLang="en-US" sz="2400" b="1" dirty="0"/>
              <a:t>抽出．基盤となる特徴抽出器としての役割</a:t>
            </a:r>
            <a:endParaRPr lang="en-US" altLang="ja-JP" sz="2400" dirty="0"/>
          </a:p>
          <a:p>
            <a:r>
              <a:rPr kumimoji="1" lang="ja-JP" altLang="en-US" sz="2400" b="1" dirty="0"/>
              <a:t>ネック</a:t>
            </a:r>
            <a:r>
              <a:rPr kumimoji="1" lang="ja-JP" altLang="en-US" sz="2400" dirty="0"/>
              <a:t>：　バックボーンで得られた</a:t>
            </a:r>
            <a:r>
              <a:rPr kumimoji="1" lang="ja-JP" altLang="en-US" sz="2400" b="1" dirty="0"/>
              <a:t>特徴マップ</a:t>
            </a:r>
            <a:r>
              <a:rPr kumimoji="1" lang="ja-JP" altLang="en-US" sz="2400" dirty="0"/>
              <a:t>を</a:t>
            </a:r>
            <a:r>
              <a:rPr kumimoji="1" lang="ja-JP" altLang="en-US" sz="2400" b="1" dirty="0"/>
              <a:t>改善</a:t>
            </a:r>
            <a:r>
              <a:rPr lang="ja-JP" altLang="en-US" sz="2400" b="1" dirty="0"/>
              <a:t>，</a:t>
            </a:r>
            <a:r>
              <a:rPr kumimoji="1" lang="ja-JP" altLang="en-US" sz="2400" b="1" dirty="0"/>
              <a:t>統合</a:t>
            </a:r>
            <a:r>
              <a:rPr lang="ja-JP" altLang="en-US" sz="2400" b="1" dirty="0"/>
              <a:t>．</a:t>
            </a:r>
            <a:r>
              <a:rPr kumimoji="1" lang="ja-JP" altLang="en-US" sz="2400" b="1" dirty="0"/>
              <a:t>さまざまなサイズの物体を効率的に検出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BF7BA9-6174-4DCB-81AD-C25EED07F737}"/>
              </a:ext>
            </a:extLst>
          </p:cNvPr>
          <p:cNvSpPr txBox="1"/>
          <p:nvPr/>
        </p:nvSpPr>
        <p:spPr>
          <a:xfrm>
            <a:off x="349973" y="520367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2C115CF-9702-4D15-BA78-EEB60E524E0D}"/>
              </a:ext>
            </a:extLst>
          </p:cNvPr>
          <p:cNvSpPr txBox="1"/>
          <p:nvPr/>
        </p:nvSpPr>
        <p:spPr>
          <a:xfrm>
            <a:off x="1995685" y="4096406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マルチスケール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の特徴マップ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D447EEC-BE77-4657-8A06-B4224617517B}"/>
              </a:ext>
            </a:extLst>
          </p:cNvPr>
          <p:cNvSpPr txBox="1"/>
          <p:nvPr/>
        </p:nvSpPr>
        <p:spPr>
          <a:xfrm>
            <a:off x="4312933" y="4096406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改善された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特徴マップ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4E4EBD5-06B8-42B0-A2ED-EACA81125A5D}"/>
              </a:ext>
            </a:extLst>
          </p:cNvPr>
          <p:cNvSpPr txBox="1"/>
          <p:nvPr/>
        </p:nvSpPr>
        <p:spPr>
          <a:xfrm>
            <a:off x="6117220" y="3953196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区切り，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分類結果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35CD90E-6545-444C-BF4B-8C26BB98C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92" y="3760440"/>
            <a:ext cx="1529438" cy="1379819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565161F-40D6-4635-B235-85473CD848CF}"/>
              </a:ext>
            </a:extLst>
          </p:cNvPr>
          <p:cNvCxnSpPr>
            <a:cxnSpLocks/>
          </p:cNvCxnSpPr>
          <p:nvPr/>
        </p:nvCxnSpPr>
        <p:spPr>
          <a:xfrm>
            <a:off x="1698358" y="4461028"/>
            <a:ext cx="40997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78092217-BD42-432F-A525-6390C1D1526E}"/>
              </a:ext>
            </a:extLst>
          </p:cNvPr>
          <p:cNvCxnSpPr>
            <a:cxnSpLocks/>
          </p:cNvCxnSpPr>
          <p:nvPr/>
        </p:nvCxnSpPr>
        <p:spPr>
          <a:xfrm>
            <a:off x="3912624" y="4461774"/>
            <a:ext cx="40997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39241083-59A6-459A-A241-355234420A21}"/>
              </a:ext>
            </a:extLst>
          </p:cNvPr>
          <p:cNvCxnSpPr>
            <a:cxnSpLocks/>
          </p:cNvCxnSpPr>
          <p:nvPr/>
        </p:nvCxnSpPr>
        <p:spPr>
          <a:xfrm>
            <a:off x="5735074" y="4461028"/>
            <a:ext cx="40997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FBA7D60E-658B-47F7-B9F8-BE41891336C5}"/>
              </a:ext>
            </a:extLst>
          </p:cNvPr>
          <p:cNvCxnSpPr>
            <a:cxnSpLocks/>
          </p:cNvCxnSpPr>
          <p:nvPr/>
        </p:nvCxnSpPr>
        <p:spPr>
          <a:xfrm>
            <a:off x="7240024" y="4481877"/>
            <a:ext cx="40997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871302F0-AFA0-4B69-BE29-9A85A7591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366" y="3799127"/>
            <a:ext cx="1503109" cy="143718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DBC3D42-F2F2-4459-8D10-C622DDEC11D3}"/>
              </a:ext>
            </a:extLst>
          </p:cNvPr>
          <p:cNvSpPr/>
          <p:nvPr/>
        </p:nvSpPr>
        <p:spPr>
          <a:xfrm>
            <a:off x="7794400" y="4369124"/>
            <a:ext cx="1198568" cy="7895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E2A6EEB-F782-418D-B374-EAB2379B5469}"/>
              </a:ext>
            </a:extLst>
          </p:cNvPr>
          <p:cNvSpPr/>
          <p:nvPr/>
        </p:nvSpPr>
        <p:spPr>
          <a:xfrm>
            <a:off x="8168638" y="3896711"/>
            <a:ext cx="572563" cy="11351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5DECF94-3E32-49B3-94D0-D9BB56F27A4D}"/>
              </a:ext>
            </a:extLst>
          </p:cNvPr>
          <p:cNvSpPr txBox="1"/>
          <p:nvPr/>
        </p:nvSpPr>
        <p:spPr>
          <a:xfrm>
            <a:off x="8185925" y="3107054"/>
            <a:ext cx="1020550" cy="475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57056AF-3C22-4462-9D52-078B12B810C7}"/>
              </a:ext>
            </a:extLst>
          </p:cNvPr>
          <p:cNvSpPr txBox="1"/>
          <p:nvPr/>
        </p:nvSpPr>
        <p:spPr>
          <a:xfrm>
            <a:off x="7619493" y="5424822"/>
            <a:ext cx="1009552" cy="475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3C355E95-2074-49B3-8DC9-FF600B43EEB6}"/>
              </a:ext>
            </a:extLst>
          </p:cNvPr>
          <p:cNvCxnSpPr>
            <a:endCxn id="16" idx="0"/>
          </p:cNvCxnSpPr>
          <p:nvPr/>
        </p:nvCxnSpPr>
        <p:spPr>
          <a:xfrm flipH="1">
            <a:off x="8454920" y="3579424"/>
            <a:ext cx="166589" cy="3172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7854E241-8C85-43B6-B072-A223C43BD70F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8124269" y="5166632"/>
            <a:ext cx="157368" cy="25819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37A17E4-1C63-49A1-AA52-C2C292055C06}"/>
              </a:ext>
            </a:extLst>
          </p:cNvPr>
          <p:cNvSpPr/>
          <p:nvPr/>
        </p:nvSpPr>
        <p:spPr>
          <a:xfrm>
            <a:off x="8920448" y="4017641"/>
            <a:ext cx="201306" cy="4207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A8F89C7-6E88-4487-B9B7-17608331D7A9}"/>
              </a:ext>
            </a:extLst>
          </p:cNvPr>
          <p:cNvCxnSpPr>
            <a:cxnSpLocks/>
          </p:cNvCxnSpPr>
          <p:nvPr/>
        </p:nvCxnSpPr>
        <p:spPr>
          <a:xfrm>
            <a:off x="8871250" y="3670950"/>
            <a:ext cx="121718" cy="3002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579C6B2-1353-4033-931C-F454A708E311}"/>
              </a:ext>
            </a:extLst>
          </p:cNvPr>
          <p:cNvSpPr/>
          <p:nvPr/>
        </p:nvSpPr>
        <p:spPr>
          <a:xfrm>
            <a:off x="7880027" y="4187280"/>
            <a:ext cx="401609" cy="3319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997063A0-D46F-4F39-AE9A-9669499EA13A}"/>
              </a:ext>
            </a:extLst>
          </p:cNvPr>
          <p:cNvCxnSpPr>
            <a:cxnSpLocks/>
          </p:cNvCxnSpPr>
          <p:nvPr/>
        </p:nvCxnSpPr>
        <p:spPr>
          <a:xfrm>
            <a:off x="8038590" y="3360287"/>
            <a:ext cx="1" cy="7561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F4DFF8F-8CA3-4037-8C93-BACAEB072FF4}"/>
              </a:ext>
            </a:extLst>
          </p:cNvPr>
          <p:cNvSpPr txBox="1"/>
          <p:nvPr/>
        </p:nvSpPr>
        <p:spPr>
          <a:xfrm>
            <a:off x="7570557" y="2928128"/>
            <a:ext cx="540766" cy="475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car</a:t>
            </a:r>
          </a:p>
        </p:txBody>
      </p:sp>
      <p:sp>
        <p:nvSpPr>
          <p:cNvPr id="26" name="右中かっこ 25"/>
          <p:cNvSpPr/>
          <p:nvPr/>
        </p:nvSpPr>
        <p:spPr>
          <a:xfrm rot="5400000">
            <a:off x="2062771" y="4595516"/>
            <a:ext cx="347380" cy="168452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右中かっこ 26"/>
          <p:cNvSpPr/>
          <p:nvPr/>
        </p:nvSpPr>
        <p:spPr>
          <a:xfrm rot="5400000">
            <a:off x="5419190" y="3122876"/>
            <a:ext cx="315743" cy="466144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298634" y="581282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バックボーン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699738" y="578825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ネック</a:t>
            </a:r>
          </a:p>
        </p:txBody>
      </p:sp>
    </p:spTree>
    <p:extLst>
      <p:ext uri="{BB962C8B-B14F-4D97-AF65-F5344CB8AC3E}">
        <p14:creationId xmlns:p14="http://schemas.microsoft.com/office/powerpoint/2010/main" val="24852395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B7DAD9-03EF-497D-9F7F-52B2327B2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バックボーンとネック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176E5D-9273-4016-A15A-52CE1AC6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A7987E5-52A1-48E0-9E8E-447484A4FF47}"/>
              </a:ext>
            </a:extLst>
          </p:cNvPr>
          <p:cNvSpPr txBox="1"/>
          <p:nvPr/>
        </p:nvSpPr>
        <p:spPr>
          <a:xfrm>
            <a:off x="353586" y="568244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09F0D1-61F8-4D8B-A6F7-7E286E84D055}"/>
              </a:ext>
            </a:extLst>
          </p:cNvPr>
          <p:cNvSpPr txBox="1"/>
          <p:nvPr/>
        </p:nvSpPr>
        <p:spPr>
          <a:xfrm>
            <a:off x="1966729" y="1123812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マルチスケール化，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特徴マップ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</a:t>
            </a: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バックボーン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CC00849-E15B-4E59-B509-2F18E977E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15" y="2405654"/>
            <a:ext cx="1450227" cy="93550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4469A5D-F415-47F7-883F-739601FC1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658" y="3625061"/>
            <a:ext cx="762150" cy="49164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A438729-DE8C-43F6-8BD4-926B31DB2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570" y="4832870"/>
            <a:ext cx="378325" cy="24404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BFC380A-C3D6-454B-8384-5BB0BA216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621" y="2405654"/>
            <a:ext cx="1450227" cy="93550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35017DA-439A-4979-9F19-8D0BB3AFF237}"/>
              </a:ext>
            </a:extLst>
          </p:cNvPr>
          <p:cNvSpPr txBox="1"/>
          <p:nvPr/>
        </p:nvSpPr>
        <p:spPr>
          <a:xfrm>
            <a:off x="3580339" y="2322882"/>
            <a:ext cx="338554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特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徴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ッ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1DE2BE-6A49-4D53-802D-AC17F600C4A8}"/>
              </a:ext>
            </a:extLst>
          </p:cNvPr>
          <p:cNvSpPr txBox="1"/>
          <p:nvPr/>
        </p:nvSpPr>
        <p:spPr>
          <a:xfrm>
            <a:off x="3579888" y="3372262"/>
            <a:ext cx="338554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特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徴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ッ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10CFA1-4099-4238-865B-3E7E10BBA193}"/>
              </a:ext>
            </a:extLst>
          </p:cNvPr>
          <p:cNvSpPr txBox="1"/>
          <p:nvPr/>
        </p:nvSpPr>
        <p:spPr>
          <a:xfrm>
            <a:off x="3586368" y="4439872"/>
            <a:ext cx="338554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特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徴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ッ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24FD16D-D9BC-4AAF-8CCA-8FE4604230A9}"/>
              </a:ext>
            </a:extLst>
          </p:cNvPr>
          <p:cNvSpPr txBox="1"/>
          <p:nvPr/>
        </p:nvSpPr>
        <p:spPr>
          <a:xfrm>
            <a:off x="4137826" y="1077782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各スケールの特徴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マップを上位に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反映させるなど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</a:t>
            </a: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ネック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4FA1BC3-B70A-443C-950B-BA96208024BA}"/>
              </a:ext>
            </a:extLst>
          </p:cNvPr>
          <p:cNvSpPr/>
          <p:nvPr/>
        </p:nvSpPr>
        <p:spPr>
          <a:xfrm>
            <a:off x="1910807" y="2258957"/>
            <a:ext cx="2079057" cy="32422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EFB6BCF-4CB2-4873-B2E9-42E565A7BF45}"/>
              </a:ext>
            </a:extLst>
          </p:cNvPr>
          <p:cNvSpPr/>
          <p:nvPr/>
        </p:nvSpPr>
        <p:spPr>
          <a:xfrm>
            <a:off x="70174" y="2250996"/>
            <a:ext cx="1604036" cy="13177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642882E-8FDB-4F96-A837-108159240F72}"/>
              </a:ext>
            </a:extLst>
          </p:cNvPr>
          <p:cNvSpPr/>
          <p:nvPr/>
        </p:nvSpPr>
        <p:spPr>
          <a:xfrm>
            <a:off x="4154894" y="2250996"/>
            <a:ext cx="1886287" cy="32422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7D4A7BE6-0EBE-471F-B554-C42E76324EE3}"/>
              </a:ext>
            </a:extLst>
          </p:cNvPr>
          <p:cNvCxnSpPr>
            <a:cxnSpLocks/>
          </p:cNvCxnSpPr>
          <p:nvPr/>
        </p:nvCxnSpPr>
        <p:spPr>
          <a:xfrm>
            <a:off x="1637188" y="2880871"/>
            <a:ext cx="40997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AA878E67-7547-4826-9A16-BAE7D7895BCA}"/>
              </a:ext>
            </a:extLst>
          </p:cNvPr>
          <p:cNvCxnSpPr>
            <a:cxnSpLocks/>
            <a:stCxn id="11" idx="2"/>
            <a:endCxn id="8" idx="0"/>
          </p:cNvCxnSpPr>
          <p:nvPr/>
        </p:nvCxnSpPr>
        <p:spPr>
          <a:xfrm flipH="1">
            <a:off x="2716733" y="3341163"/>
            <a:ext cx="2" cy="283898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1A8B6664-50B6-4527-B617-E1EC545C7AB3}"/>
              </a:ext>
            </a:extLst>
          </p:cNvPr>
          <p:cNvCxnSpPr>
            <a:cxnSpLocks/>
          </p:cNvCxnSpPr>
          <p:nvPr/>
        </p:nvCxnSpPr>
        <p:spPr>
          <a:xfrm>
            <a:off x="2716733" y="4345851"/>
            <a:ext cx="0" cy="350272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8714F7D0-8F32-4A4E-A1F1-932CD8997814}"/>
              </a:ext>
            </a:extLst>
          </p:cNvPr>
          <p:cNvCxnSpPr>
            <a:cxnSpLocks/>
          </p:cNvCxnSpPr>
          <p:nvPr/>
        </p:nvCxnSpPr>
        <p:spPr>
          <a:xfrm>
            <a:off x="3374461" y="2857356"/>
            <a:ext cx="27370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DAC409C6-70AE-4974-9A90-B79F43FEB621}"/>
              </a:ext>
            </a:extLst>
          </p:cNvPr>
          <p:cNvCxnSpPr>
            <a:cxnSpLocks/>
          </p:cNvCxnSpPr>
          <p:nvPr/>
        </p:nvCxnSpPr>
        <p:spPr>
          <a:xfrm>
            <a:off x="3126390" y="3864173"/>
            <a:ext cx="453498" cy="796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92CCD5C4-FD54-4ACE-BBA7-301AB6726A91}"/>
              </a:ext>
            </a:extLst>
          </p:cNvPr>
          <p:cNvCxnSpPr>
            <a:cxnSpLocks/>
          </p:cNvCxnSpPr>
          <p:nvPr/>
        </p:nvCxnSpPr>
        <p:spPr>
          <a:xfrm>
            <a:off x="3126390" y="4939743"/>
            <a:ext cx="453498" cy="796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C88A42C9-0FD7-4EF4-A310-7585658A3370}"/>
              </a:ext>
            </a:extLst>
          </p:cNvPr>
          <p:cNvCxnSpPr>
            <a:cxnSpLocks/>
          </p:cNvCxnSpPr>
          <p:nvPr/>
        </p:nvCxnSpPr>
        <p:spPr>
          <a:xfrm>
            <a:off x="3918442" y="2866807"/>
            <a:ext cx="70668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730D3EFE-3116-4E46-88CB-692CE6EF28B7}"/>
              </a:ext>
            </a:extLst>
          </p:cNvPr>
          <p:cNvSpPr/>
          <p:nvPr/>
        </p:nvSpPr>
        <p:spPr>
          <a:xfrm>
            <a:off x="4725534" y="2599831"/>
            <a:ext cx="721895" cy="4617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640D87C4-4426-40DE-A097-E9898D50CF43}"/>
              </a:ext>
            </a:extLst>
          </p:cNvPr>
          <p:cNvCxnSpPr>
            <a:cxnSpLocks/>
          </p:cNvCxnSpPr>
          <p:nvPr/>
        </p:nvCxnSpPr>
        <p:spPr>
          <a:xfrm>
            <a:off x="3918441" y="3886199"/>
            <a:ext cx="70668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09BE08B7-5E9B-4065-AB1C-72E333D74D80}"/>
              </a:ext>
            </a:extLst>
          </p:cNvPr>
          <p:cNvCxnSpPr>
            <a:cxnSpLocks/>
          </p:cNvCxnSpPr>
          <p:nvPr/>
        </p:nvCxnSpPr>
        <p:spPr>
          <a:xfrm>
            <a:off x="3924922" y="4933672"/>
            <a:ext cx="70668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DE3A14F6-19D7-4578-A1DC-916D377B80A9}"/>
              </a:ext>
            </a:extLst>
          </p:cNvPr>
          <p:cNvSpPr/>
          <p:nvPr/>
        </p:nvSpPr>
        <p:spPr>
          <a:xfrm>
            <a:off x="4734393" y="3640002"/>
            <a:ext cx="721895" cy="4617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15D9DB70-BDE1-44E2-B124-A158CAFD500D}"/>
              </a:ext>
            </a:extLst>
          </p:cNvPr>
          <p:cNvSpPr/>
          <p:nvPr/>
        </p:nvSpPr>
        <p:spPr>
          <a:xfrm>
            <a:off x="4740874" y="4705872"/>
            <a:ext cx="721895" cy="4617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BEFD6AB1-CE7B-4A26-ABB4-8E4221125234}"/>
              </a:ext>
            </a:extLst>
          </p:cNvPr>
          <p:cNvCxnSpPr>
            <a:cxnSpLocks/>
          </p:cNvCxnSpPr>
          <p:nvPr/>
        </p:nvCxnSpPr>
        <p:spPr>
          <a:xfrm flipV="1">
            <a:off x="5069281" y="4289345"/>
            <a:ext cx="0" cy="301053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FB565A6A-C132-4CF6-A25C-6222A4A3FBDF}"/>
              </a:ext>
            </a:extLst>
          </p:cNvPr>
          <p:cNvCxnSpPr>
            <a:cxnSpLocks/>
          </p:cNvCxnSpPr>
          <p:nvPr/>
        </p:nvCxnSpPr>
        <p:spPr>
          <a:xfrm flipV="1">
            <a:off x="5082227" y="3188018"/>
            <a:ext cx="0" cy="301053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C9DA2964-E3E6-4540-8269-B0CBDED8E7FA}"/>
              </a:ext>
            </a:extLst>
          </p:cNvPr>
          <p:cNvSpPr txBox="1"/>
          <p:nvPr/>
        </p:nvSpPr>
        <p:spPr>
          <a:xfrm>
            <a:off x="6170590" y="1524134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画像を区切る処理，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画像分類など</a:t>
            </a: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3BD7A88B-2C58-4ACF-B61A-B1C54F2BFD51}"/>
              </a:ext>
            </a:extLst>
          </p:cNvPr>
          <p:cNvSpPr/>
          <p:nvPr/>
        </p:nvSpPr>
        <p:spPr>
          <a:xfrm>
            <a:off x="6169151" y="2243035"/>
            <a:ext cx="1443923" cy="32422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A6C34688-5BD4-4E3E-8F27-E100E0D3D73F}"/>
              </a:ext>
            </a:extLst>
          </p:cNvPr>
          <p:cNvCxnSpPr>
            <a:cxnSpLocks/>
          </p:cNvCxnSpPr>
          <p:nvPr/>
        </p:nvCxnSpPr>
        <p:spPr>
          <a:xfrm>
            <a:off x="5664692" y="2843877"/>
            <a:ext cx="70668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D0E63468-22BA-4434-9EA1-8700F306BE1B}"/>
              </a:ext>
            </a:extLst>
          </p:cNvPr>
          <p:cNvCxnSpPr>
            <a:cxnSpLocks/>
          </p:cNvCxnSpPr>
          <p:nvPr/>
        </p:nvCxnSpPr>
        <p:spPr>
          <a:xfrm>
            <a:off x="5626592" y="3864173"/>
            <a:ext cx="70668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E040B541-093A-4868-A8AC-CB621D038777}"/>
              </a:ext>
            </a:extLst>
          </p:cNvPr>
          <p:cNvCxnSpPr>
            <a:cxnSpLocks/>
          </p:cNvCxnSpPr>
          <p:nvPr/>
        </p:nvCxnSpPr>
        <p:spPr>
          <a:xfrm>
            <a:off x="5626592" y="4924558"/>
            <a:ext cx="70668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A23DFB73-24AF-410F-AC4A-2CCAB7D1F1CD}"/>
              </a:ext>
            </a:extLst>
          </p:cNvPr>
          <p:cNvSpPr/>
          <p:nvPr/>
        </p:nvSpPr>
        <p:spPr>
          <a:xfrm>
            <a:off x="6470548" y="2599831"/>
            <a:ext cx="721895" cy="4617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6035C82B-82B3-4E14-BA4D-DA2B493ECB3D}"/>
              </a:ext>
            </a:extLst>
          </p:cNvPr>
          <p:cNvSpPr/>
          <p:nvPr/>
        </p:nvSpPr>
        <p:spPr>
          <a:xfrm>
            <a:off x="6470547" y="3601450"/>
            <a:ext cx="721895" cy="4975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93B8DEEE-230F-47A2-8FFC-AAD8F3717B25}"/>
              </a:ext>
            </a:extLst>
          </p:cNvPr>
          <p:cNvSpPr/>
          <p:nvPr/>
        </p:nvSpPr>
        <p:spPr>
          <a:xfrm>
            <a:off x="6497104" y="4638889"/>
            <a:ext cx="721895" cy="4617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FE9EF09F-AA85-47C0-A93C-67D0E255E0BD}"/>
              </a:ext>
            </a:extLst>
          </p:cNvPr>
          <p:cNvCxnSpPr>
            <a:cxnSpLocks/>
          </p:cNvCxnSpPr>
          <p:nvPr/>
        </p:nvCxnSpPr>
        <p:spPr>
          <a:xfrm>
            <a:off x="7319135" y="2843877"/>
            <a:ext cx="70668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447E2C3C-224E-4F14-AD30-213F3E78D9D1}"/>
              </a:ext>
            </a:extLst>
          </p:cNvPr>
          <p:cNvCxnSpPr>
            <a:cxnSpLocks/>
          </p:cNvCxnSpPr>
          <p:nvPr/>
        </p:nvCxnSpPr>
        <p:spPr>
          <a:xfrm>
            <a:off x="7312923" y="3843529"/>
            <a:ext cx="70668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8694AAF2-0E26-46E1-9320-B869A74057EE}"/>
              </a:ext>
            </a:extLst>
          </p:cNvPr>
          <p:cNvCxnSpPr>
            <a:cxnSpLocks/>
          </p:cNvCxnSpPr>
          <p:nvPr/>
        </p:nvCxnSpPr>
        <p:spPr>
          <a:xfrm>
            <a:off x="7346928" y="4875693"/>
            <a:ext cx="70668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6B99D53C-E1D0-4BF5-A405-A0A4384923AF}"/>
              </a:ext>
            </a:extLst>
          </p:cNvPr>
          <p:cNvSpPr txBox="1"/>
          <p:nvPr/>
        </p:nvSpPr>
        <p:spPr>
          <a:xfrm>
            <a:off x="8364606" y="2422997"/>
            <a:ext cx="49244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物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体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検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果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31DA17E-46F5-43CF-AD36-DABCC7FDAE13}"/>
              </a:ext>
            </a:extLst>
          </p:cNvPr>
          <p:cNvSpPr txBox="1"/>
          <p:nvPr/>
        </p:nvSpPr>
        <p:spPr>
          <a:xfrm>
            <a:off x="2005648" y="5590396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マルチスケール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の特徴マップ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C60BB9D7-BCA6-4FA8-93E1-0496B29EF94F}"/>
              </a:ext>
            </a:extLst>
          </p:cNvPr>
          <p:cNvSpPr txBox="1"/>
          <p:nvPr/>
        </p:nvSpPr>
        <p:spPr>
          <a:xfrm>
            <a:off x="4286327" y="5644202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改善された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特徴マップ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8B44BAB-796B-4077-A32B-1F7F4B274393}"/>
              </a:ext>
            </a:extLst>
          </p:cNvPr>
          <p:cNvSpPr txBox="1"/>
          <p:nvPr/>
        </p:nvSpPr>
        <p:spPr>
          <a:xfrm>
            <a:off x="6241758" y="5640508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画像の区切り，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分類結果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C7EA01-AFDF-F060-E2FE-09B4EC80AB39}"/>
              </a:ext>
            </a:extLst>
          </p:cNvPr>
          <p:cNvSpPr txBox="1"/>
          <p:nvPr/>
        </p:nvSpPr>
        <p:spPr>
          <a:xfrm>
            <a:off x="2129442" y="6433350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全体で多層のニューラルネットワーク</a:t>
            </a:r>
          </a:p>
        </p:txBody>
      </p:sp>
    </p:spTree>
    <p:extLst>
      <p:ext uri="{BB962C8B-B14F-4D97-AF65-F5344CB8AC3E}">
        <p14:creationId xmlns:p14="http://schemas.microsoft.com/office/powerpoint/2010/main" val="13568253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YOLO</a:t>
            </a:r>
            <a:r>
              <a:rPr kumimoji="1" lang="ja-JP" altLang="en-US" dirty="0"/>
              <a:t>の特徴と構造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主な特徴</a:t>
            </a:r>
            <a:endParaRPr lang="en-US" altLang="ja-JP" sz="2400" dirty="0"/>
          </a:p>
          <a:p>
            <a:r>
              <a:rPr lang="ja-JP" altLang="en-US" sz="2400" dirty="0"/>
              <a:t>物体検出のための高性能モデル</a:t>
            </a:r>
            <a:endParaRPr lang="en-US" altLang="ja-JP" sz="2400" dirty="0"/>
          </a:p>
          <a:p>
            <a:r>
              <a:rPr lang="ja-JP" altLang="en-US" sz="2400" dirty="0"/>
              <a:t>畳み込みニューラルネットワークを基盤とする</a:t>
            </a:r>
            <a:endParaRPr lang="en-US" altLang="ja-JP" sz="2400" dirty="0"/>
          </a:p>
          <a:p>
            <a:r>
              <a:rPr lang="ja-JP" altLang="en-US" sz="2400" dirty="0"/>
              <a:t>高速な動作と高い検出精度を両立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基本構造</a:t>
            </a:r>
            <a:endParaRPr lang="en-US" altLang="ja-JP" sz="2400" dirty="0"/>
          </a:p>
          <a:p>
            <a:r>
              <a:rPr lang="ja-JP" altLang="en-US" sz="2400" dirty="0"/>
              <a:t>バックボーン：特徴抽出</a:t>
            </a:r>
            <a:endParaRPr lang="en-US" altLang="ja-JP" sz="2400" dirty="0"/>
          </a:p>
          <a:p>
            <a:r>
              <a:rPr lang="ja-JP" altLang="en-US" sz="2400" dirty="0"/>
              <a:t>ネック：特徴マップの改善と統合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377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1" y="622642"/>
            <a:ext cx="4939868" cy="128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ja-JP" altLang="en-US" dirty="0"/>
              <a:t>演習４．</a:t>
            </a:r>
            <a:r>
              <a:rPr lang="en-US" altLang="ja-JP" dirty="0"/>
              <a:t>YOLO </a:t>
            </a:r>
            <a:r>
              <a:rPr lang="ja-JP" altLang="en-US" dirty="0"/>
              <a:t>による物体検出</a:t>
            </a:r>
            <a:br>
              <a:rPr lang="en-US" altLang="ja-JP" dirty="0"/>
            </a:b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4220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24" y="102981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のページを開く</a:t>
            </a:r>
            <a:r>
              <a:rPr lang="en-US" altLang="ja-JP" sz="2400" dirty="0">
                <a:hlinkClick r:id="rId2"/>
              </a:rPr>
              <a:t>https://colab.research.google.com/drive/18IPPkY96Oc6jkYD2su4cFgWcoYAskLo_?usp=sharing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プログラムや説明や実行結果が掲載されていることを確認。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各自でよく読む。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③「</a:t>
            </a:r>
            <a:r>
              <a:rPr lang="en-US" altLang="ja-JP" sz="2400" b="1" dirty="0"/>
              <a:t>5. </a:t>
            </a:r>
            <a:r>
              <a:rPr lang="ja-JP" altLang="en-US" sz="2400" b="1" dirty="0"/>
              <a:t>物体検出と </a:t>
            </a:r>
            <a:r>
              <a:rPr lang="en-US" altLang="ja-JP" sz="2400" b="1" dirty="0"/>
              <a:t>YOLO</a:t>
            </a:r>
            <a:r>
              <a:rPr lang="ja-JP" altLang="en-US" sz="2400" dirty="0"/>
              <a:t>」を確認。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68" y="3146399"/>
            <a:ext cx="8358884" cy="136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365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発展学習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余裕のある人は、</a:t>
            </a:r>
            <a:r>
              <a:rPr kumimoji="1" lang="ja-JP" altLang="en-US" sz="2400" b="1" dirty="0"/>
              <a:t>自分で画像ファイルを用意</a:t>
            </a:r>
            <a:r>
              <a:rPr kumimoji="1" lang="ja-JP" altLang="en-US" sz="2400" dirty="0"/>
              <a:t>して、</a:t>
            </a:r>
            <a:r>
              <a:rPr kumimoji="1" lang="ja-JP" altLang="en-US" sz="2400" b="1" dirty="0"/>
              <a:t>画像分類を実行</a:t>
            </a:r>
            <a:r>
              <a:rPr kumimoji="1" lang="ja-JP" altLang="en-US" sz="2400" dirty="0"/>
              <a:t>。そのことで、精度や機能についてより深く理解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前のページの①，②，③を行う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⑤ 画像ファイルを準備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⑥</a:t>
            </a:r>
            <a:r>
              <a:rPr kumimoji="1" lang="ja-JP" altLang="en-US" sz="2400" dirty="0"/>
              <a:t> いまの </a:t>
            </a:r>
            <a:r>
              <a:rPr kumimoji="1" lang="en-US" altLang="ja-JP" sz="2400" dirty="0"/>
              <a:t>Google </a:t>
            </a:r>
            <a:r>
              <a:rPr kumimoji="1" lang="en-US" altLang="ja-JP" sz="2400" dirty="0" err="1"/>
              <a:t>Colaboratory</a:t>
            </a:r>
            <a:r>
              <a:rPr kumimoji="1" lang="en-US" altLang="ja-JP" sz="2400" dirty="0"/>
              <a:t> </a:t>
            </a:r>
            <a:r>
              <a:rPr kumimoji="1" lang="ja-JP" altLang="en-US" sz="2400" dirty="0"/>
              <a:t>の「</a:t>
            </a:r>
            <a:r>
              <a:rPr lang="en-US" altLang="ja-JP" sz="2400" b="1" dirty="0"/>
              <a:t> 5. </a:t>
            </a:r>
            <a:r>
              <a:rPr lang="ja-JP" altLang="en-US" sz="2400" b="1" dirty="0"/>
              <a:t>物体検出と </a:t>
            </a:r>
            <a:r>
              <a:rPr lang="en-US" altLang="ja-JP" sz="2400" b="1" dirty="0"/>
              <a:t>YOLO </a:t>
            </a:r>
            <a:r>
              <a:rPr kumimoji="1" lang="ja-JP" altLang="en-US" sz="2400" dirty="0"/>
              <a:t>」のコードセルを実行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⑦ 画面の指示に従い、画像ファイルを選択することで、アップロード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⑧</a:t>
            </a:r>
            <a:r>
              <a:rPr kumimoji="1" lang="ja-JP" altLang="en-US" sz="2400" dirty="0"/>
              <a:t> 結果を確認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712" y="3846107"/>
            <a:ext cx="4708591" cy="65429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736850" y="5382331"/>
            <a:ext cx="3518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うまく行かないと思ったとき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でも別の画像で試す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42AE983-46C1-4AFE-A211-BAA53508E7FE}"/>
              </a:ext>
            </a:extLst>
          </p:cNvPr>
          <p:cNvSpPr txBox="1"/>
          <p:nvPr/>
        </p:nvSpPr>
        <p:spPr>
          <a:xfrm>
            <a:off x="3717712" y="4414164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参照をクリックし，画像ファイルを選ぶ</a:t>
            </a:r>
          </a:p>
        </p:txBody>
      </p:sp>
    </p:spTree>
    <p:extLst>
      <p:ext uri="{BB962C8B-B14F-4D97-AF65-F5344CB8AC3E}">
        <p14:creationId xmlns:p14="http://schemas.microsoft.com/office/powerpoint/2010/main" val="42564657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0053CE-77AC-0C84-4565-1FE8363CD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6508CE9-89A7-AE99-7021-208DA2F6A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BFB84B-510A-9E65-0FD9-7AC7D9889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76914E9-FEE2-5CDE-335C-ECF858E68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9-6. </a:t>
            </a:r>
            <a:r>
              <a:rPr lang="ja-JP" altLang="en-US" sz="4500" dirty="0">
                <a:solidFill>
                  <a:schemeClr val="tx2"/>
                </a:solidFill>
              </a:rPr>
              <a:t>セグメンテーション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74E94C1-DF49-C91E-43E4-6058A075C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477072-89B8-E8A0-8A7E-862832484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6785BDD-A429-9505-CE37-F747E4F69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1F2C766-A1DF-6EF4-341E-DBD34B186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FDB1F13-E671-C3D5-A9B8-79F689309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87B1393-E642-FC17-5A0A-B7A9C073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ADFCC3-D09A-4D38-A7DA-1266CBA14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3FB0AD-F206-B5BA-97B3-A76F8BEE9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1499A52-584C-4D77-C5A4-557884992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748B10-16C3-B26F-FD42-55BAAE294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ABC3D04-F3EF-AF2E-9D1F-008046E4B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D9F5F21-E38C-D212-4319-413279CC4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05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AD88448-5387-4E74-054E-FE4A6FF1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8C52FDA-87AF-9D72-9259-A41E1F8A2557}"/>
              </a:ext>
            </a:extLst>
          </p:cNvPr>
          <p:cNvSpPr/>
          <p:nvPr/>
        </p:nvSpPr>
        <p:spPr>
          <a:xfrm>
            <a:off x="397042" y="511342"/>
            <a:ext cx="7760369" cy="612407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621E9C86-3AAD-96FF-7762-AF28CE5C1859}"/>
              </a:ext>
            </a:extLst>
          </p:cNvPr>
          <p:cNvSpPr/>
          <p:nvPr/>
        </p:nvSpPr>
        <p:spPr>
          <a:xfrm>
            <a:off x="986589" y="1822785"/>
            <a:ext cx="6671511" cy="459004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IT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システム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6B81A2B0-10EA-896E-F9E1-584D80B29865}"/>
              </a:ext>
            </a:extLst>
          </p:cNvPr>
          <p:cNvSpPr/>
          <p:nvPr/>
        </p:nvSpPr>
        <p:spPr>
          <a:xfrm>
            <a:off x="1576136" y="3200400"/>
            <a:ext cx="5528511" cy="306989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E15F69-62D3-E941-EB06-2A332BD1C6E9}"/>
              </a:ext>
            </a:extLst>
          </p:cNvPr>
          <p:cNvSpPr txBox="1"/>
          <p:nvPr/>
        </p:nvSpPr>
        <p:spPr>
          <a:xfrm>
            <a:off x="2992855" y="100939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知的なITシステム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4A4BDA-D25E-4F04-E9DB-68EF07375D91}"/>
              </a:ext>
            </a:extLst>
          </p:cNvPr>
          <p:cNvSpPr txBox="1"/>
          <p:nvPr/>
        </p:nvSpPr>
        <p:spPr>
          <a:xfrm>
            <a:off x="3519236" y="356877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B3AF90-AED7-A1EF-F91B-E539F950854D}"/>
              </a:ext>
            </a:extLst>
          </p:cNvPr>
          <p:cNvSpPr txBox="1"/>
          <p:nvPr/>
        </p:nvSpPr>
        <p:spPr>
          <a:xfrm>
            <a:off x="3569340" y="1678750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機械学習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863FEF5-D42A-F289-05F0-8D2DB1334356}"/>
              </a:ext>
            </a:extLst>
          </p:cNvPr>
          <p:cNvSpPr txBox="1"/>
          <p:nvPr/>
        </p:nvSpPr>
        <p:spPr>
          <a:xfrm>
            <a:off x="2195763" y="2316409"/>
            <a:ext cx="4565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し、知的能力を向上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32A786-4DB9-526E-EE94-0404FBED5B11}"/>
              </a:ext>
            </a:extLst>
          </p:cNvPr>
          <p:cNvSpPr txBox="1"/>
          <p:nvPr/>
        </p:nvSpPr>
        <p:spPr>
          <a:xfrm>
            <a:off x="2845016" y="3111713"/>
            <a:ext cx="29546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ディープラーニング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669F09-56C6-8A47-4557-C3ED0AC72B6E}"/>
              </a:ext>
            </a:extLst>
          </p:cNvPr>
          <p:cNvSpPr txBox="1"/>
          <p:nvPr/>
        </p:nvSpPr>
        <p:spPr>
          <a:xfrm>
            <a:off x="2189747" y="3978921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し、複雑なタスクを実行。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多層のニューラルネットワーク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</a:p>
        </p:txBody>
      </p:sp>
    </p:spTree>
    <p:extLst>
      <p:ext uri="{BB962C8B-B14F-4D97-AF65-F5344CB8AC3E}">
        <p14:creationId xmlns:p14="http://schemas.microsoft.com/office/powerpoint/2010/main" val="1157093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684BBF-62B9-AB97-C82E-00C69AEC5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セグメンテーションの例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CEE6CC-39E5-ABCF-1D8E-26322D57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CC20FC-57AE-521E-B1F4-E3CF5792B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4" y="1686706"/>
            <a:ext cx="4495800" cy="2229039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124ECC2B-B7D4-3A65-2DA2-F6702C255FAC}"/>
              </a:ext>
            </a:extLst>
          </p:cNvPr>
          <p:cNvSpPr/>
          <p:nvPr/>
        </p:nvSpPr>
        <p:spPr>
          <a:xfrm>
            <a:off x="4607686" y="2440756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630AEAF-C6D6-1DC8-F7E8-96C311888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238" y="1686705"/>
            <a:ext cx="4310128" cy="214547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60C15A-73AB-1FE0-148A-54449B57EA63}"/>
              </a:ext>
            </a:extLst>
          </p:cNvPr>
          <p:cNvSpPr txBox="1"/>
          <p:nvPr/>
        </p:nvSpPr>
        <p:spPr>
          <a:xfrm>
            <a:off x="883925" y="4416379"/>
            <a:ext cx="7447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セグメンテーションは、</a:t>
            </a:r>
            <a:r>
              <a:rPr lang="ja-JP" altLang="en-US" sz="24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画像の画素の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種類を識別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632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06FF8C-C9D9-C370-7866-FC47349A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セグメンテーションの例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4E6884-E43A-B94A-8853-6C6BD237D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062B97A-CB4A-8F36-62A1-56611D44D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392"/>
            <a:ext cx="9076044" cy="46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359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27B731-C993-4FC7-A574-63915368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セグメンテーション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ED9D3F-BFD0-98C1-D9AC-2C5350937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020587"/>
            <a:ext cx="8461208" cy="51588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セグメンテーションの目的</a:t>
            </a:r>
          </a:p>
          <a:p>
            <a:r>
              <a:rPr kumimoji="1" lang="ja-JP" altLang="en-US" sz="2400" dirty="0"/>
              <a:t>画像を、</a:t>
            </a:r>
            <a:r>
              <a:rPr kumimoji="1" lang="ja-JP" altLang="en-US" sz="2400" b="1" dirty="0"/>
              <a:t>意味のある領域ごと</a:t>
            </a:r>
            <a:r>
              <a:rPr kumimoji="1" lang="ja-JP" altLang="en-US" sz="2400" dirty="0"/>
              <a:t>に分割</a:t>
            </a:r>
            <a:endParaRPr kumimoji="1" lang="en-US" altLang="ja-JP" sz="2400" dirty="0"/>
          </a:p>
          <a:p>
            <a:r>
              <a:rPr lang="ja-JP" altLang="en-US" sz="2400" dirty="0"/>
              <a:t>物体の「形」を詳細に解析</a:t>
            </a:r>
            <a:endParaRPr kumimoji="1" lang="ja-JP" altLang="en-US" sz="2400" dirty="0"/>
          </a:p>
          <a:p>
            <a:endParaRPr kumimoji="1" lang="ja-JP" altLang="en-US" sz="2400" dirty="0"/>
          </a:p>
          <a:p>
            <a:pPr marL="0" indent="0">
              <a:buNone/>
            </a:pPr>
            <a:endParaRPr kumimoji="1" lang="ja-JP" altLang="en-US" sz="2400" dirty="0"/>
          </a:p>
          <a:p>
            <a:pPr marL="0" indent="0">
              <a:buNone/>
            </a:pPr>
            <a:r>
              <a:rPr kumimoji="1" lang="ja-JP" altLang="en-US" sz="2400" b="1" dirty="0"/>
              <a:t>セグメンテーションの利点</a:t>
            </a:r>
          </a:p>
          <a:p>
            <a:r>
              <a:rPr kumimoji="1" lang="ja-JP" altLang="en-US" sz="2400" b="1" dirty="0"/>
              <a:t>物体</a:t>
            </a:r>
            <a:r>
              <a:rPr kumimoji="1" lang="ja-JP" altLang="en-US" sz="2400" dirty="0"/>
              <a:t>が</a:t>
            </a:r>
            <a:r>
              <a:rPr kumimoji="1" lang="ja-JP" altLang="en-US" sz="2400" b="1" dirty="0"/>
              <a:t>画像のどこにあるか</a:t>
            </a:r>
            <a:r>
              <a:rPr kumimoji="1" lang="ja-JP" altLang="en-US" sz="2400" dirty="0"/>
              <a:t>を正確に知ることができる</a:t>
            </a:r>
            <a:endParaRPr kumimoji="1" lang="en-US" altLang="ja-JP" sz="2400" dirty="0"/>
          </a:p>
          <a:p>
            <a:r>
              <a:rPr kumimoji="1" lang="ja-JP" altLang="en-US" sz="2400" b="1" dirty="0"/>
              <a:t>物体の形</a:t>
            </a:r>
            <a:r>
              <a:rPr kumimoji="1" lang="ja-JP" altLang="en-US" sz="2400" dirty="0"/>
              <a:t>や</a:t>
            </a:r>
            <a:r>
              <a:rPr kumimoji="1" lang="ja-JP" altLang="en-US" sz="2400" b="1" dirty="0"/>
              <a:t>大きさ</a:t>
            </a:r>
            <a:r>
              <a:rPr kumimoji="1" lang="ja-JP" altLang="en-US" sz="2400" dirty="0"/>
              <a:t>を</a:t>
            </a:r>
            <a:r>
              <a:rPr kumimoji="1" lang="ja-JP" altLang="en-US" sz="2400" b="1" dirty="0"/>
              <a:t>数値化</a:t>
            </a:r>
            <a:r>
              <a:rPr kumimoji="1" lang="ja-JP" altLang="en-US" sz="2400" dirty="0"/>
              <a:t>するための基礎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E90BF1-211A-8A41-E75C-59BE55BB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009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F8E6EC-3D57-E6B2-77F5-6AD95DD97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医療画像のセグメンテーション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5A349C-B46C-5792-BBE2-F9C2F062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E733E0-E92D-7478-FF3E-EC478E56E70B}"/>
              </a:ext>
            </a:extLst>
          </p:cNvPr>
          <p:cNvSpPr txBox="1"/>
          <p:nvPr/>
        </p:nvSpPr>
        <p:spPr>
          <a:xfrm>
            <a:off x="485565" y="6413196"/>
            <a:ext cx="5648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https://github.com/josedolz/IVD-Net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より転載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85AA417-AE98-8FF6-666E-45DF8BA92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65" y="644892"/>
            <a:ext cx="7495942" cy="559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600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0AC991-53BA-B04A-FC61-8F1102A7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自動運転でのセグメンテーション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14AFB7-0771-0C6B-2A10-79CBF371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546538D-5DF6-3C0B-D86C-F2CAFB8F08B1}"/>
              </a:ext>
            </a:extLst>
          </p:cNvPr>
          <p:cNvSpPr txBox="1"/>
          <p:nvPr/>
        </p:nvSpPr>
        <p:spPr>
          <a:xfrm>
            <a:off x="972821" y="6466033"/>
            <a:ext cx="6477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https://arxiv.org/pdf/1612.07695v2.pdf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より転載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7FF8F7D-3BA1-AC06-4209-2C24CD7E8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63" y="754575"/>
            <a:ext cx="8612372" cy="57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593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DBA4C0-4D6B-1185-65D6-67D6DAB67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衛星画像のセグメンテーション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1D931B-0278-61E4-DAD8-B5CE27D3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B449B01-E3B4-B3AA-F5BC-FDF191CA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8" y="794112"/>
            <a:ext cx="8948715" cy="556644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B085AC-F946-943E-5265-EDA089AAA6D0}"/>
              </a:ext>
            </a:extLst>
          </p:cNvPr>
          <p:cNvSpPr txBox="1"/>
          <p:nvPr/>
        </p:nvSpPr>
        <p:spPr>
          <a:xfrm>
            <a:off x="451301" y="6313640"/>
            <a:ext cx="5465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3"/>
              </a:rPr>
              <a:t>https://arxiv.org/pdf/2110.05812.pdf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より転載</a:t>
            </a:r>
          </a:p>
        </p:txBody>
      </p:sp>
    </p:spTree>
    <p:extLst>
      <p:ext uri="{BB962C8B-B14F-4D97-AF65-F5344CB8AC3E}">
        <p14:creationId xmlns:p14="http://schemas.microsoft.com/office/powerpoint/2010/main" val="6872677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ja-JP" altLang="en-US" dirty="0"/>
              <a:t>演習５．ドキュメント画像のセグメンテーション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347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24" y="102981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デモページを開く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https://huggingface.co/spaces/opendatalab/DocLayout-YOLO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>
                <a:solidFill>
                  <a:srgbClr val="FF0000"/>
                </a:solidFill>
              </a:rPr>
              <a:t>オンラインサービスであり、混雑時などは動かない場合がある。授業中で動かなかった場合には、後日試してほしい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400" dirty="0"/>
              <a:t>② 下の「</a:t>
            </a:r>
            <a:r>
              <a:rPr lang="en-US" altLang="ja-JP" sz="2400" b="1" dirty="0"/>
              <a:t>Examples</a:t>
            </a:r>
            <a:r>
              <a:rPr lang="ja-JP" altLang="en-US" sz="2400" dirty="0"/>
              <a:t>」で画像を選ぶ（画像をアップロードすることも可能）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「</a:t>
            </a:r>
            <a:r>
              <a:rPr lang="en-US" altLang="ja-JP" sz="2400" b="1" dirty="0"/>
              <a:t>Detect</a:t>
            </a:r>
            <a:r>
              <a:rPr lang="ja-JP" altLang="en-US" sz="2400" dirty="0"/>
              <a:t>」</a:t>
            </a:r>
            <a:r>
              <a:rPr lang="en-US" altLang="ja-JP" sz="2400" dirty="0"/>
              <a:t> </a:t>
            </a:r>
            <a:r>
              <a:rPr lang="ja-JP" altLang="en-US" sz="2400" dirty="0"/>
              <a:t>をクリック。結果を確認。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テキスト，図，キャプション，式，表を読み取り（色分け表示）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AA221E0-BE25-40B6-3D49-8E73C1E3D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69" y="3968907"/>
            <a:ext cx="3823253" cy="278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34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912694-D987-DBE4-CE72-E044668C7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AD4124-DA64-8B03-58BB-BE5EDDBB6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セグメンテーション</a:t>
            </a:r>
          </a:p>
          <a:p>
            <a:r>
              <a:rPr lang="ja-JP" altLang="en-US" sz="2400" dirty="0"/>
              <a:t>セグメンテーションは、</a:t>
            </a:r>
            <a:r>
              <a:rPr lang="ja-JP" altLang="en-US" sz="2400" b="1" dirty="0"/>
              <a:t>画像の画素単位で、種類を識別</a:t>
            </a:r>
            <a:endParaRPr lang="ja-JP" altLang="en-US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u="sng" dirty="0"/>
              <a:t>セグメンテーションの目的</a:t>
            </a:r>
          </a:p>
          <a:p>
            <a:r>
              <a:rPr kumimoji="1" lang="ja-JP" altLang="en-US" sz="2400" dirty="0"/>
              <a:t>画像を、</a:t>
            </a:r>
            <a:r>
              <a:rPr kumimoji="1" lang="ja-JP" altLang="en-US" sz="2400" b="1" dirty="0"/>
              <a:t>意味のある領域ごと</a:t>
            </a:r>
            <a:r>
              <a:rPr kumimoji="1" lang="ja-JP" altLang="en-US" sz="2400" dirty="0"/>
              <a:t>に分割</a:t>
            </a:r>
            <a:endParaRPr kumimoji="1" lang="en-US" altLang="ja-JP" sz="2400" dirty="0"/>
          </a:p>
          <a:p>
            <a:r>
              <a:rPr lang="ja-JP" altLang="en-US" sz="2400" dirty="0"/>
              <a:t>物体の「形」を詳細に解析</a:t>
            </a:r>
            <a:endParaRPr kumimoji="1" lang="ja-JP" altLang="en-US" sz="2400" dirty="0"/>
          </a:p>
          <a:p>
            <a:endParaRPr kumimoji="1" lang="ja-JP" altLang="en-US" sz="2400" dirty="0"/>
          </a:p>
          <a:p>
            <a:pPr marL="0" indent="0">
              <a:buNone/>
            </a:pPr>
            <a:r>
              <a:rPr kumimoji="1" lang="ja-JP" altLang="en-US" sz="2400" b="1" u="sng" dirty="0"/>
              <a:t>セグメンテーションの利点</a:t>
            </a:r>
          </a:p>
          <a:p>
            <a:r>
              <a:rPr kumimoji="1" lang="ja-JP" altLang="en-US" sz="2400" b="1" dirty="0"/>
              <a:t>物体</a:t>
            </a:r>
            <a:r>
              <a:rPr kumimoji="1" lang="ja-JP" altLang="en-US" sz="2400" dirty="0"/>
              <a:t>が</a:t>
            </a:r>
            <a:r>
              <a:rPr kumimoji="1" lang="ja-JP" altLang="en-US" sz="2400" b="1" dirty="0"/>
              <a:t>画像のどこにあるか</a:t>
            </a:r>
            <a:r>
              <a:rPr kumimoji="1" lang="ja-JP" altLang="en-US" sz="2400" dirty="0"/>
              <a:t>を正確に知ることができる</a:t>
            </a:r>
            <a:endParaRPr kumimoji="1" lang="en-US" altLang="ja-JP" sz="2400" dirty="0"/>
          </a:p>
          <a:p>
            <a:r>
              <a:rPr kumimoji="1" lang="ja-JP" altLang="en-US" sz="2400" b="1" dirty="0"/>
              <a:t>物体の形</a:t>
            </a:r>
            <a:r>
              <a:rPr kumimoji="1" lang="ja-JP" altLang="en-US" sz="2400" dirty="0"/>
              <a:t>や</a:t>
            </a:r>
            <a:r>
              <a:rPr kumimoji="1" lang="ja-JP" altLang="en-US" sz="2400" b="1" dirty="0"/>
              <a:t>大きさ</a:t>
            </a:r>
            <a:r>
              <a:rPr kumimoji="1" lang="ja-JP" altLang="en-US" sz="2400" dirty="0"/>
              <a:t>を</a:t>
            </a:r>
            <a:r>
              <a:rPr kumimoji="1" lang="ja-JP" altLang="en-US" sz="2400" b="1" dirty="0"/>
              <a:t>数値化</a:t>
            </a:r>
            <a:r>
              <a:rPr kumimoji="1" lang="ja-JP" altLang="en-US" sz="2400" dirty="0"/>
              <a:t>するための基礎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3A1DA0-38C0-8967-E9E5-370AD0BE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0629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9D029F-7E47-3637-B086-31269DDDA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セグメンテーション</a:t>
            </a:r>
            <a:r>
              <a:rPr lang="ja-JP" altLang="en-US" dirty="0"/>
              <a:t>を</a:t>
            </a:r>
            <a:r>
              <a:rPr kumimoji="1" lang="ja-JP" altLang="en-US" dirty="0"/>
              <a:t>実現する</a:t>
            </a:r>
            <a:r>
              <a:rPr kumimoji="1" lang="en-US" altLang="ja-JP" dirty="0"/>
              <a:t>FCN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A4B537-ECBD-449E-0292-DF97448B8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937996"/>
            <a:ext cx="8955224" cy="5005505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畳み込みニューラルネットワーク（</a:t>
            </a:r>
            <a:r>
              <a:rPr lang="en-US" altLang="ja-JP" sz="2400" dirty="0"/>
              <a:t>CNN</a:t>
            </a:r>
            <a:r>
              <a:rPr lang="ja-JP" altLang="en-US" sz="2400" dirty="0"/>
              <a:t>）の</a:t>
            </a:r>
            <a:r>
              <a:rPr lang="ja-JP" altLang="en-US" sz="2400" b="1" dirty="0"/>
              <a:t>改良</a:t>
            </a:r>
            <a:endParaRPr lang="en-US" altLang="ja-JP" sz="2400" b="1" dirty="0"/>
          </a:p>
          <a:p>
            <a:r>
              <a:rPr lang="ja-JP" altLang="en-US" sz="2400" b="1" dirty="0"/>
              <a:t>画素ごとに結果を出力</a:t>
            </a:r>
            <a:r>
              <a:rPr lang="ja-JP" altLang="en-US" sz="2400" dirty="0"/>
              <a:t>する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6349F5-DF6D-B9A6-22BA-C3DE6069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CD15EA7A-B935-1C98-090C-A868850695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211227"/>
              </p:ext>
            </p:extLst>
          </p:nvPr>
        </p:nvGraphicFramePr>
        <p:xfrm>
          <a:off x="527008" y="2795147"/>
          <a:ext cx="8180440" cy="24847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55337">
                  <a:extLst>
                    <a:ext uri="{9D8B030D-6E8A-4147-A177-3AD203B41FA5}">
                      <a16:colId xmlns:a16="http://schemas.microsoft.com/office/drawing/2014/main" val="3526724272"/>
                    </a:ext>
                  </a:extLst>
                </a:gridCol>
                <a:gridCol w="4425103">
                  <a:extLst>
                    <a:ext uri="{9D8B030D-6E8A-4147-A177-3AD203B41FA5}">
                      <a16:colId xmlns:a16="http://schemas.microsoft.com/office/drawing/2014/main" val="2457104195"/>
                    </a:ext>
                  </a:extLst>
                </a:gridCol>
              </a:tblGrid>
              <a:tr h="1242388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通常のニューラルネットワーク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画像全体</a:t>
                      </a:r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に対する結果を出力</a:t>
                      </a:r>
                      <a:endParaRPr kumimoji="1" lang="en-US" altLang="ja-JP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（画像分類など）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488087"/>
                  </a:ext>
                </a:extLst>
              </a:tr>
              <a:tr h="1242388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FCN</a:t>
                      </a:r>
                      <a:endParaRPr kumimoji="1" lang="ja-JP" altLang="en-US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画素ごと</a:t>
                      </a:r>
                      <a:r>
                        <a:rPr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に結果を出力</a:t>
                      </a:r>
                      <a:endParaRPr lang="en-US" altLang="ja-JP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（セグメンテーションなど）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700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237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03FEC-EE9E-45F5-A865-933C4769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ディープニューラルネットワーク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61AFA3-DC87-46CB-822A-AA40C11F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10807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ディープラーニング</a:t>
            </a:r>
            <a:r>
              <a:rPr lang="ja-JP" altLang="en-US" dirty="0"/>
              <a:t>は</a:t>
            </a:r>
            <a:r>
              <a:rPr lang="ja-JP" altLang="en-US" b="1" dirty="0"/>
              <a:t>多層のニューラルネットワーク</a:t>
            </a:r>
            <a:r>
              <a:rPr lang="ja-JP" altLang="en-US" dirty="0"/>
              <a:t>を用いた機械学習</a:t>
            </a: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8DC6D6-17C0-4DAF-85A1-0093061E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513BFA3-5439-41CE-BD82-E0D6FC400AB4}"/>
              </a:ext>
            </a:extLst>
          </p:cNvPr>
          <p:cNvSpPr txBox="1">
            <a:spLocks/>
          </p:cNvSpPr>
          <p:nvPr/>
        </p:nvSpPr>
        <p:spPr>
          <a:xfrm>
            <a:off x="407904" y="2397868"/>
            <a:ext cx="8620626" cy="108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6CD0BD-0177-427C-BDB3-5F463FF2B67B}"/>
              </a:ext>
            </a:extLst>
          </p:cNvPr>
          <p:cNvSpPr txBox="1"/>
          <p:nvPr/>
        </p:nvSpPr>
        <p:spPr>
          <a:xfrm>
            <a:off x="856093" y="5419896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層の数が少ない（浅い）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486206-1AC5-45F5-94FD-DB1F37662932}"/>
              </a:ext>
            </a:extLst>
          </p:cNvPr>
          <p:cNvSpPr txBox="1"/>
          <p:nvPr/>
        </p:nvSpPr>
        <p:spPr>
          <a:xfrm>
            <a:off x="5341751" y="553303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層の数が多い（深い）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C369F1-3A61-4D63-8EA4-B478BD8F2950}"/>
              </a:ext>
            </a:extLst>
          </p:cNvPr>
          <p:cNvSpPr/>
          <p:nvPr/>
        </p:nvSpPr>
        <p:spPr>
          <a:xfrm>
            <a:off x="1582153" y="3254542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F51FA1-2904-45DD-B13A-05D1157AC4A8}"/>
              </a:ext>
            </a:extLst>
          </p:cNvPr>
          <p:cNvSpPr/>
          <p:nvPr/>
        </p:nvSpPr>
        <p:spPr>
          <a:xfrm>
            <a:off x="1927831" y="3560567"/>
            <a:ext cx="270710" cy="12633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3B939A-78D7-4C32-9063-7A420F0C952E}"/>
              </a:ext>
            </a:extLst>
          </p:cNvPr>
          <p:cNvSpPr/>
          <p:nvPr/>
        </p:nvSpPr>
        <p:spPr>
          <a:xfrm>
            <a:off x="2273509" y="3429000"/>
            <a:ext cx="270710" cy="149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3D64FA4-062E-41F8-99F3-234479FB1D2C}"/>
              </a:ext>
            </a:extLst>
          </p:cNvPr>
          <p:cNvSpPr/>
          <p:nvPr/>
        </p:nvSpPr>
        <p:spPr>
          <a:xfrm>
            <a:off x="5167564" y="3389338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4F41FB1-94DB-4591-BB81-20D868402759}"/>
              </a:ext>
            </a:extLst>
          </p:cNvPr>
          <p:cNvSpPr/>
          <p:nvPr/>
        </p:nvSpPr>
        <p:spPr>
          <a:xfrm>
            <a:off x="5513242" y="3521506"/>
            <a:ext cx="270710" cy="16227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1FBB16C-DEA7-4049-BE60-F4393E838B52}"/>
              </a:ext>
            </a:extLst>
          </p:cNvPr>
          <p:cNvSpPr/>
          <p:nvPr/>
        </p:nvSpPr>
        <p:spPr>
          <a:xfrm>
            <a:off x="5858920" y="3661607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251E1A-B984-474F-B659-5B3E73D3E3CF}"/>
              </a:ext>
            </a:extLst>
          </p:cNvPr>
          <p:cNvSpPr/>
          <p:nvPr/>
        </p:nvSpPr>
        <p:spPr>
          <a:xfrm>
            <a:off x="6204598" y="3985124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FDABD12-23DE-4FE0-B071-04BFB9FFE8AA}"/>
              </a:ext>
            </a:extLst>
          </p:cNvPr>
          <p:cNvSpPr/>
          <p:nvPr/>
        </p:nvSpPr>
        <p:spPr>
          <a:xfrm>
            <a:off x="6563227" y="3707062"/>
            <a:ext cx="270710" cy="1253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2ED5DF-3DED-44B1-BDB8-22DBCFE01176}"/>
              </a:ext>
            </a:extLst>
          </p:cNvPr>
          <p:cNvSpPr/>
          <p:nvPr/>
        </p:nvSpPr>
        <p:spPr>
          <a:xfrm>
            <a:off x="6921856" y="342900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18B233-29CD-4716-9160-BBD28502222B}"/>
              </a:ext>
            </a:extLst>
          </p:cNvPr>
          <p:cNvSpPr/>
          <p:nvPr/>
        </p:nvSpPr>
        <p:spPr>
          <a:xfrm>
            <a:off x="7280485" y="3707062"/>
            <a:ext cx="270710" cy="1299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4589AE5-3D71-452D-91A9-DEE9E3CC156E}"/>
              </a:ext>
            </a:extLst>
          </p:cNvPr>
          <p:cNvSpPr/>
          <p:nvPr/>
        </p:nvSpPr>
        <p:spPr>
          <a:xfrm>
            <a:off x="7639114" y="3985124"/>
            <a:ext cx="270710" cy="8719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65CA097-D6C8-41F4-ADB4-6456BE855401}"/>
              </a:ext>
            </a:extLst>
          </p:cNvPr>
          <p:cNvSpPr/>
          <p:nvPr/>
        </p:nvSpPr>
        <p:spPr>
          <a:xfrm>
            <a:off x="7997743" y="3429000"/>
            <a:ext cx="270710" cy="185531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5656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9D029F-7E47-3637-B086-31269DDDA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セグメンテーション</a:t>
            </a:r>
            <a:r>
              <a:rPr lang="ja-JP" altLang="en-US" dirty="0"/>
              <a:t>を</a:t>
            </a:r>
            <a:r>
              <a:rPr kumimoji="1" lang="ja-JP" altLang="en-US" dirty="0"/>
              <a:t>実現する</a:t>
            </a:r>
            <a:r>
              <a:rPr kumimoji="1" lang="en-US" altLang="ja-JP" dirty="0"/>
              <a:t>FCN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A4B537-ECBD-449E-0292-DF97448B8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08212"/>
            <a:ext cx="8618955" cy="5135290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畳み込み層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プーリング層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アップサンプリング層</a:t>
            </a:r>
            <a:r>
              <a:rPr lang="ja-JP" altLang="en-US" sz="2400" dirty="0"/>
              <a:t>で構成</a:t>
            </a:r>
            <a:endParaRPr lang="en-US" altLang="ja-JP" sz="2400" dirty="0"/>
          </a:p>
          <a:p>
            <a:r>
              <a:rPr lang="ja-JP" altLang="en-US" sz="2400" dirty="0"/>
              <a:t>アップサンプリング層を持つことが特徴である。</a:t>
            </a:r>
            <a:r>
              <a:rPr lang="ja-JP" altLang="en-US" sz="2400" b="1" dirty="0"/>
              <a:t>アップサンプリング層</a:t>
            </a:r>
            <a:r>
              <a:rPr lang="ja-JP" altLang="en-US" sz="2400" dirty="0"/>
              <a:t>では、</a:t>
            </a:r>
            <a:r>
              <a:rPr lang="ja-JP" altLang="en-US" sz="2400" b="1" dirty="0"/>
              <a:t>特徴マップ</a:t>
            </a:r>
            <a:r>
              <a:rPr lang="ja-JP" altLang="en-US" sz="2400" dirty="0"/>
              <a:t>を、</a:t>
            </a:r>
            <a:r>
              <a:rPr lang="ja-JP" altLang="en-US" sz="2400" b="1" dirty="0"/>
              <a:t>元の入力画像の大きさまで拡大</a:t>
            </a:r>
            <a:endParaRPr lang="en-US" altLang="ja-JP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6349F5-DF6D-B9A6-22BA-C3DE6069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1EC4E4A-6E18-D5F0-B5C3-45B4D113BBC4}"/>
              </a:ext>
            </a:extLst>
          </p:cNvPr>
          <p:cNvSpPr txBox="1"/>
          <p:nvPr/>
        </p:nvSpPr>
        <p:spPr>
          <a:xfrm>
            <a:off x="930275" y="6205763"/>
            <a:ext cx="678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Jonathan Long, Evan </a:t>
            </a: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Shelhamer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Trevor Darrell,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Fully Convolutional Networks for Semantic Segmentation, arXiv:1411.4038, 2015.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A88C9E7-0D07-04FB-DAD5-F775A774B534}"/>
              </a:ext>
            </a:extLst>
          </p:cNvPr>
          <p:cNvSpPr txBox="1"/>
          <p:nvPr/>
        </p:nvSpPr>
        <p:spPr>
          <a:xfrm>
            <a:off x="203200" y="5391889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畳み込みニューラルネットワークによる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画像分類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C51E042-E93C-D5E0-1AC1-B0AB1C59C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2701"/>
            <a:ext cx="4072210" cy="1165241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0D7EDD1-6B65-E766-E840-2862E84C5FCF}"/>
              </a:ext>
            </a:extLst>
          </p:cNvPr>
          <p:cNvSpPr txBox="1"/>
          <p:nvPr/>
        </p:nvSpPr>
        <p:spPr>
          <a:xfrm>
            <a:off x="50800" y="4579302"/>
            <a:ext cx="14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10BFCE7-358A-0E74-2F46-856F87C98ED4}"/>
              </a:ext>
            </a:extLst>
          </p:cNvPr>
          <p:cNvSpPr txBox="1"/>
          <p:nvPr/>
        </p:nvSpPr>
        <p:spPr>
          <a:xfrm>
            <a:off x="2943979" y="4569227"/>
            <a:ext cx="887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FA60797-315E-3BE4-D932-27FD55C22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349" y="3133288"/>
            <a:ext cx="3467278" cy="1743165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4441F10-E1D9-DDAE-9C54-1892AA6F2095}"/>
              </a:ext>
            </a:extLst>
          </p:cNvPr>
          <p:cNvSpPr txBox="1"/>
          <p:nvPr/>
        </p:nvSpPr>
        <p:spPr>
          <a:xfrm>
            <a:off x="4648200" y="4887841"/>
            <a:ext cx="14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CB0BE2D-689A-E274-C55B-262409A5D9CD}"/>
              </a:ext>
            </a:extLst>
          </p:cNvPr>
          <p:cNvSpPr txBox="1"/>
          <p:nvPr/>
        </p:nvSpPr>
        <p:spPr>
          <a:xfrm>
            <a:off x="7382629" y="4918279"/>
            <a:ext cx="887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3231EEF-0693-953E-6881-5F76D8BF9FCA}"/>
              </a:ext>
            </a:extLst>
          </p:cNvPr>
          <p:cNvSpPr txBox="1"/>
          <p:nvPr/>
        </p:nvSpPr>
        <p:spPr>
          <a:xfrm>
            <a:off x="1917662" y="2904307"/>
            <a:ext cx="1678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923EE444-1531-FC15-891E-D5586B938B63}"/>
              </a:ext>
            </a:extLst>
          </p:cNvPr>
          <p:cNvCxnSpPr>
            <a:cxnSpLocks/>
          </p:cNvCxnSpPr>
          <p:nvPr/>
        </p:nvCxnSpPr>
        <p:spPr>
          <a:xfrm flipH="1">
            <a:off x="2419350" y="3355592"/>
            <a:ext cx="95250" cy="5473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6A57E06-968B-BD86-02F7-C22A75679673}"/>
              </a:ext>
            </a:extLst>
          </p:cNvPr>
          <p:cNvSpPr txBox="1"/>
          <p:nvPr/>
        </p:nvSpPr>
        <p:spPr>
          <a:xfrm>
            <a:off x="6189694" y="2289754"/>
            <a:ext cx="2321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アップサンプリング層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F6E869D0-5641-E251-86E2-1B22439B7B3C}"/>
              </a:ext>
            </a:extLst>
          </p:cNvPr>
          <p:cNvCxnSpPr>
            <a:cxnSpLocks/>
          </p:cNvCxnSpPr>
          <p:nvPr/>
        </p:nvCxnSpPr>
        <p:spPr>
          <a:xfrm>
            <a:off x="7350225" y="2931928"/>
            <a:ext cx="174525" cy="3952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8ED1E21-1D01-6C6C-EAA4-7B339079C276}"/>
              </a:ext>
            </a:extLst>
          </p:cNvPr>
          <p:cNvSpPr txBox="1"/>
          <p:nvPr/>
        </p:nvSpPr>
        <p:spPr>
          <a:xfrm>
            <a:off x="4443790" y="5361022"/>
            <a:ext cx="446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FCN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による</a:t>
            </a:r>
            <a:r>
              <a:rPr kumimoji="1" lang="ja-JP" altLang="en-US" sz="24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セグメンテーション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446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9-7. </a:t>
            </a:r>
            <a:r>
              <a:rPr lang="ja-JP" altLang="en-US" sz="4500" dirty="0">
                <a:solidFill>
                  <a:schemeClr val="tx2"/>
                </a:solidFill>
              </a:rPr>
              <a:t>セグメンテーションのバリエーション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97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50898F-FD76-4919-B66B-6EC5ADDC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セグメンテーションの種類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133948-2F2C-4083-993E-88E3656E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FCBB178-3216-4E53-831B-470C98C7D829}"/>
              </a:ext>
            </a:extLst>
          </p:cNvPr>
          <p:cNvSpPr txBox="1"/>
          <p:nvPr/>
        </p:nvSpPr>
        <p:spPr>
          <a:xfrm>
            <a:off x="3170808" y="4830629"/>
            <a:ext cx="601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パノプティック・セグメンテーション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A3DEA3-9584-4E88-9283-75B95DA10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94" y="4766543"/>
            <a:ext cx="2912204" cy="198735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DA5D3B-5CB9-45CC-8E49-BE62C97C72C7}"/>
              </a:ext>
            </a:extLst>
          </p:cNvPr>
          <p:cNvSpPr txBox="1"/>
          <p:nvPr/>
        </p:nvSpPr>
        <p:spPr>
          <a:xfrm>
            <a:off x="3272407" y="2617446"/>
            <a:ext cx="5099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インスタンス・セグメンテーション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FD2480-D455-47CD-A471-D698D6A36136}"/>
              </a:ext>
            </a:extLst>
          </p:cNvPr>
          <p:cNvSpPr txBox="1"/>
          <p:nvPr/>
        </p:nvSpPr>
        <p:spPr>
          <a:xfrm>
            <a:off x="3170808" y="661797"/>
            <a:ext cx="569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セマンティック・セグメンテーション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010B233-A929-4EF7-A411-132324534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94" y="2703172"/>
            <a:ext cx="2912203" cy="199244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5D3C36C-7C67-4ACA-980A-159C21F03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94" y="644893"/>
            <a:ext cx="2908900" cy="198735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571C187-1B46-4658-9E99-E4001BD4DBF6}"/>
              </a:ext>
            </a:extLst>
          </p:cNvPr>
          <p:cNvSpPr txBox="1"/>
          <p:nvPr/>
        </p:nvSpPr>
        <p:spPr>
          <a:xfrm>
            <a:off x="3579840" y="1271602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画像内のすべての画素にラベルを付ける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endParaRPr kumimoji="1"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「個々の物体を検出する」という概念はない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7A4660F-A534-4E3C-A57D-BF6F211A1615}"/>
              </a:ext>
            </a:extLst>
          </p:cNvPr>
          <p:cNvSpPr txBox="1"/>
          <p:nvPr/>
        </p:nvSpPr>
        <p:spPr>
          <a:xfrm>
            <a:off x="3560143" y="3039967"/>
            <a:ext cx="5439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物体を</a:t>
            </a:r>
            <a:r>
              <a:rPr kumimoji="1"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検出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する．同じ種類の複数の物体がある場合は、別々のものとして認識．各物体に対してセグメンテーションを実施。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592E363-42F1-48A0-A6F7-62F2BF46A603}"/>
              </a:ext>
            </a:extLst>
          </p:cNvPr>
          <p:cNvCxnSpPr>
            <a:cxnSpLocks/>
          </p:cNvCxnSpPr>
          <p:nvPr/>
        </p:nvCxnSpPr>
        <p:spPr>
          <a:xfrm flipH="1" flipV="1">
            <a:off x="2521719" y="3458194"/>
            <a:ext cx="1027990" cy="6984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ECCCABD-0940-467B-8DD2-2A35CFEB9C95}"/>
              </a:ext>
            </a:extLst>
          </p:cNvPr>
          <p:cNvSpPr txBox="1"/>
          <p:nvPr/>
        </p:nvSpPr>
        <p:spPr>
          <a:xfrm>
            <a:off x="3497647" y="4071881"/>
            <a:ext cx="5564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「物体として識別できない部分は結果がない」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ということもある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57C44BA-D09A-4951-825C-0C045D6F5492}"/>
              </a:ext>
            </a:extLst>
          </p:cNvPr>
          <p:cNvSpPr txBox="1"/>
          <p:nvPr/>
        </p:nvSpPr>
        <p:spPr>
          <a:xfrm>
            <a:off x="3582824" y="5408824"/>
            <a:ext cx="6604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セマンティック・セグメンテーションと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インスタンス・セグメンテーションの同時実行</a:t>
            </a:r>
          </a:p>
        </p:txBody>
      </p:sp>
    </p:spTree>
    <p:extLst>
      <p:ext uri="{BB962C8B-B14F-4D97-AF65-F5344CB8AC3E}">
        <p14:creationId xmlns:p14="http://schemas.microsoft.com/office/powerpoint/2010/main" val="2991363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F6286D-12B1-F6BE-A49B-1FBF072CE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セグメンテーションのバリエーション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93C9EF-DB04-5F6B-340B-68C228929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セマンティック・セグメンテーション</a:t>
            </a:r>
          </a:p>
          <a:p>
            <a:pPr marL="0" indent="0">
              <a:buNone/>
            </a:pPr>
            <a:r>
              <a:rPr lang="ja-JP" altLang="en-US" dirty="0"/>
              <a:t>　「空」、「道路」などの広い領域の解析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dirty="0"/>
              <a:t>インスタンス・セグメンテーション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物体の形状の分析、数の分析、変化の分析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kumimoji="1" lang="ja-JP" altLang="en-US" dirty="0"/>
              <a:t>パノプティック・セグメンテーション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複雑なシーンにおいて、セマンティックとインスタンスの両方の情報を同時に取得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6FD950-091B-94BC-DF3D-7C4D8FE01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5006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61330A-BEEE-4659-89F5-5E30B4A10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1077025"/>
            <a:ext cx="8187294" cy="55297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FC649A-0F39-4F77-94E4-8F95A362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09BA3F2E-7B99-48B0-8DA7-4C276B9F2A86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インスタンス・セグメンテーションの例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2346B7-FFC8-45F2-B8CA-7A1A3775392A}"/>
              </a:ext>
            </a:extLst>
          </p:cNvPr>
          <p:cNvSpPr txBox="1"/>
          <p:nvPr/>
        </p:nvSpPr>
        <p:spPr>
          <a:xfrm>
            <a:off x="634861" y="639108"/>
            <a:ext cx="762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画像を，インスタンス（物体）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に分けセグメンテーションを実行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3728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A2F0B48-885F-BEFF-7F4C-5E4CB9CA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6F34831-C7D8-C4FE-86ED-E40910DCC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85" y="1186619"/>
            <a:ext cx="8359136" cy="4621878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32A57BB-166D-C1B6-2B1E-D93D73CC150E}"/>
              </a:ext>
            </a:extLst>
          </p:cNvPr>
          <p:cNvCxnSpPr>
            <a:cxnSpLocks/>
          </p:cNvCxnSpPr>
          <p:nvPr/>
        </p:nvCxnSpPr>
        <p:spPr>
          <a:xfrm flipH="1" flipV="1">
            <a:off x="647700" y="4330700"/>
            <a:ext cx="577850" cy="17257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F6AA4D-52B2-0DA5-FA12-C2D54F6602F2}"/>
              </a:ext>
            </a:extLst>
          </p:cNvPr>
          <p:cNvSpPr txBox="1"/>
          <p:nvPr/>
        </p:nvSpPr>
        <p:spPr>
          <a:xfrm>
            <a:off x="937118" y="6056470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物体と物体の切れ目が判別できている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（セマンティック・セグメンテーションでは、このようにはならない）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472ABCA5-5E83-0C1B-09B1-40D12CBFBAB2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パノプティック・セグメンテーションの例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3F314A5-CA39-2E4D-8187-3FDE02483991}"/>
              </a:ext>
            </a:extLst>
          </p:cNvPr>
          <p:cNvCxnSpPr>
            <a:cxnSpLocks/>
          </p:cNvCxnSpPr>
          <p:nvPr/>
        </p:nvCxnSpPr>
        <p:spPr>
          <a:xfrm flipH="1">
            <a:off x="2794000" y="1110063"/>
            <a:ext cx="222250" cy="2107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103AA53-C767-F146-E273-25CA702DC505}"/>
              </a:ext>
            </a:extLst>
          </p:cNvPr>
          <p:cNvSpPr txBox="1"/>
          <p:nvPr/>
        </p:nvSpPr>
        <p:spPr>
          <a:xfrm>
            <a:off x="1602000" y="540288"/>
            <a:ext cx="7340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物体ではないエリアも対象である</a:t>
            </a:r>
            <a:endParaRPr kumimoji="1" lang="en-US" altLang="ja-JP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（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インスタンス・セグメンテーションでは、このようにはならない）</a:t>
            </a:r>
          </a:p>
        </p:txBody>
      </p:sp>
    </p:spTree>
    <p:extLst>
      <p:ext uri="{BB962C8B-B14F-4D97-AF65-F5344CB8AC3E}">
        <p14:creationId xmlns:p14="http://schemas.microsoft.com/office/powerpoint/2010/main" val="1585182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畳み込みニューラルネットワーク（</a:t>
            </a:r>
            <a:r>
              <a:rPr lang="en-US" altLang="ja-JP" dirty="0"/>
              <a:t>CNN</a:t>
            </a:r>
            <a:r>
              <a:rPr lang="ja-JP" altLang="en-US" dirty="0"/>
              <a:t>）の基本構造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7927006" cy="5333166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画像理解</a:t>
            </a:r>
            <a:r>
              <a:rPr lang="ja-JP" altLang="en-US" sz="2400" dirty="0"/>
              <a:t>や</a:t>
            </a:r>
            <a:r>
              <a:rPr lang="ja-JP" altLang="en-US" sz="2400" b="1" dirty="0"/>
              <a:t>画像の分析</a:t>
            </a:r>
            <a:r>
              <a:rPr lang="ja-JP" altLang="en-US" sz="2400" dirty="0"/>
              <a:t>に特化した</a:t>
            </a:r>
            <a:r>
              <a:rPr lang="ja-JP" altLang="en-US" sz="2400" b="1" dirty="0"/>
              <a:t>ディープラーニング</a:t>
            </a:r>
            <a:r>
              <a:rPr lang="ja-JP" altLang="en-US" sz="2400" dirty="0"/>
              <a:t>の一種．</a:t>
            </a:r>
          </a:p>
          <a:p>
            <a:r>
              <a:rPr lang="ja-JP" altLang="en-US" sz="2400" dirty="0"/>
              <a:t>主に</a:t>
            </a:r>
            <a:r>
              <a:rPr lang="ja-JP" altLang="en-US" sz="2400" b="1" dirty="0"/>
              <a:t>畳み込み層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プーリング層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全結合層</a:t>
            </a:r>
            <a:r>
              <a:rPr lang="ja-JP" altLang="en-US" sz="2400" dirty="0"/>
              <a:t>の３種類で構成</a:t>
            </a:r>
            <a:endParaRPr lang="en-US" altLang="ja-JP" sz="2400" dirty="0"/>
          </a:p>
          <a:p>
            <a:pPr lvl="1"/>
            <a:r>
              <a:rPr lang="ja-JP" altLang="en-US" b="1" dirty="0"/>
              <a:t>畳み込み層</a:t>
            </a:r>
            <a:r>
              <a:rPr lang="ja-JP" altLang="en-US" dirty="0"/>
              <a:t>：画像の局所的な</a:t>
            </a:r>
            <a:r>
              <a:rPr lang="ja-JP" altLang="en-US" b="1" dirty="0"/>
              <a:t>特徴</a:t>
            </a:r>
            <a:r>
              <a:rPr lang="ja-JP" altLang="en-US" sz="2400" dirty="0"/>
              <a:t>（エッジ、テクスチャなど）</a:t>
            </a:r>
            <a:r>
              <a:rPr lang="ja-JP" altLang="en-US" dirty="0"/>
              <a:t>をとらえる</a:t>
            </a:r>
            <a:endParaRPr lang="en-US" altLang="ja-JP" dirty="0"/>
          </a:p>
          <a:p>
            <a:pPr lvl="1"/>
            <a:r>
              <a:rPr lang="ja-JP" altLang="en-US" b="1" dirty="0"/>
              <a:t>プーリング層</a:t>
            </a:r>
            <a:r>
              <a:rPr lang="ja-JP" altLang="en-US" dirty="0"/>
              <a:t>：</a:t>
            </a:r>
            <a:r>
              <a:rPr lang="ja-JP" altLang="en-US" b="1" dirty="0"/>
              <a:t>特徴マップ</a:t>
            </a:r>
            <a:r>
              <a:rPr lang="ja-JP" altLang="en-US" dirty="0"/>
              <a:t>の</a:t>
            </a:r>
            <a:r>
              <a:rPr lang="ja-JP" altLang="en-US" b="1" dirty="0"/>
              <a:t>サイズを縮小</a:t>
            </a:r>
            <a:r>
              <a:rPr lang="ja-JP" altLang="en-US" dirty="0"/>
              <a:t>し，</a:t>
            </a:r>
            <a:r>
              <a:rPr lang="ja-JP" altLang="en-US" b="1" dirty="0"/>
              <a:t>過学習を防止．</a:t>
            </a:r>
            <a:endParaRPr lang="ja-JP" altLang="en-US" dirty="0"/>
          </a:p>
          <a:p>
            <a:pPr lvl="1"/>
            <a:r>
              <a:rPr lang="ja-JP" altLang="en-US" b="1" dirty="0"/>
              <a:t>全結合層</a:t>
            </a:r>
            <a:r>
              <a:rPr lang="ja-JP" altLang="en-US" dirty="0"/>
              <a:t>：</a:t>
            </a:r>
            <a:r>
              <a:rPr lang="ja-JP" altLang="en-US" b="1" dirty="0"/>
              <a:t>特徴マップ</a:t>
            </a:r>
            <a:r>
              <a:rPr lang="ja-JP" altLang="en-US" dirty="0"/>
              <a:t>をもとに</a:t>
            </a:r>
            <a:r>
              <a:rPr lang="ja-JP" altLang="en-US" b="1" dirty="0"/>
              <a:t>画像</a:t>
            </a:r>
            <a:r>
              <a:rPr lang="ja-JP" altLang="en-US" dirty="0"/>
              <a:t>を処理する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42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6EBE27-C58D-4368-B3E6-C97CFE9F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83213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畳み込みニューラルネットワーク（</a:t>
            </a:r>
            <a:r>
              <a:rPr kumimoji="1" lang="en-US" altLang="ja-JP" dirty="0"/>
              <a:t>CNN</a:t>
            </a:r>
            <a:r>
              <a:rPr kumimoji="1" lang="ja-JP" altLang="en-US" dirty="0"/>
              <a:t>）</a:t>
            </a:r>
            <a:r>
              <a:rPr lang="ja-JP" altLang="en-US" dirty="0"/>
              <a:t>の例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37BD00-99BE-432D-AE4C-BF07EF9D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324" y="6006432"/>
            <a:ext cx="5476061" cy="558844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>
                <a:latin typeface="+mn-ea"/>
                <a:ea typeface="+mn-ea"/>
              </a:rPr>
              <a:t>さまざまなバリエーション</a:t>
            </a:r>
            <a:endParaRPr lang="en-US" altLang="ja-JP" dirty="0">
              <a:latin typeface="+mn-ea"/>
              <a:ea typeface="+mn-ea"/>
            </a:endParaRP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2C6DAB-38F2-4793-8A6D-7D0ED8D5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A47E5CD-CD20-413D-B5FB-BC24298AF109}"/>
              </a:ext>
            </a:extLst>
          </p:cNvPr>
          <p:cNvSpPr/>
          <p:nvPr/>
        </p:nvSpPr>
        <p:spPr>
          <a:xfrm>
            <a:off x="666447" y="3940615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DE1A76-5EF9-4493-A066-61D3615B4A30}"/>
              </a:ext>
            </a:extLst>
          </p:cNvPr>
          <p:cNvSpPr/>
          <p:nvPr/>
        </p:nvSpPr>
        <p:spPr>
          <a:xfrm>
            <a:off x="1025076" y="4212884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D94F0A-5287-4529-A415-DFA523067747}"/>
              </a:ext>
            </a:extLst>
          </p:cNvPr>
          <p:cNvSpPr/>
          <p:nvPr/>
        </p:nvSpPr>
        <p:spPr>
          <a:xfrm>
            <a:off x="1383705" y="4611879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31A974-EFFA-4D54-B57E-443ABE46D6E3}"/>
              </a:ext>
            </a:extLst>
          </p:cNvPr>
          <p:cNvSpPr/>
          <p:nvPr/>
        </p:nvSpPr>
        <p:spPr>
          <a:xfrm>
            <a:off x="1766867" y="3934822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B595EDE-F42C-4DCD-AF55-A12ED93EF299}"/>
              </a:ext>
            </a:extLst>
          </p:cNvPr>
          <p:cNvSpPr/>
          <p:nvPr/>
        </p:nvSpPr>
        <p:spPr>
          <a:xfrm>
            <a:off x="2125496" y="4201396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F8117EE-E975-4CBE-978D-748A34CAE6A2}"/>
              </a:ext>
            </a:extLst>
          </p:cNvPr>
          <p:cNvSpPr/>
          <p:nvPr/>
        </p:nvSpPr>
        <p:spPr>
          <a:xfrm>
            <a:off x="2484125" y="4600391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73FF8AA-934C-4C50-8055-1C0A1963D283}"/>
              </a:ext>
            </a:extLst>
          </p:cNvPr>
          <p:cNvSpPr/>
          <p:nvPr/>
        </p:nvSpPr>
        <p:spPr>
          <a:xfrm>
            <a:off x="3225916" y="4189908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A3284F8-E6D8-4810-ABBF-463D064E0B73}"/>
              </a:ext>
            </a:extLst>
          </p:cNvPr>
          <p:cNvSpPr/>
          <p:nvPr/>
        </p:nvSpPr>
        <p:spPr>
          <a:xfrm>
            <a:off x="3584545" y="4588903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611694C-4634-4CF3-A456-702772A9D096}"/>
              </a:ext>
            </a:extLst>
          </p:cNvPr>
          <p:cNvSpPr/>
          <p:nvPr/>
        </p:nvSpPr>
        <p:spPr>
          <a:xfrm>
            <a:off x="2849825" y="3923334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5BD43F-BA49-41BA-8C7F-084CB159C916}"/>
              </a:ext>
            </a:extLst>
          </p:cNvPr>
          <p:cNvSpPr/>
          <p:nvPr/>
        </p:nvSpPr>
        <p:spPr>
          <a:xfrm>
            <a:off x="5312355" y="3910023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F2B3608-BD4A-4416-99F1-5A3BE990A163}"/>
              </a:ext>
            </a:extLst>
          </p:cNvPr>
          <p:cNvSpPr/>
          <p:nvPr/>
        </p:nvSpPr>
        <p:spPr>
          <a:xfrm>
            <a:off x="6054146" y="4171953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DA94E41-2D67-43B3-8D3E-936CF0CA4DC8}"/>
              </a:ext>
            </a:extLst>
          </p:cNvPr>
          <p:cNvSpPr/>
          <p:nvPr/>
        </p:nvSpPr>
        <p:spPr>
          <a:xfrm>
            <a:off x="6796825" y="4029997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A3CDE46-35B6-412D-AD79-3935055D6453}"/>
              </a:ext>
            </a:extLst>
          </p:cNvPr>
          <p:cNvSpPr/>
          <p:nvPr/>
        </p:nvSpPr>
        <p:spPr>
          <a:xfrm>
            <a:off x="6412775" y="390423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68D4AF0-2510-49EA-99B9-CA5D968B3A12}"/>
              </a:ext>
            </a:extLst>
          </p:cNvPr>
          <p:cNvSpPr/>
          <p:nvPr/>
        </p:nvSpPr>
        <p:spPr>
          <a:xfrm>
            <a:off x="7161360" y="4159316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F2A1377-C6C7-45F3-BAB6-67CCADF768F4}"/>
              </a:ext>
            </a:extLst>
          </p:cNvPr>
          <p:cNvSpPr/>
          <p:nvPr/>
        </p:nvSpPr>
        <p:spPr>
          <a:xfrm>
            <a:off x="5698480" y="4009771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DBA23D-39CC-46CC-9356-F70B44321183}"/>
              </a:ext>
            </a:extLst>
          </p:cNvPr>
          <p:cNvSpPr txBox="1"/>
          <p:nvPr/>
        </p:nvSpPr>
        <p:spPr>
          <a:xfrm>
            <a:off x="601112" y="4089949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509ACB1-ECB2-4F14-859C-00B648306ED2}"/>
              </a:ext>
            </a:extLst>
          </p:cNvPr>
          <p:cNvSpPr txBox="1"/>
          <p:nvPr/>
        </p:nvSpPr>
        <p:spPr>
          <a:xfrm>
            <a:off x="1694473" y="4070559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0454BF4-89DD-458E-B7F1-987BF3A18CA0}"/>
              </a:ext>
            </a:extLst>
          </p:cNvPr>
          <p:cNvSpPr txBox="1"/>
          <p:nvPr/>
        </p:nvSpPr>
        <p:spPr>
          <a:xfrm>
            <a:off x="2787834" y="4051169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015D132-4A16-41F6-AF17-E1BEA6996EC1}"/>
              </a:ext>
            </a:extLst>
          </p:cNvPr>
          <p:cNvSpPr txBox="1"/>
          <p:nvPr/>
        </p:nvSpPr>
        <p:spPr>
          <a:xfrm>
            <a:off x="5248692" y="4043179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E95B370-CE18-4F01-A566-B9F2D9EC7B96}"/>
              </a:ext>
            </a:extLst>
          </p:cNvPr>
          <p:cNvSpPr txBox="1"/>
          <p:nvPr/>
        </p:nvSpPr>
        <p:spPr>
          <a:xfrm>
            <a:off x="6355650" y="3993814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868D6DD-DFF7-45F8-B315-7116D87499BD}"/>
              </a:ext>
            </a:extLst>
          </p:cNvPr>
          <p:cNvSpPr/>
          <p:nvPr/>
        </p:nvSpPr>
        <p:spPr>
          <a:xfrm>
            <a:off x="422501" y="3788533"/>
            <a:ext cx="3666004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3CC4026-E8E2-461A-A11D-C7DFEE74344E}"/>
              </a:ext>
            </a:extLst>
          </p:cNvPr>
          <p:cNvSpPr/>
          <p:nvPr/>
        </p:nvSpPr>
        <p:spPr>
          <a:xfrm>
            <a:off x="4835159" y="3783628"/>
            <a:ext cx="3143779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651E5CD-B4FD-461C-AB7B-2C0D67E2AA68}"/>
              </a:ext>
            </a:extLst>
          </p:cNvPr>
          <p:cNvSpPr txBox="1"/>
          <p:nvPr/>
        </p:nvSpPr>
        <p:spPr>
          <a:xfrm>
            <a:off x="916772" y="4158595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13F277B-4992-4F9B-89FF-919D2650AE23}"/>
              </a:ext>
            </a:extLst>
          </p:cNvPr>
          <p:cNvSpPr txBox="1"/>
          <p:nvPr/>
        </p:nvSpPr>
        <p:spPr>
          <a:xfrm>
            <a:off x="2032057" y="4149438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732F04F-7C7C-450A-AF52-9C8E9245352D}"/>
              </a:ext>
            </a:extLst>
          </p:cNvPr>
          <p:cNvSpPr txBox="1"/>
          <p:nvPr/>
        </p:nvSpPr>
        <p:spPr>
          <a:xfrm>
            <a:off x="3109018" y="4172198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16B54AE-B143-4C5A-87E2-787A44F634E6}"/>
              </a:ext>
            </a:extLst>
          </p:cNvPr>
          <p:cNvSpPr txBox="1"/>
          <p:nvPr/>
        </p:nvSpPr>
        <p:spPr>
          <a:xfrm>
            <a:off x="5942851" y="4125319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97D3CD7-2EAE-4AB3-A62C-9CA4575FD830}"/>
              </a:ext>
            </a:extLst>
          </p:cNvPr>
          <p:cNvSpPr txBox="1"/>
          <p:nvPr/>
        </p:nvSpPr>
        <p:spPr>
          <a:xfrm>
            <a:off x="7065882" y="4158595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4DB70C2-CB3E-D808-BF51-72EA46CC5FBB}"/>
              </a:ext>
            </a:extLst>
          </p:cNvPr>
          <p:cNvSpPr txBox="1">
            <a:spLocks/>
          </p:cNvSpPr>
          <p:nvPr/>
        </p:nvSpPr>
        <p:spPr>
          <a:xfrm>
            <a:off x="321845" y="846253"/>
            <a:ext cx="7927006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CNN</a:t>
            </a:r>
            <a:r>
              <a:rPr lang="ja-JP" altLang="en-US" sz="2400" dirty="0"/>
              <a:t>の主要な層構成：</a:t>
            </a:r>
          </a:p>
          <a:p>
            <a:pPr lvl="1"/>
            <a:r>
              <a:rPr lang="ja-JP" altLang="en-US" b="1" dirty="0"/>
              <a:t>プーリング層</a:t>
            </a:r>
          </a:p>
          <a:p>
            <a:pPr lvl="1"/>
            <a:r>
              <a:rPr lang="ja-JP" altLang="en-US" b="1" dirty="0"/>
              <a:t>畳み込み層</a:t>
            </a:r>
          </a:p>
          <a:p>
            <a:pPr lvl="1"/>
            <a:r>
              <a:rPr lang="ja-JP" altLang="en-US" b="1" dirty="0"/>
              <a:t>全結合層</a:t>
            </a:r>
          </a:p>
          <a:p>
            <a:r>
              <a:rPr lang="ja-JP" altLang="en-US" sz="2400" dirty="0"/>
              <a:t>これらの層を組み合わせることで，さまざまなバリエーションの</a:t>
            </a:r>
            <a:r>
              <a:rPr lang="en-US" altLang="ja-JP" sz="2400" dirty="0"/>
              <a:t>CNN</a:t>
            </a:r>
            <a:r>
              <a:rPr lang="ja-JP" altLang="en-US" sz="2400" dirty="0"/>
              <a:t>を構築できる．</a:t>
            </a:r>
          </a:p>
          <a:p>
            <a:pPr lvl="1"/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4134730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FD617C-1465-64AB-648E-BB2CD2A8F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215B6F6-C1D2-337A-5C6E-3A21F701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AEB470-27FF-012C-2FF9-79D991B0D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BAA0E21-D98E-DCD9-6257-00E2EE2D8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3600" dirty="0">
                <a:solidFill>
                  <a:schemeClr val="tx2"/>
                </a:solidFill>
              </a:rPr>
              <a:t>9-2. </a:t>
            </a:r>
            <a:r>
              <a:rPr lang="ja-JP" altLang="en-US" sz="3600" dirty="0">
                <a:solidFill>
                  <a:schemeClr val="tx2"/>
                </a:solidFill>
              </a:rPr>
              <a:t>畳み込みニューラルネットワークによる画像分類の例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8D9FFD8-911C-93AD-44FA-619B0673A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D608B86-FA10-2F37-F186-AD6994504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28FF123-C039-AE02-4B65-28892B597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4729492-B5FF-5E50-16DF-5DA49BBF2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C3C3B17-7739-FB8B-962F-0711451E1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233143-9CE5-B234-EAAB-11440C6E0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1B1AFC-5276-9840-E1AB-5484DFBC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9819D9-54AA-5B71-6F2F-CCF820596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4E52D76-2D3B-9526-D6CB-B69BBB7DD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C8C02C-CFF6-998B-A986-C57D2B2A6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77D428A-9EEC-00F9-374C-804CBF10A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8AC0FB3-E37A-2FF8-B136-8CBA8471B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865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7628</TotalTime>
  <Words>3538</Words>
  <Application>Microsoft Office PowerPoint</Application>
  <PresentationFormat>画面に合わせる (4:3)</PresentationFormat>
  <Paragraphs>620</Paragraphs>
  <Slides>65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65</vt:i4>
      </vt:variant>
    </vt:vector>
  </HeadingPairs>
  <TitlesOfParts>
    <vt:vector size="76" baseType="lpstr">
      <vt:lpstr>ＭＳ ゴシック</vt:lpstr>
      <vt:lpstr>メイリオ</vt:lpstr>
      <vt:lpstr>游ゴシック</vt:lpstr>
      <vt:lpstr>Abadi</vt:lpstr>
      <vt:lpstr>Arial</vt:lpstr>
      <vt:lpstr>Calibri</vt:lpstr>
      <vt:lpstr>Times New Roman</vt:lpstr>
      <vt:lpstr>Office テーマ</vt:lpstr>
      <vt:lpstr>3_Office テーマ</vt:lpstr>
      <vt:lpstr>4_Office テーマ</vt:lpstr>
      <vt:lpstr>2_Office テーマ</vt:lpstr>
      <vt:lpstr>ae-9.ディープラーニングによる画像理解 </vt:lpstr>
      <vt:lpstr>人工知能（AI）の学習のための指針</vt:lpstr>
      <vt:lpstr>アウトライン</vt:lpstr>
      <vt:lpstr>9-1. イントロダクション</vt:lpstr>
      <vt:lpstr>PowerPoint プレゼンテーション</vt:lpstr>
      <vt:lpstr>ディープニューラルネットワーク</vt:lpstr>
      <vt:lpstr>畳み込みニューラルネットワーク（CNN）の基本構造</vt:lpstr>
      <vt:lpstr>畳み込みニューラルネットワーク（CNN）の例</vt:lpstr>
      <vt:lpstr>9-2. 畳み込みニューラルネットワークによる画像分類の例</vt:lpstr>
      <vt:lpstr>手書き数字の MNIST データセットの分類</vt:lpstr>
      <vt:lpstr>手書き数字の MNIST データセットの分類</vt:lpstr>
      <vt:lpstr>Pythonによる手書き数字認識のプログラム</vt:lpstr>
      <vt:lpstr>ResNet (2015 年) の基本アイデア</vt:lpstr>
      <vt:lpstr>Pythonによる手書き数字認識のプログラム（ResNet を導入した改善版）</vt:lpstr>
      <vt:lpstr>演習１．手書き数字の認識．CNN の効果 </vt:lpstr>
      <vt:lpstr>PowerPoint プレゼンテーション</vt:lpstr>
      <vt:lpstr>演習２．手書き数字の認識．ResNet による改善 </vt:lpstr>
      <vt:lpstr>PowerPoint プレゼンテーション</vt:lpstr>
      <vt:lpstr>学習の繰り返しと学習曲線</vt:lpstr>
      <vt:lpstr>畳み込みニューラルネットワークの効果</vt:lpstr>
      <vt:lpstr>ResNet による改善の効果</vt:lpstr>
      <vt:lpstr>演習２の畳み込みニューラルネットワーク</vt:lpstr>
      <vt:lpstr>ここまでのまとめ</vt:lpstr>
      <vt:lpstr>9-3. 画像分類と学習済みモデルの活用</vt:lpstr>
      <vt:lpstr>ImageNet-1K データセットの概要</vt:lpstr>
      <vt:lpstr>COCO データセットの概要</vt:lpstr>
      <vt:lpstr>学習済みモデルの活用メリット</vt:lpstr>
      <vt:lpstr>演習３ </vt:lpstr>
      <vt:lpstr>演習の目的</vt:lpstr>
      <vt:lpstr>PowerPoint プレゼンテーション</vt:lpstr>
      <vt:lpstr>発展学習</vt:lpstr>
      <vt:lpstr>9-4. さまざまな画像理解のタスク</vt:lpstr>
      <vt:lpstr>画像理解</vt:lpstr>
      <vt:lpstr>画像理解の主な種類</vt:lpstr>
      <vt:lpstr>① 画像分類</vt:lpstr>
      <vt:lpstr>② 物体検出</vt:lpstr>
      <vt:lpstr>③ セグメンテーション</vt:lpstr>
      <vt:lpstr>画像理解の応用例：医療分野</vt:lpstr>
      <vt:lpstr>画像理解のまとめ</vt:lpstr>
      <vt:lpstr>9-5. 物体検出</vt:lpstr>
      <vt:lpstr>物体検出の例</vt:lpstr>
      <vt:lpstr>物体検出の特質</vt:lpstr>
      <vt:lpstr>バックボーンとネック</vt:lpstr>
      <vt:lpstr>バックボーンとネック</vt:lpstr>
      <vt:lpstr>YOLOの特徴と構造</vt:lpstr>
      <vt:lpstr>演習４．YOLO による物体検出 </vt:lpstr>
      <vt:lpstr>PowerPoint プレゼンテーション</vt:lpstr>
      <vt:lpstr>発展学習</vt:lpstr>
      <vt:lpstr>9-6. セグメンテーション</vt:lpstr>
      <vt:lpstr>セグメンテーションの例</vt:lpstr>
      <vt:lpstr>セグメンテーションの例</vt:lpstr>
      <vt:lpstr>セグメンテーション</vt:lpstr>
      <vt:lpstr>医療画像のセグメンテーション</vt:lpstr>
      <vt:lpstr>自動運転でのセグメンテーション</vt:lpstr>
      <vt:lpstr>衛星画像のセグメンテーション</vt:lpstr>
      <vt:lpstr>演習５．ドキュメント画像のセグメンテーション </vt:lpstr>
      <vt:lpstr>PowerPoint プレゼンテーション</vt:lpstr>
      <vt:lpstr>ここまでのまとめ</vt:lpstr>
      <vt:lpstr>セグメンテーションを実現するFCN</vt:lpstr>
      <vt:lpstr>セグメンテーションを実現するFCN</vt:lpstr>
      <vt:lpstr>9-7. セグメンテーションのバリエーション</vt:lpstr>
      <vt:lpstr>セグメンテーションの種類</vt:lpstr>
      <vt:lpstr>セグメンテーションのバリエーション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ae-9.ディープラーニングによる画像理解（AI演習）</dc:title>
  <dc:creator>kaneko kunihiko</dc:creator>
  <cp:lastModifiedBy>金子　邦彦</cp:lastModifiedBy>
  <cp:revision>673</cp:revision>
  <dcterms:created xsi:type="dcterms:W3CDTF">2019-11-02T00:06:04Z</dcterms:created>
  <dcterms:modified xsi:type="dcterms:W3CDTF">2025-03-25T05:05:34Z</dcterms:modified>
</cp:coreProperties>
</file>