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698" r:id="rId2"/>
    <p:sldMasterId id="2147483703" r:id="rId3"/>
  </p:sldMasterIdLst>
  <p:notesMasterIdLst>
    <p:notesMasterId r:id="rId49"/>
  </p:notesMasterIdLst>
  <p:handoutMasterIdLst>
    <p:handoutMasterId r:id="rId50"/>
  </p:handoutMasterIdLst>
  <p:sldIdLst>
    <p:sldId id="2001" r:id="rId4"/>
    <p:sldId id="1509" r:id="rId5"/>
    <p:sldId id="1510" r:id="rId6"/>
    <p:sldId id="1511" r:id="rId7"/>
    <p:sldId id="1488" r:id="rId8"/>
    <p:sldId id="1503" r:id="rId9"/>
    <p:sldId id="1487" r:id="rId10"/>
    <p:sldId id="1467" r:id="rId11"/>
    <p:sldId id="1824" r:id="rId12"/>
    <p:sldId id="1826" r:id="rId13"/>
    <p:sldId id="1827" r:id="rId14"/>
    <p:sldId id="1828" r:id="rId15"/>
    <p:sldId id="1472" r:id="rId16"/>
    <p:sldId id="1501" r:id="rId17"/>
    <p:sldId id="1463" r:id="rId18"/>
    <p:sldId id="1473" r:id="rId19"/>
    <p:sldId id="1502" r:id="rId20"/>
    <p:sldId id="1495" r:id="rId21"/>
    <p:sldId id="1497" r:id="rId22"/>
    <p:sldId id="1498" r:id="rId23"/>
    <p:sldId id="1504" r:id="rId24"/>
    <p:sldId id="1505" r:id="rId25"/>
    <p:sldId id="1772" r:id="rId26"/>
    <p:sldId id="1775" r:id="rId27"/>
    <p:sldId id="1773" r:id="rId28"/>
    <p:sldId id="1774" r:id="rId29"/>
    <p:sldId id="1692" r:id="rId30"/>
    <p:sldId id="1776" r:id="rId31"/>
    <p:sldId id="1778" r:id="rId32"/>
    <p:sldId id="1777" r:id="rId33"/>
    <p:sldId id="1782" r:id="rId34"/>
    <p:sldId id="1945" r:id="rId35"/>
    <p:sldId id="1946" r:id="rId36"/>
    <p:sldId id="1998" r:id="rId37"/>
    <p:sldId id="1706" r:id="rId38"/>
    <p:sldId id="1986" r:id="rId39"/>
    <p:sldId id="2000" r:id="rId40"/>
    <p:sldId id="1056" r:id="rId41"/>
    <p:sldId id="1729" r:id="rId42"/>
    <p:sldId id="1992" r:id="rId43"/>
    <p:sldId id="1730" r:id="rId44"/>
    <p:sldId id="1993" r:id="rId45"/>
    <p:sldId id="919" r:id="rId46"/>
    <p:sldId id="744" r:id="rId47"/>
    <p:sldId id="1024" r:id="rId4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8088" autoAdjust="0"/>
  </p:normalViewPr>
  <p:slideViewPr>
    <p:cSldViewPr snapToGrid="0">
      <p:cViewPr varScale="1">
        <p:scale>
          <a:sx n="54" d="100"/>
          <a:sy n="54" d="100"/>
        </p:scale>
        <p:origin x="646" y="4"/>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38" d="100"/>
          <a:sy n="38" d="100"/>
        </p:scale>
        <p:origin x="1878" y="28"/>
      </p:cViewPr>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notesMaster" Target="notesMasters/notesMaster1.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92763BF-D648-4028-9754-3615FF609DD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6B10CE5D-8673-4CA7-9090-03259476253E}"/>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05FF2E0-C691-4652-BD93-B8DB4314A43F}" type="datetimeFigureOut">
              <a:rPr kumimoji="1" lang="ja-JP" altLang="en-US" smtClean="0"/>
              <a:t>2025/3/25</a:t>
            </a:fld>
            <a:endParaRPr kumimoji="1" lang="ja-JP" altLang="en-US"/>
          </a:p>
        </p:txBody>
      </p:sp>
      <p:sp>
        <p:nvSpPr>
          <p:cNvPr id="4" name="フッター プレースホルダー 3">
            <a:extLst>
              <a:ext uri="{FF2B5EF4-FFF2-40B4-BE49-F238E27FC236}">
                <a16:creationId xmlns:a16="http://schemas.microsoft.com/office/drawing/2014/main" id="{C2FF5B21-A326-4B36-82F5-4E6EA1A9FF63}"/>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BE679C3-E509-4B6D-8BC5-8667FC746E2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26BFD2C-F54A-4665-824F-63737EEC6896}" type="slidenum">
              <a:rPr kumimoji="1" lang="ja-JP" altLang="en-US" smtClean="0"/>
              <a:t>‹#›</a:t>
            </a:fld>
            <a:endParaRPr kumimoji="1" lang="ja-JP" altLang="en-US"/>
          </a:p>
        </p:txBody>
      </p:sp>
    </p:spTree>
    <p:extLst>
      <p:ext uri="{BB962C8B-B14F-4D97-AF65-F5344CB8AC3E}">
        <p14:creationId xmlns:p14="http://schemas.microsoft.com/office/powerpoint/2010/main" val="2261972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2025/3/25</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63CBD-409C-61DA-17AF-5B616765B20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D1EFC2-C35F-9CA1-D0DF-62C07824ADC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A9CB053-D338-CF59-203F-EADF587D3BC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25E8DF1-CF96-F07D-8592-CB8B267FA2A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44695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64678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58742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70245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85121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223C1-63D0-4CA4-8D67-2118CF2CB84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41242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DA3CC-85A9-481E-B186-C3834098E72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510FA8-9A46-8788-8FE3-A26230E8A5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A5B7F1A-29B0-BE89-42AE-3DBF90E4FA8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09A1E17-CCA3-7170-42BD-3CB23554673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24414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222B0-9F77-8A36-AFFB-7D89D2220E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44C398C-2415-3B5A-1571-C1A5CF2D20F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ABD8F91-6A6F-129A-C6F6-B8ADBAD9548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719CBBD-F6FC-D55A-8E67-40FD1D10DF2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70047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519877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112762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352618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202060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80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2025/3/25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9309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774539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231681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26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2025/3/25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859002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021256573"/>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theme" Target="../theme/theme3.xml"/><Relationship Id="rId6"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2025/3/25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83931247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2025/3/25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202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8224925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224977784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jpeg"/><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s://colab.research.google.com/drive/1-8fGnilg-dsA6YfSggBHVi461CBWIMdD?usp=sharing" TargetMode="Externa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 Id="rId3" Type="http://schemas.openxmlformats.org/officeDocument/2006/relationships/hyperlink" Target="https://colab.research.google.com/drive/1-8fGnilg-dsA6YfSggBHVi461CBWIMdD?usp=sharin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s://colab.research.google.com/drive/1-8fGnilg-dsA6YfSggBHVi461CBWIMdD?usp=sharing" TargetMode="Externa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egment-anything.com/demo" TargetMode="Externa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huggingface.co/spaces/nielsr/dit-document-layout-analysis" TargetMode="Externa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s://colab.research.google.com/drive/1-8fGnilg-dsA6YfSggBHVi461CBWIMdD?usp=sharing" TargetMode="External"/><Relationship Id="rId3"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384D37-2FEC-03E0-9635-DA9592D7B2E1}"/>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9C7B7CB-40C5-00C4-FCFD-1316FDA7C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8030670-F796-D72A-7E7C-4C889C85C2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D151BF47-6594-0397-BADF-7779BD401B72}"/>
              </a:ext>
            </a:extLst>
          </p:cNvPr>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1. Iris</a:t>
            </a:r>
            <a:r>
              <a:rPr lang="ja-JP" altLang="en-US" sz="4500" dirty="0">
                <a:solidFill>
                  <a:schemeClr val="tx2"/>
                </a:solidFill>
              </a:rPr>
              <a:t>データセットの分類</a:t>
            </a:r>
          </a:p>
        </p:txBody>
      </p:sp>
      <p:sp>
        <p:nvSpPr>
          <p:cNvPr id="3" name="字幕 2">
            <a:extLst>
              <a:ext uri="{FF2B5EF4-FFF2-40B4-BE49-F238E27FC236}">
                <a16:creationId xmlns:a16="http://schemas.microsoft.com/office/drawing/2014/main" id="{0F6CA405-096D-E42C-C6C4-2DF4C25F92CB}"/>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75ADF0D6-F4A8-0263-8FBA-62F889761E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B3CB6B0A-EB58-3FAC-3FCD-E708F2D76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E793D0-F34B-33CF-A6A1-C61482A748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7C43C8D-8924-B7D3-6422-24F59D6B78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005C93E-15DA-CDFF-F033-32F700CC0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0E9E18D7-45D2-D7CF-4795-F4CEA11376BE}"/>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D3D64333-50C0-7586-C61F-2FD720588C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E5918BEF-DB69-5651-5D04-A89447555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CA0FBA57-8B63-EA11-3AD9-91B2E1DF3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EA7A5274-77BE-D3DA-50AF-1FA1AE951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A51C3C57-FD66-97FF-16CE-3DAB017EF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988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133E43-54B7-7962-1FDA-88D121B90A43}"/>
              </a:ext>
            </a:extLst>
          </p:cNvPr>
          <p:cNvSpPr>
            <a:spLocks noGrp="1"/>
          </p:cNvSpPr>
          <p:nvPr>
            <p:ph type="title"/>
          </p:nvPr>
        </p:nvSpPr>
        <p:spPr/>
        <p:txBody>
          <a:bodyPr>
            <a:normAutofit fontScale="90000"/>
          </a:bodyPr>
          <a:lstStyle/>
          <a:p>
            <a:r>
              <a:rPr kumimoji="1" lang="ja-JP" altLang="en-US" dirty="0"/>
              <a:t>ディープラーニングでの画像データの前処理</a:t>
            </a:r>
          </a:p>
        </p:txBody>
      </p:sp>
      <p:sp>
        <p:nvSpPr>
          <p:cNvPr id="3" name="コンテンツ プレースホルダー 2">
            <a:extLst>
              <a:ext uri="{FF2B5EF4-FFF2-40B4-BE49-F238E27FC236}">
                <a16:creationId xmlns:a16="http://schemas.microsoft.com/office/drawing/2014/main" id="{A2D37A74-D7FF-69B9-8084-697BF56F0222}"/>
              </a:ext>
            </a:extLst>
          </p:cNvPr>
          <p:cNvSpPr>
            <a:spLocks noGrp="1"/>
          </p:cNvSpPr>
          <p:nvPr>
            <p:ph idx="1"/>
          </p:nvPr>
        </p:nvSpPr>
        <p:spPr>
          <a:xfrm>
            <a:off x="321845" y="846252"/>
            <a:ext cx="8461208" cy="6011747"/>
          </a:xfrm>
        </p:spPr>
        <p:txBody>
          <a:bodyPr>
            <a:normAutofit/>
          </a:bodyPr>
          <a:lstStyle/>
          <a:p>
            <a:pPr marL="0" indent="0">
              <a:buNone/>
            </a:pPr>
            <a:r>
              <a:rPr lang="ja-JP" altLang="en-US" sz="2400" dirty="0"/>
              <a:t>ディープラーニングモデルの学習効率と精度を最適化するため、画像データの前処理は重要</a:t>
            </a:r>
            <a:endParaRPr lang="en-US" altLang="ja-JP" sz="2400" dirty="0"/>
          </a:p>
          <a:p>
            <a:endParaRPr lang="en-US" altLang="ja-JP" sz="2400" dirty="0"/>
          </a:p>
          <a:p>
            <a:pPr marL="0" indent="0">
              <a:buNone/>
            </a:pPr>
            <a:r>
              <a:rPr lang="ja-JP" altLang="en-US" sz="2400" dirty="0"/>
              <a:t>画像の前処理</a:t>
            </a:r>
            <a:endParaRPr lang="en-US" altLang="ja-JP" sz="2400" dirty="0"/>
          </a:p>
          <a:p>
            <a:r>
              <a:rPr lang="ja-JP" altLang="en-US" sz="2400" dirty="0"/>
              <a:t>ノイズ除去</a:t>
            </a:r>
            <a:endParaRPr lang="en-US" altLang="ja-JP" sz="2400" dirty="0"/>
          </a:p>
          <a:p>
            <a:r>
              <a:rPr lang="ja-JP" altLang="en-US" sz="2400" dirty="0"/>
              <a:t>コントラスト調整</a:t>
            </a:r>
            <a:endParaRPr lang="en-US" altLang="ja-JP" sz="2400" dirty="0"/>
          </a:p>
          <a:p>
            <a:r>
              <a:rPr lang="ja-JP" altLang="en-US" sz="2400" dirty="0"/>
              <a:t>学習に使う画像のサイズ（縦、横）をそろえる</a:t>
            </a:r>
            <a:endParaRPr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53484EAD-8539-CDD4-66E4-1A6E6163D9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E8A09818-2006-B1DE-5164-E7D86A11386C}"/>
              </a:ext>
            </a:extLst>
          </p:cNvPr>
          <p:cNvPicPr>
            <a:picLocks noChangeAspect="1"/>
          </p:cNvPicPr>
          <p:nvPr/>
        </p:nvPicPr>
        <p:blipFill>
          <a:blip r:embed="rId2"/>
          <a:stretch>
            <a:fillRect/>
          </a:stretch>
        </p:blipFill>
        <p:spPr>
          <a:xfrm>
            <a:off x="1455931" y="4454520"/>
            <a:ext cx="4638176" cy="2327420"/>
          </a:xfrm>
          <a:prstGeom prst="rect">
            <a:avLst/>
          </a:prstGeom>
        </p:spPr>
      </p:pic>
      <p:sp>
        <p:nvSpPr>
          <p:cNvPr id="5" name="テキスト ボックス 4">
            <a:extLst>
              <a:ext uri="{FF2B5EF4-FFF2-40B4-BE49-F238E27FC236}">
                <a16:creationId xmlns:a16="http://schemas.microsoft.com/office/drawing/2014/main" id="{457316D1-6925-45FB-7BA4-845C25677F0C}"/>
              </a:ext>
            </a:extLst>
          </p:cNvPr>
          <p:cNvSpPr txBox="1"/>
          <p:nvPr/>
        </p:nvSpPr>
        <p:spPr>
          <a:xfrm>
            <a:off x="6349241" y="5276258"/>
            <a:ext cx="146706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左：調整前</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右：調整後</a:t>
            </a:r>
          </a:p>
        </p:txBody>
      </p:sp>
    </p:spTree>
    <p:extLst>
      <p:ext uri="{BB962C8B-B14F-4D97-AF65-F5344CB8AC3E}">
        <p14:creationId xmlns:p14="http://schemas.microsoft.com/office/powerpoint/2010/main" val="1244197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3119BC-11F1-C918-8AC0-DEAEFD2B084B}"/>
              </a:ext>
            </a:extLst>
          </p:cNvPr>
          <p:cNvSpPr>
            <a:spLocks noGrp="1"/>
          </p:cNvSpPr>
          <p:nvPr>
            <p:ph type="title"/>
          </p:nvPr>
        </p:nvSpPr>
        <p:spPr/>
        <p:txBody>
          <a:bodyPr>
            <a:normAutofit fontScale="90000"/>
          </a:bodyPr>
          <a:lstStyle/>
          <a:p>
            <a:r>
              <a:rPr kumimoji="1" lang="ja-JP" altLang="en-US" dirty="0"/>
              <a:t>データ拡張</a:t>
            </a:r>
          </a:p>
        </p:txBody>
      </p:sp>
      <p:sp>
        <p:nvSpPr>
          <p:cNvPr id="3" name="コンテンツ プレースホルダー 2">
            <a:extLst>
              <a:ext uri="{FF2B5EF4-FFF2-40B4-BE49-F238E27FC236}">
                <a16:creationId xmlns:a16="http://schemas.microsoft.com/office/drawing/2014/main" id="{718F10BA-C6B1-8A72-A03D-FF9EE4C17C65}"/>
              </a:ext>
            </a:extLst>
          </p:cNvPr>
          <p:cNvSpPr>
            <a:spLocks noGrp="1"/>
          </p:cNvSpPr>
          <p:nvPr>
            <p:ph idx="1"/>
          </p:nvPr>
        </p:nvSpPr>
        <p:spPr/>
        <p:txBody>
          <a:bodyPr>
            <a:normAutofit/>
          </a:bodyPr>
          <a:lstStyle/>
          <a:p>
            <a:r>
              <a:rPr lang="ja-JP" altLang="en-US" sz="2400" dirty="0"/>
              <a:t>実</a:t>
            </a:r>
            <a:r>
              <a:rPr kumimoji="1" lang="ja-JP" altLang="en-US" sz="2400" dirty="0"/>
              <a:t>データをもとに、多様なデータを</a:t>
            </a:r>
            <a:r>
              <a:rPr lang="ja-JP" altLang="en-US" sz="2400" dirty="0"/>
              <a:t>合成し、訓練データの量を増やす</a:t>
            </a:r>
            <a:endParaRPr lang="en-US" altLang="ja-JP" sz="2400" dirty="0"/>
          </a:p>
          <a:p>
            <a:r>
              <a:rPr lang="ja-JP" altLang="en-US" sz="2400" dirty="0"/>
              <a:t>ディープラーニングの過学習の抑制を目的とする</a:t>
            </a:r>
            <a:endParaRPr kumimoji="1" lang="en-US" altLang="ja-JP" sz="2400" dirty="0"/>
          </a:p>
          <a:p>
            <a:endParaRPr lang="en-US" altLang="ja-JP" sz="2400" dirty="0"/>
          </a:p>
          <a:p>
            <a:pPr marL="0" indent="0">
              <a:buNone/>
            </a:pPr>
            <a:r>
              <a:rPr kumimoji="1" lang="en-US" altLang="ja-JP" sz="2400" dirty="0"/>
              <a:t>【</a:t>
            </a:r>
            <a:r>
              <a:rPr kumimoji="1" lang="ja-JP" altLang="en-US" sz="2400" dirty="0"/>
              <a:t>画像データのデータ拡張</a:t>
            </a:r>
            <a:r>
              <a:rPr kumimoji="1" lang="en-US" altLang="ja-JP" sz="2400" dirty="0"/>
              <a:t>】</a:t>
            </a:r>
          </a:p>
          <a:p>
            <a:r>
              <a:rPr kumimoji="1" lang="ja-JP" altLang="en-US" sz="2400" b="1" dirty="0"/>
              <a:t>回転</a:t>
            </a:r>
            <a:r>
              <a:rPr kumimoji="1" lang="ja-JP" altLang="en-US" sz="2400" dirty="0"/>
              <a:t>：</a:t>
            </a:r>
            <a:r>
              <a:rPr lang="ja-JP" altLang="en-US" sz="2400" dirty="0"/>
              <a:t>さまざま</a:t>
            </a:r>
            <a:r>
              <a:rPr kumimoji="1" lang="ja-JP" altLang="en-US" sz="2400" dirty="0"/>
              <a:t>な角度で回転</a:t>
            </a:r>
          </a:p>
          <a:p>
            <a:r>
              <a:rPr kumimoji="1" lang="ja-JP" altLang="en-US" sz="2400" b="1" dirty="0"/>
              <a:t>反転</a:t>
            </a:r>
            <a:r>
              <a:rPr kumimoji="1" lang="ja-JP" altLang="en-US" sz="2400" dirty="0"/>
              <a:t>：水平または垂直に画像を反転</a:t>
            </a:r>
          </a:p>
          <a:p>
            <a:r>
              <a:rPr kumimoji="1" lang="ja-JP" altLang="en-US" sz="2400" b="1" dirty="0"/>
              <a:t>切り取り（クロッピング）</a:t>
            </a:r>
            <a:r>
              <a:rPr kumimoji="1" lang="ja-JP" altLang="en-US" sz="2400" dirty="0"/>
              <a:t>：部分を切り取る</a:t>
            </a:r>
          </a:p>
          <a:p>
            <a:r>
              <a:rPr kumimoji="1" lang="ja-JP" altLang="en-US" sz="2400" b="1" dirty="0"/>
              <a:t>色調</a:t>
            </a:r>
            <a:r>
              <a:rPr kumimoji="1" lang="ja-JP" altLang="en-US" sz="2400" dirty="0"/>
              <a:t>：明るさ、コントラストなどを変更</a:t>
            </a:r>
          </a:p>
        </p:txBody>
      </p:sp>
      <p:sp>
        <p:nvSpPr>
          <p:cNvPr id="4" name="スライド番号プレースホルダー 3">
            <a:extLst>
              <a:ext uri="{FF2B5EF4-FFF2-40B4-BE49-F238E27FC236}">
                <a16:creationId xmlns:a16="http://schemas.microsoft.com/office/drawing/2014/main" id="{43F3E0DE-B2E8-3D8F-A6AC-63937AD888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844794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E1F941-22F0-BA67-E0C8-38F86DED3C90}"/>
              </a:ext>
            </a:extLst>
          </p:cNvPr>
          <p:cNvSpPr>
            <a:spLocks noGrp="1"/>
          </p:cNvSpPr>
          <p:nvPr>
            <p:ph type="title"/>
          </p:nvPr>
        </p:nvSpPr>
        <p:spPr/>
        <p:txBody>
          <a:bodyPr>
            <a:normAutofit fontScale="90000"/>
          </a:bodyPr>
          <a:lstStyle/>
          <a:p>
            <a:r>
              <a:rPr kumimoji="1" lang="ja-JP" altLang="en-US" dirty="0"/>
              <a:t>画像データの拡張の例</a:t>
            </a:r>
          </a:p>
        </p:txBody>
      </p:sp>
      <p:pic>
        <p:nvPicPr>
          <p:cNvPr id="6" name="コンテンツ プレースホルダー 5" descr="メガネを掛けた男性&#10;&#10;自動的に生成された説明">
            <a:extLst>
              <a:ext uri="{FF2B5EF4-FFF2-40B4-BE49-F238E27FC236}">
                <a16:creationId xmlns:a16="http://schemas.microsoft.com/office/drawing/2014/main" id="{F6067E7D-E89E-C596-D240-AC1B1CD874D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2054" y="969934"/>
            <a:ext cx="1579581" cy="1360516"/>
          </a:xfrm>
        </p:spPr>
      </p:pic>
      <p:sp>
        <p:nvSpPr>
          <p:cNvPr id="4" name="スライド番号プレースホルダー 3">
            <a:extLst>
              <a:ext uri="{FF2B5EF4-FFF2-40B4-BE49-F238E27FC236}">
                <a16:creationId xmlns:a16="http://schemas.microsoft.com/office/drawing/2014/main" id="{782FA98A-6145-D12A-6028-9189554120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descr="男性の写真のコラージュ&#10;&#10;中程度の精度で自動的に生成された説明">
            <a:extLst>
              <a:ext uri="{FF2B5EF4-FFF2-40B4-BE49-F238E27FC236}">
                <a16:creationId xmlns:a16="http://schemas.microsoft.com/office/drawing/2014/main" id="{707FF6B9-AF78-0A8C-CFE5-DDA3F6338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65" y="3416300"/>
            <a:ext cx="8938197" cy="1854200"/>
          </a:xfrm>
          <a:prstGeom prst="rect">
            <a:avLst/>
          </a:prstGeom>
        </p:spPr>
      </p:pic>
      <p:sp>
        <p:nvSpPr>
          <p:cNvPr id="9" name="テキスト ボックス 8">
            <a:extLst>
              <a:ext uri="{FF2B5EF4-FFF2-40B4-BE49-F238E27FC236}">
                <a16:creationId xmlns:a16="http://schemas.microsoft.com/office/drawing/2014/main" id="{B1819D4B-863D-A32C-3EF8-7517D3E5035B}"/>
              </a:ext>
            </a:extLst>
          </p:cNvPr>
          <p:cNvSpPr txBox="1"/>
          <p:nvPr/>
        </p:nvSpPr>
        <p:spPr>
          <a:xfrm>
            <a:off x="381000" y="5873750"/>
            <a:ext cx="24929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多様なデータを合成</a:t>
            </a:r>
          </a:p>
        </p:txBody>
      </p:sp>
    </p:spTree>
    <p:extLst>
      <p:ext uri="{BB962C8B-B14F-4D97-AF65-F5344CB8AC3E}">
        <p14:creationId xmlns:p14="http://schemas.microsoft.com/office/powerpoint/2010/main" val="1804667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演習１</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学習と汎化、ページ２１</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marL="0" indent="0">
              <a:spcAft>
                <a:spcPts val="600"/>
              </a:spcAft>
              <a:buNone/>
            </a:pPr>
            <a:r>
              <a:rPr lang="ja-JP" altLang="en-US" sz="2400" b="1" dirty="0"/>
              <a:t>２クラスへの分類、訓練データ、</a:t>
            </a:r>
            <a:endParaRPr lang="en-US" altLang="ja-JP" sz="2400" b="1" dirty="0"/>
          </a:p>
          <a:p>
            <a:pPr marL="0" indent="0">
              <a:spcAft>
                <a:spcPts val="600"/>
              </a:spcAft>
              <a:buNone/>
            </a:pPr>
            <a:r>
              <a:rPr lang="ja-JP" altLang="en-US" sz="2400" b="1" dirty="0"/>
              <a:t>ニューラルネットワーク、学習</a:t>
            </a: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13</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323168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6863FC-BAC9-42A0-9B20-467A27D35465}"/>
              </a:ext>
            </a:extLst>
          </p:cNvPr>
          <p:cNvSpPr>
            <a:spLocks noGrp="1"/>
          </p:cNvSpPr>
          <p:nvPr>
            <p:ph idx="1"/>
          </p:nvPr>
        </p:nvSpPr>
        <p:spPr>
          <a:xfrm>
            <a:off x="242136" y="230303"/>
            <a:ext cx="8620626" cy="2321309"/>
          </a:xfrm>
        </p:spPr>
        <p:txBody>
          <a:bodyPr>
            <a:noAutofit/>
          </a:bodyPr>
          <a:lstStyle/>
          <a:p>
            <a:pPr marL="0" indent="0">
              <a:buNone/>
            </a:pPr>
            <a:r>
              <a:rPr lang="ja-JP" altLang="en-US" sz="2400" dirty="0"/>
              <a:t>① </a:t>
            </a:r>
            <a:r>
              <a:rPr lang="en-US" altLang="ja-JP" sz="2400" dirty="0"/>
              <a:t>Google </a:t>
            </a:r>
            <a:r>
              <a:rPr lang="en-US" altLang="ja-JP" sz="2400" dirty="0" err="1"/>
              <a:t>Colaboratory</a:t>
            </a:r>
            <a:r>
              <a:rPr lang="en-US" altLang="ja-JP" sz="2400" dirty="0"/>
              <a:t> </a:t>
            </a:r>
            <a:r>
              <a:rPr lang="ja-JP" altLang="en-US" sz="2400" dirty="0"/>
              <a:t>のページを開く</a:t>
            </a:r>
            <a:r>
              <a:rPr lang="en-US" altLang="ja-JP" sz="2400" dirty="0">
                <a:hlinkClick r:id="rId2"/>
              </a:rPr>
              <a:t>https://colab.research.google.com/drive/1-8fGnilg-dsA6YfSggBHVi461CBWIMdD?usp=sharing</a:t>
            </a:r>
            <a:endParaRPr lang="en-US" altLang="ja-JP" sz="2400" dirty="0"/>
          </a:p>
          <a:p>
            <a:pPr marL="0" indent="0">
              <a:buNone/>
            </a:pPr>
            <a:r>
              <a:rPr lang="ja-JP" altLang="en-US" sz="2000" dirty="0"/>
              <a:t>（このページは、演習１，２，３，４で使用する）</a:t>
            </a:r>
            <a:endParaRPr lang="en-US" altLang="ja-JP" sz="2000" b="0" i="0" u="sng" dirty="0">
              <a:solidFill>
                <a:srgbClr val="4C85E4"/>
              </a:solidFill>
              <a:effectLst/>
              <a:latin typeface="ヒラギノ角ゴ Pro W3"/>
            </a:endParaRPr>
          </a:p>
          <a:p>
            <a:pPr marL="0" indent="0">
              <a:buNone/>
            </a:pPr>
            <a:r>
              <a:rPr lang="ja-JP" altLang="en-US" sz="2400" dirty="0"/>
              <a:t>② プログラムや説明や実行結果が掲載されていることを確認。</a:t>
            </a:r>
            <a:endParaRPr lang="en-US" altLang="ja-JP" sz="2400" dirty="0"/>
          </a:p>
          <a:p>
            <a:pPr marL="0" indent="0">
              <a:buNone/>
            </a:pPr>
            <a:r>
              <a:rPr lang="ja-JP" altLang="en-US" sz="2400" dirty="0"/>
              <a:t>各自でよく読む。</a:t>
            </a:r>
            <a:endParaRPr lang="en-US" altLang="ja-JP" sz="2400" dirty="0"/>
          </a:p>
          <a:p>
            <a:pPr marL="0" indent="0">
              <a:buNone/>
            </a:pPr>
            <a:r>
              <a:rPr lang="ja-JP" altLang="en-US" sz="2400" dirty="0"/>
              <a:t>③</a:t>
            </a:r>
            <a:r>
              <a:rPr lang="ja-JP" altLang="en-US" sz="2400" b="1" dirty="0"/>
              <a:t>２クラスへの分類結果も各自で確認</a:t>
            </a:r>
            <a:endParaRPr lang="en-US" altLang="ja-JP" sz="2400" dirty="0"/>
          </a:p>
          <a:p>
            <a:pPr marL="0" indent="0">
              <a:buNone/>
            </a:pPr>
            <a:endParaRPr lang="en-US" altLang="ja-JP" sz="2400" dirty="0"/>
          </a:p>
          <a:p>
            <a:endParaRPr lang="en-US" altLang="ja-JP" dirty="0"/>
          </a:p>
          <a:p>
            <a:endParaRPr lang="en-US" altLang="ja-JP" dirty="0"/>
          </a:p>
          <a:p>
            <a:endParaRPr lang="en-US" altLang="ja-JP" dirty="0"/>
          </a:p>
          <a:p>
            <a:endParaRPr lang="en-US" altLang="ja-JP" dirty="0"/>
          </a:p>
          <a:p>
            <a:pPr marL="0" indent="0">
              <a:buNone/>
            </a:pPr>
            <a:endParaRPr lang="ja-JP" altLang="en-US" dirty="0"/>
          </a:p>
        </p:txBody>
      </p:sp>
      <p:sp>
        <p:nvSpPr>
          <p:cNvPr id="4" name="スライド番号プレースホルダー 3">
            <a:extLst>
              <a:ext uri="{FF2B5EF4-FFF2-40B4-BE49-F238E27FC236}">
                <a16:creationId xmlns:a16="http://schemas.microsoft.com/office/drawing/2014/main" id="{5F14CFF6-D90C-4FC2-933B-FAA5C78DB5F5}"/>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p:cNvPicPr>
            <a:picLocks noChangeAspect="1"/>
          </p:cNvPicPr>
          <p:nvPr/>
        </p:nvPicPr>
        <p:blipFill>
          <a:blip r:embed="rId3"/>
          <a:stretch>
            <a:fillRect/>
          </a:stretch>
        </p:blipFill>
        <p:spPr>
          <a:xfrm>
            <a:off x="550762" y="3568661"/>
            <a:ext cx="7282250" cy="2787690"/>
          </a:xfrm>
          <a:prstGeom prst="rect">
            <a:avLst/>
          </a:prstGeom>
        </p:spPr>
      </p:pic>
      <p:sp>
        <p:nvSpPr>
          <p:cNvPr id="8" name="正方形/長方形 7"/>
          <p:cNvSpPr/>
          <p:nvPr/>
        </p:nvSpPr>
        <p:spPr>
          <a:xfrm>
            <a:off x="952500" y="5467350"/>
            <a:ext cx="325755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68811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ED5BEC-7461-47D7-AF0E-7B885CED3A09}"/>
              </a:ext>
            </a:extLst>
          </p:cNvPr>
          <p:cNvSpPr>
            <a:spLocks noGrp="1"/>
          </p:cNvSpPr>
          <p:nvPr>
            <p:ph type="title"/>
          </p:nvPr>
        </p:nvSpPr>
        <p:spPr/>
        <p:txBody>
          <a:bodyPr>
            <a:normAutofit fontScale="90000"/>
          </a:bodyPr>
          <a:lstStyle/>
          <a:p>
            <a:r>
              <a:rPr kumimoji="1" lang="ja-JP" altLang="en-US" dirty="0"/>
              <a:t>機械学習と訓練データとプログラム</a:t>
            </a:r>
          </a:p>
        </p:txBody>
      </p:sp>
      <p:sp>
        <p:nvSpPr>
          <p:cNvPr id="4" name="スライド番号プレースホルダー 3">
            <a:extLst>
              <a:ext uri="{FF2B5EF4-FFF2-40B4-BE49-F238E27FC236}">
                <a16:creationId xmlns:a16="http://schemas.microsoft.com/office/drawing/2014/main" id="{5AB03C12-CF13-4024-806F-5F904AB6BEC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E7935C2B-4068-4AC8-814B-A82AD90B4961}"/>
              </a:ext>
            </a:extLst>
          </p:cNvPr>
          <p:cNvSpPr txBox="1">
            <a:spLocks/>
          </p:cNvSpPr>
          <p:nvPr/>
        </p:nvSpPr>
        <p:spPr>
          <a:xfrm>
            <a:off x="4316902" y="879059"/>
            <a:ext cx="6909134" cy="128333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機械学習のプログラム</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9" name="正方形/長方形 8">
            <a:extLst>
              <a:ext uri="{FF2B5EF4-FFF2-40B4-BE49-F238E27FC236}">
                <a16:creationId xmlns:a16="http://schemas.microsoft.com/office/drawing/2014/main" id="{E210053E-18CC-4A44-BD72-969EB27E07C2}"/>
              </a:ext>
            </a:extLst>
          </p:cNvPr>
          <p:cNvSpPr/>
          <p:nvPr/>
        </p:nvSpPr>
        <p:spPr>
          <a:xfrm>
            <a:off x="6151667" y="1475893"/>
            <a:ext cx="4572000" cy="58477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データを用いて学習を行う</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学習ののち，画像分類を行う</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AECABC5E-0448-43A1-8283-1D58B6D60FC7}"/>
              </a:ext>
            </a:extLst>
          </p:cNvPr>
          <p:cNvSpPr txBox="1"/>
          <p:nvPr/>
        </p:nvSpPr>
        <p:spPr>
          <a:xfrm>
            <a:off x="4588422" y="1642248"/>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sp>
        <p:nvSpPr>
          <p:cNvPr id="19" name="テキスト ボックス 18">
            <a:extLst>
              <a:ext uri="{FF2B5EF4-FFF2-40B4-BE49-F238E27FC236}">
                <a16:creationId xmlns:a16="http://schemas.microsoft.com/office/drawing/2014/main" id="{E36B67FB-1516-45E9-B801-4815BD8CADA1}"/>
              </a:ext>
            </a:extLst>
          </p:cNvPr>
          <p:cNvSpPr txBox="1"/>
          <p:nvPr/>
        </p:nvSpPr>
        <p:spPr>
          <a:xfrm>
            <a:off x="4473006" y="4654182"/>
            <a:ext cx="387798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学習の結果、文字認識の能力を獲得</a:t>
            </a:r>
          </a:p>
        </p:txBody>
      </p:sp>
      <p:sp>
        <p:nvSpPr>
          <p:cNvPr id="20" name="テキスト ボックス 19">
            <a:extLst>
              <a:ext uri="{FF2B5EF4-FFF2-40B4-BE49-F238E27FC236}">
                <a16:creationId xmlns:a16="http://schemas.microsoft.com/office/drawing/2014/main" id="{F73C2FD4-F48B-4045-8602-9384841FD6A9}"/>
              </a:ext>
            </a:extLst>
          </p:cNvPr>
          <p:cNvSpPr txBox="1"/>
          <p:nvPr/>
        </p:nvSpPr>
        <p:spPr>
          <a:xfrm>
            <a:off x="40281" y="1411415"/>
            <a:ext cx="387798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学習に使用する訓練データ</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（抜粋）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1" name="図 20">
            <a:extLst>
              <a:ext uri="{FF2B5EF4-FFF2-40B4-BE49-F238E27FC236}">
                <a16:creationId xmlns:a16="http://schemas.microsoft.com/office/drawing/2014/main" id="{60AFF4FA-E568-400C-BC3F-EBE36DAA1A7A}"/>
              </a:ext>
            </a:extLst>
          </p:cNvPr>
          <p:cNvPicPr>
            <a:picLocks noChangeAspect="1"/>
          </p:cNvPicPr>
          <p:nvPr/>
        </p:nvPicPr>
        <p:blipFill>
          <a:blip r:embed="rId2"/>
          <a:stretch>
            <a:fillRect/>
          </a:stretch>
        </p:blipFill>
        <p:spPr>
          <a:xfrm>
            <a:off x="40281" y="2284921"/>
            <a:ext cx="2041662" cy="2622884"/>
          </a:xfrm>
          <a:prstGeom prst="rect">
            <a:avLst/>
          </a:prstGeom>
        </p:spPr>
      </p:pic>
      <p:pic>
        <p:nvPicPr>
          <p:cNvPr id="22" name="図 21">
            <a:extLst>
              <a:ext uri="{FF2B5EF4-FFF2-40B4-BE49-F238E27FC236}">
                <a16:creationId xmlns:a16="http://schemas.microsoft.com/office/drawing/2014/main" id="{E344D455-E113-4912-B9E3-36DF0A3C907A}"/>
              </a:ext>
            </a:extLst>
          </p:cNvPr>
          <p:cNvPicPr>
            <a:picLocks noChangeAspect="1"/>
          </p:cNvPicPr>
          <p:nvPr/>
        </p:nvPicPr>
        <p:blipFill>
          <a:blip r:embed="rId3"/>
          <a:stretch>
            <a:fillRect/>
          </a:stretch>
        </p:blipFill>
        <p:spPr>
          <a:xfrm>
            <a:off x="2116262" y="2330077"/>
            <a:ext cx="1444699" cy="2892574"/>
          </a:xfrm>
          <a:prstGeom prst="rect">
            <a:avLst/>
          </a:prstGeom>
        </p:spPr>
      </p:pic>
      <p:pic>
        <p:nvPicPr>
          <p:cNvPr id="3" name="図 2"/>
          <p:cNvPicPr>
            <a:picLocks noChangeAspect="1"/>
          </p:cNvPicPr>
          <p:nvPr/>
        </p:nvPicPr>
        <p:blipFill>
          <a:blip r:embed="rId4"/>
          <a:stretch>
            <a:fillRect/>
          </a:stretch>
        </p:blipFill>
        <p:spPr>
          <a:xfrm>
            <a:off x="4800532" y="5023514"/>
            <a:ext cx="3454909" cy="1697962"/>
          </a:xfrm>
          <a:prstGeom prst="rect">
            <a:avLst/>
          </a:prstGeom>
        </p:spPr>
      </p:pic>
      <p:pic>
        <p:nvPicPr>
          <p:cNvPr id="7" name="図 6"/>
          <p:cNvPicPr>
            <a:picLocks noChangeAspect="1"/>
          </p:cNvPicPr>
          <p:nvPr/>
        </p:nvPicPr>
        <p:blipFill>
          <a:blip r:embed="rId5"/>
          <a:stretch>
            <a:fillRect/>
          </a:stretch>
        </p:blipFill>
        <p:spPr>
          <a:xfrm>
            <a:off x="4691963" y="2011580"/>
            <a:ext cx="2193108" cy="2527447"/>
          </a:xfrm>
          <a:prstGeom prst="rect">
            <a:avLst/>
          </a:prstGeom>
        </p:spPr>
      </p:pic>
    </p:spTree>
    <p:extLst>
      <p:ext uri="{BB962C8B-B14F-4D97-AF65-F5344CB8AC3E}">
        <p14:creationId xmlns:p14="http://schemas.microsoft.com/office/powerpoint/2010/main" val="665442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演習２</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手書き数字の認識</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endParaRPr lang="en-US" altLang="ja-JP" b="1" dirty="0"/>
          </a:p>
          <a:p>
            <a:pPr marL="0" indent="0">
              <a:spcAft>
                <a:spcPts val="600"/>
              </a:spcAft>
              <a:buNone/>
            </a:pPr>
            <a:r>
              <a:rPr lang="ja-JP" altLang="en-US" sz="2400" b="1" dirty="0"/>
              <a:t>１０クラスへの分類、画像を入力とするニューラルネットワーク</a:t>
            </a: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16</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095005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63443" y="3476553"/>
            <a:ext cx="5462707" cy="3252947"/>
          </a:xfrm>
          <a:prstGeom prst="rect">
            <a:avLst/>
          </a:prstGeom>
        </p:spPr>
      </p:pic>
      <p:sp>
        <p:nvSpPr>
          <p:cNvPr id="3" name="コンテンツ プレースホルダー 2">
            <a:extLst>
              <a:ext uri="{FF2B5EF4-FFF2-40B4-BE49-F238E27FC236}">
                <a16:creationId xmlns:a16="http://schemas.microsoft.com/office/drawing/2014/main" id="{006863FC-BAC9-42A0-9B20-467A27D35465}"/>
              </a:ext>
            </a:extLst>
          </p:cNvPr>
          <p:cNvSpPr>
            <a:spLocks noGrp="1"/>
          </p:cNvSpPr>
          <p:nvPr>
            <p:ph idx="1"/>
          </p:nvPr>
        </p:nvSpPr>
        <p:spPr>
          <a:xfrm>
            <a:off x="242136" y="230303"/>
            <a:ext cx="8620626" cy="2321309"/>
          </a:xfrm>
        </p:spPr>
        <p:txBody>
          <a:bodyPr>
            <a:noAutofit/>
          </a:bodyPr>
          <a:lstStyle/>
          <a:p>
            <a:pPr marL="0" indent="0">
              <a:buNone/>
            </a:pPr>
            <a:r>
              <a:rPr lang="ja-JP" altLang="en-US" sz="2400" dirty="0"/>
              <a:t>① </a:t>
            </a:r>
            <a:r>
              <a:rPr lang="en-US" altLang="ja-JP" sz="2400" dirty="0"/>
              <a:t>Google </a:t>
            </a:r>
            <a:r>
              <a:rPr lang="en-US" altLang="ja-JP" sz="2400" dirty="0" err="1"/>
              <a:t>Colaboratory</a:t>
            </a:r>
            <a:r>
              <a:rPr lang="en-US" altLang="ja-JP" sz="2400" dirty="0"/>
              <a:t> </a:t>
            </a:r>
            <a:r>
              <a:rPr lang="ja-JP" altLang="en-US" sz="2400" dirty="0"/>
              <a:t>のページを開く</a:t>
            </a:r>
            <a:r>
              <a:rPr lang="en-US" altLang="ja-JP" sz="2400" dirty="0">
                <a:hlinkClick r:id="rId3"/>
              </a:rPr>
              <a:t>https://colab.research.google.com/drive/1-8fGnilg-dsA6YfSggBHVi461CBWIMdD?usp=sharing</a:t>
            </a:r>
            <a:endParaRPr lang="en-US" altLang="ja-JP" sz="2400" dirty="0"/>
          </a:p>
          <a:p>
            <a:pPr marL="0" indent="0">
              <a:buNone/>
            </a:pPr>
            <a:r>
              <a:rPr lang="ja-JP" altLang="en-US" sz="2000" dirty="0"/>
              <a:t>（このページは、演習１，２，３，４で使用する）</a:t>
            </a:r>
            <a:endParaRPr lang="en-US" altLang="ja-JP" sz="2000" b="0" i="0" u="sng" dirty="0">
              <a:solidFill>
                <a:srgbClr val="4C85E4"/>
              </a:solidFill>
              <a:effectLst/>
              <a:latin typeface="ヒラギノ角ゴ Pro W3"/>
            </a:endParaRPr>
          </a:p>
          <a:p>
            <a:pPr marL="0" indent="0">
              <a:buNone/>
            </a:pPr>
            <a:r>
              <a:rPr lang="ja-JP" altLang="en-US" sz="2400" dirty="0"/>
              <a:t>② プログラムや説明や実行結果が掲載されていることを確認。</a:t>
            </a:r>
            <a:endParaRPr lang="en-US" altLang="ja-JP" sz="2400" dirty="0"/>
          </a:p>
          <a:p>
            <a:pPr marL="0" indent="0">
              <a:buNone/>
            </a:pPr>
            <a:r>
              <a:rPr lang="ja-JP" altLang="en-US" sz="2400" dirty="0"/>
              <a:t>各自でよく読む。</a:t>
            </a:r>
            <a:endParaRPr lang="en-US" altLang="ja-JP" sz="2400" dirty="0"/>
          </a:p>
          <a:p>
            <a:pPr marL="0" indent="0">
              <a:buNone/>
            </a:pPr>
            <a:r>
              <a:rPr lang="ja-JP" altLang="en-US" sz="2400" dirty="0"/>
              <a:t>③</a:t>
            </a:r>
            <a:r>
              <a:rPr lang="ja-JP" altLang="en-US" sz="2400" b="1" dirty="0"/>
              <a:t>手書き数字の認識結果も各自で確認</a:t>
            </a:r>
            <a:endParaRPr lang="en-US" altLang="ja-JP" sz="2400" dirty="0"/>
          </a:p>
          <a:p>
            <a:pPr marL="0" indent="0">
              <a:buNone/>
            </a:pPr>
            <a:endParaRPr lang="en-US" altLang="ja-JP" sz="2400" dirty="0"/>
          </a:p>
          <a:p>
            <a:endParaRPr lang="en-US" altLang="ja-JP" dirty="0"/>
          </a:p>
          <a:p>
            <a:endParaRPr lang="en-US" altLang="ja-JP" dirty="0"/>
          </a:p>
          <a:p>
            <a:endParaRPr lang="en-US" altLang="ja-JP" dirty="0"/>
          </a:p>
          <a:p>
            <a:endParaRPr lang="en-US" altLang="ja-JP" dirty="0"/>
          </a:p>
          <a:p>
            <a:pPr marL="0" indent="0">
              <a:buNone/>
            </a:pPr>
            <a:endParaRPr lang="ja-JP" altLang="en-US" dirty="0"/>
          </a:p>
        </p:txBody>
      </p:sp>
      <p:sp>
        <p:nvSpPr>
          <p:cNvPr id="4" name="スライド番号プレースホルダー 3">
            <a:extLst>
              <a:ext uri="{FF2B5EF4-FFF2-40B4-BE49-F238E27FC236}">
                <a16:creationId xmlns:a16="http://schemas.microsoft.com/office/drawing/2014/main" id="{5F14CFF6-D90C-4FC2-933B-FAA5C78DB5F5}"/>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p:cNvSpPr/>
          <p:nvPr/>
        </p:nvSpPr>
        <p:spPr>
          <a:xfrm>
            <a:off x="368300" y="4254500"/>
            <a:ext cx="5080000" cy="2406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35097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3. </a:t>
            </a:r>
            <a:r>
              <a:rPr lang="ja-JP" altLang="en-US" sz="4500" dirty="0">
                <a:solidFill>
                  <a:schemeClr val="tx2"/>
                </a:solidFill>
              </a:rPr>
              <a:t>教師なし学習による次元削減</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18</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785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次元削減</a:t>
            </a:r>
          </a:p>
        </p:txBody>
      </p:sp>
      <p:sp>
        <p:nvSpPr>
          <p:cNvPr id="3" name="コンテンツ プレースホルダー 2"/>
          <p:cNvSpPr>
            <a:spLocks noGrp="1"/>
          </p:cNvSpPr>
          <p:nvPr>
            <p:ph idx="1"/>
          </p:nvPr>
        </p:nvSpPr>
        <p:spPr/>
        <p:txBody>
          <a:bodyPr>
            <a:normAutofit/>
          </a:bodyPr>
          <a:lstStyle/>
          <a:p>
            <a:pPr marL="0" indent="0">
              <a:buNone/>
            </a:pPr>
            <a:r>
              <a:rPr lang="ja-JP" altLang="en-US" b="1" dirty="0"/>
              <a:t>次元削減により、多次元データ</a:t>
            </a:r>
            <a:r>
              <a:rPr lang="ja-JP" altLang="en-US" dirty="0"/>
              <a:t>を</a:t>
            </a:r>
            <a:r>
              <a:rPr lang="ja-JP" altLang="en-US" b="1" dirty="0"/>
              <a:t>少ない次元で表現し直す</a:t>
            </a:r>
            <a:endParaRPr lang="ja-JP" altLang="en-US" dirty="0"/>
          </a:p>
          <a:p>
            <a:r>
              <a:rPr lang="ja-JP" altLang="en-US" b="1" dirty="0"/>
              <a:t>データの本質は維持</a:t>
            </a:r>
            <a:endParaRPr lang="en-US" altLang="ja-JP" b="1" dirty="0"/>
          </a:p>
          <a:p>
            <a:r>
              <a:rPr lang="ja-JP" altLang="en-US" b="1" dirty="0"/>
              <a:t>本質でない情報やノイズを取り除くことを目指す</a:t>
            </a:r>
            <a:endParaRPr lang="en-US" altLang="ja-JP" dirty="0"/>
          </a:p>
          <a:p>
            <a:pPr marL="0" indent="0">
              <a:buNone/>
            </a:pPr>
            <a:endParaRPr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223705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BD0460-66D1-A0ED-DC1F-3396AE548F30}"/>
              </a:ext>
            </a:extLst>
          </p:cNvPr>
          <p:cNvSpPr>
            <a:spLocks noGrp="1"/>
          </p:cNvSpPr>
          <p:nvPr>
            <p:ph type="title"/>
          </p:nvPr>
        </p:nvSpPr>
        <p:spPr/>
        <p:txBody>
          <a:bodyPr>
            <a:normAutofit fontScale="90000"/>
          </a:bodyPr>
          <a:lstStyle/>
          <a:p>
            <a:r>
              <a:rPr kumimoji="1" lang="ja-JP" altLang="en-US" dirty="0"/>
              <a:t>演習１</a:t>
            </a:r>
          </a:p>
        </p:txBody>
      </p:sp>
      <p:sp>
        <p:nvSpPr>
          <p:cNvPr id="3" name="コンテンツ プレースホルダー 2">
            <a:extLst>
              <a:ext uri="{FF2B5EF4-FFF2-40B4-BE49-F238E27FC236}">
                <a16:creationId xmlns:a16="http://schemas.microsoft.com/office/drawing/2014/main" id="{AC9E8ED3-33F2-2FBD-7BB5-511CA0D7566F}"/>
              </a:ext>
            </a:extLst>
          </p:cNvPr>
          <p:cNvSpPr>
            <a:spLocks noGrp="1"/>
          </p:cNvSpPr>
          <p:nvPr>
            <p:ph idx="1"/>
          </p:nvPr>
        </p:nvSpPr>
        <p:spPr>
          <a:xfrm>
            <a:off x="321845" y="846252"/>
            <a:ext cx="8461208" cy="6011747"/>
          </a:xfrm>
        </p:spPr>
        <p:txBody>
          <a:bodyPr>
            <a:normAutofit fontScale="92500" lnSpcReduction="10000"/>
          </a:bodyPr>
          <a:lstStyle/>
          <a:p>
            <a:r>
              <a:rPr kumimoji="1" lang="ja-JP" altLang="en-US" sz="2400" dirty="0"/>
              <a:t>次のプログラムは、</a:t>
            </a:r>
            <a:r>
              <a:rPr kumimoji="1" lang="en-US" altLang="ja-JP" sz="2400" dirty="0"/>
              <a:t>Iris</a:t>
            </a:r>
            <a:r>
              <a:rPr kumimoji="1" lang="ja-JP" altLang="en-US" sz="2400" dirty="0"/>
              <a:t>データセットの</a:t>
            </a:r>
            <a:r>
              <a:rPr kumimoji="1" lang="en-US" altLang="ja-JP" sz="2400" dirty="0" err="1"/>
              <a:t>sepal_length</a:t>
            </a:r>
            <a:r>
              <a:rPr kumimoji="1" lang="ja-JP" altLang="en-US" sz="2400" dirty="0"/>
              <a:t>と</a:t>
            </a:r>
            <a:r>
              <a:rPr kumimoji="1" lang="en-US" altLang="ja-JP" sz="2400" dirty="0" err="1"/>
              <a:t>sepal_width</a:t>
            </a:r>
            <a:r>
              <a:rPr kumimoji="1" lang="ja-JP" altLang="en-US" sz="2400" dirty="0"/>
              <a:t>の</a:t>
            </a:r>
            <a:r>
              <a:rPr kumimoji="1" lang="en-US" altLang="ja-JP" sz="2400" dirty="0"/>
              <a:t>2</a:t>
            </a:r>
            <a:r>
              <a:rPr kumimoji="1" lang="ja-JP" altLang="en-US" sz="2400" dirty="0"/>
              <a:t>つの特徴量に基づく散布図を作成します。</a:t>
            </a:r>
            <a:endParaRPr kumimoji="1" lang="en-US" altLang="ja-JP" sz="2400" dirty="0"/>
          </a:p>
          <a:p>
            <a:r>
              <a:rPr kumimoji="1" lang="en-US" altLang="ja-JP" sz="2400" dirty="0"/>
              <a:t>hue=“species”</a:t>
            </a:r>
            <a:r>
              <a:rPr kumimoji="1" lang="ja-JP" altLang="en-US" sz="2400" dirty="0"/>
              <a:t>を使用することで、異なる品種ごとに異なる色</a:t>
            </a:r>
            <a:r>
              <a:rPr lang="ja-JP" altLang="en-US" sz="2400" dirty="0"/>
              <a:t>にしています。</a:t>
            </a:r>
            <a:endParaRPr lang="en-US" altLang="ja-JP" sz="2400" dirty="0"/>
          </a:p>
          <a:p>
            <a:pPr marL="0" indent="0">
              <a:buNone/>
            </a:pPr>
            <a:r>
              <a:rPr lang="en-US" altLang="ja-JP" sz="2400" b="1" dirty="0"/>
              <a:t>Google </a:t>
            </a:r>
            <a:r>
              <a:rPr lang="en-US" altLang="ja-JP" sz="2400" b="1" dirty="0" err="1"/>
              <a:t>Colaboratory</a:t>
            </a:r>
            <a:r>
              <a:rPr lang="en-US" altLang="ja-JP" sz="2400" b="1" dirty="0"/>
              <a:t> </a:t>
            </a:r>
            <a:r>
              <a:rPr lang="ja-JP" altLang="en-US" sz="2400" b="1" dirty="0"/>
              <a:t>で、コードセルを追加し、次のプログラムを入れ、実行することにより、散布図が作成されることを確認しなさい</a:t>
            </a:r>
            <a:endParaRPr lang="en-US" altLang="ja-JP" sz="2400" b="1" dirty="0"/>
          </a:p>
          <a:p>
            <a:endParaRPr kumimoji="1" lang="en-US" altLang="ja-JP" sz="2400" dirty="0"/>
          </a:p>
          <a:p>
            <a:endParaRPr lang="en-US" altLang="ja-JP" sz="2400" dirty="0"/>
          </a:p>
          <a:p>
            <a:endParaRPr kumimoji="1" lang="en-US" altLang="ja-JP" sz="2400" dirty="0"/>
          </a:p>
          <a:p>
            <a:endParaRPr lang="en-US" altLang="ja-JP" sz="2400" dirty="0"/>
          </a:p>
          <a:p>
            <a:pPr marL="0" indent="0">
              <a:buNone/>
            </a:pPr>
            <a:endParaRPr kumimoji="1" lang="en-US" altLang="ja-JP" sz="2400" dirty="0"/>
          </a:p>
          <a:p>
            <a:pPr marL="0" indent="0">
              <a:buNone/>
            </a:pPr>
            <a:endParaRPr lang="en-US" altLang="ja-JP" sz="2400" dirty="0"/>
          </a:p>
          <a:p>
            <a:pPr marL="0" indent="0">
              <a:buNone/>
            </a:pPr>
            <a:endParaRPr lang="en-US" altLang="ja-JP" sz="2400" dirty="0"/>
          </a:p>
          <a:p>
            <a:pPr marL="0" indent="0">
              <a:buNone/>
            </a:pPr>
            <a:r>
              <a:rPr lang="ja-JP" altLang="en-US" sz="2400" dirty="0"/>
              <a:t>提出の必要はありません</a:t>
            </a:r>
            <a:endParaRPr kumimoji="1" lang="ja-JP" altLang="en-US" sz="2400" dirty="0"/>
          </a:p>
        </p:txBody>
      </p:sp>
      <p:sp>
        <p:nvSpPr>
          <p:cNvPr id="4" name="スライド番号プレースホルダー 3">
            <a:extLst>
              <a:ext uri="{FF2B5EF4-FFF2-40B4-BE49-F238E27FC236}">
                <a16:creationId xmlns:a16="http://schemas.microsoft.com/office/drawing/2014/main" id="{A399108A-3FCB-C1B9-BD86-E3CEA9EE05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9" name="テキスト ボックス 8">
            <a:extLst>
              <a:ext uri="{FF2B5EF4-FFF2-40B4-BE49-F238E27FC236}">
                <a16:creationId xmlns:a16="http://schemas.microsoft.com/office/drawing/2014/main" id="{08C1452E-CC6A-57BF-7B50-7355D852D608}"/>
              </a:ext>
            </a:extLst>
          </p:cNvPr>
          <p:cNvSpPr txBox="1"/>
          <p:nvPr/>
        </p:nvSpPr>
        <p:spPr>
          <a:xfrm>
            <a:off x="1079424" y="3049888"/>
            <a:ext cx="9417238"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import seaborn as sns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import matplotlib.pyplot as plt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iris = sns.load_dataset("iris")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sns.scatterplot(x="sepal_length", y="sepal_width", hue="species", data=iris)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plt.show()</a:t>
            </a:r>
          </a:p>
        </p:txBody>
      </p:sp>
      <p:pic>
        <p:nvPicPr>
          <p:cNvPr id="11" name="図 10">
            <a:extLst>
              <a:ext uri="{FF2B5EF4-FFF2-40B4-BE49-F238E27FC236}">
                <a16:creationId xmlns:a16="http://schemas.microsoft.com/office/drawing/2014/main" id="{5F82B9C6-4E27-D645-FBC9-0D9F63EBC988}"/>
              </a:ext>
            </a:extLst>
          </p:cNvPr>
          <p:cNvPicPr>
            <a:picLocks noChangeAspect="1"/>
          </p:cNvPicPr>
          <p:nvPr/>
        </p:nvPicPr>
        <p:blipFill>
          <a:blip r:embed="rId2"/>
          <a:stretch>
            <a:fillRect/>
          </a:stretch>
        </p:blipFill>
        <p:spPr>
          <a:xfrm>
            <a:off x="3802989" y="4371368"/>
            <a:ext cx="2922663" cy="2417131"/>
          </a:xfrm>
          <a:prstGeom prst="rect">
            <a:avLst/>
          </a:prstGeom>
        </p:spPr>
      </p:pic>
    </p:spTree>
    <p:extLst>
      <p:ext uri="{BB962C8B-B14F-4D97-AF65-F5344CB8AC3E}">
        <p14:creationId xmlns:p14="http://schemas.microsoft.com/office/powerpoint/2010/main" val="79366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次元削減のメリット</a:t>
            </a:r>
          </a:p>
        </p:txBody>
      </p:sp>
      <p:sp>
        <p:nvSpPr>
          <p:cNvPr id="3" name="コンテンツ プレースホルダー 2"/>
          <p:cNvSpPr>
            <a:spLocks noGrp="1"/>
          </p:cNvSpPr>
          <p:nvPr>
            <p:ph idx="1"/>
          </p:nvPr>
        </p:nvSpPr>
        <p:spPr/>
        <p:txBody>
          <a:bodyPr>
            <a:normAutofit/>
          </a:bodyPr>
          <a:lstStyle/>
          <a:p>
            <a:r>
              <a:rPr lang="ja-JP" altLang="en-US" sz="2400" b="1" dirty="0"/>
              <a:t>データの可視化</a:t>
            </a:r>
            <a:r>
              <a:rPr lang="ja-JP" altLang="en-US" sz="2400" dirty="0"/>
              <a:t>が容易になる。</a:t>
            </a:r>
            <a:endParaRPr lang="en-US" altLang="ja-JP" sz="2400" dirty="0"/>
          </a:p>
          <a:p>
            <a:r>
              <a:rPr lang="ja-JP" altLang="en-US" sz="2400" dirty="0"/>
              <a:t>ノイズを除去し、</a:t>
            </a:r>
            <a:r>
              <a:rPr lang="ja-JP" altLang="en-US" sz="2400" b="1" dirty="0"/>
              <a:t>データの本質</a:t>
            </a:r>
            <a:r>
              <a:rPr lang="ja-JP" altLang="en-US" sz="2400" dirty="0"/>
              <a:t>を捉える。</a:t>
            </a:r>
          </a:p>
          <a:p>
            <a:r>
              <a:rPr lang="ja-JP" altLang="en-US" sz="2400" dirty="0"/>
              <a:t>学習時間の削減</a:t>
            </a:r>
          </a:p>
          <a:p>
            <a:r>
              <a:rPr lang="ja-JP" altLang="en-US" sz="2400" dirty="0"/>
              <a:t>過学習の抑制</a:t>
            </a:r>
          </a:p>
          <a:p>
            <a:endParaRPr kumimoji="1" lang="ja-JP" altLang="en-US"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136225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演習４</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多数の画像を次元削減してプロット</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endParaRPr lang="en-US" altLang="ja-JP" b="1" dirty="0"/>
          </a:p>
          <a:p>
            <a:pPr marL="0" indent="0">
              <a:spcAft>
                <a:spcPts val="600"/>
              </a:spcAft>
              <a:buNone/>
            </a:pPr>
            <a:r>
              <a:rPr lang="ja-JP" altLang="en-US" sz="2400" b="1" dirty="0"/>
              <a:t>教師なし学習、</a:t>
            </a:r>
            <a:r>
              <a:rPr lang="en-US" altLang="ja-JP" sz="2400" b="1" dirty="0"/>
              <a:t>2</a:t>
            </a:r>
            <a:r>
              <a:rPr lang="ja-JP" altLang="en-US" sz="2400" b="1" dirty="0"/>
              <a:t>次元への次元削減、散布図</a:t>
            </a: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21</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049031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6863FC-BAC9-42A0-9B20-467A27D35465}"/>
              </a:ext>
            </a:extLst>
          </p:cNvPr>
          <p:cNvSpPr>
            <a:spLocks noGrp="1"/>
          </p:cNvSpPr>
          <p:nvPr>
            <p:ph idx="1"/>
          </p:nvPr>
        </p:nvSpPr>
        <p:spPr>
          <a:xfrm>
            <a:off x="242136" y="230303"/>
            <a:ext cx="8620626" cy="2321309"/>
          </a:xfrm>
        </p:spPr>
        <p:txBody>
          <a:bodyPr>
            <a:noAutofit/>
          </a:bodyPr>
          <a:lstStyle/>
          <a:p>
            <a:pPr marL="0" indent="0">
              <a:buNone/>
            </a:pPr>
            <a:r>
              <a:rPr lang="ja-JP" altLang="en-US" sz="2400" dirty="0"/>
              <a:t>① </a:t>
            </a:r>
            <a:r>
              <a:rPr lang="en-US" altLang="ja-JP" sz="2400" dirty="0"/>
              <a:t>Google </a:t>
            </a:r>
            <a:r>
              <a:rPr lang="en-US" altLang="ja-JP" sz="2400" dirty="0" err="1"/>
              <a:t>Colaboratory</a:t>
            </a:r>
            <a:r>
              <a:rPr lang="en-US" altLang="ja-JP" sz="2400" dirty="0"/>
              <a:t> </a:t>
            </a:r>
            <a:r>
              <a:rPr lang="ja-JP" altLang="en-US" sz="2400" dirty="0"/>
              <a:t>のページを開く</a:t>
            </a:r>
            <a:r>
              <a:rPr lang="en-US" altLang="ja-JP" sz="2400" dirty="0">
                <a:hlinkClick r:id="rId2"/>
              </a:rPr>
              <a:t>https://colab.research.google.com/drive/1-8fGnilg-dsA6YfSggBHVi461CBWIMdD?usp=sharing</a:t>
            </a:r>
            <a:endParaRPr lang="en-US" altLang="ja-JP" sz="2400" dirty="0"/>
          </a:p>
          <a:p>
            <a:pPr marL="0" indent="0">
              <a:buNone/>
            </a:pPr>
            <a:r>
              <a:rPr lang="ja-JP" altLang="en-US" sz="2000" dirty="0"/>
              <a:t>（このページは、演習１，２，３，４で使用する）</a:t>
            </a:r>
            <a:endParaRPr lang="en-US" altLang="ja-JP" sz="2000" b="0" i="0" u="sng" dirty="0">
              <a:solidFill>
                <a:srgbClr val="4C85E4"/>
              </a:solidFill>
              <a:effectLst/>
              <a:latin typeface="ヒラギノ角ゴ Pro W3"/>
            </a:endParaRPr>
          </a:p>
          <a:p>
            <a:pPr marL="0" indent="0">
              <a:buNone/>
            </a:pPr>
            <a:r>
              <a:rPr lang="ja-JP" altLang="en-US" sz="2400" dirty="0"/>
              <a:t>② プログラムや説明や実行結果が掲載されていることを確認。</a:t>
            </a:r>
            <a:endParaRPr lang="en-US" altLang="ja-JP" sz="2400" dirty="0"/>
          </a:p>
          <a:p>
            <a:pPr marL="0" indent="0">
              <a:buNone/>
            </a:pPr>
            <a:r>
              <a:rPr lang="ja-JP" altLang="en-US" sz="2400" dirty="0"/>
              <a:t>各自でよく読む。</a:t>
            </a:r>
            <a:endParaRPr lang="en-US" altLang="ja-JP" sz="2400" dirty="0"/>
          </a:p>
          <a:p>
            <a:pPr marL="0" indent="0">
              <a:buNone/>
            </a:pPr>
            <a:r>
              <a:rPr lang="ja-JP" altLang="en-US" sz="2400" dirty="0"/>
              <a:t>③</a:t>
            </a:r>
            <a:r>
              <a:rPr lang="ja-JP" altLang="en-US" sz="2400" b="1" dirty="0"/>
              <a:t>次元削減の結果を各自で確認</a:t>
            </a:r>
            <a:endParaRPr lang="en-US" altLang="ja-JP" sz="2400" dirty="0"/>
          </a:p>
          <a:p>
            <a:pPr marL="0" indent="0">
              <a:buNone/>
            </a:pPr>
            <a:endParaRPr lang="en-US" altLang="ja-JP" sz="2400" dirty="0"/>
          </a:p>
          <a:p>
            <a:endParaRPr lang="en-US" altLang="ja-JP" dirty="0"/>
          </a:p>
          <a:p>
            <a:endParaRPr lang="en-US" altLang="ja-JP" dirty="0"/>
          </a:p>
          <a:p>
            <a:endParaRPr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5F14CFF6-D90C-4FC2-933B-FAA5C78DB5F5}"/>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2" name="図 1"/>
          <p:cNvPicPr>
            <a:picLocks noChangeAspect="1"/>
          </p:cNvPicPr>
          <p:nvPr/>
        </p:nvPicPr>
        <p:blipFill>
          <a:blip r:embed="rId3"/>
          <a:stretch>
            <a:fillRect/>
          </a:stretch>
        </p:blipFill>
        <p:spPr>
          <a:xfrm>
            <a:off x="803782" y="3759041"/>
            <a:ext cx="4302346" cy="3098959"/>
          </a:xfrm>
          <a:prstGeom prst="rect">
            <a:avLst/>
          </a:prstGeom>
        </p:spPr>
      </p:pic>
    </p:spTree>
    <p:extLst>
      <p:ext uri="{BB962C8B-B14F-4D97-AF65-F5344CB8AC3E}">
        <p14:creationId xmlns:p14="http://schemas.microsoft.com/office/powerpoint/2010/main" val="2716563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836428" y="1741337"/>
            <a:ext cx="7542028" cy="2387918"/>
          </a:xfrm>
        </p:spPr>
        <p:txBody>
          <a:bodyPr anchor="b">
            <a:normAutofit/>
          </a:bodyPr>
          <a:lstStyle/>
          <a:p>
            <a:r>
              <a:rPr lang="en-US" altLang="ja-JP" sz="4500" dirty="0">
                <a:solidFill>
                  <a:schemeClr val="tx2"/>
                </a:solidFill>
              </a:rPr>
              <a:t>5. </a:t>
            </a:r>
            <a:r>
              <a:rPr lang="ja-JP" altLang="en-US" sz="4500" dirty="0">
                <a:solidFill>
                  <a:schemeClr val="tx2"/>
                </a:solidFill>
              </a:rPr>
              <a:t>ディープラーニングの応用例（オンラインデモ）</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23</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3117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演習３</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ディープニューラルネットワークのオンラインデモ</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marL="0" indent="0">
              <a:spcAft>
                <a:spcPts val="600"/>
              </a:spcAft>
              <a:buNone/>
            </a:pPr>
            <a:r>
              <a:rPr lang="ja-JP" altLang="en-US" sz="2400" b="1" dirty="0"/>
              <a:t>画像セグメンテーション</a:t>
            </a:r>
            <a:endParaRPr lang="en-US" altLang="ja-JP" sz="2400" b="1" dirty="0"/>
          </a:p>
          <a:p>
            <a:pPr marL="0" indent="0">
              <a:spcAft>
                <a:spcPts val="600"/>
              </a:spcAft>
              <a:buNone/>
            </a:pPr>
            <a:r>
              <a:rPr lang="ja-JP" altLang="en-US" sz="2400" b="1" dirty="0"/>
              <a:t>文書のレイアウト検出</a:t>
            </a: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24</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20525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オンラインデモ　画像セグメンテーション</a:t>
            </a:r>
          </a:p>
        </p:txBody>
      </p:sp>
      <p:sp>
        <p:nvSpPr>
          <p:cNvPr id="3" name="コンテンツ プレースホルダー 2"/>
          <p:cNvSpPr>
            <a:spLocks noGrp="1"/>
          </p:cNvSpPr>
          <p:nvPr>
            <p:ph idx="1"/>
          </p:nvPr>
        </p:nvSpPr>
        <p:spPr/>
        <p:txBody>
          <a:bodyPr>
            <a:normAutofit/>
          </a:bodyPr>
          <a:lstStyle/>
          <a:p>
            <a:r>
              <a:rPr lang="en-US" altLang="ja-JP" sz="2400" dirty="0"/>
              <a:t>SAM </a:t>
            </a:r>
            <a:r>
              <a:rPr lang="ja-JP" altLang="en-US" sz="2400" dirty="0"/>
              <a:t>（ゼロショットのセグメンテーション）のオンラインデモ </a:t>
            </a:r>
            <a:r>
              <a:rPr lang="en-US" altLang="ja-JP" sz="2400" dirty="0">
                <a:hlinkClick r:id="rId2"/>
              </a:rPr>
              <a:t>https://segment-anything.com/demo#</a:t>
            </a:r>
            <a:r>
              <a:rPr lang="ja-JP" altLang="en-US" sz="2400" dirty="0"/>
              <a:t> </a:t>
            </a:r>
          </a:p>
          <a:p>
            <a:r>
              <a:rPr lang="ja-JP" altLang="en-US" sz="2400" dirty="0"/>
              <a:t>「</a:t>
            </a:r>
            <a:r>
              <a:rPr lang="en-US" altLang="ja-JP" sz="2400" dirty="0"/>
              <a:t>Upload an image</a:t>
            </a:r>
            <a:r>
              <a:rPr lang="ja-JP" altLang="en-US" sz="2400" dirty="0"/>
              <a:t>」により，画像のアップロードが可能 </a:t>
            </a:r>
          </a:p>
          <a:p>
            <a:endParaRPr kumimoji="1" lang="ja-JP" altLang="en-US"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3"/>
          <a:stretch>
            <a:fillRect/>
          </a:stretch>
        </p:blipFill>
        <p:spPr>
          <a:xfrm>
            <a:off x="556681" y="2368086"/>
            <a:ext cx="7748625" cy="4075243"/>
          </a:xfrm>
          <a:prstGeom prst="rect">
            <a:avLst/>
          </a:prstGeom>
        </p:spPr>
      </p:pic>
    </p:spTree>
    <p:extLst>
      <p:ext uri="{BB962C8B-B14F-4D97-AF65-F5344CB8AC3E}">
        <p14:creationId xmlns:p14="http://schemas.microsoft.com/office/powerpoint/2010/main" val="23120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オンラインデモ　文書のレイアウト認識</a:t>
            </a:r>
          </a:p>
        </p:txBody>
      </p:sp>
      <p:sp>
        <p:nvSpPr>
          <p:cNvPr id="3" name="コンテンツ プレースホルダー 2"/>
          <p:cNvSpPr>
            <a:spLocks noGrp="1"/>
          </p:cNvSpPr>
          <p:nvPr>
            <p:ph idx="1"/>
          </p:nvPr>
        </p:nvSpPr>
        <p:spPr/>
        <p:txBody>
          <a:bodyPr/>
          <a:lstStyle/>
          <a:p>
            <a:r>
              <a:rPr lang="en-US" altLang="ja-JP" dirty="0"/>
              <a:t>Interactive demo: Document Layout Analysis with </a:t>
            </a:r>
            <a:r>
              <a:rPr lang="en-US" altLang="ja-JP" dirty="0" err="1"/>
              <a:t>DiT</a:t>
            </a:r>
            <a:r>
              <a:rPr lang="en-US" altLang="ja-JP" dirty="0"/>
              <a:t> </a:t>
            </a:r>
            <a:r>
              <a:rPr lang="ja-JP" altLang="en-US" dirty="0"/>
              <a:t>（</a:t>
            </a:r>
            <a:r>
              <a:rPr lang="en-US" altLang="ja-JP" dirty="0"/>
              <a:t>Hugging Face </a:t>
            </a:r>
            <a:r>
              <a:rPr lang="ja-JP" altLang="en-US" dirty="0"/>
              <a:t>上のデモ） </a:t>
            </a:r>
            <a:r>
              <a:rPr lang="en-US" altLang="ja-JP" dirty="0">
                <a:hlinkClick r:id="rId2"/>
              </a:rPr>
              <a:t>https://huggingface.co/spaces/nielsr/dit-document-layout-analysis</a:t>
            </a:r>
            <a:r>
              <a:rPr lang="en-US" altLang="ja-JP" dirty="0"/>
              <a:t> </a:t>
            </a:r>
          </a:p>
          <a:p>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3"/>
          <a:stretch>
            <a:fillRect/>
          </a:stretch>
        </p:blipFill>
        <p:spPr>
          <a:xfrm>
            <a:off x="1215690" y="3267740"/>
            <a:ext cx="5796948" cy="3510443"/>
          </a:xfrm>
          <a:prstGeom prst="rect">
            <a:avLst/>
          </a:prstGeom>
        </p:spPr>
      </p:pic>
    </p:spTree>
    <p:extLst>
      <p:ext uri="{BB962C8B-B14F-4D97-AF65-F5344CB8AC3E}">
        <p14:creationId xmlns:p14="http://schemas.microsoft.com/office/powerpoint/2010/main" val="1221274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6. </a:t>
            </a:r>
            <a:r>
              <a:rPr lang="ja-JP" altLang="en-US" sz="4500" dirty="0">
                <a:solidFill>
                  <a:schemeClr val="tx2"/>
                </a:solidFill>
              </a:rPr>
              <a:t>損失関数と教師あり学習</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27</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2510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損失関数</a:t>
            </a:r>
          </a:p>
        </p:txBody>
      </p:sp>
      <p:sp>
        <p:nvSpPr>
          <p:cNvPr id="3" name="コンテンツ プレースホルダー 2"/>
          <p:cNvSpPr>
            <a:spLocks noGrp="1"/>
          </p:cNvSpPr>
          <p:nvPr>
            <p:ph idx="1"/>
          </p:nvPr>
        </p:nvSpPr>
        <p:spPr>
          <a:xfrm>
            <a:off x="321845" y="846252"/>
            <a:ext cx="8461208" cy="5745933"/>
          </a:xfrm>
        </p:spPr>
        <p:txBody>
          <a:bodyPr>
            <a:normAutofit/>
          </a:bodyPr>
          <a:lstStyle/>
          <a:p>
            <a:pPr marL="0" indent="0">
              <a:buNone/>
            </a:pPr>
            <a:r>
              <a:rPr lang="ja-JP" altLang="en-US" sz="2400" b="1" dirty="0"/>
              <a:t>損失関数</a:t>
            </a:r>
            <a:r>
              <a:rPr lang="ja-JP" altLang="en-US" sz="2400" dirty="0"/>
              <a:t>は「</a:t>
            </a:r>
            <a:r>
              <a:rPr lang="ja-JP" altLang="en-US" sz="2400" b="1" dirty="0"/>
              <a:t>間違いの度合い</a:t>
            </a:r>
            <a:r>
              <a:rPr lang="ja-JP" altLang="en-US" sz="2400" dirty="0"/>
              <a:t>」を示す</a:t>
            </a:r>
          </a:p>
          <a:p>
            <a:endParaRPr lang="ja-JP" altLang="en-US" sz="2400" dirty="0"/>
          </a:p>
          <a:p>
            <a:r>
              <a:rPr lang="ja-JP" altLang="en-US" sz="2400" b="1" dirty="0"/>
              <a:t>損失関数</a:t>
            </a:r>
            <a:r>
              <a:rPr lang="ja-JP" altLang="en-US" sz="2400" dirty="0"/>
              <a:t>は、</a:t>
            </a:r>
            <a:r>
              <a:rPr lang="ja-JP" altLang="en-US" sz="2400" b="1" u="sng" dirty="0">
                <a:solidFill>
                  <a:srgbClr val="FF0000"/>
                </a:solidFill>
              </a:rPr>
              <a:t>ニューラルネットワークの性能を測る指標</a:t>
            </a:r>
            <a:endParaRPr lang="en-US" altLang="ja-JP" sz="2400" b="1" u="sng" dirty="0">
              <a:solidFill>
                <a:srgbClr val="FF0000"/>
              </a:solidFill>
            </a:endParaRPr>
          </a:p>
          <a:p>
            <a:pPr marL="0" indent="0">
              <a:buNone/>
            </a:pPr>
            <a:r>
              <a:rPr lang="ja-JP" altLang="en-US" sz="2400" dirty="0"/>
              <a:t>例：画像認識では、</a:t>
            </a:r>
            <a:r>
              <a:rPr lang="ja-JP" altLang="en-US" sz="2400" b="1" dirty="0"/>
              <a:t>正しくオブジェクトを認識できたか</a:t>
            </a:r>
            <a:r>
              <a:rPr lang="ja-JP" altLang="en-US" sz="2400" dirty="0"/>
              <a:t>を評価</a:t>
            </a:r>
            <a:endParaRPr lang="ja-JP" altLang="en-US" sz="2400" b="1" u="sng" dirty="0">
              <a:solidFill>
                <a:srgbClr val="FF0000"/>
              </a:solidFill>
            </a:endParaRPr>
          </a:p>
          <a:p>
            <a:r>
              <a:rPr lang="ja-JP" altLang="en-US" sz="2400" b="1" dirty="0"/>
              <a:t>ニューラルネットワークの実際の出力</a:t>
            </a:r>
            <a:r>
              <a:rPr lang="ja-JP" altLang="en-US" sz="2400" dirty="0"/>
              <a:t>と、</a:t>
            </a:r>
            <a:r>
              <a:rPr lang="ja-JP" altLang="en-US" sz="2400" b="1" dirty="0"/>
              <a:t>目標値（正解）</a:t>
            </a:r>
            <a:r>
              <a:rPr lang="ja-JP" altLang="en-US" sz="2400" dirty="0"/>
              <a:t>との</a:t>
            </a:r>
            <a:r>
              <a:rPr lang="ja-JP" altLang="en-US" sz="2400" b="1" dirty="0"/>
              <a:t>誤差</a:t>
            </a:r>
            <a:r>
              <a:rPr lang="ja-JP" altLang="en-US" sz="2400" dirty="0"/>
              <a:t>を計算するためのもの</a:t>
            </a:r>
          </a:p>
          <a:p>
            <a:r>
              <a:rPr lang="ja-JP" altLang="en-US" sz="2400" dirty="0"/>
              <a:t>誤差が小さいほど、性能が高いと言える</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452003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F29B95-7E5A-201A-013B-85E2BDD70476}"/>
              </a:ext>
            </a:extLst>
          </p:cNvPr>
          <p:cNvSpPr>
            <a:spLocks noGrp="1"/>
          </p:cNvSpPr>
          <p:nvPr>
            <p:ph type="title"/>
          </p:nvPr>
        </p:nvSpPr>
        <p:spPr/>
        <p:txBody>
          <a:bodyPr>
            <a:normAutofit fontScale="90000"/>
          </a:bodyPr>
          <a:lstStyle/>
          <a:p>
            <a:r>
              <a:rPr kumimoji="1" lang="ja-JP" altLang="en-US" dirty="0"/>
              <a:t>教師あり学習と最適化</a:t>
            </a:r>
          </a:p>
        </p:txBody>
      </p:sp>
      <p:sp>
        <p:nvSpPr>
          <p:cNvPr id="3" name="コンテンツ プレースホルダー 2">
            <a:extLst>
              <a:ext uri="{FF2B5EF4-FFF2-40B4-BE49-F238E27FC236}">
                <a16:creationId xmlns:a16="http://schemas.microsoft.com/office/drawing/2014/main" id="{2A8DBB0D-BE14-EE35-EE8F-C56BA011204A}"/>
              </a:ext>
            </a:extLst>
          </p:cNvPr>
          <p:cNvSpPr>
            <a:spLocks noGrp="1"/>
          </p:cNvSpPr>
          <p:nvPr>
            <p:ph idx="1"/>
          </p:nvPr>
        </p:nvSpPr>
        <p:spPr/>
        <p:txBody>
          <a:bodyPr>
            <a:normAutofit/>
          </a:bodyPr>
          <a:lstStyle/>
          <a:p>
            <a:r>
              <a:rPr kumimoji="1" lang="ja-JP" altLang="en-US" sz="2400" b="1" dirty="0"/>
              <a:t>教師あり学習</a:t>
            </a:r>
            <a:r>
              <a:rPr kumimoji="1" lang="ja-JP" altLang="en-US" sz="2400" dirty="0"/>
              <a:t>は、機械学習の一方法</a:t>
            </a:r>
            <a:endParaRPr kumimoji="1" lang="en-US" altLang="ja-JP" sz="2400" dirty="0"/>
          </a:p>
          <a:p>
            <a:r>
              <a:rPr kumimoji="1" lang="ja-JP" altLang="en-US" sz="2400" b="1" dirty="0"/>
              <a:t>訓練データ</a:t>
            </a:r>
            <a:r>
              <a:rPr kumimoji="1" lang="ja-JP" altLang="en-US" sz="2400" dirty="0"/>
              <a:t>は、「対象データ」と「対象データに対する処理結果の</a:t>
            </a:r>
            <a:r>
              <a:rPr kumimoji="1" lang="ja-JP" altLang="en-US" sz="2400" b="1" dirty="0"/>
              <a:t>正解</a:t>
            </a:r>
            <a:r>
              <a:rPr kumimoji="1" lang="ja-JP" altLang="en-US" sz="2400" dirty="0"/>
              <a:t>」のペア</a:t>
            </a:r>
            <a:endParaRPr kumimoji="1" lang="en-US" altLang="ja-JP" sz="2400" dirty="0"/>
          </a:p>
          <a:p>
            <a:r>
              <a:rPr lang="ja-JP" altLang="en-US" sz="2400" b="1" dirty="0"/>
              <a:t>訓練データ</a:t>
            </a:r>
            <a:r>
              <a:rPr lang="ja-JP" altLang="en-US" sz="2400" dirty="0"/>
              <a:t>による</a:t>
            </a:r>
            <a:r>
              <a:rPr lang="ja-JP" altLang="en-US" sz="2400" b="1" dirty="0"/>
              <a:t>学習</a:t>
            </a:r>
            <a:r>
              <a:rPr lang="ja-JP" altLang="en-US" sz="2400" dirty="0"/>
              <a:t>では、</a:t>
            </a:r>
            <a:r>
              <a:rPr lang="ja-JP" altLang="en-US" sz="2400" b="1" dirty="0"/>
              <a:t>ニューラルネットワークの実際の出力</a:t>
            </a:r>
            <a:r>
              <a:rPr lang="ja-JP" altLang="en-US" sz="2400" dirty="0"/>
              <a:t>と</a:t>
            </a:r>
            <a:r>
              <a:rPr kumimoji="1" lang="ja-JP" altLang="en-US" sz="2400" dirty="0"/>
              <a:t>、訓練データ内の</a:t>
            </a:r>
            <a:r>
              <a:rPr kumimoji="1" lang="ja-JP" altLang="en-US" sz="2400" b="1" dirty="0"/>
              <a:t>正解</a:t>
            </a:r>
            <a:r>
              <a:rPr lang="ja-JP" altLang="en-US" sz="2400" dirty="0"/>
              <a:t>の間の</a:t>
            </a:r>
            <a:r>
              <a:rPr lang="ja-JP" altLang="en-US" sz="2400" b="1" dirty="0"/>
              <a:t>損失関数</a:t>
            </a:r>
            <a:r>
              <a:rPr lang="ja-JP" altLang="en-US" sz="2400" dirty="0"/>
              <a:t>の値が</a:t>
            </a:r>
            <a:r>
              <a:rPr lang="ja-JP" altLang="en-US" sz="2400" b="1" dirty="0"/>
              <a:t>最小化</a:t>
            </a:r>
            <a:r>
              <a:rPr lang="ja-JP" altLang="en-US" sz="2400" dirty="0"/>
              <a:t>するように学習が行われ、より正確な処理を行うようになる</a:t>
            </a:r>
            <a:endParaRPr lang="en-US" altLang="ja-JP" sz="2400" dirty="0"/>
          </a:p>
          <a:p>
            <a:r>
              <a:rPr kumimoji="1" lang="ja-JP" altLang="en-US" sz="2400" dirty="0"/>
              <a:t>学習では、</a:t>
            </a:r>
            <a:r>
              <a:rPr kumimoji="1" lang="ja-JP" altLang="en-US" sz="2400" b="1" dirty="0"/>
              <a:t>ニューラルネットワーク</a:t>
            </a:r>
            <a:r>
              <a:rPr kumimoji="1" lang="ja-JP" altLang="en-US" sz="2400" dirty="0"/>
              <a:t>のパラメータ（</a:t>
            </a:r>
            <a:r>
              <a:rPr kumimoji="1" lang="ja-JP" altLang="en-US" sz="2400" b="1" dirty="0"/>
              <a:t>重み</a:t>
            </a:r>
            <a:r>
              <a:rPr kumimoji="1" lang="ja-JP" altLang="en-US" sz="2400" dirty="0"/>
              <a:t>、</a:t>
            </a:r>
            <a:r>
              <a:rPr kumimoji="1" lang="ja-JP" altLang="en-US" sz="2400" b="1" dirty="0"/>
              <a:t>バイアス</a:t>
            </a:r>
            <a:r>
              <a:rPr kumimoji="1" lang="ja-JP" altLang="en-US" sz="2400" dirty="0"/>
              <a:t>など）の</a:t>
            </a:r>
            <a:r>
              <a:rPr kumimoji="1" lang="ja-JP" altLang="en-US" sz="2400" b="1" dirty="0"/>
              <a:t>最適化</a:t>
            </a:r>
            <a:r>
              <a:rPr kumimoji="1" lang="ja-JP" altLang="en-US" sz="2400" dirty="0"/>
              <a:t>が行われる。</a:t>
            </a:r>
          </a:p>
        </p:txBody>
      </p:sp>
      <p:sp>
        <p:nvSpPr>
          <p:cNvPr id="4" name="スライド番号プレースホルダー 3">
            <a:extLst>
              <a:ext uri="{FF2B5EF4-FFF2-40B4-BE49-F238E27FC236}">
                <a16:creationId xmlns:a16="http://schemas.microsoft.com/office/drawing/2014/main" id="{F5A25922-FF7C-D02A-C869-87164153FF6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982574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F21932-C871-EF9E-BB88-FFD76F07C582}"/>
              </a:ext>
            </a:extLst>
          </p:cNvPr>
          <p:cNvSpPr>
            <a:spLocks noGrp="1"/>
          </p:cNvSpPr>
          <p:nvPr>
            <p:ph type="title"/>
          </p:nvPr>
        </p:nvSpPr>
        <p:spPr/>
        <p:txBody>
          <a:bodyPr>
            <a:normAutofit fontScale="90000"/>
          </a:bodyPr>
          <a:lstStyle/>
          <a:p>
            <a:r>
              <a:rPr kumimoji="1" lang="ja-JP" altLang="en-US" dirty="0"/>
              <a:t>演習２</a:t>
            </a:r>
          </a:p>
        </p:txBody>
      </p:sp>
      <p:sp>
        <p:nvSpPr>
          <p:cNvPr id="3" name="コンテンツ プレースホルダー 2">
            <a:extLst>
              <a:ext uri="{FF2B5EF4-FFF2-40B4-BE49-F238E27FC236}">
                <a16:creationId xmlns:a16="http://schemas.microsoft.com/office/drawing/2014/main" id="{491035F5-4E2B-E04E-8AF5-F7A3466EA432}"/>
              </a:ext>
            </a:extLst>
          </p:cNvPr>
          <p:cNvSpPr>
            <a:spLocks noGrp="1"/>
          </p:cNvSpPr>
          <p:nvPr>
            <p:ph idx="1"/>
          </p:nvPr>
        </p:nvSpPr>
        <p:spPr/>
        <p:txBody>
          <a:bodyPr>
            <a:normAutofit/>
          </a:bodyPr>
          <a:lstStyle/>
          <a:p>
            <a:r>
              <a:rPr kumimoji="1" lang="ja-JP" altLang="en-US" sz="2400" dirty="0"/>
              <a:t>「</a:t>
            </a:r>
            <a:r>
              <a:rPr kumimoji="1" lang="ja-JP" altLang="en-US" sz="2400" b="1" dirty="0"/>
              <a:t>演習１</a:t>
            </a:r>
            <a:r>
              <a:rPr kumimoji="1" lang="ja-JP" altLang="en-US" sz="2400" dirty="0"/>
              <a:t>」のプログラムで、訓練データを追加してみましょう。</a:t>
            </a:r>
            <a:endParaRPr kumimoji="1" lang="en-US" altLang="ja-JP" sz="2400" dirty="0"/>
          </a:p>
          <a:p>
            <a:r>
              <a:rPr kumimoji="1" lang="ja-JP" altLang="en-US" sz="2400" dirty="0"/>
              <a:t>訓練データ</a:t>
            </a:r>
            <a:r>
              <a:rPr kumimoji="1" lang="en-US" altLang="ja-JP" sz="2400" dirty="0" err="1"/>
              <a:t>x_train</a:t>
            </a:r>
            <a:r>
              <a:rPr kumimoji="1" lang="ja-JP" altLang="en-US" sz="2400" dirty="0"/>
              <a:t>と</a:t>
            </a:r>
            <a:r>
              <a:rPr kumimoji="1" lang="en-US" altLang="ja-JP" sz="2400" dirty="0" err="1"/>
              <a:t>y_train</a:t>
            </a:r>
            <a:r>
              <a:rPr lang="ja-JP" altLang="en-US" sz="2400" dirty="0"/>
              <a:t>に</a:t>
            </a:r>
            <a:r>
              <a:rPr kumimoji="1" lang="ja-JP" altLang="en-US" sz="2400" dirty="0"/>
              <a:t>追加してみましょう。例えば、</a:t>
            </a:r>
            <a:r>
              <a:rPr kumimoji="1" lang="en-US" altLang="ja-JP" sz="2400" b="1" dirty="0" err="1"/>
              <a:t>x_train</a:t>
            </a:r>
            <a:r>
              <a:rPr kumimoji="1" lang="ja-JP" altLang="en-US" sz="2400" b="1" dirty="0"/>
              <a:t>に</a:t>
            </a:r>
            <a:r>
              <a:rPr kumimoji="1" lang="en-US" altLang="ja-JP" sz="2400" b="1" dirty="0"/>
              <a:t>[[15]]</a:t>
            </a:r>
            <a:r>
              <a:rPr kumimoji="1" lang="ja-JP" altLang="en-US" sz="2400" b="1" dirty="0"/>
              <a:t>、</a:t>
            </a:r>
            <a:r>
              <a:rPr kumimoji="1" lang="en-US" altLang="ja-JP" sz="2400" b="1" dirty="0" err="1"/>
              <a:t>y_train</a:t>
            </a:r>
            <a:r>
              <a:rPr kumimoji="1" lang="ja-JP" altLang="en-US" sz="2400" b="1" dirty="0"/>
              <a:t>に</a:t>
            </a:r>
            <a:r>
              <a:rPr kumimoji="1" lang="en-US" altLang="ja-JP" sz="2400" b="1" dirty="0"/>
              <a:t>[1]</a:t>
            </a:r>
            <a:r>
              <a:rPr kumimoji="1" lang="ja-JP" altLang="en-US" sz="2400" b="1" dirty="0"/>
              <a:t>を追加。そして実行</a:t>
            </a:r>
            <a:endParaRPr kumimoji="1" lang="en-US" altLang="ja-JP" sz="2400" b="1" dirty="0"/>
          </a:p>
          <a:p>
            <a:r>
              <a:rPr lang="ja-JP" altLang="en-US" sz="2400" b="1" dirty="0"/>
              <a:t>結果に変化はないかもしれませんが、訓練データや </a:t>
            </a:r>
            <a:r>
              <a:rPr lang="en-US" altLang="ja-JP" sz="2400" b="1" dirty="0"/>
              <a:t>Python </a:t>
            </a:r>
            <a:r>
              <a:rPr lang="ja-JP" altLang="en-US" sz="2400" b="1" dirty="0"/>
              <a:t>についての理解を深めることができます。</a:t>
            </a:r>
            <a:endParaRPr lang="en-US" altLang="ja-JP" sz="2400" b="1" dirty="0"/>
          </a:p>
          <a:p>
            <a:endParaRPr kumimoji="1" lang="en-US" altLang="ja-JP" sz="2400" b="1" dirty="0"/>
          </a:p>
          <a:p>
            <a:pPr marL="0" indent="0">
              <a:buNone/>
            </a:pPr>
            <a:endParaRPr lang="en-US" altLang="ja-JP" sz="2400" b="1" dirty="0"/>
          </a:p>
          <a:p>
            <a:pPr marL="0" indent="0">
              <a:buNone/>
            </a:pPr>
            <a:endParaRPr kumimoji="1" lang="en-US" altLang="ja-JP" sz="2400" b="1" dirty="0"/>
          </a:p>
          <a:p>
            <a:pPr marL="0" indent="0">
              <a:buNone/>
            </a:pPr>
            <a:endParaRPr kumimoji="1" lang="en-US" altLang="ja-JP" sz="2400" b="1" dirty="0"/>
          </a:p>
          <a:p>
            <a:pPr marL="0" indent="0">
              <a:buNone/>
            </a:pPr>
            <a:r>
              <a:rPr lang="ja-JP" altLang="en-US" sz="2400" dirty="0"/>
              <a:t>提出の必要はありません</a:t>
            </a:r>
            <a:endParaRPr kumimoji="1"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B134EA2D-DFB0-E872-F1D4-24848F8F682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5" name="Rectangle 1">
            <a:extLst>
              <a:ext uri="{FF2B5EF4-FFF2-40B4-BE49-F238E27FC236}">
                <a16:creationId xmlns:a16="http://schemas.microsoft.com/office/drawing/2014/main" id="{28278375-F863-E583-72D8-CA5D8E3DC67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50" charset="-128"/>
                <a:cs typeface="+mn-cs"/>
              </a:rPr>
              <a:t>訓練データ</a:t>
            </a:r>
            <a:r>
              <a:rPr kumimoji="0" lang="ja-JP" altLang="ja-JP" sz="1000" b="0" i="0" u="none" strike="noStrike" kern="1200" cap="none" spc="0" normalizeH="0" baseline="0" noProof="0">
                <a:ln>
                  <a:noFill/>
                </a:ln>
                <a:solidFill>
                  <a:prstClr val="black"/>
                </a:solidFill>
                <a:effectLst/>
                <a:uLnTx/>
                <a:uFillTx/>
                <a:latin typeface="Arial Unicode MS"/>
                <a:ea typeface="游ゴシック" panose="020B0400000000000000" pitchFamily="50" charset="-128"/>
                <a:cs typeface="+mn-cs"/>
              </a:rPr>
              <a:t>x_train</a:t>
            </a:r>
            <a:r>
              <a:rPr kumimoji="0" lang="ja-JP" altLang="ja-JP" sz="3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と</a:t>
            </a:r>
            <a:r>
              <a:rPr kumimoji="0" lang="ja-JP" altLang="ja-JP" sz="1000" b="0" i="0" u="none" strike="noStrike" kern="1200" cap="none" spc="0" normalizeH="0" baseline="0" noProof="0">
                <a:ln>
                  <a:noFill/>
                </a:ln>
                <a:solidFill>
                  <a:prstClr val="black"/>
                </a:solidFill>
                <a:effectLst/>
                <a:uLnTx/>
                <a:uFillTx/>
                <a:latin typeface="Arial Unicode MS"/>
                <a:ea typeface="游ゴシック" panose="020B0400000000000000" pitchFamily="50" charset="-128"/>
                <a:cs typeface="+mn-cs"/>
              </a:rPr>
              <a:t>y_train</a:t>
            </a:r>
            <a:r>
              <a:rPr kumimoji="0" lang="ja-JP" altLang="ja-JP" sz="3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に新しいデータポイントを追加してみましょう。例えば、</a:t>
            </a:r>
            <a:r>
              <a:rPr kumimoji="0" lang="ja-JP" altLang="ja-JP" sz="1000" b="0" i="0" u="none" strike="noStrike" kern="1200" cap="none" spc="0" normalizeH="0" baseline="0" noProof="0">
                <a:ln>
                  <a:noFill/>
                </a:ln>
                <a:solidFill>
                  <a:prstClr val="black"/>
                </a:solidFill>
                <a:effectLst/>
                <a:uLnTx/>
                <a:uFillTx/>
                <a:latin typeface="Arial Unicode MS"/>
                <a:ea typeface="游ゴシック" panose="020B0400000000000000" pitchFamily="50" charset="-128"/>
                <a:cs typeface="+mn-cs"/>
              </a:rPr>
              <a:t>x_train</a:t>
            </a:r>
            <a:r>
              <a:rPr kumimoji="0" lang="ja-JP" altLang="ja-JP" sz="3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に</a:t>
            </a:r>
            <a:r>
              <a:rPr kumimoji="0" lang="ja-JP" altLang="ja-JP" sz="1000" b="0" i="0" u="none" strike="noStrike" kern="1200" cap="none" spc="0" normalizeH="0" baseline="0" noProof="0">
                <a:ln>
                  <a:noFill/>
                </a:ln>
                <a:solidFill>
                  <a:prstClr val="black"/>
                </a:solidFill>
                <a:effectLst/>
                <a:uLnTx/>
                <a:uFillTx/>
                <a:latin typeface="Arial Unicode MS"/>
                <a:ea typeface="游ゴシック" panose="020B0400000000000000" pitchFamily="50" charset="-128"/>
                <a:cs typeface="+mn-cs"/>
              </a:rPr>
              <a:t>[[15]]</a:t>
            </a:r>
            <a:r>
              <a:rPr kumimoji="0" lang="ja-JP" altLang="ja-JP" sz="3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a:t>
            </a:r>
            <a:r>
              <a:rPr kumimoji="0" lang="ja-JP" altLang="ja-JP" sz="1000" b="0" i="0" u="none" strike="noStrike" kern="1200" cap="none" spc="0" normalizeH="0" baseline="0" noProof="0">
                <a:ln>
                  <a:noFill/>
                </a:ln>
                <a:solidFill>
                  <a:prstClr val="black"/>
                </a:solidFill>
                <a:effectLst/>
                <a:uLnTx/>
                <a:uFillTx/>
                <a:latin typeface="Arial Unicode MS"/>
                <a:ea typeface="游ゴシック" panose="020B0400000000000000" pitchFamily="50" charset="-128"/>
                <a:cs typeface="+mn-cs"/>
              </a:rPr>
              <a:t>y_train</a:t>
            </a:r>
            <a:r>
              <a:rPr kumimoji="0" lang="ja-JP" altLang="ja-JP" sz="3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に</a:t>
            </a:r>
            <a:r>
              <a:rPr kumimoji="0" lang="ja-JP" altLang="ja-JP" sz="1000" b="0" i="0" u="none" strike="noStrike" kern="1200" cap="none" spc="0" normalizeH="0" baseline="0" noProof="0">
                <a:ln>
                  <a:noFill/>
                </a:ln>
                <a:solidFill>
                  <a:prstClr val="black"/>
                </a:solidFill>
                <a:effectLst/>
                <a:uLnTx/>
                <a:uFillTx/>
                <a:latin typeface="Arial Unicode MS"/>
                <a:ea typeface="游ゴシック" panose="020B0400000000000000" pitchFamily="50" charset="-128"/>
                <a:cs typeface="+mn-cs"/>
              </a:rPr>
              <a:t>[1]</a:t>
            </a:r>
            <a:r>
              <a:rPr kumimoji="0" lang="ja-JP" altLang="ja-JP" sz="3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を追加 </a:t>
            </a:r>
            <a:endParaRPr kumimoji="0" lang="ja-JP" altLang="ja-JP"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50" charset="-128"/>
              <a:cs typeface="+mn-cs"/>
            </a:endParaRPr>
          </a:p>
        </p:txBody>
      </p:sp>
    </p:spTree>
    <p:extLst>
      <p:ext uri="{BB962C8B-B14F-4D97-AF65-F5344CB8AC3E}">
        <p14:creationId xmlns:p14="http://schemas.microsoft.com/office/powerpoint/2010/main" val="2874774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90EFC5-2B54-C7A9-E8EA-7BFD37FA9825}"/>
              </a:ext>
            </a:extLst>
          </p:cNvPr>
          <p:cNvSpPr>
            <a:spLocks noGrp="1"/>
          </p:cNvSpPr>
          <p:nvPr>
            <p:ph type="title"/>
          </p:nvPr>
        </p:nvSpPr>
        <p:spPr/>
        <p:txBody>
          <a:bodyPr>
            <a:noAutofit/>
          </a:bodyPr>
          <a:lstStyle/>
          <a:p>
            <a:r>
              <a:rPr kumimoji="1" lang="ja-JP" altLang="en-US" sz="2800" dirty="0"/>
              <a:t>まとめ</a:t>
            </a:r>
          </a:p>
        </p:txBody>
      </p:sp>
      <p:sp>
        <p:nvSpPr>
          <p:cNvPr id="3" name="コンテンツ プレースホルダー 2">
            <a:extLst>
              <a:ext uri="{FF2B5EF4-FFF2-40B4-BE49-F238E27FC236}">
                <a16:creationId xmlns:a16="http://schemas.microsoft.com/office/drawing/2014/main" id="{6A229620-432E-01C2-688B-F712F812FB37}"/>
              </a:ext>
            </a:extLst>
          </p:cNvPr>
          <p:cNvSpPr>
            <a:spLocks noGrp="1"/>
          </p:cNvSpPr>
          <p:nvPr>
            <p:ph idx="1"/>
          </p:nvPr>
        </p:nvSpPr>
        <p:spPr>
          <a:xfrm>
            <a:off x="321845" y="730250"/>
            <a:ext cx="8461208" cy="5991225"/>
          </a:xfrm>
        </p:spPr>
        <p:txBody>
          <a:bodyPr>
            <a:normAutofit/>
          </a:bodyPr>
          <a:lstStyle/>
          <a:p>
            <a:r>
              <a:rPr kumimoji="1" lang="ja-JP" altLang="en-US" sz="2400" b="1" dirty="0"/>
              <a:t>多層性</a:t>
            </a:r>
            <a:r>
              <a:rPr kumimoji="1" lang="en-US" altLang="ja-JP" sz="2400" dirty="0"/>
              <a:t>: </a:t>
            </a:r>
            <a:r>
              <a:rPr kumimoji="1" lang="ja-JP" altLang="en-US" sz="2400" b="1" dirty="0"/>
              <a:t>ディープラーニング</a:t>
            </a:r>
            <a:r>
              <a:rPr kumimoji="1" lang="ja-JP" altLang="en-US" sz="2400" dirty="0"/>
              <a:t>の「ディープ」という名前は、</a:t>
            </a:r>
            <a:r>
              <a:rPr kumimoji="1" lang="ja-JP" altLang="en-US" sz="2400" b="1" dirty="0"/>
              <a:t>多数の層を持つニューラルネットワーク</a:t>
            </a:r>
            <a:r>
              <a:rPr kumimoji="1" lang="ja-JP" altLang="en-US" sz="2400" dirty="0"/>
              <a:t>を用いることから来ている</a:t>
            </a:r>
          </a:p>
          <a:p>
            <a:r>
              <a:rPr kumimoji="1" lang="ja-JP" altLang="en-US" sz="2400" b="1" dirty="0"/>
              <a:t>ニューロン</a:t>
            </a:r>
            <a:r>
              <a:rPr kumimoji="1" lang="en-US" altLang="ja-JP" sz="2400" dirty="0"/>
              <a:t>: </a:t>
            </a:r>
            <a:r>
              <a:rPr kumimoji="1" lang="ja-JP" altLang="en-US" sz="2400" b="1" dirty="0"/>
              <a:t>ニューラルネットワーク</a:t>
            </a:r>
            <a:r>
              <a:rPr kumimoji="1" lang="ja-JP" altLang="en-US" sz="2400" dirty="0"/>
              <a:t>の</a:t>
            </a:r>
            <a:r>
              <a:rPr kumimoji="1" lang="ja-JP" altLang="en-US" sz="2400" b="1" dirty="0"/>
              <a:t>基本単位</a:t>
            </a:r>
            <a:r>
              <a:rPr kumimoji="1" lang="ja-JP" altLang="en-US" sz="2400" dirty="0"/>
              <a:t>で、入力データを処理し、結果を次に伝達</a:t>
            </a:r>
          </a:p>
          <a:p>
            <a:r>
              <a:rPr kumimoji="1" lang="ja-JP" altLang="en-US" sz="2400" b="1" dirty="0"/>
              <a:t>活性化関数</a:t>
            </a:r>
            <a:r>
              <a:rPr lang="ja-JP" altLang="en-US" sz="2400" dirty="0"/>
              <a:t>：</a:t>
            </a:r>
            <a:r>
              <a:rPr kumimoji="1" lang="ja-JP" altLang="en-US" sz="2400" b="1" dirty="0"/>
              <a:t>ニューロンの出力を決定</a:t>
            </a:r>
            <a:r>
              <a:rPr kumimoji="1" lang="ja-JP" altLang="en-US" sz="2400" dirty="0"/>
              <a:t>する関数。</a:t>
            </a:r>
            <a:r>
              <a:rPr kumimoji="1" lang="en-US" altLang="ja-JP" sz="2400" dirty="0" err="1"/>
              <a:t>ReLU</a:t>
            </a:r>
            <a:r>
              <a:rPr kumimoji="1" lang="en-US" altLang="ja-JP" sz="2400" dirty="0"/>
              <a:t> </a:t>
            </a:r>
            <a:r>
              <a:rPr kumimoji="1" lang="ja-JP" altLang="en-US" sz="2400" dirty="0"/>
              <a:t>など</a:t>
            </a:r>
          </a:p>
          <a:p>
            <a:r>
              <a:rPr kumimoji="1" lang="ja-JP" altLang="en-US" sz="2400" b="1" dirty="0"/>
              <a:t>フォワードプロパゲーション</a:t>
            </a:r>
            <a:r>
              <a:rPr lang="ja-JP" altLang="en-US" sz="2400" dirty="0"/>
              <a:t>：</a:t>
            </a:r>
            <a:r>
              <a:rPr kumimoji="1" lang="ja-JP" altLang="en-US" sz="2400" dirty="0"/>
              <a:t>データは各層で処理され、最終的な出力が得られる。</a:t>
            </a:r>
          </a:p>
          <a:p>
            <a:r>
              <a:rPr kumimoji="1" lang="ja-JP" altLang="en-US" sz="2400" b="1" dirty="0"/>
              <a:t>損失関数</a:t>
            </a:r>
            <a:r>
              <a:rPr lang="ja-JP" altLang="en-US" sz="2400" dirty="0"/>
              <a:t>：</a:t>
            </a:r>
            <a:r>
              <a:rPr lang="ja-JP" altLang="en-US" sz="2400" b="1" dirty="0"/>
              <a:t>ニューラルネットワークの実際の出力</a:t>
            </a:r>
            <a:r>
              <a:rPr lang="ja-JP" altLang="en-US" sz="2400" dirty="0"/>
              <a:t>と、</a:t>
            </a:r>
            <a:r>
              <a:rPr lang="ja-JP" altLang="en-US" sz="2400" b="1" dirty="0"/>
              <a:t>目標値（正解）</a:t>
            </a:r>
            <a:r>
              <a:rPr lang="ja-JP" altLang="en-US" sz="2400" dirty="0"/>
              <a:t>との</a:t>
            </a:r>
            <a:r>
              <a:rPr lang="ja-JP" altLang="en-US" sz="2400" b="1" dirty="0"/>
              <a:t>誤差</a:t>
            </a:r>
            <a:r>
              <a:rPr lang="ja-JP" altLang="en-US" sz="2400" dirty="0"/>
              <a:t>を計算するためのもの</a:t>
            </a:r>
          </a:p>
          <a:p>
            <a:r>
              <a:rPr kumimoji="1" lang="ja-JP" altLang="en-US" sz="2400" b="1" dirty="0"/>
              <a:t>教師あり学習</a:t>
            </a:r>
            <a:r>
              <a:rPr lang="ja-JP" altLang="en-US" sz="2400" dirty="0"/>
              <a:t>：教師あり学習では、</a:t>
            </a:r>
            <a:r>
              <a:rPr kumimoji="1" lang="ja-JP" altLang="en-US" sz="2400" b="1" dirty="0"/>
              <a:t>損失関数</a:t>
            </a:r>
            <a:r>
              <a:rPr kumimoji="1" lang="ja-JP" altLang="en-US" sz="2400" dirty="0"/>
              <a:t>の値を</a:t>
            </a:r>
            <a:r>
              <a:rPr kumimoji="1" lang="ja-JP" altLang="en-US" sz="2400" b="1" dirty="0"/>
              <a:t>最小化</a:t>
            </a:r>
            <a:r>
              <a:rPr kumimoji="1" lang="ja-JP" altLang="en-US" sz="2400" dirty="0"/>
              <a:t>する</a:t>
            </a:r>
            <a:r>
              <a:rPr lang="ja-JP" altLang="en-US" sz="2400" dirty="0"/>
              <a:t>ように学習が行われる</a:t>
            </a:r>
            <a:endParaRPr kumimoji="1" lang="ja-JP" altLang="en-US" sz="2400" dirty="0"/>
          </a:p>
        </p:txBody>
      </p:sp>
      <p:sp>
        <p:nvSpPr>
          <p:cNvPr id="4" name="スライド番号プレースホルダー 3">
            <a:extLst>
              <a:ext uri="{FF2B5EF4-FFF2-40B4-BE49-F238E27FC236}">
                <a16:creationId xmlns:a16="http://schemas.microsoft.com/office/drawing/2014/main" id="{3190670F-76B8-CB16-B91F-34B5E146ED9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7325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7A0EC6A-30C5-8D71-7733-A50C5EA4E0EF}"/>
              </a:ext>
            </a:extLst>
          </p:cNvPr>
          <p:cNvSpPr>
            <a:spLocks noGrp="1"/>
          </p:cNvSpPr>
          <p:nvPr>
            <p:ph idx="1"/>
          </p:nvPr>
        </p:nvSpPr>
        <p:spPr>
          <a:xfrm>
            <a:off x="321845" y="298450"/>
            <a:ext cx="8461208" cy="5880969"/>
          </a:xfrm>
        </p:spPr>
        <p:txBody>
          <a:bodyPr>
            <a:normAutofit/>
          </a:bodyPr>
          <a:lstStyle/>
          <a:p>
            <a:pPr marL="0" indent="0">
              <a:buNone/>
            </a:pPr>
            <a:r>
              <a:rPr kumimoji="1" lang="ja-JP" altLang="en-US" sz="2000" dirty="0"/>
              <a:t>演習４．ニューラルネットワークのリサーチ</a:t>
            </a:r>
            <a:endParaRPr kumimoji="1" lang="en-US" altLang="ja-JP" sz="2000" dirty="0"/>
          </a:p>
          <a:p>
            <a:pPr marL="0" indent="0">
              <a:buNone/>
            </a:pPr>
            <a:r>
              <a:rPr lang="ja-JP" altLang="en-US" sz="2000" b="1" dirty="0"/>
              <a:t>目的</a:t>
            </a:r>
            <a:r>
              <a:rPr lang="en-US" altLang="ja-JP" sz="2000" dirty="0"/>
              <a:t>: </a:t>
            </a:r>
            <a:r>
              <a:rPr lang="ja-JP" altLang="en-US" sz="2000" dirty="0"/>
              <a:t>ディープラーニングの基本的な概念をリサーチする</a:t>
            </a:r>
            <a:endParaRPr lang="en-US" altLang="ja-JP" sz="2000" dirty="0"/>
          </a:p>
          <a:p>
            <a:pPr marL="0" indent="0">
              <a:buNone/>
            </a:pPr>
            <a:r>
              <a:rPr lang="ja-JP" altLang="en-US" sz="2000" b="1" dirty="0"/>
              <a:t>演習で行うこと</a:t>
            </a:r>
            <a:r>
              <a:rPr lang="en-US" altLang="ja-JP" sz="2000" dirty="0"/>
              <a:t>: </a:t>
            </a:r>
            <a:r>
              <a:rPr lang="ja-JP" altLang="en-US" sz="2000" dirty="0"/>
              <a:t>ディープラーニングのプログラムや実行結果をインターネットで調べてみる</a:t>
            </a:r>
            <a:endParaRPr lang="en-US" altLang="ja-JP" sz="2000" dirty="0"/>
          </a:p>
          <a:p>
            <a:pPr marL="0" indent="0">
              <a:buNone/>
            </a:pPr>
            <a:r>
              <a:rPr kumimoji="1" lang="ja-JP" altLang="en-US" sz="2000" b="1" dirty="0"/>
              <a:t>ヒント</a:t>
            </a:r>
            <a:r>
              <a:rPr kumimoji="1" lang="ja-JP" altLang="en-US" sz="2000" dirty="0"/>
              <a:t>：例えば、次のようなインターネットの記事がある</a:t>
            </a:r>
            <a:endParaRPr kumimoji="1" lang="en-US" altLang="ja-JP" sz="2000" dirty="0"/>
          </a:p>
          <a:p>
            <a:pPr marL="0" indent="0">
              <a:buNone/>
            </a:pPr>
            <a:endParaRPr lang="en-US" altLang="ja-JP" sz="2000" dirty="0"/>
          </a:p>
          <a:p>
            <a:pPr marL="0" indent="0">
              <a:buNone/>
            </a:pPr>
            <a:r>
              <a:rPr kumimoji="1" lang="en-US" altLang="ja-JP" sz="2000" dirty="0"/>
              <a:t>https://www.tensorflow.org/tutorials/keras/classification?hl=ja</a:t>
            </a:r>
            <a:endParaRPr kumimoji="1" lang="ja-JP" altLang="en-US" sz="2000" dirty="0"/>
          </a:p>
        </p:txBody>
      </p:sp>
      <p:sp>
        <p:nvSpPr>
          <p:cNvPr id="4" name="スライド番号プレースホルダー 3">
            <a:extLst>
              <a:ext uri="{FF2B5EF4-FFF2-40B4-BE49-F238E27FC236}">
                <a16:creationId xmlns:a16="http://schemas.microsoft.com/office/drawing/2014/main" id="{792427AB-6AAC-821C-20F2-850D68B98BA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965645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7A0EC6A-30C5-8D71-7733-A50C5EA4E0EF}"/>
              </a:ext>
            </a:extLst>
          </p:cNvPr>
          <p:cNvSpPr>
            <a:spLocks noGrp="1"/>
          </p:cNvSpPr>
          <p:nvPr>
            <p:ph idx="1"/>
          </p:nvPr>
        </p:nvSpPr>
        <p:spPr>
          <a:xfrm>
            <a:off x="321845" y="298450"/>
            <a:ext cx="8461208" cy="5880969"/>
          </a:xfrm>
        </p:spPr>
        <p:txBody>
          <a:bodyPr>
            <a:normAutofit/>
          </a:bodyPr>
          <a:lstStyle/>
          <a:p>
            <a:pPr marL="0" indent="0">
              <a:buNone/>
            </a:pPr>
            <a:r>
              <a:rPr kumimoji="1" lang="ja-JP" altLang="en-US" sz="2000" dirty="0"/>
              <a:t>演習５．活性化関数のリサーチ</a:t>
            </a:r>
            <a:endParaRPr kumimoji="1" lang="en-US" altLang="ja-JP" sz="2000" dirty="0"/>
          </a:p>
          <a:p>
            <a:pPr marL="0" indent="0">
              <a:buNone/>
            </a:pPr>
            <a:r>
              <a:rPr lang="ja-JP" altLang="en-US" sz="2000" b="1" dirty="0"/>
              <a:t>目的</a:t>
            </a:r>
            <a:r>
              <a:rPr lang="en-US" altLang="ja-JP" sz="2000" dirty="0"/>
              <a:t>:</a:t>
            </a:r>
            <a:r>
              <a:rPr lang="ja-JP" altLang="en-US" sz="2000" dirty="0"/>
              <a:t>各活性化関数の特性と適用例などをリサーチ</a:t>
            </a:r>
            <a:endParaRPr lang="en-US" altLang="ja-JP" sz="2000" dirty="0"/>
          </a:p>
          <a:p>
            <a:pPr marL="0" indent="0">
              <a:buNone/>
            </a:pPr>
            <a:r>
              <a:rPr lang="ja-JP" altLang="en-US" sz="2000" b="1" dirty="0"/>
              <a:t>演習で行うこと</a:t>
            </a:r>
            <a:r>
              <a:rPr lang="en-US" altLang="ja-JP" sz="2000" dirty="0"/>
              <a:t>: </a:t>
            </a:r>
            <a:r>
              <a:rPr lang="en-US" altLang="ja-JP" sz="2000" dirty="0" err="1"/>
              <a:t>ReLU</a:t>
            </a:r>
            <a:r>
              <a:rPr lang="ja-JP" altLang="en-US" sz="2000" dirty="0"/>
              <a:t>、シグモイドなどの主要な活性化関数の特性を調査する。インターネットで調べてみる</a:t>
            </a:r>
            <a:endParaRPr lang="en-US" altLang="ja-JP" sz="2000" dirty="0"/>
          </a:p>
          <a:p>
            <a:pPr marL="0" indent="0">
              <a:buNone/>
            </a:pPr>
            <a:r>
              <a:rPr kumimoji="1" lang="ja-JP" altLang="en-US" sz="2000" b="1" dirty="0"/>
              <a:t>ヒント</a:t>
            </a:r>
            <a:r>
              <a:rPr kumimoji="1" lang="ja-JP" altLang="en-US" sz="2000" dirty="0"/>
              <a:t>：</a:t>
            </a:r>
            <a:r>
              <a:rPr lang="ja-JP" altLang="en-US" sz="2000" dirty="0"/>
              <a:t>活性化関数には、特定のタスクや問題の性質に応じて適切なものがある</a:t>
            </a:r>
            <a:endParaRPr lang="en-US" altLang="ja-JP" sz="2000" dirty="0"/>
          </a:p>
          <a:p>
            <a:pPr marL="0" indent="0">
              <a:buNone/>
            </a:pPr>
            <a:endParaRPr lang="en-US" altLang="ja-JP" sz="2000" dirty="0"/>
          </a:p>
          <a:p>
            <a:r>
              <a:rPr lang="en-US" altLang="ja-JP" sz="2000" dirty="0" err="1"/>
              <a:t>ReLU</a:t>
            </a:r>
            <a:r>
              <a:rPr lang="en-US" altLang="ja-JP" sz="2000" dirty="0"/>
              <a:t>: </a:t>
            </a:r>
            <a:r>
              <a:rPr lang="ja-JP" altLang="en-US" sz="2000" dirty="0"/>
              <a:t>主に中間層で使用され、計算が高速</a:t>
            </a:r>
            <a:endParaRPr lang="en-US" altLang="ja-JP" sz="2000" dirty="0"/>
          </a:p>
          <a:p>
            <a:r>
              <a:rPr lang="ja-JP" altLang="en-US" sz="2000" dirty="0"/>
              <a:t>シグモイド</a:t>
            </a:r>
            <a:r>
              <a:rPr lang="en-US" altLang="ja-JP" sz="2000" dirty="0"/>
              <a:t>: 0</a:t>
            </a:r>
            <a:r>
              <a:rPr lang="ja-JP" altLang="en-US" sz="2000" dirty="0"/>
              <a:t>と</a:t>
            </a:r>
            <a:r>
              <a:rPr lang="en-US" altLang="ja-JP" sz="2000" dirty="0"/>
              <a:t>1</a:t>
            </a:r>
            <a:r>
              <a:rPr lang="ja-JP" altLang="en-US" sz="2000" dirty="0"/>
              <a:t>の間の出力を持ち、分類の出力層で使用されることが多い</a:t>
            </a:r>
            <a:endParaRPr lang="en-US" altLang="ja-JP" sz="2000" dirty="0"/>
          </a:p>
        </p:txBody>
      </p:sp>
      <p:sp>
        <p:nvSpPr>
          <p:cNvPr id="4" name="スライド番号プレースホルダー 3">
            <a:extLst>
              <a:ext uri="{FF2B5EF4-FFF2-40B4-BE49-F238E27FC236}">
                <a16:creationId xmlns:a16="http://schemas.microsoft.com/office/drawing/2014/main" id="{792427AB-6AAC-821C-20F2-850D68B98BA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015725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7A0EC6A-30C5-8D71-7733-A50C5EA4E0EF}"/>
              </a:ext>
            </a:extLst>
          </p:cNvPr>
          <p:cNvSpPr>
            <a:spLocks noGrp="1"/>
          </p:cNvSpPr>
          <p:nvPr>
            <p:ph idx="1"/>
          </p:nvPr>
        </p:nvSpPr>
        <p:spPr>
          <a:xfrm>
            <a:off x="321845" y="298450"/>
            <a:ext cx="8461208" cy="5880969"/>
          </a:xfrm>
        </p:spPr>
        <p:txBody>
          <a:bodyPr>
            <a:normAutofit/>
          </a:bodyPr>
          <a:lstStyle/>
          <a:p>
            <a:pPr marL="0" indent="0">
              <a:buNone/>
            </a:pPr>
            <a:r>
              <a:rPr kumimoji="1" lang="ja-JP" altLang="en-US" sz="2000" dirty="0"/>
              <a:t>演習６．損失関数の技術リサーチ</a:t>
            </a:r>
            <a:endParaRPr kumimoji="1" lang="en-US" altLang="ja-JP" sz="2000" dirty="0"/>
          </a:p>
          <a:p>
            <a:pPr marL="0" indent="0">
              <a:buNone/>
            </a:pPr>
            <a:r>
              <a:rPr lang="ja-JP" altLang="en-US" sz="2000" b="1" dirty="0"/>
              <a:t>目的</a:t>
            </a:r>
            <a:r>
              <a:rPr lang="en-US" altLang="ja-JP" sz="2000" dirty="0"/>
              <a:t>:</a:t>
            </a:r>
            <a:r>
              <a:rPr lang="ja-JP" altLang="en-US" sz="2000" dirty="0"/>
              <a:t>損失関数の種類とそれぞれの適用例をリサーチ</a:t>
            </a:r>
            <a:endParaRPr lang="en-US" altLang="ja-JP" sz="2000" dirty="0"/>
          </a:p>
          <a:p>
            <a:pPr marL="0" indent="0">
              <a:buNone/>
            </a:pPr>
            <a:r>
              <a:rPr lang="ja-JP" altLang="en-US" sz="2000" b="1" dirty="0"/>
              <a:t>演習で行うこと：平均二乗誤差</a:t>
            </a:r>
            <a:r>
              <a:rPr lang="ja-JP" altLang="en-US" sz="2000" dirty="0"/>
              <a:t>、</a:t>
            </a:r>
            <a:r>
              <a:rPr lang="ja-JP" altLang="en-US" sz="2000" b="1" dirty="0"/>
              <a:t>交差エントロピー</a:t>
            </a:r>
            <a:r>
              <a:rPr lang="ja-JP" altLang="en-US" sz="2000" dirty="0"/>
              <a:t>などさまざまな種類の損失関数が存在することを知り、それらの特性をリサーチしてみる。インターネットで調べてみる</a:t>
            </a:r>
            <a:endParaRPr lang="en-US" altLang="ja-JP" sz="2000" dirty="0"/>
          </a:p>
          <a:p>
            <a:pPr marL="0" indent="0">
              <a:buNone/>
            </a:pPr>
            <a:r>
              <a:rPr kumimoji="1" lang="ja-JP" altLang="en-US" sz="2000" b="1" dirty="0"/>
              <a:t>ヒント</a:t>
            </a:r>
            <a:r>
              <a:rPr kumimoji="1" lang="ja-JP" altLang="en-US" sz="2000" dirty="0"/>
              <a:t>：</a:t>
            </a:r>
            <a:r>
              <a:rPr lang="ja-JP" altLang="en-US" sz="2000" dirty="0"/>
              <a:t>損失関数は、特定のタスクや問題の性質に応じて適切なものを選択する必要があります</a:t>
            </a:r>
            <a:endParaRPr lang="en-US" altLang="ja-JP" sz="2000" dirty="0"/>
          </a:p>
          <a:p>
            <a:pPr marL="0" indent="0">
              <a:buNone/>
            </a:pPr>
            <a:endParaRPr lang="en-US" altLang="ja-JP" sz="2000" dirty="0"/>
          </a:p>
          <a:p>
            <a:pPr marL="0" indent="0">
              <a:buNone/>
            </a:pPr>
            <a:endParaRPr lang="en-US" altLang="ja-JP" sz="2000" dirty="0"/>
          </a:p>
        </p:txBody>
      </p:sp>
      <p:sp>
        <p:nvSpPr>
          <p:cNvPr id="4" name="スライド番号プレースホルダー 3">
            <a:extLst>
              <a:ext uri="{FF2B5EF4-FFF2-40B4-BE49-F238E27FC236}">
                <a16:creationId xmlns:a16="http://schemas.microsoft.com/office/drawing/2014/main" id="{792427AB-6AAC-821C-20F2-850D68B98BA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452892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CD5DA-BB02-0ABC-D3D9-E11B821198C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89B31EE-1CE7-A327-889C-AC2B71F94523}"/>
              </a:ext>
            </a:extLst>
          </p:cNvPr>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7. </a:t>
            </a:r>
            <a:r>
              <a:rPr lang="ja-JP" altLang="en-US" sz="4500" dirty="0">
                <a:solidFill>
                  <a:schemeClr val="tx2"/>
                </a:solidFill>
              </a:rPr>
              <a:t>学習と検証</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306A5901-9583-3BC0-4E39-2124D7D19057}"/>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sp>
        <p:nvSpPr>
          <p:cNvPr id="4" name="スライド番号プレースホルダー 3">
            <a:extLst>
              <a:ext uri="{FF2B5EF4-FFF2-40B4-BE49-F238E27FC236}">
                <a16:creationId xmlns:a16="http://schemas.microsoft.com/office/drawing/2014/main" id="{1AD3879C-A9F7-89F0-EFC0-4E6B3689D0A0}"/>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34</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94789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2F74AB-A90C-407F-A7D9-365069BD5BF7}"/>
              </a:ext>
            </a:extLst>
          </p:cNvPr>
          <p:cNvSpPr>
            <a:spLocks noGrp="1"/>
          </p:cNvSpPr>
          <p:nvPr>
            <p:ph type="title"/>
          </p:nvPr>
        </p:nvSpPr>
        <p:spPr/>
        <p:txBody>
          <a:bodyPr>
            <a:normAutofit fontScale="90000"/>
          </a:bodyPr>
          <a:lstStyle/>
          <a:p>
            <a:r>
              <a:rPr kumimoji="1" lang="ja-JP" altLang="en-US" dirty="0"/>
              <a:t>学習のための準備</a:t>
            </a:r>
          </a:p>
        </p:txBody>
      </p:sp>
      <p:sp>
        <p:nvSpPr>
          <p:cNvPr id="3" name="コンテンツ プレースホルダー 2">
            <a:extLst>
              <a:ext uri="{FF2B5EF4-FFF2-40B4-BE49-F238E27FC236}">
                <a16:creationId xmlns:a16="http://schemas.microsoft.com/office/drawing/2014/main" id="{53E9B690-0BC5-4C55-9278-50BE04C9F6A2}"/>
              </a:ext>
            </a:extLst>
          </p:cNvPr>
          <p:cNvSpPr>
            <a:spLocks noGrp="1"/>
          </p:cNvSpPr>
          <p:nvPr>
            <p:ph idx="1"/>
          </p:nvPr>
        </p:nvSpPr>
        <p:spPr/>
        <p:txBody>
          <a:bodyPr/>
          <a:lstStyle/>
          <a:p>
            <a:r>
              <a:rPr lang="ja-JP" altLang="en-US" b="1" dirty="0">
                <a:solidFill>
                  <a:srgbClr val="C00000"/>
                </a:solidFill>
              </a:rPr>
              <a:t>訓練データ</a:t>
            </a:r>
            <a:r>
              <a:rPr lang="ja-JP" altLang="en-US" dirty="0"/>
              <a:t>　</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kumimoji="1" lang="ja-JP" altLang="en-US" b="1" dirty="0">
                <a:solidFill>
                  <a:srgbClr val="C00000"/>
                </a:solidFill>
              </a:rPr>
              <a:t>検証データ</a:t>
            </a:r>
            <a:r>
              <a:rPr kumimoji="1" lang="ja-JP" altLang="en-US" dirty="0"/>
              <a:t>　</a:t>
            </a:r>
          </a:p>
        </p:txBody>
      </p:sp>
      <p:sp>
        <p:nvSpPr>
          <p:cNvPr id="4" name="スライド番号プレースホルダー 3">
            <a:extLst>
              <a:ext uri="{FF2B5EF4-FFF2-40B4-BE49-F238E27FC236}">
                <a16:creationId xmlns:a16="http://schemas.microsoft.com/office/drawing/2014/main" id="{FFA4399F-F5E7-40EF-8C17-27BCFC8AAF4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031B1B7D-4970-4F73-ACC2-EAAFC4D0A0FD}"/>
              </a:ext>
            </a:extLst>
          </p:cNvPr>
          <p:cNvSpPr txBox="1"/>
          <p:nvPr/>
        </p:nvSpPr>
        <p:spPr>
          <a:xfrm>
            <a:off x="1733550" y="2552700"/>
            <a:ext cx="311655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6</a:t>
            </a: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0000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枚の画像と正解</a:t>
            </a:r>
          </a:p>
        </p:txBody>
      </p:sp>
      <p:sp>
        <p:nvSpPr>
          <p:cNvPr id="7" name="テキスト ボックス 6">
            <a:extLst>
              <a:ext uri="{FF2B5EF4-FFF2-40B4-BE49-F238E27FC236}">
                <a16:creationId xmlns:a16="http://schemas.microsoft.com/office/drawing/2014/main" id="{0B48FBD8-5B2F-4ADD-8586-3C0F19B3072E}"/>
              </a:ext>
            </a:extLst>
          </p:cNvPr>
          <p:cNvSpPr txBox="1"/>
          <p:nvPr/>
        </p:nvSpPr>
        <p:spPr>
          <a:xfrm>
            <a:off x="1733550" y="5245100"/>
            <a:ext cx="311655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10000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枚の画像と正解</a:t>
            </a:r>
          </a:p>
        </p:txBody>
      </p:sp>
      <p:sp>
        <p:nvSpPr>
          <p:cNvPr id="9" name="テキスト ボックス 8">
            <a:extLst>
              <a:ext uri="{FF2B5EF4-FFF2-40B4-BE49-F238E27FC236}">
                <a16:creationId xmlns:a16="http://schemas.microsoft.com/office/drawing/2014/main" id="{DDEA9FB0-37A0-4C2C-B1F0-C984C0A0A3B4}"/>
              </a:ext>
            </a:extLst>
          </p:cNvPr>
          <p:cNvSpPr txBox="1"/>
          <p:nvPr/>
        </p:nvSpPr>
        <p:spPr>
          <a:xfrm>
            <a:off x="7948302" y="319816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抜粋</a:t>
            </a:r>
          </a:p>
        </p:txBody>
      </p:sp>
      <p:pic>
        <p:nvPicPr>
          <p:cNvPr id="10" name="図 9">
            <a:extLst>
              <a:ext uri="{FF2B5EF4-FFF2-40B4-BE49-F238E27FC236}">
                <a16:creationId xmlns:a16="http://schemas.microsoft.com/office/drawing/2014/main" id="{CD5773E7-BF14-EEA5-ED8C-3B55563250FF}"/>
              </a:ext>
            </a:extLst>
          </p:cNvPr>
          <p:cNvPicPr>
            <a:picLocks noChangeAspect="1"/>
          </p:cNvPicPr>
          <p:nvPr/>
        </p:nvPicPr>
        <p:blipFill>
          <a:blip r:embed="rId2"/>
          <a:stretch>
            <a:fillRect/>
          </a:stretch>
        </p:blipFill>
        <p:spPr>
          <a:xfrm>
            <a:off x="5345485" y="1460268"/>
            <a:ext cx="2568286" cy="2514966"/>
          </a:xfrm>
          <a:prstGeom prst="rect">
            <a:avLst/>
          </a:prstGeom>
        </p:spPr>
      </p:pic>
      <p:sp>
        <p:nvSpPr>
          <p:cNvPr id="13" name="テキスト ボックス 12">
            <a:extLst>
              <a:ext uri="{FF2B5EF4-FFF2-40B4-BE49-F238E27FC236}">
                <a16:creationId xmlns:a16="http://schemas.microsoft.com/office/drawing/2014/main" id="{76F9C7A0-2D78-4435-6F2D-5EB8F7637FA4}"/>
              </a:ext>
            </a:extLst>
          </p:cNvPr>
          <p:cNvSpPr txBox="1"/>
          <p:nvPr/>
        </p:nvSpPr>
        <p:spPr>
          <a:xfrm>
            <a:off x="7913531" y="5894686"/>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抜粋</a:t>
            </a:r>
          </a:p>
        </p:txBody>
      </p:sp>
      <p:pic>
        <p:nvPicPr>
          <p:cNvPr id="15" name="図 14">
            <a:extLst>
              <a:ext uri="{FF2B5EF4-FFF2-40B4-BE49-F238E27FC236}">
                <a16:creationId xmlns:a16="http://schemas.microsoft.com/office/drawing/2014/main" id="{2039F0B6-ED0E-3135-2A02-C3B83ED6D62D}"/>
              </a:ext>
            </a:extLst>
          </p:cNvPr>
          <p:cNvPicPr>
            <a:picLocks noChangeAspect="1"/>
          </p:cNvPicPr>
          <p:nvPr/>
        </p:nvPicPr>
        <p:blipFill>
          <a:blip r:embed="rId3"/>
          <a:stretch>
            <a:fillRect/>
          </a:stretch>
        </p:blipFill>
        <p:spPr>
          <a:xfrm>
            <a:off x="5345485" y="4362570"/>
            <a:ext cx="2553161" cy="2514967"/>
          </a:xfrm>
          <a:prstGeom prst="rect">
            <a:avLst/>
          </a:prstGeom>
        </p:spPr>
      </p:pic>
    </p:spTree>
    <p:extLst>
      <p:ext uri="{BB962C8B-B14F-4D97-AF65-F5344CB8AC3E}">
        <p14:creationId xmlns:p14="http://schemas.microsoft.com/office/powerpoint/2010/main" val="165244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70121F-A5DF-D7B1-D62D-7D323F50DC2C}"/>
              </a:ext>
            </a:extLst>
          </p:cNvPr>
          <p:cNvSpPr>
            <a:spLocks noGrp="1"/>
          </p:cNvSpPr>
          <p:nvPr>
            <p:ph type="title"/>
          </p:nvPr>
        </p:nvSpPr>
        <p:spPr/>
        <p:txBody>
          <a:bodyPr>
            <a:normAutofit fontScale="90000"/>
          </a:bodyPr>
          <a:lstStyle/>
          <a:p>
            <a:r>
              <a:rPr kumimoji="1" lang="ja-JP" altLang="en-US" dirty="0"/>
              <a:t>学習の繰り返し</a:t>
            </a:r>
          </a:p>
        </p:txBody>
      </p:sp>
      <p:sp>
        <p:nvSpPr>
          <p:cNvPr id="3" name="コンテンツ プレースホルダー 2">
            <a:extLst>
              <a:ext uri="{FF2B5EF4-FFF2-40B4-BE49-F238E27FC236}">
                <a16:creationId xmlns:a16="http://schemas.microsoft.com/office/drawing/2014/main" id="{787ACBDF-FB8B-59BD-E0AF-0331E3DF77ED}"/>
              </a:ext>
            </a:extLst>
          </p:cNvPr>
          <p:cNvSpPr>
            <a:spLocks noGrp="1"/>
          </p:cNvSpPr>
          <p:nvPr>
            <p:ph idx="1"/>
          </p:nvPr>
        </p:nvSpPr>
        <p:spPr/>
        <p:txBody>
          <a:bodyPr/>
          <a:lstStyle/>
          <a:p>
            <a:pPr marL="0" indent="0">
              <a:buNone/>
            </a:pPr>
            <a:r>
              <a:rPr lang="ja-JP" altLang="en-US" sz="2800" u="sng" dirty="0"/>
              <a:t>同じ</a:t>
            </a:r>
            <a:r>
              <a:rPr lang="ja-JP" altLang="en-US" sz="2800" b="1" u="sng" dirty="0">
                <a:solidFill>
                  <a:srgbClr val="C00000"/>
                </a:solidFill>
              </a:rPr>
              <a:t>訓練データ</a:t>
            </a:r>
            <a:r>
              <a:rPr lang="ja-JP" altLang="en-US" sz="2800" u="sng" dirty="0"/>
              <a:t>を</a:t>
            </a:r>
            <a:r>
              <a:rPr lang="ja-JP" altLang="en-US" sz="2800" b="1" u="sng" dirty="0">
                <a:solidFill>
                  <a:srgbClr val="FF0000"/>
                </a:solidFill>
              </a:rPr>
              <a:t>繰り返し</a:t>
            </a:r>
            <a:r>
              <a:rPr lang="ja-JP" altLang="en-US" sz="2800" u="sng" dirty="0"/>
              <a:t>使用</a:t>
            </a:r>
            <a:endParaRPr lang="en-US" altLang="ja-JP" sz="2800" u="sng" dirty="0"/>
          </a:p>
          <a:p>
            <a:pPr marL="0" indent="0">
              <a:buNone/>
            </a:pPr>
            <a:endParaRPr kumimoji="1" lang="en-US" altLang="ja-JP" sz="2800" b="1" dirty="0">
              <a:solidFill>
                <a:srgbClr val="C00000"/>
              </a:solidFill>
            </a:endParaRPr>
          </a:p>
          <a:p>
            <a:pPr marL="0" indent="0">
              <a:buNone/>
            </a:pPr>
            <a:r>
              <a:rPr kumimoji="1" lang="ja-JP" altLang="en-US" sz="2800" b="1" dirty="0">
                <a:solidFill>
                  <a:srgbClr val="C00000"/>
                </a:solidFill>
              </a:rPr>
              <a:t>訓練データ</a:t>
            </a:r>
            <a:r>
              <a:rPr kumimoji="1" lang="ja-JP" altLang="en-US" sz="2800" dirty="0"/>
              <a:t>を１回使っただけでは，</a:t>
            </a:r>
            <a:r>
              <a:rPr kumimoji="1" lang="ja-JP" altLang="en-US" sz="2800" b="1" dirty="0">
                <a:solidFill>
                  <a:srgbClr val="C00000"/>
                </a:solidFill>
              </a:rPr>
              <a:t>学習不足</a:t>
            </a:r>
            <a:r>
              <a:rPr kumimoji="1" lang="ja-JP" altLang="en-US" sz="2800" dirty="0"/>
              <a:t>の場合がある．</a:t>
            </a:r>
            <a:endParaRPr kumimoji="1" lang="en-US" altLang="ja-JP" sz="2800" dirty="0"/>
          </a:p>
          <a:p>
            <a:pPr marL="0" indent="0">
              <a:buNone/>
            </a:pPr>
            <a:r>
              <a:rPr lang="ja-JP" altLang="en-US" sz="2800" dirty="0"/>
              <a:t>同じ</a:t>
            </a:r>
            <a:r>
              <a:rPr lang="ja-JP" altLang="en-US" sz="2800" b="1" dirty="0">
                <a:solidFill>
                  <a:srgbClr val="C00000"/>
                </a:solidFill>
              </a:rPr>
              <a:t>訓練データ</a:t>
            </a:r>
            <a:r>
              <a:rPr lang="ja-JP" altLang="en-US" sz="2800" dirty="0"/>
              <a:t>を</a:t>
            </a:r>
            <a:r>
              <a:rPr lang="ja-JP" altLang="en-US" sz="2800" b="1" dirty="0">
                <a:solidFill>
                  <a:srgbClr val="FF0000"/>
                </a:solidFill>
              </a:rPr>
              <a:t>繰り返し</a:t>
            </a:r>
            <a:r>
              <a:rPr lang="ja-JP" altLang="en-US" sz="2800" dirty="0"/>
              <a:t>使用することで，誤差をさらに減らす</a:t>
            </a:r>
            <a:endParaRPr kumimoji="1" lang="en-US" altLang="ja-JP" sz="2800" dirty="0"/>
          </a:p>
          <a:p>
            <a:endParaRPr kumimoji="1" lang="ja-JP" altLang="en-US" dirty="0"/>
          </a:p>
        </p:txBody>
      </p:sp>
      <p:sp>
        <p:nvSpPr>
          <p:cNvPr id="4" name="スライド番号プレースホルダー 3">
            <a:extLst>
              <a:ext uri="{FF2B5EF4-FFF2-40B4-BE49-F238E27FC236}">
                <a16:creationId xmlns:a16="http://schemas.microsoft.com/office/drawing/2014/main" id="{9463BC09-058B-37A9-ED5B-BC4CAE351E3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フリーフォーム: 図形 4">
            <a:extLst>
              <a:ext uri="{FF2B5EF4-FFF2-40B4-BE49-F238E27FC236}">
                <a16:creationId xmlns:a16="http://schemas.microsoft.com/office/drawing/2014/main" id="{B9D8962C-A1C9-2DD8-F7A0-4620134A8F50}"/>
              </a:ext>
            </a:extLst>
          </p:cNvPr>
          <p:cNvSpPr/>
          <p:nvPr/>
        </p:nvSpPr>
        <p:spPr>
          <a:xfrm>
            <a:off x="2258060" y="4809788"/>
            <a:ext cx="3243714" cy="1029904"/>
          </a:xfrm>
          <a:custGeom>
            <a:avLst/>
            <a:gdLst>
              <a:gd name="connsiteX0" fmla="*/ 0 w 3243714"/>
              <a:gd name="connsiteY0" fmla="*/ 0 h 1029904"/>
              <a:gd name="connsiteX1" fmla="*/ 173255 w 3243714"/>
              <a:gd name="connsiteY1" fmla="*/ 192506 h 1029904"/>
              <a:gd name="connsiteX2" fmla="*/ 298383 w 3243714"/>
              <a:gd name="connsiteY2" fmla="*/ 327259 h 1029904"/>
              <a:gd name="connsiteX3" fmla="*/ 442762 w 3243714"/>
              <a:gd name="connsiteY3" fmla="*/ 375386 h 1029904"/>
              <a:gd name="connsiteX4" fmla="*/ 818147 w 3243714"/>
              <a:gd name="connsiteY4" fmla="*/ 539015 h 1029904"/>
              <a:gd name="connsiteX5" fmla="*/ 991402 w 3243714"/>
              <a:gd name="connsiteY5" fmla="*/ 558266 h 1029904"/>
              <a:gd name="connsiteX6" fmla="*/ 1135781 w 3243714"/>
              <a:gd name="connsiteY6" fmla="*/ 596767 h 1029904"/>
              <a:gd name="connsiteX7" fmla="*/ 1299411 w 3243714"/>
              <a:gd name="connsiteY7" fmla="*/ 616017 h 1029904"/>
              <a:gd name="connsiteX8" fmla="*/ 1472665 w 3243714"/>
              <a:gd name="connsiteY8" fmla="*/ 673769 h 1029904"/>
              <a:gd name="connsiteX9" fmla="*/ 1684421 w 3243714"/>
              <a:gd name="connsiteY9" fmla="*/ 731520 h 1029904"/>
              <a:gd name="connsiteX10" fmla="*/ 1905802 w 3243714"/>
              <a:gd name="connsiteY10" fmla="*/ 770022 h 1029904"/>
              <a:gd name="connsiteX11" fmla="*/ 2165684 w 3243714"/>
              <a:gd name="connsiteY11" fmla="*/ 837398 h 1029904"/>
              <a:gd name="connsiteX12" fmla="*/ 2752825 w 3243714"/>
              <a:gd name="connsiteY12" fmla="*/ 1029904 h 1029904"/>
              <a:gd name="connsiteX13" fmla="*/ 3243714 w 3243714"/>
              <a:gd name="connsiteY13" fmla="*/ 1029904 h 102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3714" h="1029904">
                <a:moveTo>
                  <a:pt x="0" y="0"/>
                </a:moveTo>
                <a:cubicBezTo>
                  <a:pt x="119791" y="99827"/>
                  <a:pt x="5961" y="-1555"/>
                  <a:pt x="173255" y="192506"/>
                </a:cubicBezTo>
                <a:cubicBezTo>
                  <a:pt x="213278" y="238933"/>
                  <a:pt x="247662" y="292841"/>
                  <a:pt x="298383" y="327259"/>
                </a:cubicBezTo>
                <a:cubicBezTo>
                  <a:pt x="340361" y="355744"/>
                  <a:pt x="395935" y="355875"/>
                  <a:pt x="442762" y="375386"/>
                </a:cubicBezTo>
                <a:cubicBezTo>
                  <a:pt x="549318" y="419784"/>
                  <a:pt x="701155" y="509767"/>
                  <a:pt x="818147" y="539015"/>
                </a:cubicBezTo>
                <a:cubicBezTo>
                  <a:pt x="874519" y="553108"/>
                  <a:pt x="933650" y="551849"/>
                  <a:pt x="991402" y="558266"/>
                </a:cubicBezTo>
                <a:cubicBezTo>
                  <a:pt x="1039528" y="571100"/>
                  <a:pt x="1086826" y="587588"/>
                  <a:pt x="1135781" y="596767"/>
                </a:cubicBezTo>
                <a:cubicBezTo>
                  <a:pt x="1189760" y="606888"/>
                  <a:pt x="1245872" y="603780"/>
                  <a:pt x="1299411" y="616017"/>
                </a:cubicBezTo>
                <a:cubicBezTo>
                  <a:pt x="1358756" y="629582"/>
                  <a:pt x="1414357" y="656277"/>
                  <a:pt x="1472665" y="673769"/>
                </a:cubicBezTo>
                <a:cubicBezTo>
                  <a:pt x="1542743" y="694792"/>
                  <a:pt x="1613000" y="715649"/>
                  <a:pt x="1684421" y="731520"/>
                </a:cubicBezTo>
                <a:cubicBezTo>
                  <a:pt x="1757539" y="747768"/>
                  <a:pt x="1832650" y="753929"/>
                  <a:pt x="1905802" y="770022"/>
                </a:cubicBezTo>
                <a:cubicBezTo>
                  <a:pt x="1993203" y="789250"/>
                  <a:pt x="2080129" y="811148"/>
                  <a:pt x="2165684" y="837398"/>
                </a:cubicBezTo>
                <a:cubicBezTo>
                  <a:pt x="2362589" y="897812"/>
                  <a:pt x="2546860" y="1029904"/>
                  <a:pt x="2752825" y="1029904"/>
                </a:cubicBezTo>
                <a:lnTo>
                  <a:pt x="3243714" y="102990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E1CC4458-B037-A6F5-7670-29D5921D048F}"/>
              </a:ext>
            </a:extLst>
          </p:cNvPr>
          <p:cNvSpPr/>
          <p:nvPr/>
        </p:nvSpPr>
        <p:spPr>
          <a:xfrm>
            <a:off x="2002990" y="4608428"/>
            <a:ext cx="510139" cy="5246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9AC4C315-6845-078E-AE50-2B3DE0639B3E}"/>
              </a:ext>
            </a:extLst>
          </p:cNvPr>
          <p:cNvSpPr/>
          <p:nvPr/>
        </p:nvSpPr>
        <p:spPr>
          <a:xfrm>
            <a:off x="5501774" y="5558118"/>
            <a:ext cx="510139" cy="5246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D9A9354C-62DA-6794-9E18-DEA28535283A}"/>
              </a:ext>
            </a:extLst>
          </p:cNvPr>
          <p:cNvSpPr/>
          <p:nvPr/>
        </p:nvSpPr>
        <p:spPr>
          <a:xfrm>
            <a:off x="2853923" y="5062416"/>
            <a:ext cx="510139" cy="5246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F1428FAA-526C-F175-B2FF-19FEE5999CF3}"/>
              </a:ext>
            </a:extLst>
          </p:cNvPr>
          <p:cNvSpPr/>
          <p:nvPr/>
        </p:nvSpPr>
        <p:spPr>
          <a:xfrm>
            <a:off x="3769227" y="5295794"/>
            <a:ext cx="510139" cy="5246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0D17A3EB-7F9B-2ADB-054D-C408A7B278B2}"/>
              </a:ext>
            </a:extLst>
          </p:cNvPr>
          <p:cNvSpPr/>
          <p:nvPr/>
        </p:nvSpPr>
        <p:spPr>
          <a:xfrm>
            <a:off x="4654753" y="5531080"/>
            <a:ext cx="510139" cy="5246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C0895ABD-A0DD-6194-FAC7-42188F509E8F}"/>
              </a:ext>
            </a:extLst>
          </p:cNvPr>
          <p:cNvSpPr txBox="1"/>
          <p:nvPr/>
        </p:nvSpPr>
        <p:spPr>
          <a:xfrm>
            <a:off x="2080057" y="5393712"/>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１回</a:t>
            </a:r>
          </a:p>
        </p:txBody>
      </p:sp>
      <p:sp>
        <p:nvSpPr>
          <p:cNvPr id="12" name="テキスト ボックス 11">
            <a:extLst>
              <a:ext uri="{FF2B5EF4-FFF2-40B4-BE49-F238E27FC236}">
                <a16:creationId xmlns:a16="http://schemas.microsoft.com/office/drawing/2014/main" id="{1BBD231C-1A76-DAEC-7B7D-60FD2E7814D3}"/>
              </a:ext>
            </a:extLst>
          </p:cNvPr>
          <p:cNvSpPr txBox="1"/>
          <p:nvPr/>
        </p:nvSpPr>
        <p:spPr>
          <a:xfrm>
            <a:off x="3093503" y="5646837"/>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２回</a:t>
            </a:r>
          </a:p>
        </p:txBody>
      </p:sp>
      <p:sp>
        <p:nvSpPr>
          <p:cNvPr id="13" name="テキスト ボックス 12">
            <a:extLst>
              <a:ext uri="{FF2B5EF4-FFF2-40B4-BE49-F238E27FC236}">
                <a16:creationId xmlns:a16="http://schemas.microsoft.com/office/drawing/2014/main" id="{436A977C-E18B-28C3-32F0-416BABFD94CC}"/>
              </a:ext>
            </a:extLst>
          </p:cNvPr>
          <p:cNvSpPr txBox="1"/>
          <p:nvPr/>
        </p:nvSpPr>
        <p:spPr>
          <a:xfrm>
            <a:off x="4030161" y="5914892"/>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３回</a:t>
            </a:r>
          </a:p>
        </p:txBody>
      </p:sp>
      <p:sp>
        <p:nvSpPr>
          <p:cNvPr id="14" name="テキスト ボックス 13">
            <a:extLst>
              <a:ext uri="{FF2B5EF4-FFF2-40B4-BE49-F238E27FC236}">
                <a16:creationId xmlns:a16="http://schemas.microsoft.com/office/drawing/2014/main" id="{B45DF9A9-BFB0-B874-770D-E73A26548FEF}"/>
              </a:ext>
            </a:extLst>
          </p:cNvPr>
          <p:cNvSpPr txBox="1"/>
          <p:nvPr/>
        </p:nvSpPr>
        <p:spPr>
          <a:xfrm>
            <a:off x="5010168" y="6014187"/>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４回</a:t>
            </a:r>
          </a:p>
        </p:txBody>
      </p:sp>
      <p:sp>
        <p:nvSpPr>
          <p:cNvPr id="15" name="テキスト ボックス 14">
            <a:extLst>
              <a:ext uri="{FF2B5EF4-FFF2-40B4-BE49-F238E27FC236}">
                <a16:creationId xmlns:a16="http://schemas.microsoft.com/office/drawing/2014/main" id="{3BFCA5BA-18AC-194A-4473-7260C360CF40}"/>
              </a:ext>
            </a:extLst>
          </p:cNvPr>
          <p:cNvSpPr txBox="1"/>
          <p:nvPr/>
        </p:nvSpPr>
        <p:spPr>
          <a:xfrm>
            <a:off x="3739834" y="4339776"/>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誤差の減少</a:t>
            </a:r>
          </a:p>
        </p:txBody>
      </p:sp>
    </p:spTree>
    <p:extLst>
      <p:ext uri="{BB962C8B-B14F-4D97-AF65-F5344CB8AC3E}">
        <p14:creationId xmlns:p14="http://schemas.microsoft.com/office/powerpoint/2010/main" val="25856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2E033-C241-EBD7-B27F-6B609C46D64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5F41ADE-28A5-A4FD-770D-3F2D33F386BE}"/>
              </a:ext>
            </a:extLst>
          </p:cNvPr>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8. </a:t>
            </a:r>
            <a:r>
              <a:rPr lang="ja-JP" altLang="en-US" sz="4500" dirty="0">
                <a:solidFill>
                  <a:schemeClr val="tx2"/>
                </a:solidFill>
              </a:rPr>
              <a:t>学習の繰り返し，学習曲線</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E1B2F35B-786D-921F-70A9-ABF40DA93A5F}"/>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sp>
        <p:nvSpPr>
          <p:cNvPr id="4" name="スライド番号プレースホルダー 3">
            <a:extLst>
              <a:ext uri="{FF2B5EF4-FFF2-40B4-BE49-F238E27FC236}">
                <a16:creationId xmlns:a16="http://schemas.microsoft.com/office/drawing/2014/main" id="{446C03B1-C4BC-C82E-B3BF-271183E05FE3}"/>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37</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75819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936F86-0986-4645-8796-2EEADBFC4022}"/>
              </a:ext>
            </a:extLst>
          </p:cNvPr>
          <p:cNvSpPr>
            <a:spLocks noGrp="1"/>
          </p:cNvSpPr>
          <p:nvPr>
            <p:ph type="title"/>
          </p:nvPr>
        </p:nvSpPr>
        <p:spPr/>
        <p:txBody>
          <a:bodyPr>
            <a:normAutofit fontScale="90000"/>
          </a:bodyPr>
          <a:lstStyle/>
          <a:p>
            <a:r>
              <a:rPr kumimoji="1" lang="ja-JP" altLang="en-US" dirty="0"/>
              <a:t>ニューラルネットワークの学習</a:t>
            </a:r>
          </a:p>
        </p:txBody>
      </p:sp>
      <p:sp>
        <p:nvSpPr>
          <p:cNvPr id="3" name="コンテンツ プレースホルダー 2">
            <a:extLst>
              <a:ext uri="{FF2B5EF4-FFF2-40B4-BE49-F238E27FC236}">
                <a16:creationId xmlns:a16="http://schemas.microsoft.com/office/drawing/2014/main" id="{906CD7FA-83DD-45CF-B743-72FEDC473086}"/>
              </a:ext>
            </a:extLst>
          </p:cNvPr>
          <p:cNvSpPr>
            <a:spLocks noGrp="1"/>
          </p:cNvSpPr>
          <p:nvPr>
            <p:ph idx="1"/>
          </p:nvPr>
        </p:nvSpPr>
        <p:spPr>
          <a:xfrm>
            <a:off x="321845" y="846253"/>
            <a:ext cx="8728102" cy="5333166"/>
          </a:xfrm>
        </p:spPr>
        <p:txBody>
          <a:bodyPr/>
          <a:lstStyle/>
          <a:p>
            <a:r>
              <a:rPr kumimoji="1" lang="ja-JP" altLang="en-US" b="1" dirty="0">
                <a:solidFill>
                  <a:srgbClr val="FF0000"/>
                </a:solidFill>
              </a:rPr>
              <a:t>学習</a:t>
            </a:r>
            <a:r>
              <a:rPr kumimoji="1" lang="ja-JP" altLang="en-US" dirty="0"/>
              <a:t>には，</a:t>
            </a:r>
            <a:r>
              <a:rPr kumimoji="1" lang="ja-JP" altLang="en-US" b="1" dirty="0"/>
              <a:t>訓練データ</a:t>
            </a:r>
            <a:r>
              <a:rPr kumimoji="1" lang="ja-JP" altLang="en-US" dirty="0"/>
              <a:t>を使用</a:t>
            </a:r>
            <a:endParaRPr kumimoji="1" lang="en-US" altLang="ja-JP" dirty="0"/>
          </a:p>
          <a:p>
            <a:r>
              <a:rPr kumimoji="1" lang="ja-JP" altLang="en-US" b="1" dirty="0">
                <a:solidFill>
                  <a:srgbClr val="FF0000"/>
                </a:solidFill>
              </a:rPr>
              <a:t>ユニットの結合の重み</a:t>
            </a:r>
            <a:r>
              <a:rPr kumimoji="1" lang="ja-JP" altLang="en-US" dirty="0"/>
              <a:t>が</a:t>
            </a:r>
            <a:r>
              <a:rPr kumimoji="1" lang="ja-JP" altLang="en-US" b="1" dirty="0">
                <a:solidFill>
                  <a:srgbClr val="FF0000"/>
                </a:solidFill>
              </a:rPr>
              <a:t>変化する</a:t>
            </a:r>
            <a:endParaRPr kumimoji="1" lang="en-US" altLang="ja-JP" b="1" dirty="0">
              <a:solidFill>
                <a:srgbClr val="FF0000"/>
              </a:solidFill>
            </a:endParaRPr>
          </a:p>
          <a:p>
            <a:pPr marL="0" indent="0">
              <a:buNone/>
            </a:pPr>
            <a:r>
              <a:rPr lang="ja-JP" altLang="en-US" dirty="0"/>
              <a:t>　①　</a:t>
            </a:r>
            <a:r>
              <a:rPr lang="ja-JP" altLang="en-US" b="1" dirty="0"/>
              <a:t>訓練データ</a:t>
            </a:r>
            <a:r>
              <a:rPr lang="ja-JP" altLang="en-US" dirty="0"/>
              <a:t>により，ニューラルネットワークを</a:t>
            </a:r>
            <a:endParaRPr lang="en-US" altLang="ja-JP" dirty="0"/>
          </a:p>
          <a:p>
            <a:pPr marL="0" indent="0">
              <a:buNone/>
            </a:pPr>
            <a:r>
              <a:rPr lang="ja-JP" altLang="en-US" dirty="0"/>
              <a:t>　　　動かし，正解との誤差を得る</a:t>
            </a:r>
            <a:endParaRPr lang="en-US" altLang="ja-JP" dirty="0"/>
          </a:p>
          <a:p>
            <a:pPr marL="0" indent="0">
              <a:buNone/>
            </a:pPr>
            <a:r>
              <a:rPr lang="ja-JP" altLang="en-US" dirty="0"/>
              <a:t>　②　正解との誤差が少なくなるように</a:t>
            </a:r>
            <a:endParaRPr lang="en-US" altLang="ja-JP" dirty="0"/>
          </a:p>
          <a:p>
            <a:pPr marL="0" indent="0">
              <a:buNone/>
            </a:pPr>
            <a:r>
              <a:rPr lang="ja-JP" altLang="en-US" dirty="0"/>
              <a:t>　　　</a:t>
            </a:r>
            <a:r>
              <a:rPr lang="ja-JP" altLang="en-US" b="1" dirty="0">
                <a:solidFill>
                  <a:srgbClr val="FF0000"/>
                </a:solidFill>
              </a:rPr>
              <a:t>結合の重みが変化</a:t>
            </a:r>
            <a:endParaRPr lang="en-US" altLang="ja-JP" b="1" dirty="0">
              <a:solidFill>
                <a:srgbClr val="FF0000"/>
              </a:solidFill>
            </a:endParaRPr>
          </a:p>
          <a:p>
            <a:pPr marL="0" indent="0">
              <a:buNone/>
            </a:pPr>
            <a:r>
              <a:rPr lang="ja-JP" altLang="en-US" dirty="0"/>
              <a:t>　　</a:t>
            </a:r>
            <a:endParaRPr lang="en-US" altLang="ja-JP" dirty="0"/>
          </a:p>
          <a:p>
            <a:pPr marL="0" indent="0">
              <a:buNone/>
            </a:pPr>
            <a:r>
              <a:rPr kumimoji="1" lang="ja-JP" altLang="en-US" dirty="0"/>
              <a:t>　　この様子は，</a:t>
            </a:r>
            <a:r>
              <a:rPr kumimoji="1" lang="ja-JP" altLang="en-US" dirty="0">
                <a:solidFill>
                  <a:schemeClr val="accent6">
                    <a:lumMod val="75000"/>
                  </a:schemeClr>
                </a:solidFill>
              </a:rPr>
              <a:t>坂道を降りる様子</a:t>
            </a:r>
            <a:r>
              <a:rPr kumimoji="1" lang="ja-JP" altLang="en-US" dirty="0"/>
              <a:t>にも似ている</a:t>
            </a:r>
            <a:endParaRPr kumimoji="1" lang="en-US" altLang="ja-JP" dirty="0"/>
          </a:p>
        </p:txBody>
      </p:sp>
      <p:sp>
        <p:nvSpPr>
          <p:cNvPr id="4" name="スライド番号プレースホルダー 3">
            <a:extLst>
              <a:ext uri="{FF2B5EF4-FFF2-40B4-BE49-F238E27FC236}">
                <a16:creationId xmlns:a16="http://schemas.microsoft.com/office/drawing/2014/main" id="{100BB711-0E94-405B-BF98-8336ABA767C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452159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70121F-A5DF-D7B1-D62D-7D323F50DC2C}"/>
              </a:ext>
            </a:extLst>
          </p:cNvPr>
          <p:cNvSpPr>
            <a:spLocks noGrp="1"/>
          </p:cNvSpPr>
          <p:nvPr>
            <p:ph type="title"/>
          </p:nvPr>
        </p:nvSpPr>
        <p:spPr/>
        <p:txBody>
          <a:bodyPr>
            <a:normAutofit fontScale="90000"/>
          </a:bodyPr>
          <a:lstStyle/>
          <a:p>
            <a:r>
              <a:rPr kumimoji="1" lang="ja-JP" altLang="en-US" dirty="0"/>
              <a:t>学習の繰り返しと過学習</a:t>
            </a:r>
          </a:p>
        </p:txBody>
      </p:sp>
      <p:sp>
        <p:nvSpPr>
          <p:cNvPr id="3" name="コンテンツ プレースホルダー 2">
            <a:extLst>
              <a:ext uri="{FF2B5EF4-FFF2-40B4-BE49-F238E27FC236}">
                <a16:creationId xmlns:a16="http://schemas.microsoft.com/office/drawing/2014/main" id="{787ACBDF-FB8B-59BD-E0AF-0331E3DF77ED}"/>
              </a:ext>
            </a:extLst>
          </p:cNvPr>
          <p:cNvSpPr>
            <a:spLocks noGrp="1"/>
          </p:cNvSpPr>
          <p:nvPr>
            <p:ph idx="1"/>
          </p:nvPr>
        </p:nvSpPr>
        <p:spPr/>
        <p:txBody>
          <a:bodyPr/>
          <a:lstStyle/>
          <a:p>
            <a:r>
              <a:rPr lang="ja-JP" altLang="en-US" sz="2800" b="1" dirty="0">
                <a:solidFill>
                  <a:srgbClr val="C00000"/>
                </a:solidFill>
              </a:rPr>
              <a:t>訓練データ</a:t>
            </a:r>
            <a:r>
              <a:rPr lang="ja-JP" altLang="en-US" sz="2800" dirty="0"/>
              <a:t>を</a:t>
            </a:r>
            <a:r>
              <a:rPr lang="ja-JP" altLang="en-US" sz="2800" b="1" u="sng" dirty="0">
                <a:solidFill>
                  <a:srgbClr val="FF0000"/>
                </a:solidFill>
              </a:rPr>
              <a:t>繰り返し</a:t>
            </a:r>
            <a:r>
              <a:rPr lang="ja-JP" altLang="en-US" sz="2800" dirty="0"/>
              <a:t>使用するほど，</a:t>
            </a:r>
            <a:r>
              <a:rPr lang="ja-JP" altLang="en-US" sz="2800" b="1" u="sng" dirty="0">
                <a:solidFill>
                  <a:srgbClr val="FF0000"/>
                </a:solidFill>
              </a:rPr>
              <a:t>過学習の危険が高まる</a:t>
            </a:r>
            <a:endParaRPr lang="en-US" altLang="ja-JP" sz="2800" b="1" u="sng" dirty="0">
              <a:solidFill>
                <a:srgbClr val="FF0000"/>
              </a:solidFill>
            </a:endParaRPr>
          </a:p>
          <a:p>
            <a:r>
              <a:rPr kumimoji="1" lang="ja-JP" altLang="en-US" b="1" u="sng" dirty="0">
                <a:solidFill>
                  <a:srgbClr val="FF0000"/>
                </a:solidFill>
              </a:rPr>
              <a:t>過学習の完全に防ぐことは不可能</a:t>
            </a:r>
            <a:endParaRPr kumimoji="1" lang="en-US" altLang="ja-JP" b="1" u="sng" dirty="0">
              <a:solidFill>
                <a:srgbClr val="FF0000"/>
              </a:solidFill>
            </a:endParaRPr>
          </a:p>
          <a:p>
            <a:endParaRPr lang="en-US" altLang="ja-JP" b="1" u="sng" dirty="0">
              <a:solidFill>
                <a:srgbClr val="FF0000"/>
              </a:solidFill>
            </a:endParaRPr>
          </a:p>
          <a:p>
            <a:pPr marL="0" indent="0">
              <a:buNone/>
            </a:pPr>
            <a:r>
              <a:rPr kumimoji="0" lang="ja-JP" altLang="en-US" sz="2800" b="1" i="1"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　</a:t>
            </a:r>
            <a:r>
              <a:rPr kumimoji="0"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訓練データ</a:t>
            </a:r>
            <a:r>
              <a:rPr kumimoji="0"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とは別のデータ（</a:t>
            </a:r>
            <a:r>
              <a:rPr kumimoji="0" lang="ja-JP" altLang="en-US" sz="2800" b="1" i="0"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検証データ</a:t>
            </a:r>
            <a:r>
              <a:rPr kumimoji="0"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）を用いて</a:t>
            </a:r>
            <a:r>
              <a:rPr kumimoji="0" lang="ja-JP" altLang="en-US" sz="28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過学習が無いことを検証する</a:t>
            </a:r>
            <a:r>
              <a:rPr kumimoji="0"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ことが極めて重要</a:t>
            </a:r>
            <a:endParaRPr kumimoji="1" lang="en-US" altLang="ja-JP" b="1" u="sng" dirty="0">
              <a:solidFill>
                <a:srgbClr val="FF0000"/>
              </a:solidFill>
            </a:endParaRPr>
          </a:p>
          <a:p>
            <a:endParaRPr lang="en-US" altLang="ja-JP" b="1" u="sng" dirty="0">
              <a:solidFill>
                <a:srgbClr val="FF0000"/>
              </a:solidFill>
            </a:endParaRPr>
          </a:p>
          <a:p>
            <a:endParaRPr kumimoji="1" lang="ja-JP" altLang="en-US" b="1" u="sng" dirty="0">
              <a:solidFill>
                <a:srgbClr val="FF0000"/>
              </a:solidFill>
            </a:endParaRPr>
          </a:p>
        </p:txBody>
      </p:sp>
      <p:sp>
        <p:nvSpPr>
          <p:cNvPr id="4" name="スライド番号プレースホルダー 3">
            <a:extLst>
              <a:ext uri="{FF2B5EF4-FFF2-40B4-BE49-F238E27FC236}">
                <a16:creationId xmlns:a16="http://schemas.microsoft.com/office/drawing/2014/main" id="{9463BC09-058B-37A9-ED5B-BC4CAE351E3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115535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F2956C-54D7-99CD-89D3-43AFFD5706FF}"/>
              </a:ext>
            </a:extLst>
          </p:cNvPr>
          <p:cNvSpPr>
            <a:spLocks noGrp="1"/>
          </p:cNvSpPr>
          <p:nvPr>
            <p:ph type="title"/>
          </p:nvPr>
        </p:nvSpPr>
        <p:spPr/>
        <p:txBody>
          <a:bodyPr>
            <a:normAutofit fontScale="90000"/>
          </a:bodyPr>
          <a:lstStyle/>
          <a:p>
            <a:r>
              <a:rPr kumimoji="1" lang="ja-JP" altLang="en-US" dirty="0"/>
              <a:t>演習３</a:t>
            </a:r>
          </a:p>
        </p:txBody>
      </p:sp>
      <p:sp>
        <p:nvSpPr>
          <p:cNvPr id="3" name="コンテンツ プレースホルダー 2">
            <a:extLst>
              <a:ext uri="{FF2B5EF4-FFF2-40B4-BE49-F238E27FC236}">
                <a16:creationId xmlns:a16="http://schemas.microsoft.com/office/drawing/2014/main" id="{6BE9D543-656D-A10E-28FA-73A0266EA909}"/>
              </a:ext>
            </a:extLst>
          </p:cNvPr>
          <p:cNvSpPr>
            <a:spLocks noGrp="1"/>
          </p:cNvSpPr>
          <p:nvPr>
            <p:ph idx="1"/>
          </p:nvPr>
        </p:nvSpPr>
        <p:spPr>
          <a:xfrm>
            <a:off x="321845" y="846253"/>
            <a:ext cx="8461208" cy="5749330"/>
          </a:xfrm>
        </p:spPr>
        <p:txBody>
          <a:bodyPr>
            <a:normAutofit lnSpcReduction="10000"/>
          </a:bodyPr>
          <a:lstStyle/>
          <a:p>
            <a:pPr marL="0" indent="0">
              <a:buNone/>
            </a:pPr>
            <a:r>
              <a:rPr kumimoji="1" lang="ja-JP" altLang="en-US" sz="2000" dirty="0"/>
              <a:t>「</a:t>
            </a:r>
            <a:r>
              <a:rPr kumimoji="1" lang="ja-JP" altLang="en-US" sz="2000" b="1" dirty="0"/>
              <a:t>演習３</a:t>
            </a:r>
            <a:r>
              <a:rPr kumimoji="1" lang="ja-JP" altLang="en-US" sz="2000" dirty="0"/>
              <a:t>」のプログラムで、ニューラルネットワークの構造を変更してみよう</a:t>
            </a:r>
          </a:p>
          <a:p>
            <a:r>
              <a:rPr kumimoji="1" lang="ja-JP" altLang="en-US" sz="2000" dirty="0"/>
              <a:t>ニューラルネットワークの中間層のノード数を変更して、学習の結果がどのように変わるか確認しましょう。</a:t>
            </a:r>
          </a:p>
          <a:p>
            <a:pPr marL="0" indent="0">
              <a:buNone/>
            </a:pPr>
            <a:endParaRPr kumimoji="1" lang="en-US" altLang="ja-JP" sz="2000" dirty="0"/>
          </a:p>
          <a:p>
            <a:pPr marL="0" indent="0">
              <a:buNone/>
            </a:pPr>
            <a:r>
              <a:rPr kumimoji="1" lang="ja-JP" altLang="en-US" sz="2000" dirty="0"/>
              <a:t>ヒント：</a:t>
            </a:r>
            <a:endParaRPr kumimoji="1" lang="en-US" altLang="ja-JP" sz="2000" dirty="0"/>
          </a:p>
          <a:p>
            <a:r>
              <a:rPr kumimoji="1" lang="en-US" altLang="ja-JP" sz="2000" dirty="0"/>
              <a:t>    Net</a:t>
            </a:r>
            <a:r>
              <a:rPr kumimoji="1" lang="ja-JP" altLang="en-US" sz="2000" dirty="0"/>
              <a:t>クラスの</a:t>
            </a:r>
            <a:r>
              <a:rPr kumimoji="1" lang="en-US" altLang="ja-JP" sz="2000" dirty="0"/>
              <a:t>self.fc1</a:t>
            </a:r>
            <a:r>
              <a:rPr kumimoji="1" lang="ja-JP" altLang="en-US" sz="2000" dirty="0"/>
              <a:t>のノード数や</a:t>
            </a:r>
            <a:r>
              <a:rPr kumimoji="1" lang="en-US" altLang="ja-JP" sz="2000" dirty="0"/>
              <a:t>self.fc2</a:t>
            </a:r>
            <a:r>
              <a:rPr kumimoji="1" lang="ja-JP" altLang="en-US" sz="2000" dirty="0"/>
              <a:t>のノード数を変更します。</a:t>
            </a:r>
          </a:p>
          <a:p>
            <a:r>
              <a:rPr kumimoji="1" lang="ja-JP" altLang="en-US" sz="2000" dirty="0"/>
              <a:t>    例：</a:t>
            </a:r>
            <a:r>
              <a:rPr kumimoji="1" lang="en-US" altLang="ja-JP" sz="2000" dirty="0"/>
              <a:t> self.fc1 = </a:t>
            </a:r>
            <a:r>
              <a:rPr kumimoji="1" lang="en-US" altLang="ja-JP" sz="2000" dirty="0" err="1"/>
              <a:t>nn.Linear</a:t>
            </a:r>
            <a:r>
              <a:rPr kumimoji="1" lang="en-US" altLang="ja-JP" sz="2000" dirty="0"/>
              <a:t>(4, 15) </a:t>
            </a:r>
            <a:r>
              <a:rPr kumimoji="1" lang="ja-JP" altLang="en-US" sz="2000" dirty="0"/>
              <a:t>や </a:t>
            </a:r>
            <a:r>
              <a:rPr kumimoji="1" lang="en-US" altLang="ja-JP" sz="2000" dirty="0"/>
              <a:t>self.fc2 = </a:t>
            </a:r>
            <a:r>
              <a:rPr kumimoji="1" lang="en-US" altLang="ja-JP" sz="2000" dirty="0" err="1"/>
              <a:t>nn.Linear</a:t>
            </a:r>
            <a:r>
              <a:rPr kumimoji="1" lang="en-US" altLang="ja-JP" sz="2000" dirty="0"/>
              <a:t>(15, 3) </a:t>
            </a:r>
            <a:r>
              <a:rPr kumimoji="1" lang="ja-JP" altLang="en-US" sz="2000" dirty="0"/>
              <a:t>のように変更してみましょう。</a:t>
            </a:r>
            <a:endParaRPr kumimoji="1" lang="en-US" altLang="ja-JP" sz="2000" dirty="0"/>
          </a:p>
          <a:p>
            <a:r>
              <a:rPr lang="ja-JP" altLang="en-US" sz="2000" dirty="0"/>
              <a:t>　ノード数を増やしすぎると、学習曲線が変化し、過学習が起きるかもしれません</a:t>
            </a:r>
            <a:endParaRPr lang="en-US" altLang="ja-JP" sz="2000" dirty="0"/>
          </a:p>
          <a:p>
            <a:endParaRPr kumimoji="1" lang="en-US" altLang="ja-JP" sz="2000" dirty="0"/>
          </a:p>
          <a:p>
            <a:pPr marL="0" indent="0">
              <a:buNone/>
            </a:pPr>
            <a:endParaRPr lang="en-US" altLang="ja-JP" sz="2000" dirty="0"/>
          </a:p>
          <a:p>
            <a:pPr marL="0" indent="0">
              <a:buNone/>
            </a:pPr>
            <a:r>
              <a:rPr kumimoji="1" lang="ja-JP" altLang="en-US" sz="2000" dirty="0"/>
              <a:t>提出の必要はありません　（ニューラルネットワークの構造、ノード数、中間層の説明は、将来の授業で詳しい説明を行う予定です）</a:t>
            </a:r>
          </a:p>
        </p:txBody>
      </p:sp>
      <p:sp>
        <p:nvSpPr>
          <p:cNvPr id="4" name="スライド番号プレースホルダー 3">
            <a:extLst>
              <a:ext uri="{FF2B5EF4-FFF2-40B4-BE49-F238E27FC236}">
                <a16:creationId xmlns:a16="http://schemas.microsoft.com/office/drawing/2014/main" id="{C0C77B33-2ED7-1C46-077A-51B357F89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7378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9F2FEC-3A4B-4CE6-BA62-0BF195C4261A}"/>
              </a:ext>
            </a:extLst>
          </p:cNvPr>
          <p:cNvSpPr>
            <a:spLocks noGrp="1"/>
          </p:cNvSpPr>
          <p:nvPr>
            <p:ph type="title"/>
          </p:nvPr>
        </p:nvSpPr>
        <p:spPr/>
        <p:txBody>
          <a:bodyPr>
            <a:normAutofit fontScale="90000"/>
          </a:bodyPr>
          <a:lstStyle/>
          <a:p>
            <a:r>
              <a:rPr lang="ja-JP" altLang="en-US" dirty="0"/>
              <a:t>訓練データと検証データ</a:t>
            </a:r>
            <a:endParaRPr kumimoji="1" lang="ja-JP" altLang="en-US" dirty="0"/>
          </a:p>
        </p:txBody>
      </p:sp>
      <p:sp>
        <p:nvSpPr>
          <p:cNvPr id="3" name="コンテンツ プレースホルダー 2">
            <a:extLst>
              <a:ext uri="{FF2B5EF4-FFF2-40B4-BE49-F238E27FC236}">
                <a16:creationId xmlns:a16="http://schemas.microsoft.com/office/drawing/2014/main" id="{215330DA-6D5A-4245-920E-0E09524D68D8}"/>
              </a:ext>
            </a:extLst>
          </p:cNvPr>
          <p:cNvSpPr>
            <a:spLocks noGrp="1"/>
          </p:cNvSpPr>
          <p:nvPr>
            <p:ph idx="1"/>
          </p:nvPr>
        </p:nvSpPr>
        <p:spPr>
          <a:xfrm>
            <a:off x="410411" y="703151"/>
            <a:ext cx="8461208" cy="971914"/>
          </a:xfrm>
        </p:spPr>
        <p:txBody>
          <a:bodyPr>
            <a:normAutofit/>
          </a:bodyPr>
          <a:lstStyle/>
          <a:p>
            <a:pPr marL="0" indent="0">
              <a:buNone/>
            </a:pPr>
            <a:r>
              <a:rPr kumimoji="1" lang="ja-JP" altLang="en-US" sz="2400" dirty="0"/>
              <a:t>訓練データ：　</a:t>
            </a:r>
            <a:r>
              <a:rPr kumimoji="1" lang="ja-JP" altLang="en-US" sz="2400" b="1" dirty="0"/>
              <a:t>学習</a:t>
            </a:r>
            <a:r>
              <a:rPr kumimoji="1" lang="ja-JP" altLang="en-US" sz="2400" dirty="0"/>
              <a:t>に使用</a:t>
            </a:r>
          </a:p>
        </p:txBody>
      </p:sp>
      <p:sp>
        <p:nvSpPr>
          <p:cNvPr id="4" name="スライド番号プレースホルダー 3">
            <a:extLst>
              <a:ext uri="{FF2B5EF4-FFF2-40B4-BE49-F238E27FC236}">
                <a16:creationId xmlns:a16="http://schemas.microsoft.com/office/drawing/2014/main" id="{51EDE95A-925B-477C-902A-E236E661E2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3" name="コンテンツ プレースホルダー 2">
            <a:extLst>
              <a:ext uri="{FF2B5EF4-FFF2-40B4-BE49-F238E27FC236}">
                <a16:creationId xmlns:a16="http://schemas.microsoft.com/office/drawing/2014/main" id="{E0B5DD3D-795A-45B7-BFBE-D0135936CD3A}"/>
              </a:ext>
            </a:extLst>
          </p:cNvPr>
          <p:cNvSpPr txBox="1">
            <a:spLocks/>
          </p:cNvSpPr>
          <p:nvPr/>
        </p:nvSpPr>
        <p:spPr>
          <a:xfrm>
            <a:off x="410411" y="3333547"/>
            <a:ext cx="8461208" cy="15540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検証データ：　</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検証</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に利用</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5" name="正方形/長方形 14">
            <a:extLst>
              <a:ext uri="{FF2B5EF4-FFF2-40B4-BE49-F238E27FC236}">
                <a16:creationId xmlns:a16="http://schemas.microsoft.com/office/drawing/2014/main" id="{9183FF3A-5342-4837-9B1C-5D55829DF96B}"/>
              </a:ext>
            </a:extLst>
          </p:cNvPr>
          <p:cNvSpPr/>
          <p:nvPr/>
        </p:nvSpPr>
        <p:spPr>
          <a:xfrm>
            <a:off x="977730" y="1259566"/>
            <a:ext cx="7149437"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訓練データ</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による</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学習</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により，</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未知のデータ</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適切に処理できる能力</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汎化</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）のために利用</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EF6FAC82-6E69-22D5-E9C5-2C96889AAAE7}"/>
              </a:ext>
            </a:extLst>
          </p:cNvPr>
          <p:cNvSpPr/>
          <p:nvPr/>
        </p:nvSpPr>
        <p:spPr>
          <a:xfrm>
            <a:off x="977729" y="4023594"/>
            <a:ext cx="7149437"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訓練データ</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とは別のデータによる</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検証</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により，</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過学習が無いこと</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確認</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するために利用</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28014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46326A-1D4E-0EE4-9E89-481E33177D22}"/>
              </a:ext>
            </a:extLst>
          </p:cNvPr>
          <p:cNvSpPr>
            <a:spLocks noGrp="1"/>
          </p:cNvSpPr>
          <p:nvPr>
            <p:ph type="title"/>
          </p:nvPr>
        </p:nvSpPr>
        <p:spPr/>
        <p:txBody>
          <a:bodyPr>
            <a:normAutofit fontScale="90000"/>
          </a:bodyPr>
          <a:lstStyle/>
          <a:p>
            <a:r>
              <a:rPr kumimoji="1" lang="ja-JP" altLang="en-US" dirty="0"/>
              <a:t>汎化の成功と失敗</a:t>
            </a:r>
          </a:p>
        </p:txBody>
      </p:sp>
      <p:sp>
        <p:nvSpPr>
          <p:cNvPr id="4" name="スライド番号プレースホルダー 3">
            <a:extLst>
              <a:ext uri="{FF2B5EF4-FFF2-40B4-BE49-F238E27FC236}">
                <a16:creationId xmlns:a16="http://schemas.microsoft.com/office/drawing/2014/main" id="{15FC1C14-BEFA-1914-EABF-B915C54A44C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891DA6B2-77BF-2F66-987C-BAF6AA0BA576}"/>
              </a:ext>
            </a:extLst>
          </p:cNvPr>
          <p:cNvSpPr txBox="1"/>
          <p:nvPr/>
        </p:nvSpPr>
        <p:spPr>
          <a:xfrm>
            <a:off x="1020491" y="4934732"/>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汎化の成功</a:t>
            </a:r>
          </a:p>
        </p:txBody>
      </p:sp>
      <p:sp>
        <p:nvSpPr>
          <p:cNvPr id="6" name="テキスト ボックス 5">
            <a:extLst>
              <a:ext uri="{FF2B5EF4-FFF2-40B4-BE49-F238E27FC236}">
                <a16:creationId xmlns:a16="http://schemas.microsoft.com/office/drawing/2014/main" id="{F121C337-3D15-1132-02FC-CDBC4CB4749B}"/>
              </a:ext>
            </a:extLst>
          </p:cNvPr>
          <p:cNvSpPr txBox="1"/>
          <p:nvPr/>
        </p:nvSpPr>
        <p:spPr>
          <a:xfrm>
            <a:off x="520348" y="1935733"/>
            <a:ext cx="3233578" cy="19389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訓練データに対して</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正しい</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結果を出す</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検証データ</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に対し</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正しい</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結果を出す</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697C5EEE-4306-4182-A66A-FF12505C2D7C}"/>
              </a:ext>
            </a:extLst>
          </p:cNvPr>
          <p:cNvSpPr txBox="1"/>
          <p:nvPr/>
        </p:nvSpPr>
        <p:spPr>
          <a:xfrm>
            <a:off x="4754711" y="1992147"/>
            <a:ext cx="3233578" cy="19389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訓練データに対して</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正しい</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結果を出す</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検証データ</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に対し</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誤った</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結果を出す</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E3764069-25C1-CB1E-04C2-D6300E02A5E2}"/>
              </a:ext>
            </a:extLst>
          </p:cNvPr>
          <p:cNvSpPr txBox="1"/>
          <p:nvPr/>
        </p:nvSpPr>
        <p:spPr>
          <a:xfrm>
            <a:off x="5451878" y="4934732"/>
            <a:ext cx="172354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汎化の</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失敗</a:t>
            </a:r>
            <a:endPar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（過学習）</a:t>
            </a:r>
          </a:p>
        </p:txBody>
      </p:sp>
    </p:spTree>
    <p:extLst>
      <p:ext uri="{BB962C8B-B14F-4D97-AF65-F5344CB8AC3E}">
        <p14:creationId xmlns:p14="http://schemas.microsoft.com/office/powerpoint/2010/main" val="362617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B2ADFD-FAB1-43A2-8759-B0112477AD67}"/>
              </a:ext>
            </a:extLst>
          </p:cNvPr>
          <p:cNvSpPr>
            <a:spLocks noGrp="1"/>
          </p:cNvSpPr>
          <p:nvPr>
            <p:ph type="title"/>
          </p:nvPr>
        </p:nvSpPr>
        <p:spPr/>
        <p:txBody>
          <a:bodyPr>
            <a:normAutofit fontScale="90000"/>
          </a:bodyPr>
          <a:lstStyle/>
          <a:p>
            <a:r>
              <a:rPr kumimoji="1" lang="ja-JP" altLang="en-US"/>
              <a:t>学習曲線</a:t>
            </a:r>
            <a:endParaRPr kumimoji="1" lang="ja-JP" altLang="en-US" dirty="0"/>
          </a:p>
        </p:txBody>
      </p:sp>
      <p:sp>
        <p:nvSpPr>
          <p:cNvPr id="3" name="コンテンツ プレースホルダー 2">
            <a:extLst>
              <a:ext uri="{FF2B5EF4-FFF2-40B4-BE49-F238E27FC236}">
                <a16:creationId xmlns:a16="http://schemas.microsoft.com/office/drawing/2014/main" id="{8C7C06E7-4BC8-4D27-A37E-2725302CEAC3}"/>
              </a:ext>
            </a:extLst>
          </p:cNvPr>
          <p:cNvSpPr>
            <a:spLocks noGrp="1"/>
          </p:cNvSpPr>
          <p:nvPr>
            <p:ph idx="1"/>
          </p:nvPr>
        </p:nvSpPr>
        <p:spPr>
          <a:xfrm>
            <a:off x="360947" y="834039"/>
            <a:ext cx="8461208" cy="5333166"/>
          </a:xfrm>
        </p:spPr>
        <p:txBody>
          <a:bodyPr>
            <a:normAutofit/>
          </a:bodyPr>
          <a:lstStyle/>
          <a:p>
            <a:r>
              <a:rPr kumimoji="1" lang="ja-JP" altLang="en-US" sz="2400" b="1" dirty="0"/>
              <a:t>学習曲線</a:t>
            </a:r>
            <a:r>
              <a:rPr kumimoji="1" lang="ja-JP" altLang="en-US" sz="2400" dirty="0"/>
              <a:t>は、訓練データと検証データの</a:t>
            </a:r>
            <a:r>
              <a:rPr kumimoji="1" lang="ja-JP" altLang="en-US" sz="2400" b="1" dirty="0"/>
              <a:t>誤差の推移</a:t>
            </a:r>
            <a:r>
              <a:rPr kumimoji="1" lang="ja-JP" altLang="en-US" sz="2400" dirty="0"/>
              <a:t>を表したグラフ</a:t>
            </a:r>
          </a:p>
          <a:p>
            <a:r>
              <a:rPr kumimoji="1" lang="ja-JP" altLang="en-US" sz="2400" b="1" dirty="0"/>
              <a:t>訓練データを繰り返し使用する</a:t>
            </a:r>
            <a:r>
              <a:rPr kumimoji="1" lang="ja-JP" altLang="en-US" sz="2400" dirty="0"/>
              <a:t>ことで、</a:t>
            </a:r>
            <a:r>
              <a:rPr kumimoji="1" lang="ja-JP" altLang="en-US" sz="2400" b="1" u="sng" dirty="0">
                <a:solidFill>
                  <a:srgbClr val="C00000"/>
                </a:solidFill>
              </a:rPr>
              <a:t>訓練データ</a:t>
            </a:r>
            <a:r>
              <a:rPr kumimoji="1" lang="ja-JP" altLang="en-US" sz="2400" b="1" dirty="0">
                <a:solidFill>
                  <a:srgbClr val="C00000"/>
                </a:solidFill>
              </a:rPr>
              <a:t>の誤差は徐々に減少</a:t>
            </a:r>
            <a:r>
              <a:rPr kumimoji="1" lang="ja-JP" altLang="en-US" sz="2400" dirty="0"/>
              <a:t>します</a:t>
            </a:r>
          </a:p>
          <a:p>
            <a:r>
              <a:rPr kumimoji="1" lang="ja-JP" altLang="en-US" sz="2400" b="1" dirty="0"/>
              <a:t>訓練データを繰り返し使用する</a:t>
            </a:r>
            <a:r>
              <a:rPr kumimoji="1" lang="ja-JP" altLang="en-US" sz="2400" dirty="0"/>
              <a:t>ほど，</a:t>
            </a:r>
            <a:r>
              <a:rPr kumimoji="1" lang="ja-JP" altLang="en-US" sz="2400" b="1" dirty="0"/>
              <a:t>過学習のリスクが高まる．</a:t>
            </a:r>
            <a:r>
              <a:rPr kumimoji="1" lang="ja-JP" altLang="en-US" sz="2400" b="1" dirty="0">
                <a:solidFill>
                  <a:srgbClr val="C00000"/>
                </a:solidFill>
              </a:rPr>
              <a:t>過学習では，</a:t>
            </a:r>
            <a:r>
              <a:rPr kumimoji="1" lang="ja-JP" altLang="en-US" sz="2400" b="1" u="sng" dirty="0">
                <a:solidFill>
                  <a:srgbClr val="C00000"/>
                </a:solidFill>
              </a:rPr>
              <a:t>検証データ</a:t>
            </a:r>
            <a:r>
              <a:rPr kumimoji="1" lang="ja-JP" altLang="en-US" sz="2400" b="1" dirty="0">
                <a:solidFill>
                  <a:srgbClr val="C00000"/>
                </a:solidFill>
              </a:rPr>
              <a:t>の誤差が増加</a:t>
            </a:r>
          </a:p>
          <a:p>
            <a:r>
              <a:rPr kumimoji="1" lang="ja-JP" altLang="en-US" sz="2400" b="1" dirty="0"/>
              <a:t>学習曲線を見る</a:t>
            </a:r>
            <a:r>
              <a:rPr kumimoji="1" lang="ja-JP" altLang="en-US" sz="2400" dirty="0"/>
              <a:t>ことで、</a:t>
            </a:r>
            <a:r>
              <a:rPr kumimoji="1" lang="ja-JP" altLang="en-US" sz="2400" b="1" dirty="0"/>
              <a:t>訓練データと検証データの誤差の差異を確認</a:t>
            </a:r>
            <a:r>
              <a:rPr kumimoji="1" lang="ja-JP" altLang="en-US" sz="2400" dirty="0"/>
              <a:t>し、</a:t>
            </a:r>
            <a:r>
              <a:rPr kumimoji="1" lang="ja-JP" altLang="en-US" sz="2400" b="1" dirty="0"/>
              <a:t>過学習の有無</a:t>
            </a:r>
            <a:r>
              <a:rPr kumimoji="1" lang="ja-JP" altLang="en-US" sz="2400" dirty="0"/>
              <a:t>を把握できる</a:t>
            </a:r>
          </a:p>
          <a:p>
            <a:pPr marL="0" indent="0">
              <a:buNone/>
            </a:pPr>
            <a:endParaRPr kumimoji="1" lang="ja-JP" altLang="en-US" sz="2400" dirty="0"/>
          </a:p>
          <a:p>
            <a:pPr marL="0" indent="0">
              <a:buNone/>
            </a:pPr>
            <a:endParaRPr kumimoji="1" lang="ja-JP" altLang="en-US"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F9824DCF-AE0F-4175-BBF1-DF2B957368D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CD17B113-1325-0BA7-D6C5-201D8E8D69FE}"/>
              </a:ext>
            </a:extLst>
          </p:cNvPr>
          <p:cNvPicPr>
            <a:picLocks noChangeAspect="1"/>
          </p:cNvPicPr>
          <p:nvPr/>
        </p:nvPicPr>
        <p:blipFill>
          <a:blip r:embed="rId2"/>
          <a:stretch>
            <a:fillRect/>
          </a:stretch>
        </p:blipFill>
        <p:spPr>
          <a:xfrm>
            <a:off x="475800" y="4269219"/>
            <a:ext cx="3236579" cy="2589955"/>
          </a:xfrm>
          <a:prstGeom prst="rect">
            <a:avLst/>
          </a:prstGeom>
        </p:spPr>
      </p:pic>
      <p:pic>
        <p:nvPicPr>
          <p:cNvPr id="6" name="図 5">
            <a:extLst>
              <a:ext uri="{FF2B5EF4-FFF2-40B4-BE49-F238E27FC236}">
                <a16:creationId xmlns:a16="http://schemas.microsoft.com/office/drawing/2014/main" id="{B496D9CA-EE0B-4F92-5D51-D3CCAF99698F}"/>
              </a:ext>
            </a:extLst>
          </p:cNvPr>
          <p:cNvPicPr>
            <a:picLocks noChangeAspect="1"/>
          </p:cNvPicPr>
          <p:nvPr/>
        </p:nvPicPr>
        <p:blipFill>
          <a:blip r:embed="rId3"/>
          <a:stretch>
            <a:fillRect/>
          </a:stretch>
        </p:blipFill>
        <p:spPr>
          <a:xfrm>
            <a:off x="4054094" y="4329376"/>
            <a:ext cx="3758863" cy="2469639"/>
          </a:xfrm>
          <a:prstGeom prst="rect">
            <a:avLst/>
          </a:prstGeom>
        </p:spPr>
      </p:pic>
    </p:spTree>
    <p:extLst>
      <p:ext uri="{BB962C8B-B14F-4D97-AF65-F5344CB8AC3E}">
        <p14:creationId xmlns:p14="http://schemas.microsoft.com/office/powerpoint/2010/main" val="2633316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過学習なし</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矢印コネクタ 7">
            <a:extLst>
              <a:ext uri="{FF2B5EF4-FFF2-40B4-BE49-F238E27FC236}">
                <a16:creationId xmlns:a16="http://schemas.microsoft.com/office/drawing/2014/main" id="{7B100C76-611C-45F2-8C75-325D28679630}"/>
              </a:ext>
            </a:extLst>
          </p:cNvPr>
          <p:cNvCxnSpPr/>
          <p:nvPr/>
        </p:nvCxnSpPr>
        <p:spPr>
          <a:xfrm flipV="1">
            <a:off x="1607419" y="1559293"/>
            <a:ext cx="0" cy="448537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4DFB8001-C993-4AF3-90FC-DE0C6506C5B1}"/>
              </a:ext>
            </a:extLst>
          </p:cNvPr>
          <p:cNvCxnSpPr>
            <a:cxnSpLocks/>
          </p:cNvCxnSpPr>
          <p:nvPr/>
        </p:nvCxnSpPr>
        <p:spPr>
          <a:xfrm>
            <a:off x="1201554" y="5619549"/>
            <a:ext cx="492011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CCED09FF-E16F-48C3-A57A-F2DDA2E9CE8C}"/>
              </a:ext>
            </a:extLst>
          </p:cNvPr>
          <p:cNvSpPr txBox="1"/>
          <p:nvPr/>
        </p:nvSpPr>
        <p:spPr>
          <a:xfrm>
            <a:off x="370244" y="904548"/>
            <a:ext cx="9028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誤差</a:t>
            </a:r>
          </a:p>
        </p:txBody>
      </p:sp>
      <p:sp>
        <p:nvSpPr>
          <p:cNvPr id="12" name="テキスト ボックス 11">
            <a:extLst>
              <a:ext uri="{FF2B5EF4-FFF2-40B4-BE49-F238E27FC236}">
                <a16:creationId xmlns:a16="http://schemas.microsoft.com/office/drawing/2014/main" id="{6BC31880-EB29-46F8-AFB2-504E15C4EEC0}"/>
              </a:ext>
            </a:extLst>
          </p:cNvPr>
          <p:cNvSpPr txBox="1"/>
          <p:nvPr/>
        </p:nvSpPr>
        <p:spPr>
          <a:xfrm>
            <a:off x="5266436" y="5776113"/>
            <a:ext cx="341632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学習の繰り返し回数</a:t>
            </a:r>
          </a:p>
        </p:txBody>
      </p:sp>
      <p:sp>
        <p:nvSpPr>
          <p:cNvPr id="13" name="フリーフォーム: 図形 12">
            <a:extLst>
              <a:ext uri="{FF2B5EF4-FFF2-40B4-BE49-F238E27FC236}">
                <a16:creationId xmlns:a16="http://schemas.microsoft.com/office/drawing/2014/main" id="{311BB030-CCB7-40C4-B80A-75609600EFE4}"/>
              </a:ext>
            </a:extLst>
          </p:cNvPr>
          <p:cNvSpPr/>
          <p:nvPr/>
        </p:nvSpPr>
        <p:spPr>
          <a:xfrm>
            <a:off x="1828800" y="2050181"/>
            <a:ext cx="4186989" cy="3177673"/>
          </a:xfrm>
          <a:custGeom>
            <a:avLst/>
            <a:gdLst>
              <a:gd name="connsiteX0" fmla="*/ 0 w 4186989"/>
              <a:gd name="connsiteY0" fmla="*/ 0 h 3177673"/>
              <a:gd name="connsiteX1" fmla="*/ 0 w 4186989"/>
              <a:gd name="connsiteY1" fmla="*/ 0 h 3177673"/>
              <a:gd name="connsiteX2" fmla="*/ 19251 w 4186989"/>
              <a:gd name="connsiteY2" fmla="*/ 125128 h 3177673"/>
              <a:gd name="connsiteX3" fmla="*/ 57752 w 4186989"/>
              <a:gd name="connsiteY3" fmla="*/ 182880 h 3177673"/>
              <a:gd name="connsiteX4" fmla="*/ 77002 w 4186989"/>
              <a:gd name="connsiteY4" fmla="*/ 269507 h 3177673"/>
              <a:gd name="connsiteX5" fmla="*/ 86627 w 4186989"/>
              <a:gd name="connsiteY5" fmla="*/ 298383 h 3177673"/>
              <a:gd name="connsiteX6" fmla="*/ 105878 w 4186989"/>
              <a:gd name="connsiteY6" fmla="*/ 404261 h 3177673"/>
              <a:gd name="connsiteX7" fmla="*/ 144379 w 4186989"/>
              <a:gd name="connsiteY7" fmla="*/ 577516 h 3177673"/>
              <a:gd name="connsiteX8" fmla="*/ 182880 w 4186989"/>
              <a:gd name="connsiteY8" fmla="*/ 789272 h 3177673"/>
              <a:gd name="connsiteX9" fmla="*/ 211756 w 4186989"/>
              <a:gd name="connsiteY9" fmla="*/ 847023 h 3177673"/>
              <a:gd name="connsiteX10" fmla="*/ 269507 w 4186989"/>
              <a:gd name="connsiteY10" fmla="*/ 943276 h 3177673"/>
              <a:gd name="connsiteX11" fmla="*/ 288758 w 4186989"/>
              <a:gd name="connsiteY11" fmla="*/ 1001027 h 3177673"/>
              <a:gd name="connsiteX12" fmla="*/ 317634 w 4186989"/>
              <a:gd name="connsiteY12" fmla="*/ 1029903 h 3177673"/>
              <a:gd name="connsiteX13" fmla="*/ 365760 w 4186989"/>
              <a:gd name="connsiteY13" fmla="*/ 1135781 h 3177673"/>
              <a:gd name="connsiteX14" fmla="*/ 423512 w 4186989"/>
              <a:gd name="connsiteY14" fmla="*/ 1203158 h 3177673"/>
              <a:gd name="connsiteX15" fmla="*/ 471638 w 4186989"/>
              <a:gd name="connsiteY15" fmla="*/ 1289785 h 3177673"/>
              <a:gd name="connsiteX16" fmla="*/ 529389 w 4186989"/>
              <a:gd name="connsiteY16" fmla="*/ 1366787 h 3177673"/>
              <a:gd name="connsiteX17" fmla="*/ 587141 w 4186989"/>
              <a:gd name="connsiteY17" fmla="*/ 1463040 h 3177673"/>
              <a:gd name="connsiteX18" fmla="*/ 606392 w 4186989"/>
              <a:gd name="connsiteY18" fmla="*/ 1511166 h 3177673"/>
              <a:gd name="connsiteX19" fmla="*/ 616017 w 4186989"/>
              <a:gd name="connsiteY19" fmla="*/ 1549667 h 3177673"/>
              <a:gd name="connsiteX20" fmla="*/ 654518 w 4186989"/>
              <a:gd name="connsiteY20" fmla="*/ 1578543 h 3177673"/>
              <a:gd name="connsiteX21" fmla="*/ 683394 w 4186989"/>
              <a:gd name="connsiteY21" fmla="*/ 1607419 h 3177673"/>
              <a:gd name="connsiteX22" fmla="*/ 731520 w 4186989"/>
              <a:gd name="connsiteY22" fmla="*/ 1684421 h 3177673"/>
              <a:gd name="connsiteX23" fmla="*/ 750771 w 4186989"/>
              <a:gd name="connsiteY23" fmla="*/ 1713297 h 3177673"/>
              <a:gd name="connsiteX24" fmla="*/ 789272 w 4186989"/>
              <a:gd name="connsiteY24" fmla="*/ 1751798 h 3177673"/>
              <a:gd name="connsiteX25" fmla="*/ 856648 w 4186989"/>
              <a:gd name="connsiteY25" fmla="*/ 1838425 h 3177673"/>
              <a:gd name="connsiteX26" fmla="*/ 895149 w 4186989"/>
              <a:gd name="connsiteY26" fmla="*/ 1867301 h 3177673"/>
              <a:gd name="connsiteX27" fmla="*/ 962526 w 4186989"/>
              <a:gd name="connsiteY27" fmla="*/ 1905802 h 3177673"/>
              <a:gd name="connsiteX28" fmla="*/ 1001027 w 4186989"/>
              <a:gd name="connsiteY28" fmla="*/ 1944303 h 3177673"/>
              <a:gd name="connsiteX29" fmla="*/ 1049154 w 4186989"/>
              <a:gd name="connsiteY29" fmla="*/ 1992430 h 3177673"/>
              <a:gd name="connsiteX30" fmla="*/ 1135781 w 4186989"/>
              <a:gd name="connsiteY30" fmla="*/ 2050181 h 3177673"/>
              <a:gd name="connsiteX31" fmla="*/ 1155032 w 4186989"/>
              <a:gd name="connsiteY31" fmla="*/ 2088682 h 3177673"/>
              <a:gd name="connsiteX32" fmla="*/ 1251284 w 4186989"/>
              <a:gd name="connsiteY32" fmla="*/ 2136808 h 3177673"/>
              <a:gd name="connsiteX33" fmla="*/ 1280160 w 4186989"/>
              <a:gd name="connsiteY33" fmla="*/ 2175310 h 3177673"/>
              <a:gd name="connsiteX34" fmla="*/ 1309036 w 4186989"/>
              <a:gd name="connsiteY34" fmla="*/ 2184935 h 3177673"/>
              <a:gd name="connsiteX35" fmla="*/ 1347537 w 4186989"/>
              <a:gd name="connsiteY35" fmla="*/ 2204185 h 3177673"/>
              <a:gd name="connsiteX36" fmla="*/ 1453415 w 4186989"/>
              <a:gd name="connsiteY36" fmla="*/ 2261937 h 3177673"/>
              <a:gd name="connsiteX37" fmla="*/ 1482291 w 4186989"/>
              <a:gd name="connsiteY37" fmla="*/ 2290813 h 3177673"/>
              <a:gd name="connsiteX38" fmla="*/ 1568918 w 4186989"/>
              <a:gd name="connsiteY38" fmla="*/ 2338939 h 3177673"/>
              <a:gd name="connsiteX39" fmla="*/ 1607419 w 4186989"/>
              <a:gd name="connsiteY39" fmla="*/ 2377440 h 3177673"/>
              <a:gd name="connsiteX40" fmla="*/ 1645920 w 4186989"/>
              <a:gd name="connsiteY40" fmla="*/ 2396691 h 3177673"/>
              <a:gd name="connsiteX41" fmla="*/ 1674796 w 4186989"/>
              <a:gd name="connsiteY41" fmla="*/ 2425566 h 3177673"/>
              <a:gd name="connsiteX42" fmla="*/ 1722922 w 4186989"/>
              <a:gd name="connsiteY42" fmla="*/ 2464067 h 3177673"/>
              <a:gd name="connsiteX43" fmla="*/ 1809549 w 4186989"/>
              <a:gd name="connsiteY43" fmla="*/ 2502568 h 3177673"/>
              <a:gd name="connsiteX44" fmla="*/ 1886552 w 4186989"/>
              <a:gd name="connsiteY44" fmla="*/ 2541070 h 3177673"/>
              <a:gd name="connsiteX45" fmla="*/ 1925053 w 4186989"/>
              <a:gd name="connsiteY45" fmla="*/ 2560320 h 3177673"/>
              <a:gd name="connsiteX46" fmla="*/ 2030931 w 4186989"/>
              <a:gd name="connsiteY46" fmla="*/ 2598821 h 3177673"/>
              <a:gd name="connsiteX47" fmla="*/ 2069432 w 4186989"/>
              <a:gd name="connsiteY47" fmla="*/ 2618072 h 3177673"/>
              <a:gd name="connsiteX48" fmla="*/ 2136808 w 4186989"/>
              <a:gd name="connsiteY48" fmla="*/ 2637322 h 3177673"/>
              <a:gd name="connsiteX49" fmla="*/ 2271562 w 4186989"/>
              <a:gd name="connsiteY49" fmla="*/ 2714324 h 3177673"/>
              <a:gd name="connsiteX50" fmla="*/ 2406316 w 4186989"/>
              <a:gd name="connsiteY50" fmla="*/ 2762451 h 3177673"/>
              <a:gd name="connsiteX51" fmla="*/ 2464067 w 4186989"/>
              <a:gd name="connsiteY51" fmla="*/ 2781701 h 3177673"/>
              <a:gd name="connsiteX52" fmla="*/ 2541069 w 4186989"/>
              <a:gd name="connsiteY52" fmla="*/ 2800952 h 3177673"/>
              <a:gd name="connsiteX53" fmla="*/ 2704699 w 4186989"/>
              <a:gd name="connsiteY53" fmla="*/ 2858703 h 3177673"/>
              <a:gd name="connsiteX54" fmla="*/ 2762451 w 4186989"/>
              <a:gd name="connsiteY54" fmla="*/ 2897204 h 3177673"/>
              <a:gd name="connsiteX55" fmla="*/ 2877954 w 4186989"/>
              <a:gd name="connsiteY55" fmla="*/ 2916455 h 3177673"/>
              <a:gd name="connsiteX56" fmla="*/ 2916455 w 4186989"/>
              <a:gd name="connsiteY56" fmla="*/ 2926080 h 3177673"/>
              <a:gd name="connsiteX57" fmla="*/ 3022333 w 4186989"/>
              <a:gd name="connsiteY57" fmla="*/ 2964581 h 3177673"/>
              <a:gd name="connsiteX58" fmla="*/ 3060834 w 4186989"/>
              <a:gd name="connsiteY58" fmla="*/ 2983832 h 3177673"/>
              <a:gd name="connsiteX59" fmla="*/ 3185962 w 4186989"/>
              <a:gd name="connsiteY59" fmla="*/ 3003082 h 3177673"/>
              <a:gd name="connsiteX60" fmla="*/ 3320716 w 4186989"/>
              <a:gd name="connsiteY60" fmla="*/ 3031958 h 3177673"/>
              <a:gd name="connsiteX61" fmla="*/ 3359217 w 4186989"/>
              <a:gd name="connsiteY61" fmla="*/ 3051208 h 3177673"/>
              <a:gd name="connsiteX62" fmla="*/ 3657600 w 4186989"/>
              <a:gd name="connsiteY62" fmla="*/ 3089710 h 3177673"/>
              <a:gd name="connsiteX63" fmla="*/ 3686476 w 4186989"/>
              <a:gd name="connsiteY63" fmla="*/ 3108960 h 3177673"/>
              <a:gd name="connsiteX64" fmla="*/ 3734602 w 4186989"/>
              <a:gd name="connsiteY64" fmla="*/ 3118585 h 3177673"/>
              <a:gd name="connsiteX65" fmla="*/ 3801979 w 4186989"/>
              <a:gd name="connsiteY65" fmla="*/ 3137836 h 3177673"/>
              <a:gd name="connsiteX66" fmla="*/ 3840480 w 4186989"/>
              <a:gd name="connsiteY66" fmla="*/ 3157086 h 3177673"/>
              <a:gd name="connsiteX67" fmla="*/ 4186989 w 4186989"/>
              <a:gd name="connsiteY67" fmla="*/ 3176337 h 3177673"/>
              <a:gd name="connsiteX68" fmla="*/ 4186989 w 4186989"/>
              <a:gd name="connsiteY68" fmla="*/ 3176337 h 317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186989" h="3177673">
                <a:moveTo>
                  <a:pt x="0" y="0"/>
                </a:moveTo>
                <a:lnTo>
                  <a:pt x="0" y="0"/>
                </a:lnTo>
                <a:cubicBezTo>
                  <a:pt x="6417" y="41709"/>
                  <a:pt x="6543" y="84887"/>
                  <a:pt x="19251" y="125128"/>
                </a:cubicBezTo>
                <a:cubicBezTo>
                  <a:pt x="26218" y="147190"/>
                  <a:pt x="49159" y="161398"/>
                  <a:pt x="57752" y="182880"/>
                </a:cubicBezTo>
                <a:cubicBezTo>
                  <a:pt x="68738" y="210344"/>
                  <a:pt x="69828" y="240810"/>
                  <a:pt x="77002" y="269507"/>
                </a:cubicBezTo>
                <a:cubicBezTo>
                  <a:pt x="79463" y="279350"/>
                  <a:pt x="84501" y="288462"/>
                  <a:pt x="86627" y="298383"/>
                </a:cubicBezTo>
                <a:cubicBezTo>
                  <a:pt x="94143" y="333458"/>
                  <a:pt x="100211" y="368840"/>
                  <a:pt x="105878" y="404261"/>
                </a:cubicBezTo>
                <a:cubicBezTo>
                  <a:pt x="130913" y="560731"/>
                  <a:pt x="103648" y="496056"/>
                  <a:pt x="144379" y="577516"/>
                </a:cubicBezTo>
                <a:cubicBezTo>
                  <a:pt x="150761" y="618998"/>
                  <a:pt x="166647" y="740574"/>
                  <a:pt x="182880" y="789272"/>
                </a:cubicBezTo>
                <a:cubicBezTo>
                  <a:pt x="189686" y="809690"/>
                  <a:pt x="204030" y="826935"/>
                  <a:pt x="211756" y="847023"/>
                </a:cubicBezTo>
                <a:cubicBezTo>
                  <a:pt x="246923" y="938458"/>
                  <a:pt x="204415" y="894456"/>
                  <a:pt x="269507" y="943276"/>
                </a:cubicBezTo>
                <a:cubicBezTo>
                  <a:pt x="275924" y="962526"/>
                  <a:pt x="278903" y="983289"/>
                  <a:pt x="288758" y="1001027"/>
                </a:cubicBezTo>
                <a:cubicBezTo>
                  <a:pt x="295369" y="1012926"/>
                  <a:pt x="311023" y="1018004"/>
                  <a:pt x="317634" y="1029903"/>
                </a:cubicBezTo>
                <a:cubicBezTo>
                  <a:pt x="369935" y="1124046"/>
                  <a:pt x="301427" y="1053067"/>
                  <a:pt x="365760" y="1135781"/>
                </a:cubicBezTo>
                <a:cubicBezTo>
                  <a:pt x="474686" y="1275827"/>
                  <a:pt x="354519" y="1099671"/>
                  <a:pt x="423512" y="1203158"/>
                </a:cubicBezTo>
                <a:cubicBezTo>
                  <a:pt x="446227" y="1294020"/>
                  <a:pt x="412282" y="1180965"/>
                  <a:pt x="471638" y="1289785"/>
                </a:cubicBezTo>
                <a:cubicBezTo>
                  <a:pt x="516240" y="1371556"/>
                  <a:pt x="458020" y="1331103"/>
                  <a:pt x="529389" y="1366787"/>
                </a:cubicBezTo>
                <a:cubicBezTo>
                  <a:pt x="574075" y="1500844"/>
                  <a:pt x="516675" y="1357342"/>
                  <a:pt x="587141" y="1463040"/>
                </a:cubicBezTo>
                <a:cubicBezTo>
                  <a:pt x="596725" y="1477416"/>
                  <a:pt x="600928" y="1494775"/>
                  <a:pt x="606392" y="1511166"/>
                </a:cubicBezTo>
                <a:cubicBezTo>
                  <a:pt x="610575" y="1523716"/>
                  <a:pt x="608328" y="1538902"/>
                  <a:pt x="616017" y="1549667"/>
                </a:cubicBezTo>
                <a:cubicBezTo>
                  <a:pt x="625341" y="1562721"/>
                  <a:pt x="642338" y="1568103"/>
                  <a:pt x="654518" y="1578543"/>
                </a:cubicBezTo>
                <a:cubicBezTo>
                  <a:pt x="664853" y="1587402"/>
                  <a:pt x="673769" y="1597794"/>
                  <a:pt x="683394" y="1607419"/>
                </a:cubicBezTo>
                <a:cubicBezTo>
                  <a:pt x="713543" y="1667718"/>
                  <a:pt x="689871" y="1626113"/>
                  <a:pt x="731520" y="1684421"/>
                </a:cubicBezTo>
                <a:cubicBezTo>
                  <a:pt x="738244" y="1693834"/>
                  <a:pt x="743242" y="1704514"/>
                  <a:pt x="750771" y="1713297"/>
                </a:cubicBezTo>
                <a:cubicBezTo>
                  <a:pt x="762583" y="1727077"/>
                  <a:pt x="777461" y="1738018"/>
                  <a:pt x="789272" y="1751798"/>
                </a:cubicBezTo>
                <a:cubicBezTo>
                  <a:pt x="857962" y="1831938"/>
                  <a:pt x="724129" y="1705906"/>
                  <a:pt x="856648" y="1838425"/>
                </a:cubicBezTo>
                <a:cubicBezTo>
                  <a:pt x="867992" y="1849769"/>
                  <a:pt x="882095" y="1857977"/>
                  <a:pt x="895149" y="1867301"/>
                </a:cubicBezTo>
                <a:cubicBezTo>
                  <a:pt x="926895" y="1889977"/>
                  <a:pt x="924926" y="1887002"/>
                  <a:pt x="962526" y="1905802"/>
                </a:cubicBezTo>
                <a:cubicBezTo>
                  <a:pt x="975360" y="1918636"/>
                  <a:pt x="990137" y="1929783"/>
                  <a:pt x="1001027" y="1944303"/>
                </a:cubicBezTo>
                <a:cubicBezTo>
                  <a:pt x="1040674" y="1997165"/>
                  <a:pt x="995452" y="1974528"/>
                  <a:pt x="1049154" y="1992430"/>
                </a:cubicBezTo>
                <a:cubicBezTo>
                  <a:pt x="1131405" y="2102101"/>
                  <a:pt x="1010693" y="1956367"/>
                  <a:pt x="1135781" y="2050181"/>
                </a:cubicBezTo>
                <a:cubicBezTo>
                  <a:pt x="1147260" y="2058790"/>
                  <a:pt x="1143553" y="2080073"/>
                  <a:pt x="1155032" y="2088682"/>
                </a:cubicBezTo>
                <a:cubicBezTo>
                  <a:pt x="1183729" y="2110205"/>
                  <a:pt x="1251284" y="2136808"/>
                  <a:pt x="1251284" y="2136808"/>
                </a:cubicBezTo>
                <a:cubicBezTo>
                  <a:pt x="1260909" y="2149642"/>
                  <a:pt x="1267836" y="2165040"/>
                  <a:pt x="1280160" y="2175310"/>
                </a:cubicBezTo>
                <a:cubicBezTo>
                  <a:pt x="1287954" y="2181805"/>
                  <a:pt x="1299710" y="2180938"/>
                  <a:pt x="1309036" y="2184935"/>
                </a:cubicBezTo>
                <a:cubicBezTo>
                  <a:pt x="1322224" y="2190587"/>
                  <a:pt x="1335233" y="2196803"/>
                  <a:pt x="1347537" y="2204185"/>
                </a:cubicBezTo>
                <a:cubicBezTo>
                  <a:pt x="1443710" y="2261889"/>
                  <a:pt x="1365849" y="2226910"/>
                  <a:pt x="1453415" y="2261937"/>
                </a:cubicBezTo>
                <a:cubicBezTo>
                  <a:pt x="1463040" y="2271562"/>
                  <a:pt x="1471214" y="2282901"/>
                  <a:pt x="1482291" y="2290813"/>
                </a:cubicBezTo>
                <a:cubicBezTo>
                  <a:pt x="1594166" y="2370723"/>
                  <a:pt x="1434638" y="2234498"/>
                  <a:pt x="1568918" y="2338939"/>
                </a:cubicBezTo>
                <a:cubicBezTo>
                  <a:pt x="1583244" y="2350082"/>
                  <a:pt x="1592899" y="2366550"/>
                  <a:pt x="1607419" y="2377440"/>
                </a:cubicBezTo>
                <a:cubicBezTo>
                  <a:pt x="1618898" y="2386049"/>
                  <a:pt x="1634244" y="2388351"/>
                  <a:pt x="1645920" y="2396691"/>
                </a:cubicBezTo>
                <a:cubicBezTo>
                  <a:pt x="1656997" y="2404603"/>
                  <a:pt x="1664552" y="2416602"/>
                  <a:pt x="1674796" y="2425566"/>
                </a:cubicBezTo>
                <a:cubicBezTo>
                  <a:pt x="1690257" y="2439094"/>
                  <a:pt x="1705829" y="2452671"/>
                  <a:pt x="1722922" y="2464067"/>
                </a:cubicBezTo>
                <a:cubicBezTo>
                  <a:pt x="1748352" y="2481021"/>
                  <a:pt x="1782448" y="2490060"/>
                  <a:pt x="1809549" y="2502568"/>
                </a:cubicBezTo>
                <a:cubicBezTo>
                  <a:pt x="1835605" y="2514594"/>
                  <a:pt x="1860884" y="2528236"/>
                  <a:pt x="1886552" y="2541070"/>
                </a:cubicBezTo>
                <a:cubicBezTo>
                  <a:pt x="1899386" y="2547487"/>
                  <a:pt x="1911441" y="2555782"/>
                  <a:pt x="1925053" y="2560320"/>
                </a:cubicBezTo>
                <a:cubicBezTo>
                  <a:pt x="1967723" y="2574544"/>
                  <a:pt x="1990762" y="2580968"/>
                  <a:pt x="2030931" y="2598821"/>
                </a:cubicBezTo>
                <a:cubicBezTo>
                  <a:pt x="2044043" y="2604648"/>
                  <a:pt x="2055947" y="2613168"/>
                  <a:pt x="2069432" y="2618072"/>
                </a:cubicBezTo>
                <a:cubicBezTo>
                  <a:pt x="2091383" y="2626054"/>
                  <a:pt x="2115121" y="2628647"/>
                  <a:pt x="2136808" y="2637322"/>
                </a:cubicBezTo>
                <a:cubicBezTo>
                  <a:pt x="2251711" y="2683283"/>
                  <a:pt x="2176062" y="2662232"/>
                  <a:pt x="2271562" y="2714324"/>
                </a:cubicBezTo>
                <a:cubicBezTo>
                  <a:pt x="2295573" y="2727421"/>
                  <a:pt x="2395567" y="2758868"/>
                  <a:pt x="2406316" y="2762451"/>
                </a:cubicBezTo>
                <a:cubicBezTo>
                  <a:pt x="2425566" y="2768868"/>
                  <a:pt x="2444381" y="2776779"/>
                  <a:pt x="2464067" y="2781701"/>
                </a:cubicBezTo>
                <a:cubicBezTo>
                  <a:pt x="2489734" y="2788118"/>
                  <a:pt x="2516296" y="2791662"/>
                  <a:pt x="2541069" y="2800952"/>
                </a:cubicBezTo>
                <a:cubicBezTo>
                  <a:pt x="2729170" y="2871490"/>
                  <a:pt x="2502813" y="2813841"/>
                  <a:pt x="2704699" y="2858703"/>
                </a:cubicBezTo>
                <a:cubicBezTo>
                  <a:pt x="2723950" y="2871537"/>
                  <a:pt x="2740502" y="2889888"/>
                  <a:pt x="2762451" y="2897204"/>
                </a:cubicBezTo>
                <a:cubicBezTo>
                  <a:pt x="2799480" y="2909547"/>
                  <a:pt x="2839590" y="2909262"/>
                  <a:pt x="2877954" y="2916455"/>
                </a:cubicBezTo>
                <a:cubicBezTo>
                  <a:pt x="2890956" y="2918893"/>
                  <a:pt x="2903621" y="2922872"/>
                  <a:pt x="2916455" y="2926080"/>
                </a:cubicBezTo>
                <a:cubicBezTo>
                  <a:pt x="2976989" y="2966437"/>
                  <a:pt x="2912051" y="2927820"/>
                  <a:pt x="3022333" y="2964581"/>
                </a:cubicBezTo>
                <a:cubicBezTo>
                  <a:pt x="3035945" y="2969118"/>
                  <a:pt x="3046867" y="2980546"/>
                  <a:pt x="3060834" y="2983832"/>
                </a:cubicBezTo>
                <a:cubicBezTo>
                  <a:pt x="3101912" y="2993497"/>
                  <a:pt x="3144467" y="2995398"/>
                  <a:pt x="3185962" y="3003082"/>
                </a:cubicBezTo>
                <a:cubicBezTo>
                  <a:pt x="3231132" y="3011447"/>
                  <a:pt x="3275798" y="3022333"/>
                  <a:pt x="3320716" y="3031958"/>
                </a:cubicBezTo>
                <a:cubicBezTo>
                  <a:pt x="3333550" y="3038375"/>
                  <a:pt x="3345353" y="3047511"/>
                  <a:pt x="3359217" y="3051208"/>
                </a:cubicBezTo>
                <a:cubicBezTo>
                  <a:pt x="3442344" y="3073375"/>
                  <a:pt x="3584368" y="3082387"/>
                  <a:pt x="3657600" y="3089710"/>
                </a:cubicBezTo>
                <a:cubicBezTo>
                  <a:pt x="3667225" y="3096127"/>
                  <a:pt x="3675644" y="3104898"/>
                  <a:pt x="3686476" y="3108960"/>
                </a:cubicBezTo>
                <a:cubicBezTo>
                  <a:pt x="3701794" y="3114704"/>
                  <a:pt x="3718731" y="3114617"/>
                  <a:pt x="3734602" y="3118585"/>
                </a:cubicBezTo>
                <a:cubicBezTo>
                  <a:pt x="3757262" y="3124250"/>
                  <a:pt x="3780028" y="3129854"/>
                  <a:pt x="3801979" y="3137836"/>
                </a:cubicBezTo>
                <a:cubicBezTo>
                  <a:pt x="3815464" y="3142739"/>
                  <a:pt x="3826439" y="3154130"/>
                  <a:pt x="3840480" y="3157086"/>
                </a:cubicBezTo>
                <a:cubicBezTo>
                  <a:pt x="3974221" y="3185242"/>
                  <a:pt x="4043749" y="3176337"/>
                  <a:pt x="4186989" y="3176337"/>
                </a:cubicBezTo>
                <a:lnTo>
                  <a:pt x="4186989" y="3176337"/>
                </a:lnTo>
              </a:path>
            </a:pathLst>
          </a:cu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17DE64B3-F699-4EB2-812D-4ACB8F6A2E02}"/>
              </a:ext>
            </a:extLst>
          </p:cNvPr>
          <p:cNvSpPr txBox="1"/>
          <p:nvPr/>
        </p:nvSpPr>
        <p:spPr>
          <a:xfrm>
            <a:off x="4572000" y="5162092"/>
            <a:ext cx="198002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訓練データ</a:t>
            </a:r>
          </a:p>
        </p:txBody>
      </p:sp>
      <p:sp>
        <p:nvSpPr>
          <p:cNvPr id="16" name="テキスト ボックス 15">
            <a:extLst>
              <a:ext uri="{FF2B5EF4-FFF2-40B4-BE49-F238E27FC236}">
                <a16:creationId xmlns:a16="http://schemas.microsoft.com/office/drawing/2014/main" id="{DB67A9F6-7F09-4B99-A392-86D76B888C62}"/>
              </a:ext>
            </a:extLst>
          </p:cNvPr>
          <p:cNvSpPr txBox="1"/>
          <p:nvPr/>
        </p:nvSpPr>
        <p:spPr>
          <a:xfrm>
            <a:off x="4833399" y="4271709"/>
            <a:ext cx="198002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検証データ</a:t>
            </a:r>
          </a:p>
        </p:txBody>
      </p:sp>
      <p:sp>
        <p:nvSpPr>
          <p:cNvPr id="17" name="テキスト ボックス 16">
            <a:extLst>
              <a:ext uri="{FF2B5EF4-FFF2-40B4-BE49-F238E27FC236}">
                <a16:creationId xmlns:a16="http://schemas.microsoft.com/office/drawing/2014/main" id="{BD36968C-0344-4E1A-9C8A-A7F3B57163B4}"/>
              </a:ext>
            </a:extLst>
          </p:cNvPr>
          <p:cNvSpPr txBox="1"/>
          <p:nvPr/>
        </p:nvSpPr>
        <p:spPr>
          <a:xfrm>
            <a:off x="679469" y="1493530"/>
            <a:ext cx="9028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高い</a:t>
            </a:r>
          </a:p>
        </p:txBody>
      </p:sp>
      <p:sp>
        <p:nvSpPr>
          <p:cNvPr id="18" name="テキスト ボックス 17">
            <a:extLst>
              <a:ext uri="{FF2B5EF4-FFF2-40B4-BE49-F238E27FC236}">
                <a16:creationId xmlns:a16="http://schemas.microsoft.com/office/drawing/2014/main" id="{EC916D08-16D2-40FE-8D3F-A1F7C4E70155}"/>
              </a:ext>
            </a:extLst>
          </p:cNvPr>
          <p:cNvSpPr txBox="1"/>
          <p:nvPr/>
        </p:nvSpPr>
        <p:spPr>
          <a:xfrm>
            <a:off x="654751" y="5030567"/>
            <a:ext cx="9028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低い</a:t>
            </a:r>
          </a:p>
        </p:txBody>
      </p:sp>
      <p:sp>
        <p:nvSpPr>
          <p:cNvPr id="19" name="フリーフォーム: 図形 18">
            <a:extLst>
              <a:ext uri="{FF2B5EF4-FFF2-40B4-BE49-F238E27FC236}">
                <a16:creationId xmlns:a16="http://schemas.microsoft.com/office/drawing/2014/main" id="{30EDAD41-69FD-4CDC-B08B-A2FC42CFA684}"/>
              </a:ext>
            </a:extLst>
          </p:cNvPr>
          <p:cNvSpPr/>
          <p:nvPr/>
        </p:nvSpPr>
        <p:spPr>
          <a:xfrm>
            <a:off x="1878657" y="1893618"/>
            <a:ext cx="4186989" cy="3177673"/>
          </a:xfrm>
          <a:custGeom>
            <a:avLst/>
            <a:gdLst>
              <a:gd name="connsiteX0" fmla="*/ 0 w 4186989"/>
              <a:gd name="connsiteY0" fmla="*/ 0 h 3177673"/>
              <a:gd name="connsiteX1" fmla="*/ 0 w 4186989"/>
              <a:gd name="connsiteY1" fmla="*/ 0 h 3177673"/>
              <a:gd name="connsiteX2" fmla="*/ 19251 w 4186989"/>
              <a:gd name="connsiteY2" fmla="*/ 125128 h 3177673"/>
              <a:gd name="connsiteX3" fmla="*/ 57752 w 4186989"/>
              <a:gd name="connsiteY3" fmla="*/ 182880 h 3177673"/>
              <a:gd name="connsiteX4" fmla="*/ 77002 w 4186989"/>
              <a:gd name="connsiteY4" fmla="*/ 269507 h 3177673"/>
              <a:gd name="connsiteX5" fmla="*/ 86627 w 4186989"/>
              <a:gd name="connsiteY5" fmla="*/ 298383 h 3177673"/>
              <a:gd name="connsiteX6" fmla="*/ 105878 w 4186989"/>
              <a:gd name="connsiteY6" fmla="*/ 404261 h 3177673"/>
              <a:gd name="connsiteX7" fmla="*/ 144379 w 4186989"/>
              <a:gd name="connsiteY7" fmla="*/ 577516 h 3177673"/>
              <a:gd name="connsiteX8" fmla="*/ 182880 w 4186989"/>
              <a:gd name="connsiteY8" fmla="*/ 789272 h 3177673"/>
              <a:gd name="connsiteX9" fmla="*/ 211756 w 4186989"/>
              <a:gd name="connsiteY9" fmla="*/ 847023 h 3177673"/>
              <a:gd name="connsiteX10" fmla="*/ 269507 w 4186989"/>
              <a:gd name="connsiteY10" fmla="*/ 943276 h 3177673"/>
              <a:gd name="connsiteX11" fmla="*/ 288758 w 4186989"/>
              <a:gd name="connsiteY11" fmla="*/ 1001027 h 3177673"/>
              <a:gd name="connsiteX12" fmla="*/ 317634 w 4186989"/>
              <a:gd name="connsiteY12" fmla="*/ 1029903 h 3177673"/>
              <a:gd name="connsiteX13" fmla="*/ 365760 w 4186989"/>
              <a:gd name="connsiteY13" fmla="*/ 1135781 h 3177673"/>
              <a:gd name="connsiteX14" fmla="*/ 423512 w 4186989"/>
              <a:gd name="connsiteY14" fmla="*/ 1203158 h 3177673"/>
              <a:gd name="connsiteX15" fmla="*/ 471638 w 4186989"/>
              <a:gd name="connsiteY15" fmla="*/ 1289785 h 3177673"/>
              <a:gd name="connsiteX16" fmla="*/ 529389 w 4186989"/>
              <a:gd name="connsiteY16" fmla="*/ 1366787 h 3177673"/>
              <a:gd name="connsiteX17" fmla="*/ 587141 w 4186989"/>
              <a:gd name="connsiteY17" fmla="*/ 1463040 h 3177673"/>
              <a:gd name="connsiteX18" fmla="*/ 606392 w 4186989"/>
              <a:gd name="connsiteY18" fmla="*/ 1511166 h 3177673"/>
              <a:gd name="connsiteX19" fmla="*/ 616017 w 4186989"/>
              <a:gd name="connsiteY19" fmla="*/ 1549667 h 3177673"/>
              <a:gd name="connsiteX20" fmla="*/ 654518 w 4186989"/>
              <a:gd name="connsiteY20" fmla="*/ 1578543 h 3177673"/>
              <a:gd name="connsiteX21" fmla="*/ 683394 w 4186989"/>
              <a:gd name="connsiteY21" fmla="*/ 1607419 h 3177673"/>
              <a:gd name="connsiteX22" fmla="*/ 731520 w 4186989"/>
              <a:gd name="connsiteY22" fmla="*/ 1684421 h 3177673"/>
              <a:gd name="connsiteX23" fmla="*/ 750771 w 4186989"/>
              <a:gd name="connsiteY23" fmla="*/ 1713297 h 3177673"/>
              <a:gd name="connsiteX24" fmla="*/ 789272 w 4186989"/>
              <a:gd name="connsiteY24" fmla="*/ 1751798 h 3177673"/>
              <a:gd name="connsiteX25" fmla="*/ 856648 w 4186989"/>
              <a:gd name="connsiteY25" fmla="*/ 1838425 h 3177673"/>
              <a:gd name="connsiteX26" fmla="*/ 895149 w 4186989"/>
              <a:gd name="connsiteY26" fmla="*/ 1867301 h 3177673"/>
              <a:gd name="connsiteX27" fmla="*/ 962526 w 4186989"/>
              <a:gd name="connsiteY27" fmla="*/ 1905802 h 3177673"/>
              <a:gd name="connsiteX28" fmla="*/ 1001027 w 4186989"/>
              <a:gd name="connsiteY28" fmla="*/ 1944303 h 3177673"/>
              <a:gd name="connsiteX29" fmla="*/ 1049154 w 4186989"/>
              <a:gd name="connsiteY29" fmla="*/ 1992430 h 3177673"/>
              <a:gd name="connsiteX30" fmla="*/ 1135781 w 4186989"/>
              <a:gd name="connsiteY30" fmla="*/ 2050181 h 3177673"/>
              <a:gd name="connsiteX31" fmla="*/ 1155032 w 4186989"/>
              <a:gd name="connsiteY31" fmla="*/ 2088682 h 3177673"/>
              <a:gd name="connsiteX32" fmla="*/ 1251284 w 4186989"/>
              <a:gd name="connsiteY32" fmla="*/ 2136808 h 3177673"/>
              <a:gd name="connsiteX33" fmla="*/ 1280160 w 4186989"/>
              <a:gd name="connsiteY33" fmla="*/ 2175310 h 3177673"/>
              <a:gd name="connsiteX34" fmla="*/ 1309036 w 4186989"/>
              <a:gd name="connsiteY34" fmla="*/ 2184935 h 3177673"/>
              <a:gd name="connsiteX35" fmla="*/ 1347537 w 4186989"/>
              <a:gd name="connsiteY35" fmla="*/ 2204185 h 3177673"/>
              <a:gd name="connsiteX36" fmla="*/ 1453415 w 4186989"/>
              <a:gd name="connsiteY36" fmla="*/ 2261937 h 3177673"/>
              <a:gd name="connsiteX37" fmla="*/ 1482291 w 4186989"/>
              <a:gd name="connsiteY37" fmla="*/ 2290813 h 3177673"/>
              <a:gd name="connsiteX38" fmla="*/ 1568918 w 4186989"/>
              <a:gd name="connsiteY38" fmla="*/ 2338939 h 3177673"/>
              <a:gd name="connsiteX39" fmla="*/ 1607419 w 4186989"/>
              <a:gd name="connsiteY39" fmla="*/ 2377440 h 3177673"/>
              <a:gd name="connsiteX40" fmla="*/ 1645920 w 4186989"/>
              <a:gd name="connsiteY40" fmla="*/ 2396691 h 3177673"/>
              <a:gd name="connsiteX41" fmla="*/ 1674796 w 4186989"/>
              <a:gd name="connsiteY41" fmla="*/ 2425566 h 3177673"/>
              <a:gd name="connsiteX42" fmla="*/ 1722922 w 4186989"/>
              <a:gd name="connsiteY42" fmla="*/ 2464067 h 3177673"/>
              <a:gd name="connsiteX43" fmla="*/ 1809549 w 4186989"/>
              <a:gd name="connsiteY43" fmla="*/ 2502568 h 3177673"/>
              <a:gd name="connsiteX44" fmla="*/ 1886552 w 4186989"/>
              <a:gd name="connsiteY44" fmla="*/ 2541070 h 3177673"/>
              <a:gd name="connsiteX45" fmla="*/ 1925053 w 4186989"/>
              <a:gd name="connsiteY45" fmla="*/ 2560320 h 3177673"/>
              <a:gd name="connsiteX46" fmla="*/ 2030931 w 4186989"/>
              <a:gd name="connsiteY46" fmla="*/ 2598821 h 3177673"/>
              <a:gd name="connsiteX47" fmla="*/ 2069432 w 4186989"/>
              <a:gd name="connsiteY47" fmla="*/ 2618072 h 3177673"/>
              <a:gd name="connsiteX48" fmla="*/ 2136808 w 4186989"/>
              <a:gd name="connsiteY48" fmla="*/ 2637322 h 3177673"/>
              <a:gd name="connsiteX49" fmla="*/ 2271562 w 4186989"/>
              <a:gd name="connsiteY49" fmla="*/ 2714324 h 3177673"/>
              <a:gd name="connsiteX50" fmla="*/ 2406316 w 4186989"/>
              <a:gd name="connsiteY50" fmla="*/ 2762451 h 3177673"/>
              <a:gd name="connsiteX51" fmla="*/ 2464067 w 4186989"/>
              <a:gd name="connsiteY51" fmla="*/ 2781701 h 3177673"/>
              <a:gd name="connsiteX52" fmla="*/ 2541069 w 4186989"/>
              <a:gd name="connsiteY52" fmla="*/ 2800952 h 3177673"/>
              <a:gd name="connsiteX53" fmla="*/ 2704699 w 4186989"/>
              <a:gd name="connsiteY53" fmla="*/ 2858703 h 3177673"/>
              <a:gd name="connsiteX54" fmla="*/ 2762451 w 4186989"/>
              <a:gd name="connsiteY54" fmla="*/ 2897204 h 3177673"/>
              <a:gd name="connsiteX55" fmla="*/ 2877954 w 4186989"/>
              <a:gd name="connsiteY55" fmla="*/ 2916455 h 3177673"/>
              <a:gd name="connsiteX56" fmla="*/ 2916455 w 4186989"/>
              <a:gd name="connsiteY56" fmla="*/ 2926080 h 3177673"/>
              <a:gd name="connsiteX57" fmla="*/ 3022333 w 4186989"/>
              <a:gd name="connsiteY57" fmla="*/ 2964581 h 3177673"/>
              <a:gd name="connsiteX58" fmla="*/ 3060834 w 4186989"/>
              <a:gd name="connsiteY58" fmla="*/ 2983832 h 3177673"/>
              <a:gd name="connsiteX59" fmla="*/ 3185962 w 4186989"/>
              <a:gd name="connsiteY59" fmla="*/ 3003082 h 3177673"/>
              <a:gd name="connsiteX60" fmla="*/ 3320716 w 4186989"/>
              <a:gd name="connsiteY60" fmla="*/ 3031958 h 3177673"/>
              <a:gd name="connsiteX61" fmla="*/ 3359217 w 4186989"/>
              <a:gd name="connsiteY61" fmla="*/ 3051208 h 3177673"/>
              <a:gd name="connsiteX62" fmla="*/ 3657600 w 4186989"/>
              <a:gd name="connsiteY62" fmla="*/ 3089710 h 3177673"/>
              <a:gd name="connsiteX63" fmla="*/ 3686476 w 4186989"/>
              <a:gd name="connsiteY63" fmla="*/ 3108960 h 3177673"/>
              <a:gd name="connsiteX64" fmla="*/ 3734602 w 4186989"/>
              <a:gd name="connsiteY64" fmla="*/ 3118585 h 3177673"/>
              <a:gd name="connsiteX65" fmla="*/ 3801979 w 4186989"/>
              <a:gd name="connsiteY65" fmla="*/ 3137836 h 3177673"/>
              <a:gd name="connsiteX66" fmla="*/ 3840480 w 4186989"/>
              <a:gd name="connsiteY66" fmla="*/ 3157086 h 3177673"/>
              <a:gd name="connsiteX67" fmla="*/ 4186989 w 4186989"/>
              <a:gd name="connsiteY67" fmla="*/ 3176337 h 3177673"/>
              <a:gd name="connsiteX68" fmla="*/ 4186989 w 4186989"/>
              <a:gd name="connsiteY68" fmla="*/ 3176337 h 317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186989" h="3177673">
                <a:moveTo>
                  <a:pt x="0" y="0"/>
                </a:moveTo>
                <a:lnTo>
                  <a:pt x="0" y="0"/>
                </a:lnTo>
                <a:cubicBezTo>
                  <a:pt x="6417" y="41709"/>
                  <a:pt x="6543" y="84887"/>
                  <a:pt x="19251" y="125128"/>
                </a:cubicBezTo>
                <a:cubicBezTo>
                  <a:pt x="26218" y="147190"/>
                  <a:pt x="49159" y="161398"/>
                  <a:pt x="57752" y="182880"/>
                </a:cubicBezTo>
                <a:cubicBezTo>
                  <a:pt x="68738" y="210344"/>
                  <a:pt x="69828" y="240810"/>
                  <a:pt x="77002" y="269507"/>
                </a:cubicBezTo>
                <a:cubicBezTo>
                  <a:pt x="79463" y="279350"/>
                  <a:pt x="84501" y="288462"/>
                  <a:pt x="86627" y="298383"/>
                </a:cubicBezTo>
                <a:cubicBezTo>
                  <a:pt x="94143" y="333458"/>
                  <a:pt x="100211" y="368840"/>
                  <a:pt x="105878" y="404261"/>
                </a:cubicBezTo>
                <a:cubicBezTo>
                  <a:pt x="130913" y="560731"/>
                  <a:pt x="103648" y="496056"/>
                  <a:pt x="144379" y="577516"/>
                </a:cubicBezTo>
                <a:cubicBezTo>
                  <a:pt x="150761" y="618998"/>
                  <a:pt x="166647" y="740574"/>
                  <a:pt x="182880" y="789272"/>
                </a:cubicBezTo>
                <a:cubicBezTo>
                  <a:pt x="189686" y="809690"/>
                  <a:pt x="204030" y="826935"/>
                  <a:pt x="211756" y="847023"/>
                </a:cubicBezTo>
                <a:cubicBezTo>
                  <a:pt x="246923" y="938458"/>
                  <a:pt x="204415" y="894456"/>
                  <a:pt x="269507" y="943276"/>
                </a:cubicBezTo>
                <a:cubicBezTo>
                  <a:pt x="275924" y="962526"/>
                  <a:pt x="278903" y="983289"/>
                  <a:pt x="288758" y="1001027"/>
                </a:cubicBezTo>
                <a:cubicBezTo>
                  <a:pt x="295369" y="1012926"/>
                  <a:pt x="311023" y="1018004"/>
                  <a:pt x="317634" y="1029903"/>
                </a:cubicBezTo>
                <a:cubicBezTo>
                  <a:pt x="369935" y="1124046"/>
                  <a:pt x="301427" y="1053067"/>
                  <a:pt x="365760" y="1135781"/>
                </a:cubicBezTo>
                <a:cubicBezTo>
                  <a:pt x="474686" y="1275827"/>
                  <a:pt x="354519" y="1099671"/>
                  <a:pt x="423512" y="1203158"/>
                </a:cubicBezTo>
                <a:cubicBezTo>
                  <a:pt x="446227" y="1294020"/>
                  <a:pt x="412282" y="1180965"/>
                  <a:pt x="471638" y="1289785"/>
                </a:cubicBezTo>
                <a:cubicBezTo>
                  <a:pt x="516240" y="1371556"/>
                  <a:pt x="458020" y="1331103"/>
                  <a:pt x="529389" y="1366787"/>
                </a:cubicBezTo>
                <a:cubicBezTo>
                  <a:pt x="574075" y="1500844"/>
                  <a:pt x="516675" y="1357342"/>
                  <a:pt x="587141" y="1463040"/>
                </a:cubicBezTo>
                <a:cubicBezTo>
                  <a:pt x="596725" y="1477416"/>
                  <a:pt x="600928" y="1494775"/>
                  <a:pt x="606392" y="1511166"/>
                </a:cubicBezTo>
                <a:cubicBezTo>
                  <a:pt x="610575" y="1523716"/>
                  <a:pt x="608328" y="1538902"/>
                  <a:pt x="616017" y="1549667"/>
                </a:cubicBezTo>
                <a:cubicBezTo>
                  <a:pt x="625341" y="1562721"/>
                  <a:pt x="642338" y="1568103"/>
                  <a:pt x="654518" y="1578543"/>
                </a:cubicBezTo>
                <a:cubicBezTo>
                  <a:pt x="664853" y="1587402"/>
                  <a:pt x="673769" y="1597794"/>
                  <a:pt x="683394" y="1607419"/>
                </a:cubicBezTo>
                <a:cubicBezTo>
                  <a:pt x="713543" y="1667718"/>
                  <a:pt x="689871" y="1626113"/>
                  <a:pt x="731520" y="1684421"/>
                </a:cubicBezTo>
                <a:cubicBezTo>
                  <a:pt x="738244" y="1693834"/>
                  <a:pt x="743242" y="1704514"/>
                  <a:pt x="750771" y="1713297"/>
                </a:cubicBezTo>
                <a:cubicBezTo>
                  <a:pt x="762583" y="1727077"/>
                  <a:pt x="777461" y="1738018"/>
                  <a:pt x="789272" y="1751798"/>
                </a:cubicBezTo>
                <a:cubicBezTo>
                  <a:pt x="857962" y="1831938"/>
                  <a:pt x="724129" y="1705906"/>
                  <a:pt x="856648" y="1838425"/>
                </a:cubicBezTo>
                <a:cubicBezTo>
                  <a:pt x="867992" y="1849769"/>
                  <a:pt x="882095" y="1857977"/>
                  <a:pt x="895149" y="1867301"/>
                </a:cubicBezTo>
                <a:cubicBezTo>
                  <a:pt x="926895" y="1889977"/>
                  <a:pt x="924926" y="1887002"/>
                  <a:pt x="962526" y="1905802"/>
                </a:cubicBezTo>
                <a:cubicBezTo>
                  <a:pt x="975360" y="1918636"/>
                  <a:pt x="990137" y="1929783"/>
                  <a:pt x="1001027" y="1944303"/>
                </a:cubicBezTo>
                <a:cubicBezTo>
                  <a:pt x="1040674" y="1997165"/>
                  <a:pt x="995452" y="1974528"/>
                  <a:pt x="1049154" y="1992430"/>
                </a:cubicBezTo>
                <a:cubicBezTo>
                  <a:pt x="1131405" y="2102101"/>
                  <a:pt x="1010693" y="1956367"/>
                  <a:pt x="1135781" y="2050181"/>
                </a:cubicBezTo>
                <a:cubicBezTo>
                  <a:pt x="1147260" y="2058790"/>
                  <a:pt x="1143553" y="2080073"/>
                  <a:pt x="1155032" y="2088682"/>
                </a:cubicBezTo>
                <a:cubicBezTo>
                  <a:pt x="1183729" y="2110205"/>
                  <a:pt x="1251284" y="2136808"/>
                  <a:pt x="1251284" y="2136808"/>
                </a:cubicBezTo>
                <a:cubicBezTo>
                  <a:pt x="1260909" y="2149642"/>
                  <a:pt x="1267836" y="2165040"/>
                  <a:pt x="1280160" y="2175310"/>
                </a:cubicBezTo>
                <a:cubicBezTo>
                  <a:pt x="1287954" y="2181805"/>
                  <a:pt x="1299710" y="2180938"/>
                  <a:pt x="1309036" y="2184935"/>
                </a:cubicBezTo>
                <a:cubicBezTo>
                  <a:pt x="1322224" y="2190587"/>
                  <a:pt x="1335233" y="2196803"/>
                  <a:pt x="1347537" y="2204185"/>
                </a:cubicBezTo>
                <a:cubicBezTo>
                  <a:pt x="1443710" y="2261889"/>
                  <a:pt x="1365849" y="2226910"/>
                  <a:pt x="1453415" y="2261937"/>
                </a:cubicBezTo>
                <a:cubicBezTo>
                  <a:pt x="1463040" y="2271562"/>
                  <a:pt x="1471214" y="2282901"/>
                  <a:pt x="1482291" y="2290813"/>
                </a:cubicBezTo>
                <a:cubicBezTo>
                  <a:pt x="1594166" y="2370723"/>
                  <a:pt x="1434638" y="2234498"/>
                  <a:pt x="1568918" y="2338939"/>
                </a:cubicBezTo>
                <a:cubicBezTo>
                  <a:pt x="1583244" y="2350082"/>
                  <a:pt x="1592899" y="2366550"/>
                  <a:pt x="1607419" y="2377440"/>
                </a:cubicBezTo>
                <a:cubicBezTo>
                  <a:pt x="1618898" y="2386049"/>
                  <a:pt x="1634244" y="2388351"/>
                  <a:pt x="1645920" y="2396691"/>
                </a:cubicBezTo>
                <a:cubicBezTo>
                  <a:pt x="1656997" y="2404603"/>
                  <a:pt x="1664552" y="2416602"/>
                  <a:pt x="1674796" y="2425566"/>
                </a:cubicBezTo>
                <a:cubicBezTo>
                  <a:pt x="1690257" y="2439094"/>
                  <a:pt x="1705829" y="2452671"/>
                  <a:pt x="1722922" y="2464067"/>
                </a:cubicBezTo>
                <a:cubicBezTo>
                  <a:pt x="1748352" y="2481021"/>
                  <a:pt x="1782448" y="2490060"/>
                  <a:pt x="1809549" y="2502568"/>
                </a:cubicBezTo>
                <a:cubicBezTo>
                  <a:pt x="1835605" y="2514594"/>
                  <a:pt x="1860884" y="2528236"/>
                  <a:pt x="1886552" y="2541070"/>
                </a:cubicBezTo>
                <a:cubicBezTo>
                  <a:pt x="1899386" y="2547487"/>
                  <a:pt x="1911441" y="2555782"/>
                  <a:pt x="1925053" y="2560320"/>
                </a:cubicBezTo>
                <a:cubicBezTo>
                  <a:pt x="1967723" y="2574544"/>
                  <a:pt x="1990762" y="2580968"/>
                  <a:pt x="2030931" y="2598821"/>
                </a:cubicBezTo>
                <a:cubicBezTo>
                  <a:pt x="2044043" y="2604648"/>
                  <a:pt x="2055947" y="2613168"/>
                  <a:pt x="2069432" y="2618072"/>
                </a:cubicBezTo>
                <a:cubicBezTo>
                  <a:pt x="2091383" y="2626054"/>
                  <a:pt x="2115121" y="2628647"/>
                  <a:pt x="2136808" y="2637322"/>
                </a:cubicBezTo>
                <a:cubicBezTo>
                  <a:pt x="2251711" y="2683283"/>
                  <a:pt x="2176062" y="2662232"/>
                  <a:pt x="2271562" y="2714324"/>
                </a:cubicBezTo>
                <a:cubicBezTo>
                  <a:pt x="2295573" y="2727421"/>
                  <a:pt x="2395567" y="2758868"/>
                  <a:pt x="2406316" y="2762451"/>
                </a:cubicBezTo>
                <a:cubicBezTo>
                  <a:pt x="2425566" y="2768868"/>
                  <a:pt x="2444381" y="2776779"/>
                  <a:pt x="2464067" y="2781701"/>
                </a:cubicBezTo>
                <a:cubicBezTo>
                  <a:pt x="2489734" y="2788118"/>
                  <a:pt x="2516296" y="2791662"/>
                  <a:pt x="2541069" y="2800952"/>
                </a:cubicBezTo>
                <a:cubicBezTo>
                  <a:pt x="2729170" y="2871490"/>
                  <a:pt x="2502813" y="2813841"/>
                  <a:pt x="2704699" y="2858703"/>
                </a:cubicBezTo>
                <a:cubicBezTo>
                  <a:pt x="2723950" y="2871537"/>
                  <a:pt x="2740502" y="2889888"/>
                  <a:pt x="2762451" y="2897204"/>
                </a:cubicBezTo>
                <a:cubicBezTo>
                  <a:pt x="2799480" y="2909547"/>
                  <a:pt x="2839590" y="2909262"/>
                  <a:pt x="2877954" y="2916455"/>
                </a:cubicBezTo>
                <a:cubicBezTo>
                  <a:pt x="2890956" y="2918893"/>
                  <a:pt x="2903621" y="2922872"/>
                  <a:pt x="2916455" y="2926080"/>
                </a:cubicBezTo>
                <a:cubicBezTo>
                  <a:pt x="2976989" y="2966437"/>
                  <a:pt x="2912051" y="2927820"/>
                  <a:pt x="3022333" y="2964581"/>
                </a:cubicBezTo>
                <a:cubicBezTo>
                  <a:pt x="3035945" y="2969118"/>
                  <a:pt x="3046867" y="2980546"/>
                  <a:pt x="3060834" y="2983832"/>
                </a:cubicBezTo>
                <a:cubicBezTo>
                  <a:pt x="3101912" y="2993497"/>
                  <a:pt x="3144467" y="2995398"/>
                  <a:pt x="3185962" y="3003082"/>
                </a:cubicBezTo>
                <a:cubicBezTo>
                  <a:pt x="3231132" y="3011447"/>
                  <a:pt x="3275798" y="3022333"/>
                  <a:pt x="3320716" y="3031958"/>
                </a:cubicBezTo>
                <a:cubicBezTo>
                  <a:pt x="3333550" y="3038375"/>
                  <a:pt x="3345353" y="3047511"/>
                  <a:pt x="3359217" y="3051208"/>
                </a:cubicBezTo>
                <a:cubicBezTo>
                  <a:pt x="3442344" y="3073375"/>
                  <a:pt x="3584368" y="3082387"/>
                  <a:pt x="3657600" y="3089710"/>
                </a:cubicBezTo>
                <a:cubicBezTo>
                  <a:pt x="3667225" y="3096127"/>
                  <a:pt x="3675644" y="3104898"/>
                  <a:pt x="3686476" y="3108960"/>
                </a:cubicBezTo>
                <a:cubicBezTo>
                  <a:pt x="3701794" y="3114704"/>
                  <a:pt x="3718731" y="3114617"/>
                  <a:pt x="3734602" y="3118585"/>
                </a:cubicBezTo>
                <a:cubicBezTo>
                  <a:pt x="3757262" y="3124250"/>
                  <a:pt x="3780028" y="3129854"/>
                  <a:pt x="3801979" y="3137836"/>
                </a:cubicBezTo>
                <a:cubicBezTo>
                  <a:pt x="3815464" y="3142739"/>
                  <a:pt x="3826439" y="3154130"/>
                  <a:pt x="3840480" y="3157086"/>
                </a:cubicBezTo>
                <a:cubicBezTo>
                  <a:pt x="3974221" y="3185242"/>
                  <a:pt x="4043749" y="3176337"/>
                  <a:pt x="4186989" y="3176337"/>
                </a:cubicBezTo>
                <a:lnTo>
                  <a:pt x="4186989" y="3176337"/>
                </a:lnTo>
              </a:path>
            </a:pathLst>
          </a:cu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23F08FE8-98A9-4EC8-88F9-63AB04220CD7}"/>
              </a:ext>
            </a:extLst>
          </p:cNvPr>
          <p:cNvSpPr txBox="1"/>
          <p:nvPr/>
        </p:nvSpPr>
        <p:spPr>
          <a:xfrm>
            <a:off x="4212926" y="1688863"/>
            <a:ext cx="4134465"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学習の繰り返しとともに</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両方の誤差が低下</a:t>
            </a:r>
          </a:p>
        </p:txBody>
      </p:sp>
    </p:spTree>
    <p:extLst>
      <p:ext uri="{BB962C8B-B14F-4D97-AF65-F5344CB8AC3E}">
        <p14:creationId xmlns:p14="http://schemas.microsoft.com/office/powerpoint/2010/main" val="898442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過学習あり</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矢印コネクタ 7">
            <a:extLst>
              <a:ext uri="{FF2B5EF4-FFF2-40B4-BE49-F238E27FC236}">
                <a16:creationId xmlns:a16="http://schemas.microsoft.com/office/drawing/2014/main" id="{7B100C76-611C-45F2-8C75-325D28679630}"/>
              </a:ext>
            </a:extLst>
          </p:cNvPr>
          <p:cNvCxnSpPr/>
          <p:nvPr/>
        </p:nvCxnSpPr>
        <p:spPr>
          <a:xfrm flipV="1">
            <a:off x="1607419" y="1559293"/>
            <a:ext cx="0" cy="448537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4DFB8001-C993-4AF3-90FC-DE0C6506C5B1}"/>
              </a:ext>
            </a:extLst>
          </p:cNvPr>
          <p:cNvCxnSpPr>
            <a:cxnSpLocks/>
          </p:cNvCxnSpPr>
          <p:nvPr/>
        </p:nvCxnSpPr>
        <p:spPr>
          <a:xfrm>
            <a:off x="1201554" y="5619549"/>
            <a:ext cx="492011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3" name="フリーフォーム: 図形 12">
            <a:extLst>
              <a:ext uri="{FF2B5EF4-FFF2-40B4-BE49-F238E27FC236}">
                <a16:creationId xmlns:a16="http://schemas.microsoft.com/office/drawing/2014/main" id="{311BB030-CCB7-40C4-B80A-75609600EFE4}"/>
              </a:ext>
            </a:extLst>
          </p:cNvPr>
          <p:cNvSpPr/>
          <p:nvPr/>
        </p:nvSpPr>
        <p:spPr>
          <a:xfrm>
            <a:off x="1828800" y="2050181"/>
            <a:ext cx="4186989" cy="3177673"/>
          </a:xfrm>
          <a:custGeom>
            <a:avLst/>
            <a:gdLst>
              <a:gd name="connsiteX0" fmla="*/ 0 w 4186989"/>
              <a:gd name="connsiteY0" fmla="*/ 0 h 3177673"/>
              <a:gd name="connsiteX1" fmla="*/ 0 w 4186989"/>
              <a:gd name="connsiteY1" fmla="*/ 0 h 3177673"/>
              <a:gd name="connsiteX2" fmla="*/ 19251 w 4186989"/>
              <a:gd name="connsiteY2" fmla="*/ 125128 h 3177673"/>
              <a:gd name="connsiteX3" fmla="*/ 57752 w 4186989"/>
              <a:gd name="connsiteY3" fmla="*/ 182880 h 3177673"/>
              <a:gd name="connsiteX4" fmla="*/ 77002 w 4186989"/>
              <a:gd name="connsiteY4" fmla="*/ 269507 h 3177673"/>
              <a:gd name="connsiteX5" fmla="*/ 86627 w 4186989"/>
              <a:gd name="connsiteY5" fmla="*/ 298383 h 3177673"/>
              <a:gd name="connsiteX6" fmla="*/ 105878 w 4186989"/>
              <a:gd name="connsiteY6" fmla="*/ 404261 h 3177673"/>
              <a:gd name="connsiteX7" fmla="*/ 144379 w 4186989"/>
              <a:gd name="connsiteY7" fmla="*/ 577516 h 3177673"/>
              <a:gd name="connsiteX8" fmla="*/ 182880 w 4186989"/>
              <a:gd name="connsiteY8" fmla="*/ 789272 h 3177673"/>
              <a:gd name="connsiteX9" fmla="*/ 211756 w 4186989"/>
              <a:gd name="connsiteY9" fmla="*/ 847023 h 3177673"/>
              <a:gd name="connsiteX10" fmla="*/ 269507 w 4186989"/>
              <a:gd name="connsiteY10" fmla="*/ 943276 h 3177673"/>
              <a:gd name="connsiteX11" fmla="*/ 288758 w 4186989"/>
              <a:gd name="connsiteY11" fmla="*/ 1001027 h 3177673"/>
              <a:gd name="connsiteX12" fmla="*/ 317634 w 4186989"/>
              <a:gd name="connsiteY12" fmla="*/ 1029903 h 3177673"/>
              <a:gd name="connsiteX13" fmla="*/ 365760 w 4186989"/>
              <a:gd name="connsiteY13" fmla="*/ 1135781 h 3177673"/>
              <a:gd name="connsiteX14" fmla="*/ 423512 w 4186989"/>
              <a:gd name="connsiteY14" fmla="*/ 1203158 h 3177673"/>
              <a:gd name="connsiteX15" fmla="*/ 471638 w 4186989"/>
              <a:gd name="connsiteY15" fmla="*/ 1289785 h 3177673"/>
              <a:gd name="connsiteX16" fmla="*/ 529389 w 4186989"/>
              <a:gd name="connsiteY16" fmla="*/ 1366787 h 3177673"/>
              <a:gd name="connsiteX17" fmla="*/ 587141 w 4186989"/>
              <a:gd name="connsiteY17" fmla="*/ 1463040 h 3177673"/>
              <a:gd name="connsiteX18" fmla="*/ 606392 w 4186989"/>
              <a:gd name="connsiteY18" fmla="*/ 1511166 h 3177673"/>
              <a:gd name="connsiteX19" fmla="*/ 616017 w 4186989"/>
              <a:gd name="connsiteY19" fmla="*/ 1549667 h 3177673"/>
              <a:gd name="connsiteX20" fmla="*/ 654518 w 4186989"/>
              <a:gd name="connsiteY20" fmla="*/ 1578543 h 3177673"/>
              <a:gd name="connsiteX21" fmla="*/ 683394 w 4186989"/>
              <a:gd name="connsiteY21" fmla="*/ 1607419 h 3177673"/>
              <a:gd name="connsiteX22" fmla="*/ 731520 w 4186989"/>
              <a:gd name="connsiteY22" fmla="*/ 1684421 h 3177673"/>
              <a:gd name="connsiteX23" fmla="*/ 750771 w 4186989"/>
              <a:gd name="connsiteY23" fmla="*/ 1713297 h 3177673"/>
              <a:gd name="connsiteX24" fmla="*/ 789272 w 4186989"/>
              <a:gd name="connsiteY24" fmla="*/ 1751798 h 3177673"/>
              <a:gd name="connsiteX25" fmla="*/ 856648 w 4186989"/>
              <a:gd name="connsiteY25" fmla="*/ 1838425 h 3177673"/>
              <a:gd name="connsiteX26" fmla="*/ 895149 w 4186989"/>
              <a:gd name="connsiteY26" fmla="*/ 1867301 h 3177673"/>
              <a:gd name="connsiteX27" fmla="*/ 962526 w 4186989"/>
              <a:gd name="connsiteY27" fmla="*/ 1905802 h 3177673"/>
              <a:gd name="connsiteX28" fmla="*/ 1001027 w 4186989"/>
              <a:gd name="connsiteY28" fmla="*/ 1944303 h 3177673"/>
              <a:gd name="connsiteX29" fmla="*/ 1049154 w 4186989"/>
              <a:gd name="connsiteY29" fmla="*/ 1992430 h 3177673"/>
              <a:gd name="connsiteX30" fmla="*/ 1135781 w 4186989"/>
              <a:gd name="connsiteY30" fmla="*/ 2050181 h 3177673"/>
              <a:gd name="connsiteX31" fmla="*/ 1155032 w 4186989"/>
              <a:gd name="connsiteY31" fmla="*/ 2088682 h 3177673"/>
              <a:gd name="connsiteX32" fmla="*/ 1251284 w 4186989"/>
              <a:gd name="connsiteY32" fmla="*/ 2136808 h 3177673"/>
              <a:gd name="connsiteX33" fmla="*/ 1280160 w 4186989"/>
              <a:gd name="connsiteY33" fmla="*/ 2175310 h 3177673"/>
              <a:gd name="connsiteX34" fmla="*/ 1309036 w 4186989"/>
              <a:gd name="connsiteY34" fmla="*/ 2184935 h 3177673"/>
              <a:gd name="connsiteX35" fmla="*/ 1347537 w 4186989"/>
              <a:gd name="connsiteY35" fmla="*/ 2204185 h 3177673"/>
              <a:gd name="connsiteX36" fmla="*/ 1453415 w 4186989"/>
              <a:gd name="connsiteY36" fmla="*/ 2261937 h 3177673"/>
              <a:gd name="connsiteX37" fmla="*/ 1482291 w 4186989"/>
              <a:gd name="connsiteY37" fmla="*/ 2290813 h 3177673"/>
              <a:gd name="connsiteX38" fmla="*/ 1568918 w 4186989"/>
              <a:gd name="connsiteY38" fmla="*/ 2338939 h 3177673"/>
              <a:gd name="connsiteX39" fmla="*/ 1607419 w 4186989"/>
              <a:gd name="connsiteY39" fmla="*/ 2377440 h 3177673"/>
              <a:gd name="connsiteX40" fmla="*/ 1645920 w 4186989"/>
              <a:gd name="connsiteY40" fmla="*/ 2396691 h 3177673"/>
              <a:gd name="connsiteX41" fmla="*/ 1674796 w 4186989"/>
              <a:gd name="connsiteY41" fmla="*/ 2425566 h 3177673"/>
              <a:gd name="connsiteX42" fmla="*/ 1722922 w 4186989"/>
              <a:gd name="connsiteY42" fmla="*/ 2464067 h 3177673"/>
              <a:gd name="connsiteX43" fmla="*/ 1809549 w 4186989"/>
              <a:gd name="connsiteY43" fmla="*/ 2502568 h 3177673"/>
              <a:gd name="connsiteX44" fmla="*/ 1886552 w 4186989"/>
              <a:gd name="connsiteY44" fmla="*/ 2541070 h 3177673"/>
              <a:gd name="connsiteX45" fmla="*/ 1925053 w 4186989"/>
              <a:gd name="connsiteY45" fmla="*/ 2560320 h 3177673"/>
              <a:gd name="connsiteX46" fmla="*/ 2030931 w 4186989"/>
              <a:gd name="connsiteY46" fmla="*/ 2598821 h 3177673"/>
              <a:gd name="connsiteX47" fmla="*/ 2069432 w 4186989"/>
              <a:gd name="connsiteY47" fmla="*/ 2618072 h 3177673"/>
              <a:gd name="connsiteX48" fmla="*/ 2136808 w 4186989"/>
              <a:gd name="connsiteY48" fmla="*/ 2637322 h 3177673"/>
              <a:gd name="connsiteX49" fmla="*/ 2271562 w 4186989"/>
              <a:gd name="connsiteY49" fmla="*/ 2714324 h 3177673"/>
              <a:gd name="connsiteX50" fmla="*/ 2406316 w 4186989"/>
              <a:gd name="connsiteY50" fmla="*/ 2762451 h 3177673"/>
              <a:gd name="connsiteX51" fmla="*/ 2464067 w 4186989"/>
              <a:gd name="connsiteY51" fmla="*/ 2781701 h 3177673"/>
              <a:gd name="connsiteX52" fmla="*/ 2541069 w 4186989"/>
              <a:gd name="connsiteY52" fmla="*/ 2800952 h 3177673"/>
              <a:gd name="connsiteX53" fmla="*/ 2704699 w 4186989"/>
              <a:gd name="connsiteY53" fmla="*/ 2858703 h 3177673"/>
              <a:gd name="connsiteX54" fmla="*/ 2762451 w 4186989"/>
              <a:gd name="connsiteY54" fmla="*/ 2897204 h 3177673"/>
              <a:gd name="connsiteX55" fmla="*/ 2877954 w 4186989"/>
              <a:gd name="connsiteY55" fmla="*/ 2916455 h 3177673"/>
              <a:gd name="connsiteX56" fmla="*/ 2916455 w 4186989"/>
              <a:gd name="connsiteY56" fmla="*/ 2926080 h 3177673"/>
              <a:gd name="connsiteX57" fmla="*/ 3022333 w 4186989"/>
              <a:gd name="connsiteY57" fmla="*/ 2964581 h 3177673"/>
              <a:gd name="connsiteX58" fmla="*/ 3060834 w 4186989"/>
              <a:gd name="connsiteY58" fmla="*/ 2983832 h 3177673"/>
              <a:gd name="connsiteX59" fmla="*/ 3185962 w 4186989"/>
              <a:gd name="connsiteY59" fmla="*/ 3003082 h 3177673"/>
              <a:gd name="connsiteX60" fmla="*/ 3320716 w 4186989"/>
              <a:gd name="connsiteY60" fmla="*/ 3031958 h 3177673"/>
              <a:gd name="connsiteX61" fmla="*/ 3359217 w 4186989"/>
              <a:gd name="connsiteY61" fmla="*/ 3051208 h 3177673"/>
              <a:gd name="connsiteX62" fmla="*/ 3657600 w 4186989"/>
              <a:gd name="connsiteY62" fmla="*/ 3089710 h 3177673"/>
              <a:gd name="connsiteX63" fmla="*/ 3686476 w 4186989"/>
              <a:gd name="connsiteY63" fmla="*/ 3108960 h 3177673"/>
              <a:gd name="connsiteX64" fmla="*/ 3734602 w 4186989"/>
              <a:gd name="connsiteY64" fmla="*/ 3118585 h 3177673"/>
              <a:gd name="connsiteX65" fmla="*/ 3801979 w 4186989"/>
              <a:gd name="connsiteY65" fmla="*/ 3137836 h 3177673"/>
              <a:gd name="connsiteX66" fmla="*/ 3840480 w 4186989"/>
              <a:gd name="connsiteY66" fmla="*/ 3157086 h 3177673"/>
              <a:gd name="connsiteX67" fmla="*/ 4186989 w 4186989"/>
              <a:gd name="connsiteY67" fmla="*/ 3176337 h 3177673"/>
              <a:gd name="connsiteX68" fmla="*/ 4186989 w 4186989"/>
              <a:gd name="connsiteY68" fmla="*/ 3176337 h 317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186989" h="3177673">
                <a:moveTo>
                  <a:pt x="0" y="0"/>
                </a:moveTo>
                <a:lnTo>
                  <a:pt x="0" y="0"/>
                </a:lnTo>
                <a:cubicBezTo>
                  <a:pt x="6417" y="41709"/>
                  <a:pt x="6543" y="84887"/>
                  <a:pt x="19251" y="125128"/>
                </a:cubicBezTo>
                <a:cubicBezTo>
                  <a:pt x="26218" y="147190"/>
                  <a:pt x="49159" y="161398"/>
                  <a:pt x="57752" y="182880"/>
                </a:cubicBezTo>
                <a:cubicBezTo>
                  <a:pt x="68738" y="210344"/>
                  <a:pt x="69828" y="240810"/>
                  <a:pt x="77002" y="269507"/>
                </a:cubicBezTo>
                <a:cubicBezTo>
                  <a:pt x="79463" y="279350"/>
                  <a:pt x="84501" y="288462"/>
                  <a:pt x="86627" y="298383"/>
                </a:cubicBezTo>
                <a:cubicBezTo>
                  <a:pt x="94143" y="333458"/>
                  <a:pt x="100211" y="368840"/>
                  <a:pt x="105878" y="404261"/>
                </a:cubicBezTo>
                <a:cubicBezTo>
                  <a:pt x="130913" y="560731"/>
                  <a:pt x="103648" y="496056"/>
                  <a:pt x="144379" y="577516"/>
                </a:cubicBezTo>
                <a:cubicBezTo>
                  <a:pt x="150761" y="618998"/>
                  <a:pt x="166647" y="740574"/>
                  <a:pt x="182880" y="789272"/>
                </a:cubicBezTo>
                <a:cubicBezTo>
                  <a:pt x="189686" y="809690"/>
                  <a:pt x="204030" y="826935"/>
                  <a:pt x="211756" y="847023"/>
                </a:cubicBezTo>
                <a:cubicBezTo>
                  <a:pt x="246923" y="938458"/>
                  <a:pt x="204415" y="894456"/>
                  <a:pt x="269507" y="943276"/>
                </a:cubicBezTo>
                <a:cubicBezTo>
                  <a:pt x="275924" y="962526"/>
                  <a:pt x="278903" y="983289"/>
                  <a:pt x="288758" y="1001027"/>
                </a:cubicBezTo>
                <a:cubicBezTo>
                  <a:pt x="295369" y="1012926"/>
                  <a:pt x="311023" y="1018004"/>
                  <a:pt x="317634" y="1029903"/>
                </a:cubicBezTo>
                <a:cubicBezTo>
                  <a:pt x="369935" y="1124046"/>
                  <a:pt x="301427" y="1053067"/>
                  <a:pt x="365760" y="1135781"/>
                </a:cubicBezTo>
                <a:cubicBezTo>
                  <a:pt x="474686" y="1275827"/>
                  <a:pt x="354519" y="1099671"/>
                  <a:pt x="423512" y="1203158"/>
                </a:cubicBezTo>
                <a:cubicBezTo>
                  <a:pt x="446227" y="1294020"/>
                  <a:pt x="412282" y="1180965"/>
                  <a:pt x="471638" y="1289785"/>
                </a:cubicBezTo>
                <a:cubicBezTo>
                  <a:pt x="516240" y="1371556"/>
                  <a:pt x="458020" y="1331103"/>
                  <a:pt x="529389" y="1366787"/>
                </a:cubicBezTo>
                <a:cubicBezTo>
                  <a:pt x="574075" y="1500844"/>
                  <a:pt x="516675" y="1357342"/>
                  <a:pt x="587141" y="1463040"/>
                </a:cubicBezTo>
                <a:cubicBezTo>
                  <a:pt x="596725" y="1477416"/>
                  <a:pt x="600928" y="1494775"/>
                  <a:pt x="606392" y="1511166"/>
                </a:cubicBezTo>
                <a:cubicBezTo>
                  <a:pt x="610575" y="1523716"/>
                  <a:pt x="608328" y="1538902"/>
                  <a:pt x="616017" y="1549667"/>
                </a:cubicBezTo>
                <a:cubicBezTo>
                  <a:pt x="625341" y="1562721"/>
                  <a:pt x="642338" y="1568103"/>
                  <a:pt x="654518" y="1578543"/>
                </a:cubicBezTo>
                <a:cubicBezTo>
                  <a:pt x="664853" y="1587402"/>
                  <a:pt x="673769" y="1597794"/>
                  <a:pt x="683394" y="1607419"/>
                </a:cubicBezTo>
                <a:cubicBezTo>
                  <a:pt x="713543" y="1667718"/>
                  <a:pt x="689871" y="1626113"/>
                  <a:pt x="731520" y="1684421"/>
                </a:cubicBezTo>
                <a:cubicBezTo>
                  <a:pt x="738244" y="1693834"/>
                  <a:pt x="743242" y="1704514"/>
                  <a:pt x="750771" y="1713297"/>
                </a:cubicBezTo>
                <a:cubicBezTo>
                  <a:pt x="762583" y="1727077"/>
                  <a:pt x="777461" y="1738018"/>
                  <a:pt x="789272" y="1751798"/>
                </a:cubicBezTo>
                <a:cubicBezTo>
                  <a:pt x="857962" y="1831938"/>
                  <a:pt x="724129" y="1705906"/>
                  <a:pt x="856648" y="1838425"/>
                </a:cubicBezTo>
                <a:cubicBezTo>
                  <a:pt x="867992" y="1849769"/>
                  <a:pt x="882095" y="1857977"/>
                  <a:pt x="895149" y="1867301"/>
                </a:cubicBezTo>
                <a:cubicBezTo>
                  <a:pt x="926895" y="1889977"/>
                  <a:pt x="924926" y="1887002"/>
                  <a:pt x="962526" y="1905802"/>
                </a:cubicBezTo>
                <a:cubicBezTo>
                  <a:pt x="975360" y="1918636"/>
                  <a:pt x="990137" y="1929783"/>
                  <a:pt x="1001027" y="1944303"/>
                </a:cubicBezTo>
                <a:cubicBezTo>
                  <a:pt x="1040674" y="1997165"/>
                  <a:pt x="995452" y="1974528"/>
                  <a:pt x="1049154" y="1992430"/>
                </a:cubicBezTo>
                <a:cubicBezTo>
                  <a:pt x="1131405" y="2102101"/>
                  <a:pt x="1010693" y="1956367"/>
                  <a:pt x="1135781" y="2050181"/>
                </a:cubicBezTo>
                <a:cubicBezTo>
                  <a:pt x="1147260" y="2058790"/>
                  <a:pt x="1143553" y="2080073"/>
                  <a:pt x="1155032" y="2088682"/>
                </a:cubicBezTo>
                <a:cubicBezTo>
                  <a:pt x="1183729" y="2110205"/>
                  <a:pt x="1251284" y="2136808"/>
                  <a:pt x="1251284" y="2136808"/>
                </a:cubicBezTo>
                <a:cubicBezTo>
                  <a:pt x="1260909" y="2149642"/>
                  <a:pt x="1267836" y="2165040"/>
                  <a:pt x="1280160" y="2175310"/>
                </a:cubicBezTo>
                <a:cubicBezTo>
                  <a:pt x="1287954" y="2181805"/>
                  <a:pt x="1299710" y="2180938"/>
                  <a:pt x="1309036" y="2184935"/>
                </a:cubicBezTo>
                <a:cubicBezTo>
                  <a:pt x="1322224" y="2190587"/>
                  <a:pt x="1335233" y="2196803"/>
                  <a:pt x="1347537" y="2204185"/>
                </a:cubicBezTo>
                <a:cubicBezTo>
                  <a:pt x="1443710" y="2261889"/>
                  <a:pt x="1365849" y="2226910"/>
                  <a:pt x="1453415" y="2261937"/>
                </a:cubicBezTo>
                <a:cubicBezTo>
                  <a:pt x="1463040" y="2271562"/>
                  <a:pt x="1471214" y="2282901"/>
                  <a:pt x="1482291" y="2290813"/>
                </a:cubicBezTo>
                <a:cubicBezTo>
                  <a:pt x="1594166" y="2370723"/>
                  <a:pt x="1434638" y="2234498"/>
                  <a:pt x="1568918" y="2338939"/>
                </a:cubicBezTo>
                <a:cubicBezTo>
                  <a:pt x="1583244" y="2350082"/>
                  <a:pt x="1592899" y="2366550"/>
                  <a:pt x="1607419" y="2377440"/>
                </a:cubicBezTo>
                <a:cubicBezTo>
                  <a:pt x="1618898" y="2386049"/>
                  <a:pt x="1634244" y="2388351"/>
                  <a:pt x="1645920" y="2396691"/>
                </a:cubicBezTo>
                <a:cubicBezTo>
                  <a:pt x="1656997" y="2404603"/>
                  <a:pt x="1664552" y="2416602"/>
                  <a:pt x="1674796" y="2425566"/>
                </a:cubicBezTo>
                <a:cubicBezTo>
                  <a:pt x="1690257" y="2439094"/>
                  <a:pt x="1705829" y="2452671"/>
                  <a:pt x="1722922" y="2464067"/>
                </a:cubicBezTo>
                <a:cubicBezTo>
                  <a:pt x="1748352" y="2481021"/>
                  <a:pt x="1782448" y="2490060"/>
                  <a:pt x="1809549" y="2502568"/>
                </a:cubicBezTo>
                <a:cubicBezTo>
                  <a:pt x="1835605" y="2514594"/>
                  <a:pt x="1860884" y="2528236"/>
                  <a:pt x="1886552" y="2541070"/>
                </a:cubicBezTo>
                <a:cubicBezTo>
                  <a:pt x="1899386" y="2547487"/>
                  <a:pt x="1911441" y="2555782"/>
                  <a:pt x="1925053" y="2560320"/>
                </a:cubicBezTo>
                <a:cubicBezTo>
                  <a:pt x="1967723" y="2574544"/>
                  <a:pt x="1990762" y="2580968"/>
                  <a:pt x="2030931" y="2598821"/>
                </a:cubicBezTo>
                <a:cubicBezTo>
                  <a:pt x="2044043" y="2604648"/>
                  <a:pt x="2055947" y="2613168"/>
                  <a:pt x="2069432" y="2618072"/>
                </a:cubicBezTo>
                <a:cubicBezTo>
                  <a:pt x="2091383" y="2626054"/>
                  <a:pt x="2115121" y="2628647"/>
                  <a:pt x="2136808" y="2637322"/>
                </a:cubicBezTo>
                <a:cubicBezTo>
                  <a:pt x="2251711" y="2683283"/>
                  <a:pt x="2176062" y="2662232"/>
                  <a:pt x="2271562" y="2714324"/>
                </a:cubicBezTo>
                <a:cubicBezTo>
                  <a:pt x="2295573" y="2727421"/>
                  <a:pt x="2395567" y="2758868"/>
                  <a:pt x="2406316" y="2762451"/>
                </a:cubicBezTo>
                <a:cubicBezTo>
                  <a:pt x="2425566" y="2768868"/>
                  <a:pt x="2444381" y="2776779"/>
                  <a:pt x="2464067" y="2781701"/>
                </a:cubicBezTo>
                <a:cubicBezTo>
                  <a:pt x="2489734" y="2788118"/>
                  <a:pt x="2516296" y="2791662"/>
                  <a:pt x="2541069" y="2800952"/>
                </a:cubicBezTo>
                <a:cubicBezTo>
                  <a:pt x="2729170" y="2871490"/>
                  <a:pt x="2502813" y="2813841"/>
                  <a:pt x="2704699" y="2858703"/>
                </a:cubicBezTo>
                <a:cubicBezTo>
                  <a:pt x="2723950" y="2871537"/>
                  <a:pt x="2740502" y="2889888"/>
                  <a:pt x="2762451" y="2897204"/>
                </a:cubicBezTo>
                <a:cubicBezTo>
                  <a:pt x="2799480" y="2909547"/>
                  <a:pt x="2839590" y="2909262"/>
                  <a:pt x="2877954" y="2916455"/>
                </a:cubicBezTo>
                <a:cubicBezTo>
                  <a:pt x="2890956" y="2918893"/>
                  <a:pt x="2903621" y="2922872"/>
                  <a:pt x="2916455" y="2926080"/>
                </a:cubicBezTo>
                <a:cubicBezTo>
                  <a:pt x="2976989" y="2966437"/>
                  <a:pt x="2912051" y="2927820"/>
                  <a:pt x="3022333" y="2964581"/>
                </a:cubicBezTo>
                <a:cubicBezTo>
                  <a:pt x="3035945" y="2969118"/>
                  <a:pt x="3046867" y="2980546"/>
                  <a:pt x="3060834" y="2983832"/>
                </a:cubicBezTo>
                <a:cubicBezTo>
                  <a:pt x="3101912" y="2993497"/>
                  <a:pt x="3144467" y="2995398"/>
                  <a:pt x="3185962" y="3003082"/>
                </a:cubicBezTo>
                <a:cubicBezTo>
                  <a:pt x="3231132" y="3011447"/>
                  <a:pt x="3275798" y="3022333"/>
                  <a:pt x="3320716" y="3031958"/>
                </a:cubicBezTo>
                <a:cubicBezTo>
                  <a:pt x="3333550" y="3038375"/>
                  <a:pt x="3345353" y="3047511"/>
                  <a:pt x="3359217" y="3051208"/>
                </a:cubicBezTo>
                <a:cubicBezTo>
                  <a:pt x="3442344" y="3073375"/>
                  <a:pt x="3584368" y="3082387"/>
                  <a:pt x="3657600" y="3089710"/>
                </a:cubicBezTo>
                <a:cubicBezTo>
                  <a:pt x="3667225" y="3096127"/>
                  <a:pt x="3675644" y="3104898"/>
                  <a:pt x="3686476" y="3108960"/>
                </a:cubicBezTo>
                <a:cubicBezTo>
                  <a:pt x="3701794" y="3114704"/>
                  <a:pt x="3718731" y="3114617"/>
                  <a:pt x="3734602" y="3118585"/>
                </a:cubicBezTo>
                <a:cubicBezTo>
                  <a:pt x="3757262" y="3124250"/>
                  <a:pt x="3780028" y="3129854"/>
                  <a:pt x="3801979" y="3137836"/>
                </a:cubicBezTo>
                <a:cubicBezTo>
                  <a:pt x="3815464" y="3142739"/>
                  <a:pt x="3826439" y="3154130"/>
                  <a:pt x="3840480" y="3157086"/>
                </a:cubicBezTo>
                <a:cubicBezTo>
                  <a:pt x="3974221" y="3185242"/>
                  <a:pt x="4043749" y="3176337"/>
                  <a:pt x="4186989" y="3176337"/>
                </a:cubicBezTo>
                <a:lnTo>
                  <a:pt x="4186989" y="3176337"/>
                </a:lnTo>
              </a:path>
            </a:pathLst>
          </a:cu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17DE64B3-F699-4EB2-812D-4ACB8F6A2E02}"/>
              </a:ext>
            </a:extLst>
          </p:cNvPr>
          <p:cNvSpPr txBox="1"/>
          <p:nvPr/>
        </p:nvSpPr>
        <p:spPr>
          <a:xfrm>
            <a:off x="6075555" y="4795848"/>
            <a:ext cx="198002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訓練データ</a:t>
            </a:r>
          </a:p>
        </p:txBody>
      </p:sp>
      <p:sp>
        <p:nvSpPr>
          <p:cNvPr id="15" name="フリーフォーム: 図形 14">
            <a:extLst>
              <a:ext uri="{FF2B5EF4-FFF2-40B4-BE49-F238E27FC236}">
                <a16:creationId xmlns:a16="http://schemas.microsoft.com/office/drawing/2014/main" id="{C8179D44-DED5-443D-AC7F-F4D8FE9A17C1}"/>
              </a:ext>
            </a:extLst>
          </p:cNvPr>
          <p:cNvSpPr/>
          <p:nvPr/>
        </p:nvSpPr>
        <p:spPr>
          <a:xfrm flipV="1">
            <a:off x="2383152" y="3498141"/>
            <a:ext cx="3486534" cy="523219"/>
          </a:xfrm>
          <a:custGeom>
            <a:avLst/>
            <a:gdLst>
              <a:gd name="connsiteX0" fmla="*/ 0 w 3975234"/>
              <a:gd name="connsiteY0" fmla="*/ 0 h 837462"/>
              <a:gd name="connsiteX1" fmla="*/ 0 w 3975234"/>
              <a:gd name="connsiteY1" fmla="*/ 0 h 837462"/>
              <a:gd name="connsiteX2" fmla="*/ 96253 w 3975234"/>
              <a:gd name="connsiteY2" fmla="*/ 57752 h 837462"/>
              <a:gd name="connsiteX3" fmla="*/ 173255 w 3975234"/>
              <a:gd name="connsiteY3" fmla="*/ 96253 h 837462"/>
              <a:gd name="connsiteX4" fmla="*/ 202131 w 3975234"/>
              <a:gd name="connsiteY4" fmla="*/ 115503 h 837462"/>
              <a:gd name="connsiteX5" fmla="*/ 259882 w 3975234"/>
              <a:gd name="connsiteY5" fmla="*/ 134754 h 837462"/>
              <a:gd name="connsiteX6" fmla="*/ 413886 w 3975234"/>
              <a:gd name="connsiteY6" fmla="*/ 192505 h 837462"/>
              <a:gd name="connsiteX7" fmla="*/ 519764 w 3975234"/>
              <a:gd name="connsiteY7" fmla="*/ 240632 h 837462"/>
              <a:gd name="connsiteX8" fmla="*/ 596766 w 3975234"/>
              <a:gd name="connsiteY8" fmla="*/ 279133 h 837462"/>
              <a:gd name="connsiteX9" fmla="*/ 721895 w 3975234"/>
              <a:gd name="connsiteY9" fmla="*/ 298383 h 837462"/>
              <a:gd name="connsiteX10" fmla="*/ 808522 w 3975234"/>
              <a:gd name="connsiteY10" fmla="*/ 336884 h 837462"/>
              <a:gd name="connsiteX11" fmla="*/ 952901 w 3975234"/>
              <a:gd name="connsiteY11" fmla="*/ 394636 h 837462"/>
              <a:gd name="connsiteX12" fmla="*/ 1001028 w 3975234"/>
              <a:gd name="connsiteY12" fmla="*/ 413886 h 837462"/>
              <a:gd name="connsiteX13" fmla="*/ 1039529 w 3975234"/>
              <a:gd name="connsiteY13" fmla="*/ 433137 h 837462"/>
              <a:gd name="connsiteX14" fmla="*/ 1328286 w 3975234"/>
              <a:gd name="connsiteY14" fmla="*/ 471638 h 837462"/>
              <a:gd name="connsiteX15" fmla="*/ 1472665 w 3975234"/>
              <a:gd name="connsiteY15" fmla="*/ 510139 h 837462"/>
              <a:gd name="connsiteX16" fmla="*/ 1607419 w 3975234"/>
              <a:gd name="connsiteY16" fmla="*/ 539015 h 837462"/>
              <a:gd name="connsiteX17" fmla="*/ 1771049 w 3975234"/>
              <a:gd name="connsiteY17" fmla="*/ 577516 h 837462"/>
              <a:gd name="connsiteX18" fmla="*/ 1915428 w 3975234"/>
              <a:gd name="connsiteY18" fmla="*/ 596766 h 837462"/>
              <a:gd name="connsiteX19" fmla="*/ 2079057 w 3975234"/>
              <a:gd name="connsiteY19" fmla="*/ 635268 h 837462"/>
              <a:gd name="connsiteX20" fmla="*/ 2146434 w 3975234"/>
              <a:gd name="connsiteY20" fmla="*/ 654518 h 837462"/>
              <a:gd name="connsiteX21" fmla="*/ 2184935 w 3975234"/>
              <a:gd name="connsiteY21" fmla="*/ 673769 h 837462"/>
              <a:gd name="connsiteX22" fmla="*/ 2444817 w 3975234"/>
              <a:gd name="connsiteY22" fmla="*/ 712270 h 837462"/>
              <a:gd name="connsiteX23" fmla="*/ 2512194 w 3975234"/>
              <a:gd name="connsiteY23" fmla="*/ 741145 h 837462"/>
              <a:gd name="connsiteX24" fmla="*/ 2800952 w 3975234"/>
              <a:gd name="connsiteY24" fmla="*/ 779646 h 837462"/>
              <a:gd name="connsiteX25" fmla="*/ 2868329 w 3975234"/>
              <a:gd name="connsiteY25" fmla="*/ 798897 h 837462"/>
              <a:gd name="connsiteX26" fmla="*/ 3975234 w 3975234"/>
              <a:gd name="connsiteY26" fmla="*/ 818148 h 837462"/>
              <a:gd name="connsiteX27" fmla="*/ 3975234 w 3975234"/>
              <a:gd name="connsiteY27" fmla="*/ 818148 h 83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75234" h="837462">
                <a:moveTo>
                  <a:pt x="0" y="0"/>
                </a:moveTo>
                <a:lnTo>
                  <a:pt x="0" y="0"/>
                </a:lnTo>
                <a:cubicBezTo>
                  <a:pt x="32084" y="19251"/>
                  <a:pt x="63545" y="39581"/>
                  <a:pt x="96253" y="57752"/>
                </a:cubicBezTo>
                <a:cubicBezTo>
                  <a:pt x="121339" y="71688"/>
                  <a:pt x="149377" y="80335"/>
                  <a:pt x="173255" y="96253"/>
                </a:cubicBezTo>
                <a:cubicBezTo>
                  <a:pt x="182880" y="102670"/>
                  <a:pt x="191560" y="110805"/>
                  <a:pt x="202131" y="115503"/>
                </a:cubicBezTo>
                <a:cubicBezTo>
                  <a:pt x="220674" y="123744"/>
                  <a:pt x="241231" y="126761"/>
                  <a:pt x="259882" y="134754"/>
                </a:cubicBezTo>
                <a:cubicBezTo>
                  <a:pt x="400809" y="195152"/>
                  <a:pt x="271925" y="157016"/>
                  <a:pt x="413886" y="192505"/>
                </a:cubicBezTo>
                <a:cubicBezTo>
                  <a:pt x="622842" y="296983"/>
                  <a:pt x="342679" y="158900"/>
                  <a:pt x="519764" y="240632"/>
                </a:cubicBezTo>
                <a:cubicBezTo>
                  <a:pt x="545820" y="252658"/>
                  <a:pt x="568403" y="274770"/>
                  <a:pt x="596766" y="279133"/>
                </a:cubicBezTo>
                <a:lnTo>
                  <a:pt x="721895" y="298383"/>
                </a:lnTo>
                <a:cubicBezTo>
                  <a:pt x="783326" y="339338"/>
                  <a:pt x="712307" y="295649"/>
                  <a:pt x="808522" y="336884"/>
                </a:cubicBezTo>
                <a:cubicBezTo>
                  <a:pt x="1038165" y="435302"/>
                  <a:pt x="750695" y="327234"/>
                  <a:pt x="952901" y="394636"/>
                </a:cubicBezTo>
                <a:cubicBezTo>
                  <a:pt x="969292" y="400100"/>
                  <a:pt x="985239" y="406869"/>
                  <a:pt x="1001028" y="413886"/>
                </a:cubicBezTo>
                <a:cubicBezTo>
                  <a:pt x="1014140" y="419713"/>
                  <a:pt x="1025522" y="430024"/>
                  <a:pt x="1039529" y="433137"/>
                </a:cubicBezTo>
                <a:cubicBezTo>
                  <a:pt x="1073697" y="440730"/>
                  <a:pt x="1302337" y="468394"/>
                  <a:pt x="1328286" y="471638"/>
                </a:cubicBezTo>
                <a:cubicBezTo>
                  <a:pt x="1386897" y="488384"/>
                  <a:pt x="1411747" y="496294"/>
                  <a:pt x="1472665" y="510139"/>
                </a:cubicBezTo>
                <a:cubicBezTo>
                  <a:pt x="1517460" y="520320"/>
                  <a:pt x="1562501" y="529390"/>
                  <a:pt x="1607419" y="539015"/>
                </a:cubicBezTo>
                <a:cubicBezTo>
                  <a:pt x="1682207" y="576408"/>
                  <a:pt x="1636026" y="558227"/>
                  <a:pt x="1771049" y="577516"/>
                </a:cubicBezTo>
                <a:lnTo>
                  <a:pt x="1915428" y="596766"/>
                </a:lnTo>
                <a:cubicBezTo>
                  <a:pt x="2013373" y="635945"/>
                  <a:pt x="1915835" y="600905"/>
                  <a:pt x="2079057" y="635268"/>
                </a:cubicBezTo>
                <a:cubicBezTo>
                  <a:pt x="2101914" y="640080"/>
                  <a:pt x="2124483" y="646536"/>
                  <a:pt x="2146434" y="654518"/>
                </a:cubicBezTo>
                <a:cubicBezTo>
                  <a:pt x="2159919" y="659422"/>
                  <a:pt x="2170848" y="671042"/>
                  <a:pt x="2184935" y="673769"/>
                </a:cubicBezTo>
                <a:cubicBezTo>
                  <a:pt x="2270912" y="690410"/>
                  <a:pt x="2444817" y="712270"/>
                  <a:pt x="2444817" y="712270"/>
                </a:cubicBezTo>
                <a:cubicBezTo>
                  <a:pt x="2467276" y="721895"/>
                  <a:pt x="2488489" y="735219"/>
                  <a:pt x="2512194" y="741145"/>
                </a:cubicBezTo>
                <a:cubicBezTo>
                  <a:pt x="2561273" y="753415"/>
                  <a:pt x="2765023" y="775419"/>
                  <a:pt x="2800952" y="779646"/>
                </a:cubicBezTo>
                <a:cubicBezTo>
                  <a:pt x="2823411" y="786063"/>
                  <a:pt x="2845472" y="794085"/>
                  <a:pt x="2868329" y="798897"/>
                </a:cubicBezTo>
                <a:cubicBezTo>
                  <a:pt x="3217830" y="872478"/>
                  <a:pt x="3723496" y="818148"/>
                  <a:pt x="3975234" y="818148"/>
                </a:cubicBezTo>
                <a:lnTo>
                  <a:pt x="3975234" y="818148"/>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DB67A9F6-7F09-4B99-A392-86D76B888C62}"/>
              </a:ext>
            </a:extLst>
          </p:cNvPr>
          <p:cNvSpPr txBox="1"/>
          <p:nvPr/>
        </p:nvSpPr>
        <p:spPr>
          <a:xfrm>
            <a:off x="6075555" y="3286888"/>
            <a:ext cx="198002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検証データ</a:t>
            </a:r>
          </a:p>
        </p:txBody>
      </p:sp>
      <p:sp>
        <p:nvSpPr>
          <p:cNvPr id="19" name="テキスト ボックス 18">
            <a:extLst>
              <a:ext uri="{FF2B5EF4-FFF2-40B4-BE49-F238E27FC236}">
                <a16:creationId xmlns:a16="http://schemas.microsoft.com/office/drawing/2014/main" id="{CAEE0ABA-B62E-432E-B7AD-ACA88D066CC3}"/>
              </a:ext>
            </a:extLst>
          </p:cNvPr>
          <p:cNvSpPr txBox="1"/>
          <p:nvPr/>
        </p:nvSpPr>
        <p:spPr>
          <a:xfrm>
            <a:off x="3156754" y="1332646"/>
            <a:ext cx="5929828" cy="138499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学習の繰り返しに伴い，</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訓練データでの誤差は低下しても，</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検証データでの誤差が低下しない</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B0098E31-F619-3B7E-4F01-51CD997064FA}"/>
              </a:ext>
            </a:extLst>
          </p:cNvPr>
          <p:cNvSpPr txBox="1"/>
          <p:nvPr/>
        </p:nvSpPr>
        <p:spPr>
          <a:xfrm>
            <a:off x="5266436" y="5776113"/>
            <a:ext cx="341632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学習の繰り返し回数</a:t>
            </a:r>
          </a:p>
        </p:txBody>
      </p:sp>
      <p:sp>
        <p:nvSpPr>
          <p:cNvPr id="21" name="テキスト ボックス 20">
            <a:extLst>
              <a:ext uri="{FF2B5EF4-FFF2-40B4-BE49-F238E27FC236}">
                <a16:creationId xmlns:a16="http://schemas.microsoft.com/office/drawing/2014/main" id="{3F4390D8-109E-4DFA-9A15-16FCE11BA5C8}"/>
              </a:ext>
            </a:extLst>
          </p:cNvPr>
          <p:cNvSpPr txBox="1"/>
          <p:nvPr/>
        </p:nvSpPr>
        <p:spPr>
          <a:xfrm>
            <a:off x="370244" y="904548"/>
            <a:ext cx="9028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誤差</a:t>
            </a:r>
          </a:p>
        </p:txBody>
      </p:sp>
      <p:sp>
        <p:nvSpPr>
          <p:cNvPr id="22" name="テキスト ボックス 21">
            <a:extLst>
              <a:ext uri="{FF2B5EF4-FFF2-40B4-BE49-F238E27FC236}">
                <a16:creationId xmlns:a16="http://schemas.microsoft.com/office/drawing/2014/main" id="{E7FEEFA6-8C12-437B-BB61-964A1D38988F}"/>
              </a:ext>
            </a:extLst>
          </p:cNvPr>
          <p:cNvSpPr txBox="1"/>
          <p:nvPr/>
        </p:nvSpPr>
        <p:spPr>
          <a:xfrm>
            <a:off x="679469" y="1493530"/>
            <a:ext cx="9028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高い</a:t>
            </a:r>
          </a:p>
        </p:txBody>
      </p:sp>
      <p:sp>
        <p:nvSpPr>
          <p:cNvPr id="23" name="テキスト ボックス 22">
            <a:extLst>
              <a:ext uri="{FF2B5EF4-FFF2-40B4-BE49-F238E27FC236}">
                <a16:creationId xmlns:a16="http://schemas.microsoft.com/office/drawing/2014/main" id="{968CBE79-C14E-46C7-8CF8-97C54D829C0B}"/>
              </a:ext>
            </a:extLst>
          </p:cNvPr>
          <p:cNvSpPr txBox="1"/>
          <p:nvPr/>
        </p:nvSpPr>
        <p:spPr>
          <a:xfrm>
            <a:off x="654751" y="5030567"/>
            <a:ext cx="9028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低い</a:t>
            </a:r>
          </a:p>
        </p:txBody>
      </p:sp>
    </p:spTree>
    <p:extLst>
      <p:ext uri="{BB962C8B-B14F-4D97-AF65-F5344CB8AC3E}">
        <p14:creationId xmlns:p14="http://schemas.microsoft.com/office/powerpoint/2010/main" val="1680531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2C95FC-7D86-4FBC-A1BC-51CCD0E89D49}"/>
              </a:ext>
            </a:extLst>
          </p:cNvPr>
          <p:cNvSpPr>
            <a:spLocks noGrp="1"/>
          </p:cNvSpPr>
          <p:nvPr>
            <p:ph type="title"/>
          </p:nvPr>
        </p:nvSpPr>
        <p:spPr/>
        <p:txBody>
          <a:bodyPr>
            <a:normAutofit fontScale="90000"/>
          </a:bodyPr>
          <a:lstStyle/>
          <a:p>
            <a:r>
              <a:rPr kumimoji="1" lang="ja-JP" altLang="en-US" dirty="0"/>
              <a:t>学習曲線の有用性</a:t>
            </a:r>
          </a:p>
        </p:txBody>
      </p:sp>
      <p:sp>
        <p:nvSpPr>
          <p:cNvPr id="3" name="コンテンツ プレースホルダー 2">
            <a:extLst>
              <a:ext uri="{FF2B5EF4-FFF2-40B4-BE49-F238E27FC236}">
                <a16:creationId xmlns:a16="http://schemas.microsoft.com/office/drawing/2014/main" id="{7009ABC6-7404-465D-B48A-4E5A2BE10018}"/>
              </a:ext>
            </a:extLst>
          </p:cNvPr>
          <p:cNvSpPr>
            <a:spLocks noGrp="1"/>
          </p:cNvSpPr>
          <p:nvPr>
            <p:ph idx="1"/>
          </p:nvPr>
        </p:nvSpPr>
        <p:spPr>
          <a:xfrm>
            <a:off x="321845" y="846253"/>
            <a:ext cx="8461208" cy="5333166"/>
          </a:xfrm>
        </p:spPr>
        <p:txBody>
          <a:bodyPr>
            <a:normAutofit/>
          </a:bodyPr>
          <a:lstStyle/>
          <a:p>
            <a:pPr algn="l">
              <a:buFont typeface="Arial" panose="020B0604020202020204" pitchFamily="34" charset="0"/>
              <a:buChar char="•"/>
            </a:pPr>
            <a:r>
              <a:rPr lang="ja-JP" altLang="en-US" b="1" dirty="0">
                <a:solidFill>
                  <a:srgbClr val="FF0000"/>
                </a:solidFill>
              </a:rPr>
              <a:t>学習曲線</a:t>
            </a:r>
            <a:r>
              <a:rPr lang="ja-JP" altLang="en-US" dirty="0"/>
              <a:t>は，</a:t>
            </a:r>
            <a:r>
              <a:rPr lang="ja-JP" altLang="en-US" b="1" i="0" dirty="0">
                <a:effectLst/>
                <a:latin typeface="Söhne"/>
              </a:rPr>
              <a:t>訓練データと検証データの誤差の推移</a:t>
            </a:r>
            <a:r>
              <a:rPr lang="ja-JP" altLang="en-US" b="0" i="0" dirty="0">
                <a:effectLst/>
                <a:latin typeface="Söhne"/>
              </a:rPr>
              <a:t>を表すグラフ</a:t>
            </a:r>
          </a:p>
          <a:p>
            <a:pPr algn="l">
              <a:buFont typeface="Arial" panose="020B0604020202020204" pitchFamily="34" charset="0"/>
              <a:buChar char="•"/>
            </a:pPr>
            <a:r>
              <a:rPr lang="ja-JP" altLang="en-US" b="0" i="0" dirty="0">
                <a:effectLst/>
                <a:latin typeface="Söhne"/>
              </a:rPr>
              <a:t>訓練データを</a:t>
            </a:r>
            <a:r>
              <a:rPr lang="ja-JP" altLang="en-US" b="1" dirty="0">
                <a:latin typeface="Söhne"/>
              </a:rPr>
              <a:t>１</a:t>
            </a:r>
            <a:r>
              <a:rPr lang="ja-JP" altLang="en-US" b="1" i="0" dirty="0">
                <a:effectLst/>
                <a:latin typeface="Söhne"/>
              </a:rPr>
              <a:t>回だけ使用</a:t>
            </a:r>
            <a:r>
              <a:rPr lang="ja-JP" altLang="en-US" b="0" i="0" dirty="0">
                <a:effectLst/>
                <a:latin typeface="Söhne"/>
              </a:rPr>
              <a:t>すると</a:t>
            </a:r>
            <a:r>
              <a:rPr lang="ja-JP" altLang="en-US" b="1" i="0" dirty="0">
                <a:solidFill>
                  <a:srgbClr val="FF0000"/>
                </a:solidFill>
                <a:effectLst/>
                <a:latin typeface="Söhne"/>
              </a:rPr>
              <a:t>学習不足</a:t>
            </a:r>
            <a:r>
              <a:rPr lang="ja-JP" altLang="en-US" b="0" i="0" dirty="0">
                <a:effectLst/>
                <a:latin typeface="Söhne"/>
              </a:rPr>
              <a:t>の可能性がある</a:t>
            </a:r>
          </a:p>
          <a:p>
            <a:pPr algn="l">
              <a:buFont typeface="Arial" panose="020B0604020202020204" pitchFamily="34" charset="0"/>
              <a:buChar char="•"/>
            </a:pPr>
            <a:r>
              <a:rPr lang="ja-JP" altLang="en-US" b="1" i="0" dirty="0">
                <a:effectLst/>
                <a:latin typeface="Söhne"/>
              </a:rPr>
              <a:t>同じ訓練データを繰り返し使用</a:t>
            </a:r>
            <a:r>
              <a:rPr lang="ja-JP" altLang="en-US" b="0" i="0" dirty="0">
                <a:effectLst/>
                <a:latin typeface="Söhne"/>
              </a:rPr>
              <a:t>するほど</a:t>
            </a:r>
            <a:r>
              <a:rPr lang="ja-JP" altLang="en-US" b="1" i="0" dirty="0">
                <a:solidFill>
                  <a:srgbClr val="FF0000"/>
                </a:solidFill>
                <a:effectLst/>
                <a:latin typeface="Söhne"/>
              </a:rPr>
              <a:t>過学習</a:t>
            </a:r>
            <a:r>
              <a:rPr lang="ja-JP" altLang="en-US" b="1" i="0" dirty="0">
                <a:effectLst/>
                <a:latin typeface="Söhne"/>
              </a:rPr>
              <a:t>の危険性が高まる</a:t>
            </a:r>
            <a:endParaRPr lang="ja-JP" altLang="en-US" b="0" i="0" dirty="0">
              <a:effectLst/>
              <a:latin typeface="Söhne"/>
            </a:endParaRPr>
          </a:p>
          <a:p>
            <a:pPr algn="l">
              <a:buFont typeface="Arial" panose="020B0604020202020204" pitchFamily="34" charset="0"/>
              <a:buChar char="•"/>
            </a:pPr>
            <a:r>
              <a:rPr lang="ja-JP" altLang="en-US" b="0" i="0" dirty="0">
                <a:effectLst/>
                <a:latin typeface="Söhne"/>
              </a:rPr>
              <a:t>過学習を完全に防ぐことは不可能．</a:t>
            </a:r>
            <a:r>
              <a:rPr lang="ja-JP" altLang="en-US" b="1" i="0" dirty="0">
                <a:effectLst/>
                <a:latin typeface="Söhne"/>
              </a:rPr>
              <a:t>検証データ</a:t>
            </a:r>
            <a:r>
              <a:rPr lang="ja-JP" altLang="en-US" b="0" i="0" dirty="0">
                <a:effectLst/>
                <a:latin typeface="Söhne"/>
              </a:rPr>
              <a:t>を使用して</a:t>
            </a:r>
            <a:r>
              <a:rPr lang="ja-JP" altLang="en-US" b="1" i="0" dirty="0">
                <a:solidFill>
                  <a:srgbClr val="FF0000"/>
                </a:solidFill>
                <a:effectLst/>
                <a:latin typeface="Söhne"/>
              </a:rPr>
              <a:t>過学習</a:t>
            </a:r>
            <a:r>
              <a:rPr lang="ja-JP" altLang="en-US" b="1" i="0" dirty="0">
                <a:effectLst/>
                <a:latin typeface="Söhne"/>
              </a:rPr>
              <a:t>の有無を確認</a:t>
            </a:r>
            <a:r>
              <a:rPr lang="ja-JP" altLang="en-US" b="0" i="0" dirty="0">
                <a:effectLst/>
                <a:latin typeface="Söhne"/>
              </a:rPr>
              <a:t>することが重要</a:t>
            </a:r>
            <a:endParaRPr lang="en-US" altLang="ja-JP" b="0" i="0" dirty="0">
              <a:effectLst/>
              <a:latin typeface="Söhne"/>
            </a:endParaRPr>
          </a:p>
          <a:p>
            <a:pPr algn="l">
              <a:buFont typeface="Arial" panose="020B0604020202020204" pitchFamily="34" charset="0"/>
              <a:buChar char="•"/>
            </a:pPr>
            <a:r>
              <a:rPr lang="ja-JP" altLang="en-US" b="1" i="0" dirty="0">
                <a:effectLst/>
                <a:latin typeface="Söhne"/>
              </a:rPr>
              <a:t>学習曲線を見る</a:t>
            </a:r>
            <a:r>
              <a:rPr lang="ja-JP" altLang="en-US" b="0" i="0" dirty="0">
                <a:effectLst/>
                <a:latin typeface="Söhne"/>
              </a:rPr>
              <a:t>ことで、</a:t>
            </a:r>
            <a:r>
              <a:rPr lang="ja-JP" altLang="en-US" b="1" i="0" dirty="0">
                <a:effectLst/>
                <a:latin typeface="Söhne"/>
              </a:rPr>
              <a:t>訓練データと検証データの誤差の差異</a:t>
            </a:r>
            <a:r>
              <a:rPr lang="ja-JP" altLang="en-US" b="0" i="0" dirty="0">
                <a:effectLst/>
                <a:latin typeface="Söhne"/>
              </a:rPr>
              <a:t>を確認し、</a:t>
            </a:r>
            <a:r>
              <a:rPr lang="ja-JP" altLang="en-US" b="1" dirty="0">
                <a:solidFill>
                  <a:srgbClr val="FF0000"/>
                </a:solidFill>
                <a:latin typeface="Söhne"/>
              </a:rPr>
              <a:t>過</a:t>
            </a:r>
            <a:r>
              <a:rPr lang="ja-JP" altLang="en-US" b="1" i="0" dirty="0">
                <a:solidFill>
                  <a:srgbClr val="FF0000"/>
                </a:solidFill>
                <a:effectLst/>
                <a:latin typeface="Söhne"/>
              </a:rPr>
              <a:t>学習</a:t>
            </a:r>
            <a:r>
              <a:rPr lang="ja-JP" altLang="en-US" b="1" dirty="0">
                <a:latin typeface="Söhne"/>
              </a:rPr>
              <a:t>が無いことの</a:t>
            </a:r>
            <a:r>
              <a:rPr lang="ja-JP" altLang="en-US" b="1" i="0" dirty="0">
                <a:effectLst/>
                <a:latin typeface="Söhne"/>
              </a:rPr>
              <a:t>判断</a:t>
            </a:r>
            <a:r>
              <a:rPr lang="ja-JP" altLang="en-US" b="0" i="0" dirty="0">
                <a:effectLst/>
                <a:latin typeface="Söhne"/>
              </a:rPr>
              <a:t>が可能</a:t>
            </a:r>
          </a:p>
          <a:p>
            <a:endParaRPr lang="en-US" altLang="ja-JP" dirty="0"/>
          </a:p>
        </p:txBody>
      </p:sp>
      <p:sp>
        <p:nvSpPr>
          <p:cNvPr id="4" name="スライド番号プレースホルダー 3">
            <a:extLst>
              <a:ext uri="{FF2B5EF4-FFF2-40B4-BE49-F238E27FC236}">
                <a16:creationId xmlns:a16="http://schemas.microsoft.com/office/drawing/2014/main" id="{CF2472B0-B20E-41DA-87A5-9425BD26786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366540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演習３</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en-US" altLang="ja-JP" sz="2400" b="1" dirty="0"/>
              <a:t>Iris</a:t>
            </a:r>
            <a:r>
              <a:rPr lang="ja-JP" altLang="en-US" sz="2400" b="1" dirty="0"/>
              <a:t>データセットを</a:t>
            </a:r>
            <a:r>
              <a:rPr lang="en-US" altLang="ja-JP" sz="2400" b="1" dirty="0"/>
              <a:t>3</a:t>
            </a:r>
            <a:r>
              <a:rPr lang="ja-JP" altLang="en-US" sz="2400" b="1" dirty="0"/>
              <a:t>クラス分類</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endParaRPr lang="en-US" altLang="ja-JP" b="1" dirty="0"/>
          </a:p>
          <a:p>
            <a:pPr marL="0" indent="0">
              <a:spcAft>
                <a:spcPts val="600"/>
              </a:spcAft>
              <a:buNone/>
            </a:pPr>
            <a:r>
              <a:rPr lang="ja-JP" altLang="en-US" sz="2400" b="1" dirty="0"/>
              <a:t>教師あり学習、３クラスへの分類、</a:t>
            </a:r>
            <a:r>
              <a:rPr lang="en-US" altLang="ja-JP" sz="2400" b="1" dirty="0"/>
              <a:t>Iris </a:t>
            </a:r>
            <a:r>
              <a:rPr lang="ja-JP" altLang="en-US" sz="2400" b="1" dirty="0"/>
              <a:t>データセット、学習曲線</a:t>
            </a: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5</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193733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6863FC-BAC9-42A0-9B20-467A27D35465}"/>
              </a:ext>
            </a:extLst>
          </p:cNvPr>
          <p:cNvSpPr>
            <a:spLocks noGrp="1"/>
          </p:cNvSpPr>
          <p:nvPr>
            <p:ph idx="1"/>
          </p:nvPr>
        </p:nvSpPr>
        <p:spPr>
          <a:xfrm>
            <a:off x="242136" y="230303"/>
            <a:ext cx="8620626" cy="2321309"/>
          </a:xfrm>
        </p:spPr>
        <p:txBody>
          <a:bodyPr>
            <a:noAutofit/>
          </a:bodyPr>
          <a:lstStyle/>
          <a:p>
            <a:pPr marL="0" indent="0">
              <a:buNone/>
            </a:pPr>
            <a:r>
              <a:rPr lang="ja-JP" altLang="en-US" sz="2400" dirty="0"/>
              <a:t>① </a:t>
            </a:r>
            <a:r>
              <a:rPr lang="en-US" altLang="ja-JP" sz="2400" dirty="0"/>
              <a:t>Google </a:t>
            </a:r>
            <a:r>
              <a:rPr lang="en-US" altLang="ja-JP" sz="2400" dirty="0" err="1"/>
              <a:t>Colaboratory</a:t>
            </a:r>
            <a:r>
              <a:rPr lang="en-US" altLang="ja-JP" sz="2400" dirty="0"/>
              <a:t> </a:t>
            </a:r>
            <a:r>
              <a:rPr lang="ja-JP" altLang="en-US" sz="2400" dirty="0"/>
              <a:t>のページを開く</a:t>
            </a:r>
            <a:r>
              <a:rPr lang="en-US" altLang="ja-JP" sz="2400" dirty="0">
                <a:hlinkClick r:id="rId2"/>
              </a:rPr>
              <a:t>https://colab.research.google.com/drive/1-8fGnilg-dsA6YfSggBHVi461CBWIMdD?usp=sharing</a:t>
            </a:r>
            <a:endParaRPr lang="en-US" altLang="ja-JP" sz="2400" dirty="0"/>
          </a:p>
          <a:p>
            <a:pPr marL="0" indent="0">
              <a:buNone/>
            </a:pPr>
            <a:r>
              <a:rPr lang="ja-JP" altLang="en-US" sz="2000" dirty="0"/>
              <a:t>（このページは、演習１，２，３，４で使用する）</a:t>
            </a:r>
            <a:endParaRPr lang="en-US" altLang="ja-JP" sz="2000" b="0" i="0" u="sng" dirty="0">
              <a:solidFill>
                <a:srgbClr val="4C85E4"/>
              </a:solidFill>
              <a:effectLst/>
              <a:latin typeface="ヒラギノ角ゴ Pro W3"/>
            </a:endParaRPr>
          </a:p>
          <a:p>
            <a:pPr marL="0" indent="0">
              <a:buNone/>
            </a:pPr>
            <a:r>
              <a:rPr lang="ja-JP" altLang="en-US" sz="2400" dirty="0"/>
              <a:t>② プログラムや説明や実行結果が掲載されていることを確認。</a:t>
            </a:r>
            <a:endParaRPr lang="en-US" altLang="ja-JP" sz="2400" dirty="0"/>
          </a:p>
          <a:p>
            <a:pPr marL="0" indent="0">
              <a:buNone/>
            </a:pPr>
            <a:r>
              <a:rPr lang="ja-JP" altLang="en-US" sz="2400" dirty="0"/>
              <a:t>各自でよく読む。</a:t>
            </a:r>
            <a:endParaRPr lang="en-US" altLang="ja-JP" sz="2400" dirty="0"/>
          </a:p>
          <a:p>
            <a:pPr marL="0" indent="0">
              <a:buNone/>
            </a:pPr>
            <a:r>
              <a:rPr lang="ja-JP" altLang="en-US" sz="2400" dirty="0"/>
              <a:t>③</a:t>
            </a:r>
            <a:r>
              <a:rPr lang="ja-JP" altLang="en-US" sz="2400" b="1" dirty="0"/>
              <a:t>分類結果と学習曲線も各自で確認</a:t>
            </a:r>
            <a:endParaRPr lang="en-US" altLang="ja-JP" sz="2400" dirty="0"/>
          </a:p>
          <a:p>
            <a:pPr marL="0" indent="0">
              <a:buNone/>
            </a:pPr>
            <a:endParaRPr lang="en-US" altLang="ja-JP" sz="2400" dirty="0"/>
          </a:p>
          <a:p>
            <a:endParaRPr lang="en-US" altLang="ja-JP" dirty="0"/>
          </a:p>
          <a:p>
            <a:endParaRPr lang="en-US" altLang="ja-JP" dirty="0"/>
          </a:p>
          <a:p>
            <a:endParaRPr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5F14CFF6-D90C-4FC2-933B-FAA5C78DB5F5}"/>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3"/>
          <a:stretch>
            <a:fillRect/>
          </a:stretch>
        </p:blipFill>
        <p:spPr>
          <a:xfrm>
            <a:off x="5570096" y="3694146"/>
            <a:ext cx="3292666" cy="2533398"/>
          </a:xfrm>
          <a:prstGeom prst="rect">
            <a:avLst/>
          </a:prstGeom>
        </p:spPr>
      </p:pic>
      <p:sp>
        <p:nvSpPr>
          <p:cNvPr id="7" name="テキスト ボックス 6"/>
          <p:cNvSpPr txBox="1"/>
          <p:nvPr/>
        </p:nvSpPr>
        <p:spPr>
          <a:xfrm>
            <a:off x="421287" y="5201413"/>
            <a:ext cx="544639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分類結果は </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 </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または </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または </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 </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の数字</a:t>
            </a:r>
          </a:p>
        </p:txBody>
      </p:sp>
      <p:pic>
        <p:nvPicPr>
          <p:cNvPr id="8" name="図 7">
            <a:extLst>
              <a:ext uri="{FF2B5EF4-FFF2-40B4-BE49-F238E27FC236}">
                <a16:creationId xmlns:a16="http://schemas.microsoft.com/office/drawing/2014/main" id="{C313A2D8-2201-7555-9E1C-53E2DF6C786B}"/>
              </a:ext>
            </a:extLst>
          </p:cNvPr>
          <p:cNvPicPr>
            <a:picLocks noChangeAspect="1"/>
          </p:cNvPicPr>
          <p:nvPr/>
        </p:nvPicPr>
        <p:blipFill>
          <a:blip r:embed="rId4"/>
          <a:stretch>
            <a:fillRect/>
          </a:stretch>
        </p:blipFill>
        <p:spPr>
          <a:xfrm>
            <a:off x="123701" y="3814769"/>
            <a:ext cx="5508856" cy="1023243"/>
          </a:xfrm>
          <a:prstGeom prst="rect">
            <a:avLst/>
          </a:prstGeom>
        </p:spPr>
      </p:pic>
      <p:sp>
        <p:nvSpPr>
          <p:cNvPr id="9" name="テキスト ボックス 8">
            <a:extLst>
              <a:ext uri="{FF2B5EF4-FFF2-40B4-BE49-F238E27FC236}">
                <a16:creationId xmlns:a16="http://schemas.microsoft.com/office/drawing/2014/main" id="{5AA9AC5C-40BA-E3B6-1D36-5C4292698460}"/>
              </a:ext>
            </a:extLst>
          </p:cNvPr>
          <p:cNvSpPr txBox="1"/>
          <p:nvPr/>
        </p:nvSpPr>
        <p:spPr>
          <a:xfrm>
            <a:off x="6731008" y="6283544"/>
            <a:ext cx="123888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学習曲線</a:t>
            </a:r>
          </a:p>
        </p:txBody>
      </p:sp>
    </p:spTree>
    <p:extLst>
      <p:ext uri="{BB962C8B-B14F-4D97-AF65-F5344CB8AC3E}">
        <p14:creationId xmlns:p14="http://schemas.microsoft.com/office/powerpoint/2010/main" val="358233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D6BB47-7D9F-2194-154D-7D60FFA97862}"/>
              </a:ext>
            </a:extLst>
          </p:cNvPr>
          <p:cNvSpPr>
            <a:spLocks noGrp="1"/>
          </p:cNvSpPr>
          <p:nvPr>
            <p:ph type="title"/>
          </p:nvPr>
        </p:nvSpPr>
        <p:spPr/>
        <p:txBody>
          <a:bodyPr>
            <a:normAutofit fontScale="90000"/>
          </a:bodyPr>
          <a:lstStyle/>
          <a:p>
            <a:r>
              <a:rPr lang="ja-JP" altLang="en-US" dirty="0"/>
              <a:t>学習曲線</a:t>
            </a:r>
            <a:endParaRPr kumimoji="1" lang="ja-JP" altLang="en-US" dirty="0"/>
          </a:p>
        </p:txBody>
      </p:sp>
      <p:sp>
        <p:nvSpPr>
          <p:cNvPr id="3" name="コンテンツ プレースホルダー 2">
            <a:extLst>
              <a:ext uri="{FF2B5EF4-FFF2-40B4-BE49-F238E27FC236}">
                <a16:creationId xmlns:a16="http://schemas.microsoft.com/office/drawing/2014/main" id="{8D22E0C2-C6E9-7009-C85B-87785BD500CD}"/>
              </a:ext>
            </a:extLst>
          </p:cNvPr>
          <p:cNvSpPr>
            <a:spLocks noGrp="1"/>
          </p:cNvSpPr>
          <p:nvPr>
            <p:ph idx="1"/>
          </p:nvPr>
        </p:nvSpPr>
        <p:spPr>
          <a:xfrm>
            <a:off x="321845" y="846253"/>
            <a:ext cx="8283312" cy="1913276"/>
          </a:xfrm>
        </p:spPr>
        <p:txBody>
          <a:bodyPr/>
          <a:lstStyle/>
          <a:p>
            <a:pPr marL="0" indent="0">
              <a:buNone/>
            </a:pPr>
            <a:r>
              <a:rPr kumimoji="1" lang="ja-JP" altLang="en-US" dirty="0"/>
              <a:t>学習の進行に伴う損失（</a:t>
            </a:r>
            <a:r>
              <a:rPr lang="en-US" altLang="ja-JP" dirty="0"/>
              <a:t>Loss</a:t>
            </a:r>
            <a:r>
              <a:rPr kumimoji="1" lang="ja-JP" altLang="en-US" dirty="0"/>
              <a:t>）の変化</a:t>
            </a:r>
          </a:p>
        </p:txBody>
      </p:sp>
      <p:sp>
        <p:nvSpPr>
          <p:cNvPr id="4" name="スライド番号プレースホルダー 3">
            <a:extLst>
              <a:ext uri="{FF2B5EF4-FFF2-40B4-BE49-F238E27FC236}">
                <a16:creationId xmlns:a16="http://schemas.microsoft.com/office/drawing/2014/main" id="{AB6B46C4-2040-532C-4384-44C931AC79B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50DA21D8-FE8F-C490-EFCC-9DE492DCF705}"/>
              </a:ext>
            </a:extLst>
          </p:cNvPr>
          <p:cNvSpPr txBox="1"/>
          <p:nvPr/>
        </p:nvSpPr>
        <p:spPr>
          <a:xfrm>
            <a:off x="1345293" y="5362440"/>
            <a:ext cx="7366119" cy="18158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訓練データ</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での損失と、</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検証データ</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での損失に</a:t>
            </a: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大きな差がない</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ため、</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過学習は無い</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と判断できる</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5" name="図 4"/>
          <p:cNvPicPr>
            <a:picLocks noChangeAspect="1"/>
          </p:cNvPicPr>
          <p:nvPr/>
        </p:nvPicPr>
        <p:blipFill>
          <a:blip r:embed="rId2"/>
          <a:stretch>
            <a:fillRect/>
          </a:stretch>
        </p:blipFill>
        <p:spPr>
          <a:xfrm>
            <a:off x="1187378" y="1297457"/>
            <a:ext cx="5283272" cy="4064983"/>
          </a:xfrm>
          <a:prstGeom prst="rect">
            <a:avLst/>
          </a:prstGeom>
        </p:spPr>
      </p:pic>
    </p:spTree>
    <p:extLst>
      <p:ext uri="{BB962C8B-B14F-4D97-AF65-F5344CB8AC3E}">
        <p14:creationId xmlns:p14="http://schemas.microsoft.com/office/powerpoint/2010/main" val="2725407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CD1CDD-177B-4153-90C5-93F44EB4ADB7}"/>
              </a:ext>
            </a:extLst>
          </p:cNvPr>
          <p:cNvSpPr>
            <a:spLocks noGrp="1"/>
          </p:cNvSpPr>
          <p:nvPr>
            <p:ph type="title"/>
          </p:nvPr>
        </p:nvSpPr>
        <p:spPr/>
        <p:txBody>
          <a:bodyPr>
            <a:normAutofit fontScale="90000"/>
          </a:bodyPr>
          <a:lstStyle/>
          <a:p>
            <a:r>
              <a:rPr kumimoji="1" lang="ja-JP" altLang="en-US" dirty="0"/>
              <a:t>教師あり学習の訓練データ</a:t>
            </a:r>
          </a:p>
        </p:txBody>
      </p:sp>
      <p:sp>
        <p:nvSpPr>
          <p:cNvPr id="3" name="コンテンツ プレースホルダー 2">
            <a:extLst>
              <a:ext uri="{FF2B5EF4-FFF2-40B4-BE49-F238E27FC236}">
                <a16:creationId xmlns:a16="http://schemas.microsoft.com/office/drawing/2014/main" id="{7B9E1C3B-90FE-42A4-9642-E6E90AA97A2F}"/>
              </a:ext>
            </a:extLst>
          </p:cNvPr>
          <p:cNvSpPr>
            <a:spLocks noGrp="1"/>
          </p:cNvSpPr>
          <p:nvPr>
            <p:ph idx="1"/>
          </p:nvPr>
        </p:nvSpPr>
        <p:spPr>
          <a:xfrm>
            <a:off x="321845" y="846252"/>
            <a:ext cx="8461208" cy="5836719"/>
          </a:xfrm>
        </p:spPr>
        <p:txBody>
          <a:bodyPr>
            <a:normAutofit/>
          </a:bodyPr>
          <a:lstStyle/>
          <a:p>
            <a:pPr marL="0" indent="0">
              <a:buNone/>
            </a:pPr>
            <a:r>
              <a:rPr lang="ja-JP" altLang="en-US" b="1" dirty="0"/>
              <a:t>教師あり学習では、訓練データを用いる。</a:t>
            </a:r>
            <a:endParaRPr lang="en-US" altLang="ja-JP" b="1" dirty="0"/>
          </a:p>
          <a:p>
            <a:pPr marL="0" indent="0">
              <a:buNone/>
            </a:pPr>
            <a:endParaRPr lang="en-US" altLang="ja-JP" b="1" dirty="0"/>
          </a:p>
          <a:p>
            <a:pPr marL="0" indent="0">
              <a:buNone/>
            </a:pPr>
            <a:r>
              <a:rPr lang="ja-JP" altLang="en-US" b="1" dirty="0"/>
              <a:t>訓練データ</a:t>
            </a:r>
            <a:r>
              <a:rPr lang="ja-JP" altLang="en-US" dirty="0"/>
              <a:t>に</a:t>
            </a:r>
            <a:endParaRPr lang="en-US" altLang="ja-JP" dirty="0"/>
          </a:p>
          <a:p>
            <a:pPr marL="0" indent="0">
              <a:buNone/>
            </a:pPr>
            <a:r>
              <a:rPr lang="en-US" altLang="ja-JP" dirty="0"/>
              <a:t>	</a:t>
            </a:r>
            <a:r>
              <a:rPr lang="ja-JP" altLang="en-US" b="1" dirty="0"/>
              <a:t>入力データ（</a:t>
            </a:r>
            <a:r>
              <a:rPr lang="en-US" altLang="ja-JP" b="1" dirty="0"/>
              <a:t>x</a:t>
            </a:r>
            <a:r>
              <a:rPr lang="ja-JP" altLang="en-US" b="1" dirty="0"/>
              <a:t>）</a:t>
            </a:r>
            <a:endParaRPr lang="en-US" altLang="ja-JP" b="1" dirty="0"/>
          </a:p>
          <a:p>
            <a:pPr marL="0" indent="0">
              <a:buNone/>
            </a:pPr>
            <a:r>
              <a:rPr lang="en-US" altLang="ja-JP" dirty="0"/>
              <a:t>	</a:t>
            </a:r>
            <a:r>
              <a:rPr lang="ja-JP" altLang="en-US" dirty="0"/>
              <a:t>それに</a:t>
            </a:r>
            <a:r>
              <a:rPr lang="ja-JP" altLang="en-US" b="1" dirty="0"/>
              <a:t>対応する正解（</a:t>
            </a:r>
            <a:r>
              <a:rPr lang="en-US" altLang="ja-JP" b="1" dirty="0"/>
              <a:t>y</a:t>
            </a:r>
            <a:r>
              <a:rPr lang="ja-JP" altLang="en-US" b="1" dirty="0"/>
              <a:t>）</a:t>
            </a:r>
            <a:endParaRPr lang="en-US" altLang="ja-JP" b="1" dirty="0"/>
          </a:p>
          <a:p>
            <a:pPr marL="0" indent="0">
              <a:buNone/>
            </a:pPr>
            <a:r>
              <a:rPr lang="ja-JP" altLang="en-US" dirty="0"/>
              <a:t>が含まれる</a:t>
            </a:r>
            <a:endParaRPr lang="en-US" altLang="ja-JP" dirty="0"/>
          </a:p>
          <a:p>
            <a:pPr marL="0" indent="0">
              <a:buNone/>
            </a:pPr>
            <a:r>
              <a:rPr lang="ja-JP" altLang="en-US" sz="2800" dirty="0"/>
              <a:t>（正解のことを「</a:t>
            </a:r>
            <a:r>
              <a:rPr lang="ja-JP" altLang="en-US" sz="2800" b="1" dirty="0"/>
              <a:t>ラベル</a:t>
            </a:r>
            <a:r>
              <a:rPr lang="ja-JP" altLang="en-US" sz="2800" dirty="0"/>
              <a:t>」ともいう）</a:t>
            </a:r>
          </a:p>
          <a:p>
            <a:pPr marL="0" indent="0">
              <a:buNone/>
            </a:pPr>
            <a:endParaRPr lang="en-US" altLang="ja-JP" dirty="0"/>
          </a:p>
          <a:p>
            <a:pPr marL="0" indent="0">
              <a:buNone/>
            </a:pPr>
            <a:r>
              <a:rPr lang="ja-JP" altLang="en-US" dirty="0"/>
              <a:t>例：手書き文字 </a:t>
            </a:r>
            <a:r>
              <a:rPr lang="en-US" altLang="ja-JP" dirty="0"/>
              <a:t>(x) </a:t>
            </a:r>
            <a:r>
              <a:rPr lang="ja-JP" altLang="en-US" dirty="0"/>
              <a:t>とその認識結果 </a:t>
            </a:r>
            <a:r>
              <a:rPr lang="en-US" altLang="ja-JP" dirty="0"/>
              <a:t>(y)</a:t>
            </a:r>
          </a:p>
          <a:p>
            <a:pPr marL="0" indent="0">
              <a:buNone/>
            </a:pPr>
            <a:r>
              <a:rPr lang="ja-JP" altLang="en-US" dirty="0"/>
              <a:t>　　</a:t>
            </a: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AFCE1D40-71B8-4F67-A50B-CDD7ACB3127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4139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2. </a:t>
            </a:r>
            <a:r>
              <a:rPr lang="ja-JP" altLang="en-US" sz="4500" dirty="0">
                <a:solidFill>
                  <a:schemeClr val="tx2"/>
                </a:solidFill>
              </a:rPr>
              <a:t>画像の前処理とデータ拡張</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9</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9164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7534</TotalTime>
  <Words>2365</Words>
  <Application>Microsoft Office PowerPoint</Application>
  <PresentationFormat>画面に合わせる (4:3)</PresentationFormat>
  <Paragraphs>336</Paragraphs>
  <Slides>45</Slides>
  <Notes>8</Notes>
  <HiddenSlides>0</HiddenSlides>
  <MMClips>0</MMClips>
  <ScaleCrop>false</ScaleCrop>
  <HeadingPairs>
    <vt:vector size="6" baseType="variant">
      <vt:variant>
        <vt:lpstr>使用されているフォント</vt:lpstr>
      </vt:variant>
      <vt:variant>
        <vt:i4>8</vt:i4>
      </vt:variant>
      <vt:variant>
        <vt:lpstr>テーマ</vt:lpstr>
      </vt:variant>
      <vt:variant>
        <vt:i4>3</vt:i4>
      </vt:variant>
      <vt:variant>
        <vt:lpstr>スライド タイトル</vt:lpstr>
      </vt:variant>
      <vt:variant>
        <vt:i4>45</vt:i4>
      </vt:variant>
    </vt:vector>
  </HeadingPairs>
  <TitlesOfParts>
    <vt:vector size="56" baseType="lpstr">
      <vt:lpstr>Arial Unicode MS</vt:lpstr>
      <vt:lpstr>Söhne</vt:lpstr>
      <vt:lpstr>ヒラギノ角ゴ Pro W3</vt:lpstr>
      <vt:lpstr>メイリオ</vt:lpstr>
      <vt:lpstr>游ゴシック</vt:lpstr>
      <vt:lpstr>Abadi</vt:lpstr>
      <vt:lpstr>Arial</vt:lpstr>
      <vt:lpstr>Calibri</vt:lpstr>
      <vt:lpstr>2_Office テーマ</vt:lpstr>
      <vt:lpstr>1_Office テーマ</vt:lpstr>
      <vt:lpstr>3_Office テーマ</vt:lpstr>
      <vt:lpstr>1. Irisデータセットの分類</vt:lpstr>
      <vt:lpstr>演習１</vt:lpstr>
      <vt:lpstr>演習２</vt:lpstr>
      <vt:lpstr>演習３</vt:lpstr>
      <vt:lpstr>演習３ </vt:lpstr>
      <vt:lpstr>PowerPoint プレゼンテーション</vt:lpstr>
      <vt:lpstr>学習曲線</vt:lpstr>
      <vt:lpstr>教師あり学習の訓練データ</vt:lpstr>
      <vt:lpstr>2. 画像の前処理とデータ拡張</vt:lpstr>
      <vt:lpstr>ディープラーニングでの画像データの前処理</vt:lpstr>
      <vt:lpstr>データ拡張</vt:lpstr>
      <vt:lpstr>画像データの拡張の例</vt:lpstr>
      <vt:lpstr>演習１ </vt:lpstr>
      <vt:lpstr>PowerPoint プレゼンテーション</vt:lpstr>
      <vt:lpstr>機械学習と訓練データとプログラム</vt:lpstr>
      <vt:lpstr>演習２ </vt:lpstr>
      <vt:lpstr>PowerPoint プレゼンテーション</vt:lpstr>
      <vt:lpstr>3. 教師なし学習による次元削減 </vt:lpstr>
      <vt:lpstr>次元削減</vt:lpstr>
      <vt:lpstr>次元削減のメリット</vt:lpstr>
      <vt:lpstr>演習４ </vt:lpstr>
      <vt:lpstr>PowerPoint プレゼンテーション</vt:lpstr>
      <vt:lpstr>5. ディープラーニングの応用例（オンラインデモ）</vt:lpstr>
      <vt:lpstr>演習３ </vt:lpstr>
      <vt:lpstr>オンラインデモ　画像セグメンテーション</vt:lpstr>
      <vt:lpstr>オンラインデモ　文書のレイアウト認識</vt:lpstr>
      <vt:lpstr>6. 損失関数と教師あり学習</vt:lpstr>
      <vt:lpstr>損失関数</vt:lpstr>
      <vt:lpstr>教師あり学習と最適化</vt:lpstr>
      <vt:lpstr>まとめ</vt:lpstr>
      <vt:lpstr>PowerPoint プレゼンテーション</vt:lpstr>
      <vt:lpstr>PowerPoint プレゼンテーション</vt:lpstr>
      <vt:lpstr>PowerPoint プレゼンテーション</vt:lpstr>
      <vt:lpstr>7. 学習と検証 </vt:lpstr>
      <vt:lpstr>学習のための準備</vt:lpstr>
      <vt:lpstr>学習の繰り返し</vt:lpstr>
      <vt:lpstr>8. 学習の繰り返し，学習曲線 </vt:lpstr>
      <vt:lpstr>ニューラルネットワークの学習</vt:lpstr>
      <vt:lpstr>学習の繰り返しと過学習</vt:lpstr>
      <vt:lpstr>訓練データと検証データ</vt:lpstr>
      <vt:lpstr>汎化の成功と失敗</vt:lpstr>
      <vt:lpstr>学習曲線</vt:lpstr>
      <vt:lpstr>過学習なし</vt:lpstr>
      <vt:lpstr>過学習あり</vt:lpstr>
      <vt:lpstr>学習曲線の有用性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追加説明（AI演習）</dc:title>
  <dc:creator>kaneko kunihiko</dc:creator>
  <cp:lastModifiedBy>金子　邦彦</cp:lastModifiedBy>
  <cp:revision>668</cp:revision>
  <dcterms:created xsi:type="dcterms:W3CDTF">2019-11-02T00:06:04Z</dcterms:created>
  <dcterms:modified xsi:type="dcterms:W3CDTF">2025-03-25T05:09:06Z</dcterms:modified>
</cp:coreProperties>
</file>