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88" r:id="rId3"/>
  </p:sldMasterIdLst>
  <p:notesMasterIdLst>
    <p:notesMasterId r:id="rId24"/>
  </p:notesMasterIdLst>
  <p:handoutMasterIdLst>
    <p:handoutMasterId r:id="rId25"/>
  </p:handoutMasterIdLst>
  <p:sldIdLst>
    <p:sldId id="1037" r:id="rId4"/>
    <p:sldId id="1783" r:id="rId5"/>
    <p:sldId id="1893" r:id="rId6"/>
    <p:sldId id="1588" r:id="rId7"/>
    <p:sldId id="1589" r:id="rId8"/>
    <p:sldId id="1894" r:id="rId9"/>
    <p:sldId id="1895" r:id="rId10"/>
    <p:sldId id="1897" r:id="rId11"/>
    <p:sldId id="1896" r:id="rId12"/>
    <p:sldId id="1584" r:id="rId13"/>
    <p:sldId id="1892" r:id="rId14"/>
    <p:sldId id="1898" r:id="rId15"/>
    <p:sldId id="631" r:id="rId16"/>
    <p:sldId id="632" r:id="rId17"/>
    <p:sldId id="1900" r:id="rId18"/>
    <p:sldId id="1899" r:id="rId19"/>
    <p:sldId id="1901" r:id="rId20"/>
    <p:sldId id="1902" r:id="rId21"/>
    <p:sldId id="1903" r:id="rId22"/>
    <p:sldId id="1904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1"/>
    <a:srgbClr val="000000"/>
    <a:srgbClr val="FF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938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36" d="100"/>
          <a:sy n="36" d="100"/>
        </p:scale>
        <p:origin x="1568" y="2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01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6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94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3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51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6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32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9633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png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53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kkaneko.jp/ai/at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at-10.</a:t>
            </a:r>
            <a:r>
              <a:rPr lang="ja-JP" altLang="en-US" sz="4400" dirty="0">
                <a:latin typeface="メイリオ" panose="020B0604030504040204" pitchFamily="50" charset="-128"/>
              </a:rPr>
              <a:t>自然言語処理の基礎</a:t>
            </a:r>
            <a:br>
              <a:rPr lang="en-US" altLang="ja-JP" sz="4400" dirty="0">
                <a:latin typeface="メイリオ" panose="020B0604030504040204" pitchFamily="50" charset="-128"/>
              </a:rPr>
            </a:b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 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 fontScale="92500"/>
          </a:bodyPr>
          <a:lstStyle/>
          <a:p>
            <a:r>
              <a:rPr lang="ja-JP" altLang="en-US" sz="2800" dirty="0"/>
              <a:t>（ディープラーニングのシステムとプログラミング）</a:t>
            </a:r>
            <a:endParaRPr lang="en-US" altLang="ja-JP" sz="2800" dirty="0"/>
          </a:p>
          <a:p>
            <a:r>
              <a:rPr lang="ja-JP" altLang="en-US" sz="2800"/>
              <a:t>（全１２回</a:t>
            </a:r>
            <a:r>
              <a:rPr lang="ja-JP" altLang="en-US" sz="2800" dirty="0"/>
              <a:t>）</a:t>
            </a:r>
          </a:p>
          <a:p>
            <a:r>
              <a:rPr lang="en-US" altLang="ja-JP" dirty="0">
                <a:hlinkClick r:id="rId5"/>
              </a:rPr>
              <a:t>https://www.kkaneko.jp/ai/at/index.html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828A75-AACA-4C93-96C4-A0E42664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AI </a:t>
            </a:r>
            <a:r>
              <a:rPr kumimoji="1" lang="ja-JP" altLang="en-US" dirty="0"/>
              <a:t>への指示（文章の指示による画像の合成）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982166-7FB9-4775-9E9F-85BFF9D8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E991E3-A760-4B81-BCC2-FB7929BF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449" y="721554"/>
            <a:ext cx="3962901" cy="51013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F8D99E-2F2E-4B1F-A127-4167C26A2A83}"/>
              </a:ext>
            </a:extLst>
          </p:cNvPr>
          <p:cNvSpPr txBox="1"/>
          <p:nvPr/>
        </p:nvSpPr>
        <p:spPr>
          <a:xfrm>
            <a:off x="628650" y="1111250"/>
            <a:ext cx="234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 like chocolate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02D2AB-54C3-4B69-9A4F-32BF5FF559CA}"/>
              </a:ext>
            </a:extLst>
          </p:cNvPr>
          <p:cNvSpPr txBox="1"/>
          <p:nvPr/>
        </p:nvSpPr>
        <p:spPr>
          <a:xfrm>
            <a:off x="1333500" y="6136446"/>
            <a:ext cx="508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DALL-E mini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のオンラインデモ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huggingface.co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/spaces/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dalle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-mini/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dalle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-mini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6205322-FFF5-4629-B19D-68D0426777DB}"/>
              </a:ext>
            </a:extLst>
          </p:cNvPr>
          <p:cNvSpPr txBox="1"/>
          <p:nvPr/>
        </p:nvSpPr>
        <p:spPr>
          <a:xfrm>
            <a:off x="1092200" y="190934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元の文章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504BC52-272A-4328-B222-1DDF9B064E9A}"/>
              </a:ext>
            </a:extLst>
          </p:cNvPr>
          <p:cNvSpPr txBox="1"/>
          <p:nvPr/>
        </p:nvSpPr>
        <p:spPr>
          <a:xfrm>
            <a:off x="5489463" y="5748827"/>
            <a:ext cx="266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AI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が生成した画像</a:t>
            </a:r>
          </a:p>
        </p:txBody>
      </p:sp>
    </p:spTree>
    <p:extLst>
      <p:ext uri="{BB962C8B-B14F-4D97-AF65-F5344CB8AC3E}">
        <p14:creationId xmlns:p14="http://schemas.microsoft.com/office/powerpoint/2010/main" val="129005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EBB5D1-4485-5102-9028-A1AAC3D2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文書合成（データの分析）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293348-BC5D-E7BA-B3F3-5E3D3317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72EAD4E-2B98-B451-3D0B-F9A67C80C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5" y="846253"/>
            <a:ext cx="8977958" cy="210649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35282D-5756-4735-DD86-17D31CB5FA27}"/>
              </a:ext>
            </a:extLst>
          </p:cNvPr>
          <p:cNvSpPr txBox="1"/>
          <p:nvPr/>
        </p:nvSpPr>
        <p:spPr>
          <a:xfrm>
            <a:off x="7542419" y="4743639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AI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の回答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EAE0972-82EF-8A4E-9D36-49B7EFC1E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2" y="3592591"/>
            <a:ext cx="7501637" cy="276376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82F569-4A85-647C-9BAC-6F710B94DF0F}"/>
              </a:ext>
            </a:extLst>
          </p:cNvPr>
          <p:cNvSpPr txBox="1"/>
          <p:nvPr/>
        </p:nvSpPr>
        <p:spPr>
          <a:xfrm>
            <a:off x="996950" y="64983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https://talkai.info/ja/chat/</a:t>
            </a:r>
          </a:p>
        </p:txBody>
      </p:sp>
    </p:spTree>
    <p:extLst>
      <p:ext uri="{BB962C8B-B14F-4D97-AF65-F5344CB8AC3E}">
        <p14:creationId xmlns:p14="http://schemas.microsoft.com/office/powerpoint/2010/main" val="194744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4D444F-B50B-2454-E03A-55786673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プログラム支援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C3B8DF-83DD-6B63-A9EC-10E97548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59FBC83-817A-6694-7D9F-61ACBB253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15" y="644893"/>
            <a:ext cx="6597735" cy="97176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409CF43-4AE4-AAAB-E367-10A72FB5C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86" y="1616653"/>
            <a:ext cx="5397614" cy="490797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937BB6-CEE6-DE0D-F50F-81430B109D60}"/>
              </a:ext>
            </a:extLst>
          </p:cNvPr>
          <p:cNvSpPr txBox="1"/>
          <p:nvPr/>
        </p:nvSpPr>
        <p:spPr>
          <a:xfrm>
            <a:off x="6300849" y="4132812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AI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の回答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199ED4-B63B-BD16-C164-B3CEA0453820}"/>
              </a:ext>
            </a:extLst>
          </p:cNvPr>
          <p:cNvSpPr txBox="1"/>
          <p:nvPr/>
        </p:nvSpPr>
        <p:spPr>
          <a:xfrm>
            <a:off x="996950" y="64983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https://talkai.info/ja/chat/</a:t>
            </a:r>
          </a:p>
        </p:txBody>
      </p:sp>
    </p:spTree>
    <p:extLst>
      <p:ext uri="{BB962C8B-B14F-4D97-AF65-F5344CB8AC3E}">
        <p14:creationId xmlns:p14="http://schemas.microsoft.com/office/powerpoint/2010/main" val="182453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翻訳（日本語から英語，英語から日本語）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764565"/>
            <a:ext cx="7762875" cy="24368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3321050"/>
            <a:ext cx="7962900" cy="298003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A1D59F-5BF6-44F1-865E-4F04BB3F2DCC}"/>
              </a:ext>
            </a:extLst>
          </p:cNvPr>
          <p:cNvSpPr txBox="1"/>
          <p:nvPr/>
        </p:nvSpPr>
        <p:spPr>
          <a:xfrm>
            <a:off x="696312" y="6343652"/>
            <a:ext cx="7317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DeepL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翻訳ツール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www.deepl.com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/ja/translator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48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翻訳（ファイルの使用）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420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ワード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パワーポイント</a:t>
            </a:r>
            <a:r>
              <a:rPr kumimoji="1" lang="ja-JP" altLang="en-US" sz="2400" dirty="0"/>
              <a:t>ファイルの中から，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文字のデータを取り出すことも当たり前に</a:t>
            </a: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52935"/>
            <a:ext cx="4038600" cy="238985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25" y="2063757"/>
            <a:ext cx="2695575" cy="117955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25" y="3348151"/>
            <a:ext cx="2692845" cy="87459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726" y="4327593"/>
            <a:ext cx="2551282" cy="100005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159980-819C-4C3B-BD47-9E4037C54248}"/>
              </a:ext>
            </a:extLst>
          </p:cNvPr>
          <p:cNvSpPr txBox="1"/>
          <p:nvPr/>
        </p:nvSpPr>
        <p:spPr>
          <a:xfrm>
            <a:off x="855403" y="55880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元のパワーポイントファイル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2E13B8-A79A-4A4E-AA9F-CB5972D020DD}"/>
              </a:ext>
            </a:extLst>
          </p:cNvPr>
          <p:cNvSpPr txBox="1"/>
          <p:nvPr/>
        </p:nvSpPr>
        <p:spPr>
          <a:xfrm>
            <a:off x="5849456" y="49392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翻訳結果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7D5B44C-26C4-4619-AFC1-67EE43975F70}"/>
              </a:ext>
            </a:extLst>
          </p:cNvPr>
          <p:cNvSpPr txBox="1"/>
          <p:nvPr/>
        </p:nvSpPr>
        <p:spPr>
          <a:xfrm>
            <a:off x="658212" y="6337302"/>
            <a:ext cx="7317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DeepL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翻訳ツール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www.deepl.com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/ja/translator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05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931521-2DEA-6557-5630-91876842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要約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784507-B40C-087B-F10F-6E1A818D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AF49275-221E-0479-9EF3-92E5F02EF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52" y="600443"/>
            <a:ext cx="7140698" cy="409805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EE18FD-75E4-0B92-63F9-F429291A2D8F}"/>
              </a:ext>
            </a:extLst>
          </p:cNvPr>
          <p:cNvSpPr txBox="1"/>
          <p:nvPr/>
        </p:nvSpPr>
        <p:spPr>
          <a:xfrm>
            <a:off x="7712198" y="5675862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AI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の回答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52A7232-1263-6788-C20C-638233FDA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1" y="4789022"/>
            <a:ext cx="7676996" cy="168162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F713B36-DA0B-6CB6-5EA8-017E8D5BF6BB}"/>
              </a:ext>
            </a:extLst>
          </p:cNvPr>
          <p:cNvSpPr txBox="1"/>
          <p:nvPr/>
        </p:nvSpPr>
        <p:spPr>
          <a:xfrm>
            <a:off x="996950" y="64983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https://talkai.info/ja/chat/</a:t>
            </a:r>
          </a:p>
        </p:txBody>
      </p:sp>
    </p:spTree>
    <p:extLst>
      <p:ext uri="{BB962C8B-B14F-4D97-AF65-F5344CB8AC3E}">
        <p14:creationId xmlns:p14="http://schemas.microsoft.com/office/powerpoint/2010/main" val="2731932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58CB9B-B62E-5655-FA79-B3C891E7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ここまでのまとめ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5AD22C-E220-F364-C21A-CC9DDAB2C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自然言語処理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人間が普段使う言語</a:t>
            </a:r>
            <a:r>
              <a:rPr kumimoji="1" lang="ja-JP" altLang="en-US" sz="2400" dirty="0"/>
              <a:t>（日本語、英語など）を</a:t>
            </a:r>
            <a:r>
              <a:rPr kumimoji="1" lang="ja-JP" altLang="en-US" sz="2400" b="1" dirty="0"/>
              <a:t>コンピュータが理解したり、生成する技術</a:t>
            </a:r>
            <a:endParaRPr kumimoji="1" lang="ja-JP" altLang="en-US" sz="2400" dirty="0"/>
          </a:p>
          <a:p>
            <a:pPr marL="0" indent="0">
              <a:buNone/>
            </a:pPr>
            <a:endParaRPr kumimoji="1" lang="en-US" altLang="ja-JP" sz="2400" b="1" u="sng" dirty="0"/>
          </a:p>
          <a:p>
            <a:pPr marL="0" indent="0">
              <a:buNone/>
            </a:pPr>
            <a:r>
              <a:rPr kumimoji="1" lang="ja-JP" altLang="en-US" sz="2400" b="1" u="sng" dirty="0"/>
              <a:t>応用例</a:t>
            </a:r>
            <a:endParaRPr kumimoji="1" lang="en-US" altLang="ja-JP" sz="2400" b="1" u="sng" dirty="0"/>
          </a:p>
          <a:p>
            <a:r>
              <a:rPr kumimoji="1" lang="ja-JP" altLang="en-US" sz="2400" b="1" dirty="0"/>
              <a:t>情報検索</a:t>
            </a:r>
            <a:r>
              <a:rPr kumimoji="1" lang="ja-JP" altLang="en-US" sz="2400" dirty="0"/>
              <a:t>：インターネットから情報を検索</a:t>
            </a:r>
          </a:p>
          <a:p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との対話、</a:t>
            </a: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への指示</a:t>
            </a:r>
            <a:r>
              <a:rPr kumimoji="1" lang="ja-JP" altLang="en-US" sz="2400" dirty="0"/>
              <a:t>：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が</a:t>
            </a:r>
            <a:r>
              <a:rPr lang="ja-JP" altLang="en-US" sz="2400" dirty="0"/>
              <a:t>対話や指示に</a:t>
            </a:r>
            <a:r>
              <a:rPr kumimoji="1" lang="ja-JP" altLang="en-US" sz="2400" dirty="0"/>
              <a:t>応じる</a:t>
            </a:r>
            <a:endParaRPr lang="en-US" altLang="ja-JP" sz="2400" dirty="0"/>
          </a:p>
          <a:p>
            <a:r>
              <a:rPr kumimoji="1" lang="ja-JP" altLang="en-US" sz="2400" b="1" dirty="0"/>
              <a:t>プログラミング支援</a:t>
            </a:r>
            <a:endParaRPr lang="en-US" altLang="ja-JP" sz="2400" b="1" dirty="0"/>
          </a:p>
          <a:p>
            <a:r>
              <a:rPr kumimoji="1" lang="ja-JP" altLang="en-US" sz="2400" b="1" dirty="0"/>
              <a:t>人間の指示による文書の作成や推敲</a:t>
            </a:r>
            <a:endParaRPr kumimoji="1" lang="ja-JP" altLang="en-US" sz="2400" dirty="0"/>
          </a:p>
          <a:p>
            <a:r>
              <a:rPr kumimoji="1" lang="ja-JP" altLang="en-US" sz="2400" b="1" dirty="0"/>
              <a:t>翻訳</a:t>
            </a:r>
            <a:r>
              <a:rPr lang="ja-JP" altLang="en-US" sz="2400" dirty="0"/>
              <a:t>：</a:t>
            </a:r>
            <a:r>
              <a:rPr kumimoji="1" lang="ja-JP" altLang="en-US" sz="2400" dirty="0"/>
              <a:t>異なる言語間で翻訳</a:t>
            </a:r>
          </a:p>
          <a:p>
            <a:r>
              <a:rPr kumimoji="1" lang="ja-JP" altLang="en-US" sz="2400" b="1" dirty="0"/>
              <a:t>要約</a:t>
            </a:r>
            <a:r>
              <a:rPr kumimoji="1" lang="ja-JP" altLang="en-US" sz="2400" dirty="0"/>
              <a:t>：文章から要点を抜き出す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b="1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645F34-AE44-8F7B-9437-12D7EAFF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2263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910A5A-77B0-F9A1-5AE5-61921049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ディープラーニングによる自然言語処理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52C8F5-37F7-F339-4AA8-0AB2964FB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66799"/>
            <a:ext cx="8461208" cy="5112619"/>
          </a:xfrm>
        </p:spPr>
        <p:txBody>
          <a:bodyPr/>
          <a:lstStyle/>
          <a:p>
            <a:r>
              <a:rPr kumimoji="1" lang="en-US" altLang="ja-JP" dirty="0"/>
              <a:t>GPT-4 (Generative Pre-trained </a:t>
            </a:r>
            <a:r>
              <a:rPr kumimoji="1" lang="en-US" altLang="ja-JP" dirty="0" err="1"/>
              <a:t>Transforme</a:t>
            </a:r>
            <a:r>
              <a:rPr kumimoji="1" lang="en-US" altLang="ja-JP" dirty="0"/>
              <a:t> 4)</a:t>
            </a:r>
          </a:p>
          <a:p>
            <a:pPr lvl="1"/>
            <a:r>
              <a:rPr kumimoji="1" lang="ja-JP" altLang="en-US" dirty="0"/>
              <a:t>大規模な言語モデル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データや指示から、高品質なテキスト生成が可能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文章生成、要約、翻訳、プログラミングなどに応用</a:t>
            </a:r>
            <a:endParaRPr kumimoji="1" lang="en-US" altLang="ja-JP" dirty="0"/>
          </a:p>
          <a:p>
            <a:pPr marL="457200" lvl="1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E7A223-8E27-8C53-A460-52598BC5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4868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03B109-42D0-E9B3-9E61-A3396827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</a:t>
            </a:r>
            <a:r>
              <a:rPr kumimoji="1" lang="ja-JP" altLang="en-US" dirty="0"/>
              <a:t>による日本語の処理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96C2C5-0A67-6029-701D-5FC86EEDC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単語の区切りがないため対処が必要</a:t>
            </a:r>
            <a:endParaRPr lang="en-US" altLang="ja-JP" dirty="0"/>
          </a:p>
          <a:p>
            <a:pPr lvl="1"/>
            <a:r>
              <a:rPr kumimoji="1" lang="ja-JP" altLang="en-US" dirty="0"/>
              <a:t>形態素解析により単語に分割 </a:t>
            </a:r>
            <a:r>
              <a:rPr kumimoji="1" lang="en-US" altLang="ja-JP" dirty="0"/>
              <a:t>(</a:t>
            </a:r>
            <a:r>
              <a:rPr kumimoji="1" lang="ja-JP" altLang="en-US" dirty="0"/>
              <a:t>例</a:t>
            </a:r>
            <a:r>
              <a:rPr kumimoji="1" lang="en-US" altLang="ja-JP" dirty="0"/>
              <a:t>: </a:t>
            </a:r>
            <a:r>
              <a:rPr kumimoji="1" lang="en-US" altLang="ja-JP" dirty="0" err="1"/>
              <a:t>MeCab</a:t>
            </a:r>
            <a:r>
              <a:rPr kumimoji="1" lang="ja-JP" altLang="en-US" dirty="0"/>
              <a:t>、</a:t>
            </a:r>
            <a:r>
              <a:rPr kumimoji="1" lang="en-US" altLang="ja-JP" dirty="0"/>
              <a:t>Janome)</a:t>
            </a:r>
          </a:p>
          <a:p>
            <a:r>
              <a:rPr lang="ja-JP" altLang="en-US" dirty="0"/>
              <a:t>敬語などの言語的特徴</a:t>
            </a:r>
            <a:endParaRPr lang="en-US" altLang="ja-JP" dirty="0"/>
          </a:p>
          <a:p>
            <a:r>
              <a:rPr lang="en-US" altLang="ja-JP" dirty="0"/>
              <a:t>Python</a:t>
            </a:r>
            <a:r>
              <a:rPr lang="ja-JP" altLang="en-US" dirty="0"/>
              <a:t>の自然言語処理ライブラリ</a:t>
            </a:r>
            <a:endParaRPr lang="en-US" altLang="ja-JP" dirty="0"/>
          </a:p>
          <a:p>
            <a:pPr lvl="1"/>
            <a:r>
              <a:rPr kumimoji="1" lang="en-US" altLang="ja-JP" dirty="0"/>
              <a:t>NLTK (Natural Language Toolkit)</a:t>
            </a:r>
          </a:p>
          <a:p>
            <a:pPr marL="457200" lvl="1" indent="0">
              <a:buNone/>
            </a:pPr>
            <a:r>
              <a:rPr lang="ja-JP" altLang="en-US" dirty="0"/>
              <a:t>自然言語処理</a:t>
            </a:r>
            <a:r>
              <a:rPr kumimoji="1" lang="ja-JP" altLang="en-US" dirty="0"/>
              <a:t>ライブラリ</a:t>
            </a:r>
            <a:endParaRPr kumimoji="1" lang="en-US" altLang="ja-JP" dirty="0"/>
          </a:p>
          <a:p>
            <a:pPr marL="457200" lvl="1" indent="0">
              <a:buNone/>
            </a:pPr>
            <a:r>
              <a:rPr kumimoji="1" lang="ja-JP" altLang="en-US" dirty="0"/>
              <a:t>テキストの前処理、品詞タグ付け、構文解析などが可能多言語対応し、日本語の形態素解析にも利用可能</a:t>
            </a:r>
            <a:endParaRPr kumimoji="1" lang="en-US" altLang="ja-JP" dirty="0"/>
          </a:p>
          <a:p>
            <a:pPr lvl="1"/>
            <a:r>
              <a:rPr kumimoji="1" lang="en-US" altLang="ja-JP" dirty="0" err="1"/>
              <a:t>spaCy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/>
              <a:t>自然言語処理</a:t>
            </a:r>
            <a:r>
              <a:rPr kumimoji="1" lang="ja-JP" altLang="en-US" dirty="0"/>
              <a:t>ライブラリ</a:t>
            </a:r>
            <a:endParaRPr kumimoji="1" lang="en-US" altLang="ja-JP" dirty="0"/>
          </a:p>
          <a:p>
            <a:pPr marL="457200" lvl="1" indent="0">
              <a:buNone/>
            </a:pPr>
            <a:r>
              <a:rPr kumimoji="1" lang="ja-JP" altLang="en-US" dirty="0"/>
              <a:t>固有表現抽出、依存構文解析、ベクトル化などが可能</a:t>
            </a:r>
            <a:endParaRPr kumimoji="1" lang="en-US" altLang="ja-JP" dirty="0"/>
          </a:p>
          <a:p>
            <a:pPr marL="457200" lvl="1" indent="0">
              <a:buNone/>
            </a:pPr>
            <a:r>
              <a:rPr kumimoji="1" lang="ja-JP" altLang="en-US" dirty="0"/>
              <a:t>多言語対応し、日本語モデルも提供されている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AD1170-940E-80D4-7ECC-6F471A70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918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689FC-D270-05BF-EFEE-FF4AA88BE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OCR</a:t>
            </a:r>
            <a:r>
              <a:rPr kumimoji="1" lang="ja-JP" altLang="en-US" dirty="0"/>
              <a:t>と音声合成における自然言語処理の役割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C93E3F-238D-DD3A-5F22-B33873651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OCR (Optical Character Recognition) </a:t>
            </a:r>
          </a:p>
          <a:p>
            <a:pPr lvl="1"/>
            <a:r>
              <a:rPr kumimoji="1" lang="ja-JP" altLang="en-US" dirty="0"/>
              <a:t>画像から文字を抽出し、テキストデータに変換するプロセス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文字認識後、自然言語処理技術を適用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言語モデルによる誤認識の修正や文脈の理解</a:t>
            </a:r>
            <a:endParaRPr lang="en-US" altLang="ja-JP" dirty="0"/>
          </a:p>
          <a:p>
            <a:pPr lvl="1"/>
            <a:r>
              <a:rPr kumimoji="1" lang="ja-JP" altLang="en-US" dirty="0"/>
              <a:t>形態素解析や構文解析による構造化</a:t>
            </a:r>
            <a:endParaRPr lang="en-US" altLang="ja-JP" dirty="0"/>
          </a:p>
          <a:p>
            <a:r>
              <a:rPr kumimoji="1" lang="ja-JP" altLang="en-US" dirty="0"/>
              <a:t>で活用可能に</a:t>
            </a:r>
            <a:endParaRPr kumimoji="1" lang="en-US" altLang="ja-JP" dirty="0"/>
          </a:p>
          <a:p>
            <a:r>
              <a:rPr kumimoji="1" lang="ja-JP" altLang="en-US" dirty="0"/>
              <a:t>音声合成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テキストから自然な合成音声を生成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テキストの言語的特徴の分析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形態素解析や構文解析による韻律の制御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高品質な音声合成には、</a:t>
            </a:r>
            <a:r>
              <a:rPr lang="ja-JP" altLang="en-US" dirty="0"/>
              <a:t>自然言語処理</a:t>
            </a:r>
            <a:r>
              <a:rPr kumimoji="1" lang="ja-JP" altLang="en-US" dirty="0"/>
              <a:t>と音声処理の連携が重要</a:t>
            </a:r>
            <a:endParaRPr kumimoji="1" lang="en-US" altLang="ja-JP" dirty="0"/>
          </a:p>
          <a:p>
            <a:r>
              <a:rPr kumimoji="1" lang="en-US" altLang="ja-JP" dirty="0"/>
              <a:t>OCR</a:t>
            </a:r>
            <a:r>
              <a:rPr kumimoji="1" lang="ja-JP" altLang="en-US" dirty="0"/>
              <a:t>と音声合成の実際の応用例</a:t>
            </a:r>
            <a:endParaRPr kumimoji="1" lang="en-US" altLang="ja-JP" dirty="0"/>
          </a:p>
          <a:p>
            <a:r>
              <a:rPr kumimoji="1" lang="ja-JP" altLang="en-US" dirty="0"/>
              <a:t>紙媒体の情報をデジタル化、名刺管理、車番号認識など</a:t>
            </a:r>
            <a:endParaRPr kumimoji="1" lang="en-US" altLang="ja-JP" dirty="0"/>
          </a:p>
          <a:p>
            <a:r>
              <a:rPr kumimoji="1" lang="ja-JP" altLang="en-US" dirty="0"/>
              <a:t>音声合成</a:t>
            </a:r>
            <a:r>
              <a:rPr kumimoji="1" lang="en-US" altLang="ja-JP" dirty="0"/>
              <a:t>: </a:t>
            </a:r>
            <a:r>
              <a:rPr kumimoji="1" lang="ja-JP" altLang="en-US" dirty="0"/>
              <a:t>音声アシスタント、書籍の読み上げ、ナレーション生成など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B35723-D510-4116-708E-8BC697E6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611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74686" y="810492"/>
            <a:ext cx="6355868" cy="5607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①深層学習（ディープラーニング）の活用により高度な言語処理が可能に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②日本語を含む多言語の処理に 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Python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が有効である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③情報検索、対話、翻訳、要約に加え、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OCR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や音声合成など応用範囲が広い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④画像からテキスト抽出が可能で、多様なデータを扱える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19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74686" y="810492"/>
            <a:ext cx="6355868" cy="5607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①自然言語処理の基礎から応用までを網羅的に理解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②言語モデルと活用法についての知識習得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Python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による日本語処理について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③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OCR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や音声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合成などの話題の理解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F75B068-CFB6-E969-71A1-1CB35901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035" y="175028"/>
            <a:ext cx="6691017" cy="635464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今回の授業で得られる満足感</a:t>
            </a:r>
          </a:p>
        </p:txBody>
      </p:sp>
    </p:spTree>
    <p:extLst>
      <p:ext uri="{BB962C8B-B14F-4D97-AF65-F5344CB8AC3E}">
        <p14:creationId xmlns:p14="http://schemas.microsoft.com/office/powerpoint/2010/main" val="101698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A9FE2A-8396-4144-8DA0-6341919B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自然言語処理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2F6D3A-98D6-4115-B2AC-DDFBB3D11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自然言語処理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人間が普段使う言語</a:t>
            </a:r>
            <a:r>
              <a:rPr kumimoji="1" lang="ja-JP" altLang="en-US" dirty="0"/>
              <a:t>（日本語、英語など）を</a:t>
            </a:r>
            <a:r>
              <a:rPr kumimoji="1" lang="ja-JP" altLang="en-US" b="1" dirty="0"/>
              <a:t>コンピュータが理解したり、生成する技術</a:t>
            </a: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842298-A380-432A-8F04-61E0CEB8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99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A9FE2A-8396-4144-8DA0-6341919B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自然言語処理の用途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2F6D3A-98D6-4115-B2AC-DDFBB3D11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用途</a:t>
            </a:r>
            <a:r>
              <a:rPr kumimoji="1" lang="en-US" altLang="ja-JP" sz="2400" dirty="0"/>
              <a:t>1: </a:t>
            </a:r>
            <a:r>
              <a:rPr kumimoji="1" lang="ja-JP" altLang="en-US" sz="2400" b="1" dirty="0"/>
              <a:t>言語の効果的な処理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例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翻訳システム（</a:t>
            </a:r>
            <a:r>
              <a:rPr kumimoji="1" lang="en-US" altLang="ja-JP" sz="2400" dirty="0"/>
              <a:t>Google</a:t>
            </a:r>
            <a:r>
              <a:rPr kumimoji="1" lang="ja-JP" altLang="en-US" sz="2400" dirty="0"/>
              <a:t>翻訳、</a:t>
            </a:r>
            <a:r>
              <a:rPr kumimoji="1" lang="en-US" altLang="ja-JP" sz="2400" dirty="0" err="1"/>
              <a:t>DeepL</a:t>
            </a:r>
            <a:r>
              <a:rPr kumimoji="1" lang="ja-JP" altLang="en-US" sz="2400" dirty="0"/>
              <a:t>翻訳など）は、異なる言語間で翻訳</a:t>
            </a:r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用途</a:t>
            </a:r>
            <a:r>
              <a:rPr kumimoji="1" lang="en-US" altLang="ja-JP" sz="2400" dirty="0"/>
              <a:t>2: </a:t>
            </a:r>
            <a:r>
              <a:rPr kumimoji="1" lang="ja-JP" altLang="en-US" sz="2400" b="1" dirty="0"/>
              <a:t>人間との自然な対話の実現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例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スマートフォンのアシスタント（</a:t>
            </a:r>
            <a:r>
              <a:rPr kumimoji="1" lang="en-US" altLang="ja-JP" sz="2400" dirty="0"/>
              <a:t>Siri</a:t>
            </a:r>
            <a:r>
              <a:rPr kumimoji="1" lang="ja-JP" altLang="en-US" sz="2400" dirty="0"/>
              <a:t>やアレクサ）は、ユーザーの質問に答えるなど、人間との自然な対話を行う</a:t>
            </a:r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日常生活で使われ、便利なサービスや製品が</a:t>
            </a:r>
            <a:r>
              <a:rPr lang="ja-JP" altLang="en-US" sz="2400" dirty="0"/>
              <a:t>登場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842298-A380-432A-8F04-61E0CEB8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89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03695D-6A9E-4C8C-A40B-90A86C653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7" y="6037199"/>
            <a:ext cx="7798782" cy="461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人間の言葉を</a:t>
            </a:r>
            <a:r>
              <a:rPr lang="ja-JP" altLang="en-US" sz="2400" dirty="0"/>
              <a:t>使用しての </a:t>
            </a:r>
            <a:r>
              <a:rPr lang="en-US" altLang="ja-JP" sz="2400" dirty="0"/>
              <a:t>AI</a:t>
            </a:r>
            <a:r>
              <a:rPr lang="ja-JP" altLang="en-US" sz="2400" dirty="0"/>
              <a:t> とのコミュニケーション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0A60E2-3199-4C45-9451-6773F99B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538260-1A1B-50B4-D8FA-42EF1F1734C5}"/>
              </a:ext>
            </a:extLst>
          </p:cNvPr>
          <p:cNvSpPr txBox="1"/>
          <p:nvPr/>
        </p:nvSpPr>
        <p:spPr>
          <a:xfrm>
            <a:off x="94356" y="17502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明日の天気は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40BE30-4C5D-702F-E0E2-D1C8015E21A5}"/>
              </a:ext>
            </a:extLst>
          </p:cNvPr>
          <p:cNvSpPr txBox="1"/>
          <p:nvPr/>
        </p:nvSpPr>
        <p:spPr>
          <a:xfrm>
            <a:off x="7585257" y="408604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AI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の回答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5F7BDF2-501A-7A75-E336-1F93F2804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71738"/>
            <a:ext cx="7506507" cy="469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6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F16002-7A1F-AED7-F2B8-2A972685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自然言語処理のさまざまな応用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71DB34-F5C8-2FF3-A916-955F346F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38200"/>
            <a:ext cx="8822155" cy="5700713"/>
          </a:xfrm>
        </p:spPr>
        <p:txBody>
          <a:bodyPr>
            <a:noAutofit/>
          </a:bodyPr>
          <a:lstStyle/>
          <a:p>
            <a:r>
              <a:rPr kumimoji="1" lang="ja-JP" altLang="en-US" sz="2400" b="1" dirty="0"/>
              <a:t>情報検索</a:t>
            </a:r>
            <a:r>
              <a:rPr kumimoji="1" lang="ja-JP" altLang="en-US" sz="2400" dirty="0"/>
              <a:t>：インターネットから情報を検索</a:t>
            </a:r>
          </a:p>
          <a:p>
            <a:pPr marL="0" indent="0">
              <a:buNone/>
            </a:pPr>
            <a:r>
              <a:rPr kumimoji="1" lang="ja-JP" altLang="en-US" sz="2400" dirty="0"/>
              <a:t>　例</a:t>
            </a:r>
            <a:r>
              <a:rPr lang="ja-JP" altLang="en-US" sz="2400" dirty="0"/>
              <a:t>：</a:t>
            </a:r>
            <a:r>
              <a:rPr kumimoji="1" lang="ja-JP" altLang="en-US" sz="2400" dirty="0"/>
              <a:t>検索エンジンでの、キーワードや文章による検索</a:t>
            </a:r>
            <a:endParaRPr kumimoji="1" lang="en-US" altLang="ja-JP" sz="2400" dirty="0"/>
          </a:p>
          <a:p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との対話、</a:t>
            </a:r>
            <a:r>
              <a:rPr kumimoji="1" lang="en-US" altLang="ja-JP" sz="2400" b="1" dirty="0"/>
              <a:t>AI</a:t>
            </a:r>
            <a:r>
              <a:rPr kumimoji="1" lang="ja-JP" altLang="en-US" sz="2400" b="1" dirty="0"/>
              <a:t>への指示</a:t>
            </a:r>
            <a:r>
              <a:rPr kumimoji="1" lang="ja-JP" altLang="en-US" sz="2400" dirty="0"/>
              <a:t>：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が</a:t>
            </a:r>
            <a:r>
              <a:rPr lang="ja-JP" altLang="en-US" sz="2400" dirty="0"/>
              <a:t>対話や指示に</a:t>
            </a:r>
            <a:r>
              <a:rPr kumimoji="1" lang="ja-JP" altLang="en-US" sz="2400" dirty="0"/>
              <a:t>応じる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例</a:t>
            </a:r>
            <a:r>
              <a:rPr lang="ja-JP" altLang="en-US" sz="2400" dirty="0"/>
              <a:t>：</a:t>
            </a:r>
            <a:r>
              <a:rPr lang="en-US" altLang="ja-JP" sz="2400" dirty="0"/>
              <a:t>AI</a:t>
            </a:r>
            <a:r>
              <a:rPr kumimoji="1" lang="ja-JP" altLang="en-US" sz="2400" dirty="0"/>
              <a:t>アシスタント（</a:t>
            </a:r>
            <a:r>
              <a:rPr kumimoji="1" lang="en-US" altLang="ja-JP" sz="2400" dirty="0"/>
              <a:t>Siri</a:t>
            </a:r>
            <a:r>
              <a:rPr kumimoji="1" lang="ja-JP" altLang="en-US" sz="2400" dirty="0"/>
              <a:t>やアレクサ）</a:t>
            </a:r>
          </a:p>
          <a:p>
            <a:r>
              <a:rPr kumimoji="1" lang="ja-JP" altLang="en-US" sz="2400" b="1" dirty="0"/>
              <a:t>プログラミング支援</a:t>
            </a:r>
            <a:endParaRPr lang="en-US" altLang="ja-JP" sz="2400" b="1" dirty="0"/>
          </a:p>
          <a:p>
            <a:r>
              <a:rPr kumimoji="1" lang="ja-JP" altLang="en-US" sz="2400" b="1" dirty="0"/>
              <a:t>人間の指示による文書の作成や推敲</a:t>
            </a:r>
            <a:endParaRPr kumimoji="1" lang="ja-JP" altLang="en-US" sz="2400" dirty="0"/>
          </a:p>
          <a:p>
            <a:r>
              <a:rPr kumimoji="1" lang="ja-JP" altLang="en-US" sz="2400" b="1" dirty="0"/>
              <a:t>翻訳</a:t>
            </a:r>
            <a:r>
              <a:rPr lang="ja-JP" altLang="en-US" sz="2400" dirty="0"/>
              <a:t>：</a:t>
            </a:r>
            <a:r>
              <a:rPr kumimoji="1" lang="ja-JP" altLang="en-US" sz="2400" dirty="0"/>
              <a:t>異なる言語間で翻訳</a:t>
            </a:r>
          </a:p>
          <a:p>
            <a:pPr marL="0" indent="0">
              <a:buNone/>
            </a:pPr>
            <a:r>
              <a:rPr kumimoji="1" lang="ja-JP" altLang="en-US" sz="2400" dirty="0"/>
              <a:t>　例：</a:t>
            </a:r>
            <a:r>
              <a:rPr lang="ja-JP" altLang="en-US" sz="2400" dirty="0"/>
              <a:t>動画の自動翻訳、字幕付け</a:t>
            </a:r>
            <a:endParaRPr kumimoji="1" lang="ja-JP" altLang="en-US" sz="2400" dirty="0"/>
          </a:p>
          <a:p>
            <a:r>
              <a:rPr kumimoji="1" lang="ja-JP" altLang="en-US" sz="2400" b="1" dirty="0"/>
              <a:t>要約</a:t>
            </a:r>
            <a:r>
              <a:rPr kumimoji="1" lang="ja-JP" altLang="en-US" sz="2400" dirty="0"/>
              <a:t>：長文からポイントを抜き出す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6498FA-0066-319D-2198-FAFC989E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491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1DA274-E469-62F5-435E-3EDCFE36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情報検索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A58487-01A3-15D4-C65A-3BEE5C3C7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sz="2800" dirty="0"/>
              <a:t>検索エンジンでの、キーワードや文章による検索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dirty="0"/>
              <a:t>　例：「サステナビリティ」で検索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FE1640-5119-D298-5E4E-6A2FE467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B6EE016-110F-76FA-4DBD-2F81FBD6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41" y="2325471"/>
            <a:ext cx="6400009" cy="414283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B7A6E1-F405-6C06-BEE6-6420C0E7256D}"/>
              </a:ext>
            </a:extLst>
          </p:cNvPr>
          <p:cNvSpPr txBox="1"/>
          <p:nvPr/>
        </p:nvSpPr>
        <p:spPr>
          <a:xfrm>
            <a:off x="739941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https://www.google.com</a:t>
            </a:r>
          </a:p>
        </p:txBody>
      </p:sp>
    </p:spTree>
    <p:extLst>
      <p:ext uri="{BB962C8B-B14F-4D97-AF65-F5344CB8AC3E}">
        <p14:creationId xmlns:p14="http://schemas.microsoft.com/office/powerpoint/2010/main" val="232655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1DA274-E469-62F5-435E-3EDCFE36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AI </a:t>
            </a:r>
            <a:r>
              <a:rPr lang="ja-JP" altLang="en-US" dirty="0"/>
              <a:t>との対話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FE1640-5119-D298-5E4E-6A2FE467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D4F8AF7-C02D-4304-CEE1-8A99CA1E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60" y="555160"/>
            <a:ext cx="5848270" cy="87657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16A852D-A5D0-9F89-0EAA-40D4DBF04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36" y="1466402"/>
            <a:ext cx="6591580" cy="139775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A35E6D9-6AF3-8DE0-D2CE-61DA7DAB1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32" y="2910326"/>
            <a:ext cx="5920980" cy="64734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E8474BC-5DD8-964D-499B-93AA13F65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36" y="3609486"/>
            <a:ext cx="6539214" cy="292794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F4DBB84-13AF-7A07-AB73-2560D7DD71CB}"/>
              </a:ext>
            </a:extLst>
          </p:cNvPr>
          <p:cNvSpPr txBox="1"/>
          <p:nvPr/>
        </p:nvSpPr>
        <p:spPr>
          <a:xfrm>
            <a:off x="996950" y="649830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https://talkai.info/ja/chat/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D48409-C9FF-C753-7966-CFE677DC7505}"/>
              </a:ext>
            </a:extLst>
          </p:cNvPr>
          <p:cNvSpPr txBox="1"/>
          <p:nvPr/>
        </p:nvSpPr>
        <p:spPr>
          <a:xfrm>
            <a:off x="7727950" y="4842627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AI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の回答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757F31C-5085-FC8E-2524-3985FFAF8064}"/>
              </a:ext>
            </a:extLst>
          </p:cNvPr>
          <p:cNvSpPr txBox="1"/>
          <p:nvPr/>
        </p:nvSpPr>
        <p:spPr>
          <a:xfrm>
            <a:off x="7780316" y="1934444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AI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の回答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1DA274-E469-62F5-435E-3EDCFE36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AI </a:t>
            </a:r>
            <a:r>
              <a:rPr lang="ja-JP" altLang="en-US" dirty="0"/>
              <a:t>への指示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FE1640-5119-D298-5E4E-6A2FE467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DE7D80F0-BF93-1286-259D-ADD944469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1" y="4054878"/>
            <a:ext cx="8461205" cy="2301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AI</a:t>
            </a:r>
            <a:r>
              <a:rPr kumimoji="1" lang="ja-JP" altLang="en-US" sz="2400" dirty="0"/>
              <a:t>が</a:t>
            </a:r>
            <a:r>
              <a:rPr lang="ja-JP" altLang="en-US" sz="2400" dirty="0"/>
              <a:t>対話や指示に</a:t>
            </a:r>
            <a:r>
              <a:rPr kumimoji="1" lang="ja-JP" altLang="en-US" sz="2400" dirty="0"/>
              <a:t>応じる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・音声による家庭内の</a:t>
            </a:r>
            <a:r>
              <a:rPr lang="ja-JP" altLang="en-US" sz="2400" dirty="0"/>
              <a:t>さまざまな装置</a:t>
            </a:r>
            <a:r>
              <a:rPr kumimoji="1" lang="ja-JP" altLang="en-US" sz="2400" dirty="0"/>
              <a:t>の操作</a:t>
            </a:r>
          </a:p>
          <a:p>
            <a:pPr marL="0" indent="0">
              <a:buNone/>
            </a:pPr>
            <a:r>
              <a:rPr kumimoji="1" lang="ja-JP" altLang="en-US" sz="2400" dirty="0"/>
              <a:t>・音声コマンドによるスマホや、スマートスピーカーの操作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29B8B85-8A6F-8A10-C8FE-19C83A1DB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88" y="1043632"/>
            <a:ext cx="2136775" cy="213677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6998813-4D10-76C1-310E-DABE53811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76" y="890209"/>
            <a:ext cx="2641135" cy="25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7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8104</TotalTime>
  <Words>993</Words>
  <Application>Microsoft Office PowerPoint</Application>
  <PresentationFormat>画面に合わせる (4:3)</PresentationFormat>
  <Paragraphs>137</Paragraphs>
  <Slides>20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Söhne</vt:lpstr>
      <vt:lpstr>メイリオ</vt:lpstr>
      <vt:lpstr>游ゴシック</vt:lpstr>
      <vt:lpstr>Abadi</vt:lpstr>
      <vt:lpstr>Arial</vt:lpstr>
      <vt:lpstr>Calibri</vt:lpstr>
      <vt:lpstr>Office テーマ</vt:lpstr>
      <vt:lpstr>3_Office テーマ</vt:lpstr>
      <vt:lpstr>1_Office テーマ</vt:lpstr>
      <vt:lpstr>at-10.自然言語処理の基礎  </vt:lpstr>
      <vt:lpstr>PowerPoint プレゼンテーション</vt:lpstr>
      <vt:lpstr>自然言語処理</vt:lpstr>
      <vt:lpstr>自然言語処理の用途</vt:lpstr>
      <vt:lpstr>PowerPoint プレゼンテーション</vt:lpstr>
      <vt:lpstr>自然言語処理のさまざまな応用</vt:lpstr>
      <vt:lpstr>情報検索</vt:lpstr>
      <vt:lpstr>AI との対話</vt:lpstr>
      <vt:lpstr>AI への指示</vt:lpstr>
      <vt:lpstr>AI への指示（文章の指示による画像の合成）</vt:lpstr>
      <vt:lpstr>文書合成（データの分析）</vt:lpstr>
      <vt:lpstr>プログラム支援</vt:lpstr>
      <vt:lpstr>翻訳（日本語から英語，英語から日本語）</vt:lpstr>
      <vt:lpstr>翻訳（ファイルの使用）</vt:lpstr>
      <vt:lpstr>要約</vt:lpstr>
      <vt:lpstr>ここまでのまとめ</vt:lpstr>
      <vt:lpstr>ディープラーニングによる自然言語処理</vt:lpstr>
      <vt:lpstr>Pythonによる日本語の処理</vt:lpstr>
      <vt:lpstr>OCRと音声合成における自然言語処理の役割</vt:lpstr>
      <vt:lpstr>今回の授業で得られる満足感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at-10.自然言語処理の基礎（ディープラーニングのシステムとプログラミング）</dc:title>
  <dc:creator>kaneko kunihiko</dc:creator>
  <cp:lastModifiedBy>金子　邦彦</cp:lastModifiedBy>
  <cp:revision>716</cp:revision>
  <dcterms:created xsi:type="dcterms:W3CDTF">2019-11-02T00:06:04Z</dcterms:created>
  <dcterms:modified xsi:type="dcterms:W3CDTF">2025-03-25T06:04:14Z</dcterms:modified>
</cp:coreProperties>
</file>