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4"/>
  </p:notesMasterIdLst>
  <p:handoutMasterIdLst>
    <p:handoutMasterId r:id="rId15"/>
  </p:handoutMasterIdLst>
  <p:sldIdLst>
    <p:sldId id="1037" r:id="rId3"/>
    <p:sldId id="1831" r:id="rId4"/>
    <p:sldId id="1832" r:id="rId5"/>
    <p:sldId id="1834" r:id="rId6"/>
    <p:sldId id="1835" r:id="rId7"/>
    <p:sldId id="1836" r:id="rId8"/>
    <p:sldId id="1837" r:id="rId9"/>
    <p:sldId id="1838" r:id="rId10"/>
    <p:sldId id="1839" r:id="rId11"/>
    <p:sldId id="1840" r:id="rId12"/>
    <p:sldId id="1843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8088" autoAdjust="0"/>
  </p:normalViewPr>
  <p:slideViewPr>
    <p:cSldViewPr snapToGrid="0">
      <p:cViewPr varScale="1">
        <p:scale>
          <a:sx n="54" d="100"/>
          <a:sy n="54" d="100"/>
        </p:scale>
        <p:origin x="1620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36"/>
    </p:cViewPr>
  </p:sorterViewPr>
  <p:notesViewPr>
    <p:cSldViewPr snapToGrid="0">
      <p:cViewPr varScale="1">
        <p:scale>
          <a:sx n="38" d="100"/>
          <a:sy n="38" d="100"/>
        </p:scale>
        <p:origin x="1878" y="2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68762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6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2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526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6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t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segment-anything.com/demo" TargetMode="Externa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メイリオ" panose="020B0604030504040204" pitchFamily="50" charset="-128"/>
              </a:rPr>
              <a:t>at-12.</a:t>
            </a:r>
            <a:r>
              <a:rPr lang="ja-JP" altLang="en-US" dirty="0">
                <a:latin typeface="メイリオ" panose="020B0604030504040204" pitchFamily="50" charset="-128"/>
              </a:rPr>
              <a:t> </a:t>
            </a:r>
            <a:r>
              <a:rPr lang="en-US" altLang="ja-JP" dirty="0">
                <a:latin typeface="メイリオ" panose="020B0604030504040204" pitchFamily="50" charset="-128"/>
              </a:rPr>
              <a:t>Segment Anything</a:t>
            </a:r>
            <a:r>
              <a:rPr lang="ja-JP" altLang="en-US" dirty="0">
                <a:latin typeface="メイリオ" panose="020B0604030504040204" pitchFamily="50" charset="-128"/>
              </a:rPr>
              <a:t>　ー　汎用性のあるセグメンテーションモデル　ー</a:t>
            </a:r>
            <a:br>
              <a:rPr lang="en-US" altLang="ja-JP" sz="40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3" name="字幕 7">
            <a:extLst>
              <a:ext uri="{FF2B5EF4-FFF2-40B4-BE49-F238E27FC236}">
                <a16:creationId xmlns:a16="http://schemas.microsoft.com/office/drawing/2014/main" id="{D10F4E2F-B852-F322-81FB-27178D878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fontScale="92500"/>
          </a:bodyPr>
          <a:lstStyle/>
          <a:p>
            <a:r>
              <a:rPr lang="ja-JP" altLang="en-US" sz="2800" dirty="0"/>
              <a:t>（ディープラーニングのシステムとプログラミング）</a:t>
            </a:r>
            <a:endParaRPr lang="en-US" altLang="ja-JP" sz="2800" dirty="0"/>
          </a:p>
          <a:p>
            <a:r>
              <a:rPr lang="ja-JP" altLang="en-US" sz="2800"/>
              <a:t>（全１２回</a:t>
            </a:r>
            <a:r>
              <a:rPr lang="ja-JP" altLang="en-US" sz="2800" dirty="0"/>
              <a:t>）</a:t>
            </a:r>
          </a:p>
          <a:p>
            <a:r>
              <a:rPr lang="en-US" altLang="ja-JP" dirty="0">
                <a:hlinkClick r:id="rId5"/>
              </a:rPr>
              <a:t>https://www.kkaneko.jp/ai/at/index.html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452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4AC48F-2975-3787-6C2F-D69D1A3C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BA4F36-7D90-0506-AE7E-8B1F26AFC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67" y="530114"/>
            <a:ext cx="8264683" cy="58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7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1FFF88-54FD-2C97-952C-5944FA22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全体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F6CC9A-BCFF-F7EE-596E-E8C6329EA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8092"/>
            <a:ext cx="8461208" cy="5997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b="1" dirty="0" err="1"/>
              <a:t>NoShot</a:t>
            </a:r>
            <a:r>
              <a:rPr kumimoji="1" lang="ja-JP" altLang="en-US" b="1" dirty="0"/>
              <a:t>学習</a:t>
            </a:r>
          </a:p>
          <a:p>
            <a:r>
              <a:rPr kumimoji="1" lang="ja-JP" altLang="en-US" sz="2800" b="1" dirty="0"/>
              <a:t>学習時のラベルにはない新しいラベル</a:t>
            </a:r>
            <a:r>
              <a:rPr kumimoji="1" lang="ja-JP" altLang="en-US" sz="2800" dirty="0"/>
              <a:t>に対しても、</a:t>
            </a:r>
            <a:r>
              <a:rPr kumimoji="1" lang="ja-JP" altLang="en-US" sz="2800" b="1" dirty="0"/>
              <a:t>識別・分類が可能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A4328D-B161-26DC-AD59-4AF9D2D5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6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1CFEE0-90D8-A456-EA5D-E265CBF8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イントロダクション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C02BF9-9927-ED17-135E-E0BF9D6A6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u="sng" dirty="0"/>
              <a:t>教師あり学習</a:t>
            </a:r>
            <a:endParaRPr lang="en-US" altLang="ja-JP" sz="2400" b="1" u="sng" dirty="0"/>
          </a:p>
          <a:p>
            <a:r>
              <a:rPr lang="ja-JP" altLang="en-US" sz="2400" dirty="0"/>
              <a:t>教師あり学習は、</a:t>
            </a:r>
            <a:r>
              <a:rPr lang="ja-JP" altLang="en-US" sz="2400" b="1" dirty="0"/>
              <a:t>訓練データ</a:t>
            </a:r>
            <a:r>
              <a:rPr lang="ja-JP" altLang="en-US" sz="2400" dirty="0"/>
              <a:t>に</a:t>
            </a:r>
            <a:r>
              <a:rPr lang="ja-JP" altLang="en-US" sz="2400" b="1" dirty="0"/>
              <a:t>正解</a:t>
            </a:r>
            <a:r>
              <a:rPr lang="ja-JP" altLang="en-US" sz="2400" dirty="0"/>
              <a:t>が含まれる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例：人間、自動車、信号機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u="sng" dirty="0"/>
              <a:t>教師あり学習での訓練データの準備</a:t>
            </a:r>
            <a:endParaRPr lang="en-US" altLang="ja-JP" sz="2400" b="1" u="sng" dirty="0"/>
          </a:p>
          <a:p>
            <a:pPr marL="0" indent="0">
              <a:buNone/>
            </a:pPr>
            <a:r>
              <a:rPr lang="ja-JP" altLang="en-US" sz="2400" dirty="0"/>
              <a:t>画像や画像内の物体や画素に、人間、自動車、信号機といった具体的なラベルを付ける。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BD9409-B5F4-861F-4B7B-4D7D411C7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30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D23F68-FDC6-BBA1-F77B-69D3EEC0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lang="ja-JP" altLang="en-US" dirty="0"/>
              <a:t>学習</a:t>
            </a:r>
            <a:r>
              <a:rPr kumimoji="1" lang="ja-JP" altLang="en-US" dirty="0"/>
              <a:t>の特徴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69F34A-23CE-D93F-7243-BEA29CB2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41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従来の学習方法の特徴</a:t>
            </a:r>
            <a:endParaRPr kumimoji="1" lang="ja-JP" altLang="en-US" sz="2400" dirty="0"/>
          </a:p>
          <a:p>
            <a:r>
              <a:rPr lang="ja-JP" altLang="en-US" sz="2400" b="1" dirty="0"/>
              <a:t>学習</a:t>
            </a:r>
            <a:r>
              <a:rPr kumimoji="1" lang="ja-JP" altLang="en-US" sz="2400" b="1" dirty="0"/>
              <a:t>時に使用されたラベル</a:t>
            </a:r>
            <a:r>
              <a:rPr kumimoji="1" lang="ja-JP" altLang="en-US" sz="2400" dirty="0"/>
              <a:t>（例：</a:t>
            </a:r>
            <a:r>
              <a:rPr lang="ja-JP" altLang="en-US" sz="2400" dirty="0"/>
              <a:t>人間、自動車、信号機</a:t>
            </a:r>
            <a:r>
              <a:rPr kumimoji="1" lang="ja-JP" altLang="en-US" sz="2400" dirty="0"/>
              <a:t>）</a:t>
            </a:r>
            <a:r>
              <a:rPr kumimoji="1" lang="ja-JP" altLang="en-US" sz="2400" b="1" dirty="0"/>
              <a:t>の範囲内</a:t>
            </a:r>
            <a:r>
              <a:rPr kumimoji="1" lang="ja-JP" altLang="en-US" sz="2400" dirty="0"/>
              <a:t>でのみ識別・分類が可能</a:t>
            </a:r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kumimoji="1" lang="en-US" altLang="ja-JP" sz="2400" b="1" u="sng" dirty="0" err="1"/>
              <a:t>NoSho</a:t>
            </a:r>
            <a:r>
              <a:rPr lang="en-US" altLang="ja-JP" sz="2400" b="1" u="sng" dirty="0" err="1"/>
              <a:t>t</a:t>
            </a:r>
            <a:r>
              <a:rPr lang="en-US" altLang="ja-JP" sz="2400" b="1" u="sng" dirty="0"/>
              <a:t> </a:t>
            </a:r>
            <a:r>
              <a:rPr kumimoji="1" lang="ja-JP" altLang="en-US" sz="2400" b="1" u="sng" dirty="0"/>
              <a:t>学習の特徴</a:t>
            </a:r>
            <a:endParaRPr kumimoji="1" lang="en-US" altLang="ja-JP" sz="2400" dirty="0"/>
          </a:p>
          <a:p>
            <a:r>
              <a:rPr kumimoji="1" lang="ja-JP" altLang="en-US" sz="2400" dirty="0"/>
              <a:t>広範な出力能力</a:t>
            </a:r>
          </a:p>
          <a:p>
            <a:r>
              <a:rPr kumimoji="1" lang="ja-JP" altLang="en-US" sz="2400" b="1" dirty="0"/>
              <a:t>学習時のラベルにはない新しいラベル</a:t>
            </a:r>
            <a:r>
              <a:rPr kumimoji="1" lang="ja-JP" altLang="en-US" sz="2400" dirty="0"/>
              <a:t>に対しても、</a:t>
            </a:r>
            <a:r>
              <a:rPr kumimoji="1" lang="ja-JP" altLang="en-US" sz="2400" b="1" dirty="0"/>
              <a:t>識別・分類が可能</a:t>
            </a:r>
            <a:r>
              <a:rPr kumimoji="1" lang="ja-JP" altLang="en-US" sz="2400" dirty="0"/>
              <a:t>。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9C4625-3033-FB94-1E32-ACFC4798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5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91036F-0F83-79D8-3929-733DF510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学習のセグメンテーションの例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2946FD-CB69-2D97-1584-AEA02749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9" y="5285154"/>
            <a:ext cx="5329655" cy="1898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画像と英語のプロンプトを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AI </a:t>
            </a:r>
            <a:r>
              <a:rPr lang="ja-JP" altLang="en-US" sz="2400" dirty="0"/>
              <a:t>に与える。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プロンプトは自由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693EBF-A9FE-D92A-FD87-A975D651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95F6E24-07C5-A161-D8CF-04AFD3E5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788673"/>
            <a:ext cx="3646536" cy="3096808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667C8874-8E98-A668-9BF4-CB3C50DC4073}"/>
              </a:ext>
            </a:extLst>
          </p:cNvPr>
          <p:cNvSpPr/>
          <p:nvPr/>
        </p:nvSpPr>
        <p:spPr>
          <a:xfrm>
            <a:off x="3742956" y="1986111"/>
            <a:ext cx="450850" cy="8001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D4024D2-9273-1490-DE84-5A982AAC5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2" y="3812791"/>
            <a:ext cx="3417549" cy="13951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424100-370C-833B-336B-1583B68F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93189"/>
            <a:ext cx="2984653" cy="29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3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C6CD74-9E04-D98A-A912-2A5F03719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kumimoji="1" lang="en-US" altLang="ja-JP" dirty="0"/>
              <a:t> </a:t>
            </a:r>
            <a:r>
              <a:rPr kumimoji="1" lang="ja-JP" altLang="en-US" dirty="0"/>
              <a:t>学習のメリット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BEB543-4A2C-12AC-8E10-79C84D47B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汎用性</a:t>
            </a:r>
            <a:endParaRPr kumimoji="1" lang="en-US" altLang="ja-JP" sz="2400" b="1" dirty="0"/>
          </a:p>
          <a:p>
            <a:r>
              <a:rPr kumimoji="1" lang="ja-JP" altLang="en-US" sz="2400" dirty="0"/>
              <a:t>再学習</a:t>
            </a:r>
            <a:r>
              <a:rPr lang="ja-JP" altLang="en-US" sz="2400" dirty="0"/>
              <a:t>をしなくても、新しいラベルでの物体検出やセグメンテーションが可能</a:t>
            </a:r>
            <a:endParaRPr kumimoji="1" lang="en-US" altLang="ja-JP" sz="2400" dirty="0"/>
          </a:p>
          <a:p>
            <a:endParaRPr kumimoji="1" lang="ja-JP" altLang="en-US" sz="2400" dirty="0"/>
          </a:p>
          <a:p>
            <a:pPr marL="0" indent="0">
              <a:buNone/>
            </a:pPr>
            <a:r>
              <a:rPr kumimoji="1" lang="ja-JP" altLang="en-US" sz="2400" b="1" dirty="0"/>
              <a:t>効率化</a:t>
            </a:r>
          </a:p>
          <a:p>
            <a:r>
              <a:rPr kumimoji="1" lang="ja-JP" altLang="en-US" sz="2400" dirty="0"/>
              <a:t> 訓練データの準備のコストを削減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r>
              <a:rPr lang="ja-JP" altLang="en-US" sz="2400" b="1" dirty="0"/>
              <a:t>多様な</a:t>
            </a:r>
            <a:r>
              <a:rPr kumimoji="1" lang="ja-JP" altLang="en-US" sz="2400" b="1" dirty="0"/>
              <a:t>応用</a:t>
            </a:r>
          </a:p>
          <a:p>
            <a:r>
              <a:rPr lang="ja-JP" altLang="en-US" sz="2400" dirty="0"/>
              <a:t>自由なラベルに対応できる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7BB324-D935-AF1A-2EBD-50205FD4F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7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492E64-1E7A-4063-DBEC-8A532FEA8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/>
              <a:t>NoShot</a:t>
            </a:r>
            <a:r>
              <a:rPr lang="en-US" altLang="ja-JP" dirty="0"/>
              <a:t> </a:t>
            </a:r>
            <a:r>
              <a:rPr lang="ja-JP" altLang="en-US" dirty="0"/>
              <a:t>を可能にする技術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3446D4-1D4F-8E59-BA55-677A97631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5685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埋め込み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b="1" dirty="0"/>
              <a:t>埋め込み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オブジェクト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数値のベクトル</a:t>
            </a:r>
            <a:r>
              <a:rPr lang="ja-JP" altLang="en-US" sz="2400" dirty="0"/>
              <a:t>で表現すること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数値を用いて、オブジェクトの</a:t>
            </a:r>
            <a:r>
              <a:rPr lang="ja-JP" altLang="en-US" sz="2400" b="1" dirty="0"/>
              <a:t>類似性</a:t>
            </a:r>
            <a:r>
              <a:rPr lang="ja-JP" altLang="en-US" sz="2400" dirty="0"/>
              <a:t>や</a:t>
            </a:r>
            <a:r>
              <a:rPr lang="ja-JP" altLang="en-US" sz="2400" b="1" dirty="0"/>
              <a:t>関連性</a:t>
            </a:r>
            <a:r>
              <a:rPr lang="ja-JP" altLang="en-US" sz="2400" dirty="0"/>
              <a:t>を計算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未知のオブジェクトに関連する情報を推測可能に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endParaRPr lang="ja-JP" altLang="en-US" sz="2400" dirty="0"/>
          </a:p>
          <a:p>
            <a:pPr marL="0" indent="0">
              <a:buNone/>
            </a:pPr>
            <a:r>
              <a:rPr lang="ja-JP" altLang="en-US" sz="2400" b="1" dirty="0"/>
              <a:t>属性学習</a:t>
            </a:r>
            <a:endParaRPr lang="en-US" altLang="ja-JP" sz="2400" b="1" dirty="0"/>
          </a:p>
          <a:p>
            <a:r>
              <a:rPr lang="ja-JP" altLang="en-US" sz="2400" dirty="0"/>
              <a:t>オブジェクトの属性を学習</a:t>
            </a:r>
            <a:endParaRPr lang="en-US" altLang="ja-JP" sz="2400" dirty="0"/>
          </a:p>
          <a:p>
            <a:r>
              <a:rPr lang="ja-JP" altLang="en-US" sz="2400" b="1" dirty="0"/>
              <a:t>共通の属性を持つオブジェクト同士</a:t>
            </a:r>
            <a:r>
              <a:rPr lang="ja-JP" altLang="en-US" sz="2400" dirty="0"/>
              <a:t>を関連付けることが可能になる</a:t>
            </a:r>
            <a:endParaRPr lang="en-US" altLang="ja-JP" sz="2400" dirty="0"/>
          </a:p>
          <a:p>
            <a:r>
              <a:rPr lang="ja-JP" altLang="en-US" sz="2400" dirty="0"/>
              <a:t>属性を用いて未知のオブジェクトを識別可能に</a:t>
            </a:r>
          </a:p>
          <a:p>
            <a:pPr marL="0" indent="0">
              <a:buNone/>
            </a:pPr>
            <a:r>
              <a:rPr kumimoji="1" lang="ja-JP" altLang="en-US" sz="2400" dirty="0"/>
              <a:t>　例：「</a:t>
            </a:r>
            <a:r>
              <a:rPr kumimoji="1" lang="ja-JP" altLang="en-US" sz="2400" b="1" dirty="0"/>
              <a:t>羽がある</a:t>
            </a:r>
            <a:r>
              <a:rPr kumimoji="1" lang="ja-JP" altLang="en-US" sz="2400" dirty="0"/>
              <a:t>」などの属性から未知の鳥を識別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0DB92D-DD10-F8F7-6A88-B569FC6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313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 err="1"/>
              <a:t>NoShot</a:t>
            </a:r>
            <a:r>
              <a:rPr lang="en-US" altLang="ja-JP" sz="2400" b="1" dirty="0"/>
              <a:t> </a:t>
            </a:r>
            <a:r>
              <a:rPr lang="ja-JP" altLang="en-US" sz="2400" b="1" dirty="0"/>
              <a:t>の画像理解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en-US" altLang="ja-JP" sz="2400" b="1" dirty="0" err="1"/>
              <a:t>NoShot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英語のプロンプト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00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Segment Anything </a:t>
            </a:r>
            <a:r>
              <a:rPr lang="ja-JP" altLang="en-US" sz="2400" dirty="0"/>
              <a:t>のデモページを開く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https://segment-anything.com/demo#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>
                <a:solidFill>
                  <a:srgbClr val="FF0000"/>
                </a:solidFill>
              </a:rPr>
              <a:t>オンラインサービスであり、混雑時などは動かない場合がある。授業中で動かなかった場合には、後日試してほしい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400" dirty="0"/>
              <a:t>②最初「</a:t>
            </a:r>
            <a:r>
              <a:rPr lang="en-US" altLang="ja-JP" sz="2400" b="1" dirty="0"/>
              <a:t>I  have read and agree the Segment Anything. Terms and Conditions</a:t>
            </a:r>
            <a:r>
              <a:rPr lang="ja-JP" altLang="en-US" sz="2400" dirty="0"/>
              <a:t>」のところを</a:t>
            </a:r>
            <a:r>
              <a:rPr lang="ja-JP" altLang="en-US" sz="2400" b="1" dirty="0"/>
              <a:t>チェック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③画像を選ぶ。「</a:t>
            </a:r>
            <a:r>
              <a:rPr lang="en-US" altLang="ja-JP" sz="2400" dirty="0"/>
              <a:t>Upload an image</a:t>
            </a:r>
            <a:r>
              <a:rPr lang="ja-JP" altLang="en-US" sz="2400" dirty="0"/>
              <a:t>」により画像のアップロードも可能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4CD2AFF-C30F-E781-2098-CF346F3F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764" y="4696700"/>
            <a:ext cx="3668946" cy="20247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22A3307-1691-D29D-2677-BE90BDFBE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0" y="3218335"/>
            <a:ext cx="1402287" cy="11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24" y="102981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④使用法の説明が出る。「</a:t>
            </a:r>
            <a:r>
              <a:rPr lang="en-US" altLang="ja-JP" sz="2400" dirty="0"/>
              <a:t>close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右側のメニューとマウスで操作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93746B-1DB8-50D9-AEDC-59175E53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262" y="831805"/>
            <a:ext cx="1460575" cy="175269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F123D18-FD1E-A984-723C-C5F3FF82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28" y="3581399"/>
            <a:ext cx="1960448" cy="3173619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5F4025-EFA4-8389-B872-34EC8973B120}"/>
              </a:ext>
            </a:extLst>
          </p:cNvPr>
          <p:cNvSpPr txBox="1"/>
          <p:nvPr/>
        </p:nvSpPr>
        <p:spPr>
          <a:xfrm>
            <a:off x="2990850" y="4178300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マウスでクリック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範囲選択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kumimoji="1" lang="ja-JP" altLang="en-US" sz="2400" dirty="0"/>
              <a:t>画像全体を一括で処理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D01023C-7382-AA5A-80B1-66E5CBE45DB0}"/>
              </a:ext>
            </a:extLst>
          </p:cNvPr>
          <p:cNvCxnSpPr/>
          <p:nvPr/>
        </p:nvCxnSpPr>
        <p:spPr>
          <a:xfrm flipH="1">
            <a:off x="2120900" y="4433711"/>
            <a:ext cx="1028607" cy="157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21FAED8-6935-FD8D-ADD0-0C01CC4DE7F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120899" y="5147796"/>
            <a:ext cx="869951" cy="679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538C5A5-3A35-7F2C-9514-6A0937DFD881}"/>
              </a:ext>
            </a:extLst>
          </p:cNvPr>
          <p:cNvCxnSpPr>
            <a:cxnSpLocks/>
          </p:cNvCxnSpPr>
          <p:nvPr/>
        </p:nvCxnSpPr>
        <p:spPr>
          <a:xfrm flipH="1">
            <a:off x="2200227" y="5951407"/>
            <a:ext cx="790623" cy="191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69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7722</TotalTime>
  <Words>453</Words>
  <Application>Microsoft Office PowerPoint</Application>
  <PresentationFormat>画面に合わせる (4:3)</PresentationFormat>
  <Paragraphs>88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メイリオ</vt:lpstr>
      <vt:lpstr>游ゴシック</vt:lpstr>
      <vt:lpstr>Arial</vt:lpstr>
      <vt:lpstr>Calibri</vt:lpstr>
      <vt:lpstr>Office テーマ</vt:lpstr>
      <vt:lpstr>3_Office テーマ</vt:lpstr>
      <vt:lpstr>at-12. Segment Anything　ー　汎用性のあるセグメンテーションモデル　ー </vt:lpstr>
      <vt:lpstr>イントロダクション</vt:lpstr>
      <vt:lpstr>NoShot 学習の特徴</vt:lpstr>
      <vt:lpstr>NoShot 学習のセグメンテーションの例</vt:lpstr>
      <vt:lpstr>NoShot 学習のメリット</vt:lpstr>
      <vt:lpstr>NoShot を可能にする技術</vt:lpstr>
      <vt:lpstr>演習 </vt:lpstr>
      <vt:lpstr>PowerPoint プレゼンテーション</vt:lpstr>
      <vt:lpstr>PowerPoint プレゼンテーション</vt:lpstr>
      <vt:lpstr>PowerPoint プレゼンテーション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at-11.Segment Anything　ー　汎用性のあるセグメンテーションモデル　ー（ディープラーニングのシステムとプログラミング）</dc:title>
  <dc:creator>kaneko kunihiko</dc:creator>
  <cp:lastModifiedBy>金子　邦彦</cp:lastModifiedBy>
  <cp:revision>662</cp:revision>
  <dcterms:created xsi:type="dcterms:W3CDTF">2019-11-02T00:06:04Z</dcterms:created>
  <dcterms:modified xsi:type="dcterms:W3CDTF">2025-03-25T06:04:27Z</dcterms:modified>
</cp:coreProperties>
</file>