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83" r:id="rId3"/>
    <p:sldMasterId id="2147483688" r:id="rId4"/>
    <p:sldMasterId id="2147483698" r:id="rId5"/>
  </p:sldMasterIdLst>
  <p:notesMasterIdLst>
    <p:notesMasterId r:id="rId73"/>
  </p:notesMasterIdLst>
  <p:sldIdLst>
    <p:sldId id="1681" r:id="rId6"/>
    <p:sldId id="1950" r:id="rId7"/>
    <p:sldId id="993" r:id="rId8"/>
    <p:sldId id="1951" r:id="rId9"/>
    <p:sldId id="893" r:id="rId10"/>
    <p:sldId id="910" r:id="rId11"/>
    <p:sldId id="979" r:id="rId12"/>
    <p:sldId id="1952" r:id="rId13"/>
    <p:sldId id="1953" r:id="rId14"/>
    <p:sldId id="1888" r:id="rId15"/>
    <p:sldId id="1740" r:id="rId16"/>
    <p:sldId id="1727" r:id="rId17"/>
    <p:sldId id="1955" r:id="rId18"/>
    <p:sldId id="1954" r:id="rId19"/>
    <p:sldId id="961" r:id="rId20"/>
    <p:sldId id="1665" r:id="rId21"/>
    <p:sldId id="1849" r:id="rId22"/>
    <p:sldId id="1407" r:id="rId23"/>
    <p:sldId id="1956" r:id="rId24"/>
    <p:sldId id="1851" r:id="rId25"/>
    <p:sldId id="1389" r:id="rId26"/>
    <p:sldId id="1388" r:id="rId27"/>
    <p:sldId id="1852" r:id="rId28"/>
    <p:sldId id="1957" r:id="rId29"/>
    <p:sldId id="1724" r:id="rId30"/>
    <p:sldId id="1722" r:id="rId31"/>
    <p:sldId id="1350" r:id="rId32"/>
    <p:sldId id="1351" r:id="rId33"/>
    <p:sldId id="1892" r:id="rId34"/>
    <p:sldId id="1893" r:id="rId35"/>
    <p:sldId id="1895" r:id="rId36"/>
    <p:sldId id="1899" r:id="rId37"/>
    <p:sldId id="1896" r:id="rId38"/>
    <p:sldId id="1897" r:id="rId39"/>
    <p:sldId id="1923" r:id="rId40"/>
    <p:sldId id="1922" r:id="rId41"/>
    <p:sldId id="1918" r:id="rId42"/>
    <p:sldId id="1539" r:id="rId43"/>
    <p:sldId id="1564" r:id="rId44"/>
    <p:sldId id="1565" r:id="rId45"/>
    <p:sldId id="1566" r:id="rId46"/>
    <p:sldId id="1568" r:id="rId47"/>
    <p:sldId id="722" r:id="rId48"/>
    <p:sldId id="1933" r:id="rId49"/>
    <p:sldId id="1935" r:id="rId50"/>
    <p:sldId id="1934" r:id="rId51"/>
    <p:sldId id="1834" r:id="rId52"/>
    <p:sldId id="1836" r:id="rId53"/>
    <p:sldId id="1823" r:id="rId54"/>
    <p:sldId id="1822" r:id="rId55"/>
    <p:sldId id="1940" r:id="rId56"/>
    <p:sldId id="1789" r:id="rId57"/>
    <p:sldId id="1790" r:id="rId58"/>
    <p:sldId id="1791" r:id="rId59"/>
    <p:sldId id="1792" r:id="rId60"/>
    <p:sldId id="702" r:id="rId61"/>
    <p:sldId id="1699" r:id="rId62"/>
    <p:sldId id="1711" r:id="rId63"/>
    <p:sldId id="1744" r:id="rId64"/>
    <p:sldId id="294" r:id="rId65"/>
    <p:sldId id="962" r:id="rId66"/>
    <p:sldId id="909" r:id="rId67"/>
    <p:sldId id="1947" r:id="rId68"/>
    <p:sldId id="1948" r:id="rId69"/>
    <p:sldId id="1832" r:id="rId70"/>
    <p:sldId id="1945" r:id="rId71"/>
    <p:sldId id="1835" r:id="rId7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2" autoAdjust="0"/>
    <p:restoredTop sz="94660"/>
  </p:normalViewPr>
  <p:slideViewPr>
    <p:cSldViewPr snapToGrid="0">
      <p:cViewPr varScale="1">
        <p:scale>
          <a:sx n="61" d="100"/>
          <a:sy n="61" d="100"/>
        </p:scale>
        <p:origin x="870" y="1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45" d="100"/>
          <a:sy n="45" d="100"/>
        </p:scale>
        <p:origin x="2830" y="30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notesMaster" Target="notesMasters/notesMaster1.xml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036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  <a:p>
            <a:r>
              <a:rPr lang="ja-JP" altLang="en-US" dirty="0"/>
              <a:t>画像分類は，画像に対して，ラベルとその確率を得ることです．</a:t>
            </a:r>
          </a:p>
          <a:p>
            <a:endParaRPr lang="ja-JP" altLang="en-US" dirty="0"/>
          </a:p>
          <a:p>
            <a:r>
              <a:rPr lang="ja-JP" altLang="en-US" dirty="0"/>
              <a:t>ラベルというのは，画像分類した結果の，画像の種類を表すキーワードのことです．</a:t>
            </a:r>
          </a:p>
          <a:p>
            <a:endParaRPr lang="ja-JP" altLang="en-US" dirty="0"/>
          </a:p>
          <a:p>
            <a:r>
              <a:rPr lang="ja-JP" altLang="en-US" dirty="0"/>
              <a:t>このラベルと確率を精度よく自動で求めるために，人工知能を使うことができます．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329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画像分類の例</a:t>
            </a:r>
          </a:p>
          <a:p>
            <a:endParaRPr lang="ja-JP" altLang="en-US" dirty="0"/>
          </a:p>
          <a:p>
            <a:r>
              <a:rPr lang="ja-JP" altLang="en-US" dirty="0"/>
              <a:t>画像に対して，いくつかのラベル，</a:t>
            </a:r>
          </a:p>
          <a:p>
            <a:r>
              <a:rPr lang="ja-JP" altLang="en-US" dirty="0"/>
              <a:t>それぞれのラベルに対しての確率が得られています．</a:t>
            </a:r>
          </a:p>
          <a:p>
            <a:endParaRPr lang="ja-JP" altLang="en-US" dirty="0"/>
          </a:p>
          <a:p>
            <a:r>
              <a:rPr lang="ja-JP" altLang="en-US" dirty="0"/>
              <a:t>例えば，この結果を見ると，この画像，ラベルが </a:t>
            </a:r>
            <a:r>
              <a:rPr lang="en-US" altLang="ja-JP" dirty="0" err="1"/>
              <a:t>lab_coat</a:t>
            </a:r>
            <a:r>
              <a:rPr lang="en-US" altLang="ja-JP" dirty="0"/>
              <a:t> </a:t>
            </a:r>
            <a:r>
              <a:rPr lang="ja-JP" altLang="en-US" dirty="0"/>
              <a:t>である確率が，約 </a:t>
            </a:r>
            <a:r>
              <a:rPr lang="en-US" altLang="ja-JP" dirty="0"/>
              <a:t>0.98 </a:t>
            </a:r>
            <a:r>
              <a:rPr lang="ja-JP" altLang="en-US" dirty="0" err="1"/>
              <a:t>のように</a:t>
            </a:r>
            <a:r>
              <a:rPr lang="ja-JP" altLang="en-US" dirty="0"/>
              <a:t>結果が得られています．</a:t>
            </a:r>
          </a:p>
          <a:p>
            <a:endParaRPr lang="ja-JP" altLang="en-US" dirty="0"/>
          </a:p>
          <a:p>
            <a:r>
              <a:rPr lang="ja-JP" altLang="en-US" dirty="0"/>
              <a:t>このように，１枚の画像に対して，複数のラベルとそれぞれの確率を得ること．</a:t>
            </a:r>
          </a:p>
          <a:p>
            <a:r>
              <a:rPr lang="ja-JP" altLang="en-US" dirty="0"/>
              <a:t>それが画像分類です．</a:t>
            </a:r>
          </a:p>
          <a:p>
            <a:endParaRPr lang="ja-JP" altLang="en-US" dirty="0"/>
          </a:p>
          <a:p>
            <a:r>
              <a:rPr lang="ja-JP" altLang="en-US" dirty="0"/>
              <a:t>画像分類は，画像を扱う他の人工知能，例えば，物体検出などの基礎になっています．</a:t>
            </a:r>
          </a:p>
          <a:p>
            <a:endParaRPr lang="ja-JP" altLang="en-US" dirty="0"/>
          </a:p>
          <a:p>
            <a:r>
              <a:rPr lang="ja-JP" altLang="en-US" dirty="0"/>
              <a:t>画像分類の説明は以上です．</a:t>
            </a:r>
          </a:p>
          <a:p>
            <a:r>
              <a:rPr lang="ja-JP" altLang="en-US" dirty="0"/>
              <a:t>視聴ありがとうございました．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616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056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814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626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051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良好な学習能力をもち，機械学習が脚光をあびるきっかけにも</a:t>
            </a:r>
            <a:endParaRPr kumimoji="1" lang="en-US" altLang="ja-JP" dirty="0"/>
          </a:p>
          <a:p>
            <a:endParaRPr lang="en-US" altLang="ja-JP" dirty="0"/>
          </a:p>
          <a:p>
            <a:r>
              <a:rPr lang="ja-JP" altLang="en-US" dirty="0"/>
              <a:t>機械学習を勉強するとき，ニューラルネットワークは良い手段と考える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/>
              <a:t>機械学習では，ニューラルネットワークを使う場合もあれば，ニューラルネットワークではない他のものもある（あとで詳しく）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273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542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188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934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70453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8F6E-A61D-4F4B-A02A-32A375CBD654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6191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718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488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9338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30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137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0599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FBDB-3FE1-4E23-8A3E-D2303754726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637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604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9862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89E5-970E-4E43-B109-FA73DDD3F5FC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7190-F4F2-435C-9433-79F7AB9E97B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432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05C0-43AD-4913-9290-D69A215DC36E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386-A21B-4F0F-B11C-3FC9324127B8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Abadi" panose="020B06040201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8F6E-A61D-4F4B-A02A-32A375CBD654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01024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  <a:lvl2pPr>
              <a:defRPr>
                <a:latin typeface="Abadi" panose="020B0604020104020204" pitchFamily="34" charset="0"/>
              </a:defRPr>
            </a:lvl2pPr>
            <a:lvl3pPr>
              <a:defRPr>
                <a:latin typeface="Abadi" panose="020B0604020104020204" pitchFamily="34" charset="0"/>
              </a:defRPr>
            </a:lvl3pPr>
            <a:lvl4pPr>
              <a:defRPr>
                <a:latin typeface="Abadi" panose="020B0604020104020204" pitchFamily="34" charset="0"/>
              </a:defRPr>
            </a:lvl4pPr>
            <a:lvl5pPr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89E5-970E-4E43-B109-FA73DDD3F5FC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78305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>
                <a:latin typeface="Abadi" panose="020B0604020104020204" pitchFamily="34" charset="0"/>
              </a:defRPr>
            </a:lvl1pPr>
            <a:lvl2pPr>
              <a:spcBef>
                <a:spcPts val="0"/>
              </a:spcBef>
              <a:defRPr>
                <a:latin typeface="Abadi" panose="020B0604020104020204" pitchFamily="34" charset="0"/>
              </a:defRPr>
            </a:lvl2pPr>
            <a:lvl3pPr>
              <a:spcBef>
                <a:spcPts val="0"/>
              </a:spcBef>
              <a:defRPr>
                <a:latin typeface="Abadi" panose="020B0604020104020204" pitchFamily="34" charset="0"/>
              </a:defRPr>
            </a:lvl3pPr>
            <a:lvl4pPr>
              <a:spcBef>
                <a:spcPts val="0"/>
              </a:spcBef>
              <a:defRPr>
                <a:latin typeface="Abadi" panose="020B0604020104020204" pitchFamily="34" charset="0"/>
              </a:defRPr>
            </a:lvl4pPr>
            <a:lvl5pPr>
              <a:spcBef>
                <a:spcPts val="0"/>
              </a:spcBef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05C0-43AD-4913-9290-D69A215DC36E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57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386-A21B-4F0F-B11C-3FC9324127B8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04025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57486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theme" Target="../theme/theme2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theme" Target="../theme/theme3.xml"/><Relationship Id="rId6" Type="http://schemas.openxmlformats.org/officeDocument/2006/relationships/image" Target="../media/image1.png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theme" Target="../theme/theme4.xml"/></Relationships>
</file>

<file path=ppt/slideMasters/_rels/slideMaster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theme" Target="../theme/theme5.xml"/><Relationship Id="rId6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E6DA0-13F0-4131-A74D-D600C97A2AE8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E6DA0-13F0-4131-A74D-D600C97A2AE8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2602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66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6255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BE731-6ED8-4A42-8A57-3C41D75849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60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s://www.kkaneko.jp/ai/at/index.html" TargetMode="Externa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e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jpe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s://chatgpt.com/" TargetMode="External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jpeg"/><Relationship Id="rId4" Type="http://schemas.openxmlformats.org/officeDocument/2006/relationships/image" Target="../media/image23.pn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png"/><Relationship Id="rId3" Type="http://schemas.openxmlformats.org/officeDocument/2006/relationships/image" Target="../media/image24.png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8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61.xml.rels><?xml version='1.0' encoding='UTF-8' standalone='yes'?>
<Relationships xmlns="http://schemas.openxmlformats.org/package/2006/relationships"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62.xml.rels><?xml version='1.0' encoding='UTF-8' standalone='yes'?>
<Relationships xmlns="http://schemas.openxmlformats.org/package/2006/relationships"><Relationship Id="rId1" Type="http://schemas.microsoft.com/office/2007/relationships/media" Target="../media/media2.mp4"/><Relationship Id="rId2" Type="http://schemas.openxmlformats.org/officeDocument/2006/relationships/video" Target="../media/media2.mp4"/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/Relationships>
</file>

<file path=ppt/slides/_rels/slide6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6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50157" y="1122363"/>
            <a:ext cx="8243685" cy="2387600"/>
          </a:xfrm>
        </p:spPr>
        <p:txBody>
          <a:bodyPr>
            <a:noAutofit/>
          </a:bodyPr>
          <a:lstStyle/>
          <a:p>
            <a:r>
              <a:rPr lang="en-US" altLang="ja-JP" dirty="0">
                <a:latin typeface="メイリオ" panose="020B0604030504040204" pitchFamily="50" charset="-128"/>
              </a:rPr>
              <a:t>at-13.</a:t>
            </a:r>
            <a:r>
              <a:rPr lang="ja-JP" altLang="en-US" dirty="0">
                <a:latin typeface="メイリオ" panose="020B0604030504040204" pitchFamily="50" charset="-128"/>
              </a:rPr>
              <a:t>全体</a:t>
            </a:r>
            <a:r>
              <a:rPr lang="ja-JP" altLang="en-US" sz="4400" dirty="0">
                <a:latin typeface="メイリオ" panose="020B0604030504040204" pitchFamily="50" charset="-128"/>
              </a:rPr>
              <a:t>まとめと発展</a:t>
            </a:r>
            <a:br>
              <a:rPr lang="en-US" altLang="ja-JP" sz="4400" dirty="0">
                <a:latin typeface="メイリオ" panose="020B0604030504040204" pitchFamily="50" charset="-128"/>
              </a:rPr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05" y="59281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10" name="字幕 7">
            <a:extLst>
              <a:ext uri="{FF2B5EF4-FFF2-40B4-BE49-F238E27FC236}">
                <a16:creationId xmlns:a16="http://schemas.microsoft.com/office/drawing/2014/main" id="{37D4ADBE-20CC-E872-B40A-BB7A1D4B9C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157" y="3150100"/>
            <a:ext cx="8266421" cy="1506085"/>
          </a:xfrm>
        </p:spPr>
        <p:txBody>
          <a:bodyPr>
            <a:normAutofit fontScale="92500"/>
          </a:bodyPr>
          <a:lstStyle/>
          <a:p>
            <a:r>
              <a:rPr lang="ja-JP" altLang="en-US" sz="2800" dirty="0"/>
              <a:t>（ディープラーニングのシステムとプログラミング）</a:t>
            </a:r>
            <a:endParaRPr lang="en-US" altLang="ja-JP" sz="2800" dirty="0"/>
          </a:p>
          <a:p>
            <a:r>
              <a:rPr lang="ja-JP" altLang="en-US" sz="2800"/>
              <a:t>（全１２回</a:t>
            </a:r>
            <a:r>
              <a:rPr lang="ja-JP" altLang="en-US" sz="2800" dirty="0"/>
              <a:t>）</a:t>
            </a:r>
          </a:p>
          <a:p>
            <a:r>
              <a:rPr lang="en-US" altLang="ja-JP" dirty="0">
                <a:hlinkClick r:id="rId5"/>
              </a:rPr>
              <a:t>https://www.kkaneko.jp/ai/at/index.html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08905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AD88448-5387-4E74-054E-FE4A6FF17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18C52FDA-87AF-9D72-9259-A41E1F8A2557}"/>
              </a:ext>
            </a:extLst>
          </p:cNvPr>
          <p:cNvSpPr/>
          <p:nvPr/>
        </p:nvSpPr>
        <p:spPr>
          <a:xfrm>
            <a:off x="397042" y="511342"/>
            <a:ext cx="7760369" cy="612407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621E9C86-3AAD-96FF-7762-AF28CE5C1859}"/>
              </a:ext>
            </a:extLst>
          </p:cNvPr>
          <p:cNvSpPr/>
          <p:nvPr/>
        </p:nvSpPr>
        <p:spPr>
          <a:xfrm>
            <a:off x="986589" y="1822785"/>
            <a:ext cx="6671511" cy="459004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知的な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IT</a:t>
            </a: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システム</a:t>
            </a: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6B81A2B0-10EA-896E-F9E1-584D80B29865}"/>
              </a:ext>
            </a:extLst>
          </p:cNvPr>
          <p:cNvSpPr/>
          <p:nvPr/>
        </p:nvSpPr>
        <p:spPr>
          <a:xfrm>
            <a:off x="1576136" y="3200400"/>
            <a:ext cx="5528511" cy="306989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9E15F69-62D3-E941-EB06-2A332BD1C6E9}"/>
              </a:ext>
            </a:extLst>
          </p:cNvPr>
          <p:cNvSpPr txBox="1"/>
          <p:nvPr/>
        </p:nvSpPr>
        <p:spPr>
          <a:xfrm>
            <a:off x="2992855" y="100939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知的なITシステム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94A4BDA-D25E-4F04-E9DB-68EF07375D91}"/>
              </a:ext>
            </a:extLst>
          </p:cNvPr>
          <p:cNvSpPr txBox="1"/>
          <p:nvPr/>
        </p:nvSpPr>
        <p:spPr>
          <a:xfrm>
            <a:off x="3519236" y="356877"/>
            <a:ext cx="14157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人工知能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FB3AF90-AED7-A1EF-F91B-E539F950854D}"/>
              </a:ext>
            </a:extLst>
          </p:cNvPr>
          <p:cNvSpPr txBox="1"/>
          <p:nvPr/>
        </p:nvSpPr>
        <p:spPr>
          <a:xfrm>
            <a:off x="3569340" y="1678750"/>
            <a:ext cx="14157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機械学習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863FEF5-D42A-F289-05F0-8D2DB1334356}"/>
              </a:ext>
            </a:extLst>
          </p:cNvPr>
          <p:cNvSpPr txBox="1"/>
          <p:nvPr/>
        </p:nvSpPr>
        <p:spPr>
          <a:xfrm>
            <a:off x="2195763" y="2316409"/>
            <a:ext cx="45659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データから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し、知的能力を向上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B32A786-4DB9-526E-EE94-0404FBED5B11}"/>
              </a:ext>
            </a:extLst>
          </p:cNvPr>
          <p:cNvSpPr txBox="1"/>
          <p:nvPr/>
        </p:nvSpPr>
        <p:spPr>
          <a:xfrm>
            <a:off x="2845016" y="3111713"/>
            <a:ext cx="295465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ディープラーニング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669F09-56C6-8A47-4557-C3ED0AC72B6E}"/>
              </a:ext>
            </a:extLst>
          </p:cNvPr>
          <p:cNvSpPr txBox="1"/>
          <p:nvPr/>
        </p:nvSpPr>
        <p:spPr>
          <a:xfrm>
            <a:off x="2189747" y="3978921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データから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し、複雑なタスクを実行。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多層のニューラルネットワーク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</a:t>
            </a:r>
          </a:p>
        </p:txBody>
      </p:sp>
    </p:spTree>
    <p:extLst>
      <p:ext uri="{BB962C8B-B14F-4D97-AF65-F5344CB8AC3E}">
        <p14:creationId xmlns:p14="http://schemas.microsoft.com/office/powerpoint/2010/main" val="1517799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61AFA3-DC87-46CB-822A-AA40C11F9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620626" cy="1080738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 dirty="0"/>
              <a:t>ディープラーニング</a:t>
            </a:r>
            <a:r>
              <a:rPr lang="ja-JP" altLang="en-US" dirty="0"/>
              <a:t>に「</a:t>
            </a:r>
            <a:r>
              <a:rPr lang="ja-JP" altLang="en-US" b="1" dirty="0"/>
              <a:t>ディープ</a:t>
            </a:r>
            <a:r>
              <a:rPr lang="ja-JP" altLang="en-US" dirty="0"/>
              <a:t>」とついているのは、</a:t>
            </a:r>
            <a:r>
              <a:rPr lang="ja-JP" altLang="en-US" b="1" u="sng" dirty="0">
                <a:solidFill>
                  <a:srgbClr val="FF0000"/>
                </a:solidFill>
              </a:rPr>
              <a:t>多層のニューラルネットワーク</a:t>
            </a:r>
            <a:r>
              <a:rPr lang="ja-JP" altLang="en-US" dirty="0"/>
              <a:t>を使用するため</a:t>
            </a:r>
            <a:endParaRPr lang="en-US" altLang="ja-JP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ja-JP" b="1" dirty="0">
              <a:solidFill>
                <a:srgbClr val="C0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78DC6D6-17C0-4DAF-85A1-0093061E0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A513BFA3-5439-41CE-BD82-E0D6FC400AB4}"/>
              </a:ext>
            </a:extLst>
          </p:cNvPr>
          <p:cNvSpPr txBox="1">
            <a:spLocks/>
          </p:cNvSpPr>
          <p:nvPr/>
        </p:nvSpPr>
        <p:spPr>
          <a:xfrm>
            <a:off x="407904" y="2397868"/>
            <a:ext cx="8620626" cy="1080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F6CD0BD-0177-427C-BDB3-5F463FF2B67B}"/>
              </a:ext>
            </a:extLst>
          </p:cNvPr>
          <p:cNvSpPr txBox="1"/>
          <p:nvPr/>
        </p:nvSpPr>
        <p:spPr>
          <a:xfrm>
            <a:off x="856093" y="541989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層の数が少ない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1486206-1AC5-45F5-94FD-DB1F37662932}"/>
              </a:ext>
            </a:extLst>
          </p:cNvPr>
          <p:cNvSpPr txBox="1"/>
          <p:nvPr/>
        </p:nvSpPr>
        <p:spPr>
          <a:xfrm>
            <a:off x="5341751" y="5533035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層の数が多い（ディープ）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DC369F1-3A61-4D63-8EA4-B478BD8F2950}"/>
              </a:ext>
            </a:extLst>
          </p:cNvPr>
          <p:cNvSpPr/>
          <p:nvPr/>
        </p:nvSpPr>
        <p:spPr>
          <a:xfrm>
            <a:off x="1582153" y="3254542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2F51FA1-2904-45DD-B13A-05D1157AC4A8}"/>
              </a:ext>
            </a:extLst>
          </p:cNvPr>
          <p:cNvSpPr/>
          <p:nvPr/>
        </p:nvSpPr>
        <p:spPr>
          <a:xfrm>
            <a:off x="1927831" y="3560567"/>
            <a:ext cx="270710" cy="12633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3B939A-78D7-4C32-9063-7A420F0C952E}"/>
              </a:ext>
            </a:extLst>
          </p:cNvPr>
          <p:cNvSpPr/>
          <p:nvPr/>
        </p:nvSpPr>
        <p:spPr>
          <a:xfrm>
            <a:off x="2273509" y="3429000"/>
            <a:ext cx="270710" cy="1498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3D64FA4-062E-41F8-99F3-234479FB1D2C}"/>
              </a:ext>
            </a:extLst>
          </p:cNvPr>
          <p:cNvSpPr/>
          <p:nvPr/>
        </p:nvSpPr>
        <p:spPr>
          <a:xfrm>
            <a:off x="5167564" y="3389338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4F41FB1-94DB-4591-BB81-20D868402759}"/>
              </a:ext>
            </a:extLst>
          </p:cNvPr>
          <p:cNvSpPr/>
          <p:nvPr/>
        </p:nvSpPr>
        <p:spPr>
          <a:xfrm>
            <a:off x="5513242" y="3521506"/>
            <a:ext cx="270710" cy="162270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1FBB16C-DEA7-4049-BE60-F4393E838B52}"/>
              </a:ext>
            </a:extLst>
          </p:cNvPr>
          <p:cNvSpPr/>
          <p:nvPr/>
        </p:nvSpPr>
        <p:spPr>
          <a:xfrm>
            <a:off x="5858920" y="3661607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0251E1A-B984-474F-B659-5B3E73D3E3CF}"/>
              </a:ext>
            </a:extLst>
          </p:cNvPr>
          <p:cNvSpPr/>
          <p:nvPr/>
        </p:nvSpPr>
        <p:spPr>
          <a:xfrm>
            <a:off x="6204598" y="3985124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FDABD12-23DE-4FE0-B071-04BFB9FFE8AA}"/>
              </a:ext>
            </a:extLst>
          </p:cNvPr>
          <p:cNvSpPr/>
          <p:nvPr/>
        </p:nvSpPr>
        <p:spPr>
          <a:xfrm>
            <a:off x="6563227" y="3707062"/>
            <a:ext cx="270710" cy="12537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32ED5DF-3DED-44B1-BDB8-22DBCFE01176}"/>
              </a:ext>
            </a:extLst>
          </p:cNvPr>
          <p:cNvSpPr/>
          <p:nvPr/>
        </p:nvSpPr>
        <p:spPr>
          <a:xfrm>
            <a:off x="6921856" y="3429000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5F18B233-29CD-4716-9160-BBD28502222B}"/>
              </a:ext>
            </a:extLst>
          </p:cNvPr>
          <p:cNvSpPr/>
          <p:nvPr/>
        </p:nvSpPr>
        <p:spPr>
          <a:xfrm>
            <a:off x="7280485" y="3707062"/>
            <a:ext cx="270710" cy="12991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4589AE5-3D71-452D-91A9-DEE9E3CC156E}"/>
              </a:ext>
            </a:extLst>
          </p:cNvPr>
          <p:cNvSpPr/>
          <p:nvPr/>
        </p:nvSpPr>
        <p:spPr>
          <a:xfrm>
            <a:off x="7639114" y="3985124"/>
            <a:ext cx="270710" cy="8719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65CA097-D6C8-41F4-ADB4-6456BE855401}"/>
              </a:ext>
            </a:extLst>
          </p:cNvPr>
          <p:cNvSpPr/>
          <p:nvPr/>
        </p:nvSpPr>
        <p:spPr>
          <a:xfrm>
            <a:off x="7997743" y="3429000"/>
            <a:ext cx="270710" cy="185531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ディープラーニング</a:t>
            </a:r>
          </a:p>
        </p:txBody>
      </p:sp>
    </p:spTree>
    <p:extLst>
      <p:ext uri="{BB962C8B-B14F-4D97-AF65-F5344CB8AC3E}">
        <p14:creationId xmlns:p14="http://schemas.microsoft.com/office/powerpoint/2010/main" val="3748424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ディープラーニングまとめ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b="1" dirty="0"/>
              <a:t>ディープラーニング</a:t>
            </a:r>
            <a:r>
              <a:rPr lang="ja-JP" altLang="en-US" sz="2400" dirty="0"/>
              <a:t>は</a:t>
            </a:r>
            <a:r>
              <a:rPr lang="ja-JP" altLang="en-US" sz="2400" b="1" dirty="0"/>
              <a:t>機械学習</a:t>
            </a:r>
            <a:r>
              <a:rPr lang="ja-JP" altLang="en-US" sz="2400" dirty="0"/>
              <a:t>の一種であり、人工</a:t>
            </a:r>
            <a:r>
              <a:rPr lang="ja-JP" altLang="en-US" sz="2400" b="1" dirty="0"/>
              <a:t>ニューラルネットワーク</a:t>
            </a:r>
            <a:r>
              <a:rPr lang="ja-JP" altLang="en-US" sz="2400" dirty="0"/>
              <a:t>を使用して</a:t>
            </a:r>
            <a:r>
              <a:rPr lang="ja-JP" altLang="en-US" sz="2400" b="1" dirty="0"/>
              <a:t>データから学習</a:t>
            </a:r>
            <a:r>
              <a:rPr lang="ja-JP" altLang="en-US" sz="2400" dirty="0"/>
              <a:t>し、複雑な</a:t>
            </a:r>
            <a:r>
              <a:rPr lang="ja-JP" altLang="en-US" sz="2400" b="1" dirty="0"/>
              <a:t>タスクを実行</a:t>
            </a:r>
            <a:r>
              <a:rPr lang="ja-JP" altLang="en-US" sz="2400" dirty="0"/>
              <a:t>する技術</a:t>
            </a:r>
          </a:p>
          <a:p>
            <a:endParaRPr lang="ja-JP" altLang="en-US" sz="2400" dirty="0"/>
          </a:p>
          <a:p>
            <a:r>
              <a:rPr lang="ja-JP" altLang="en-US" sz="2400" dirty="0"/>
              <a:t>「ディープ」の名前は、</a:t>
            </a:r>
            <a:r>
              <a:rPr lang="ja-JP" altLang="en-US" sz="2400" b="1" dirty="0"/>
              <a:t>多層のニューラルネットワーク</a:t>
            </a:r>
            <a:r>
              <a:rPr lang="ja-JP" altLang="en-US" sz="2400" dirty="0"/>
              <a:t>を使用することに由来</a:t>
            </a:r>
          </a:p>
          <a:p>
            <a:endParaRPr lang="ja-JP" altLang="en-US" sz="2400" dirty="0"/>
          </a:p>
          <a:p>
            <a:r>
              <a:rPr lang="ja-JP" altLang="en-US" sz="2400" dirty="0"/>
              <a:t>ディープラーニングが広く利用される理由は、</a:t>
            </a:r>
            <a:r>
              <a:rPr lang="ja-JP" altLang="en-US" sz="2400" b="1" dirty="0"/>
              <a:t>多様なデータに適用</a:t>
            </a:r>
            <a:r>
              <a:rPr lang="ja-JP" altLang="en-US" sz="2400" dirty="0"/>
              <a:t>でき、</a:t>
            </a:r>
            <a:r>
              <a:rPr lang="ja-JP" altLang="en-US" sz="2400" b="1" dirty="0"/>
              <a:t>さまざまなタスク</a:t>
            </a:r>
            <a:r>
              <a:rPr lang="ja-JP" altLang="en-US" sz="2400" dirty="0"/>
              <a:t>で高性能を発揮するため</a:t>
            </a:r>
            <a:r>
              <a:rPr lang="ja-JP" altLang="en-US" sz="2400"/>
              <a:t>。例：</a:t>
            </a:r>
            <a:r>
              <a:rPr lang="ja-JP" altLang="en-US" sz="2400" b="1"/>
              <a:t>画像</a:t>
            </a:r>
            <a:r>
              <a:rPr lang="ja-JP" altLang="en-US" sz="2400" b="1" dirty="0"/>
              <a:t>認識</a:t>
            </a:r>
            <a:r>
              <a:rPr lang="ja-JP" altLang="en-US" sz="2400" dirty="0"/>
              <a:t>、</a:t>
            </a:r>
            <a:r>
              <a:rPr lang="ja-JP" altLang="en-US" sz="2400" b="1" dirty="0"/>
              <a:t>自然言語処理</a:t>
            </a:r>
            <a:r>
              <a:rPr lang="ja-JP" altLang="en-US" sz="2400" dirty="0"/>
              <a:t>、</a:t>
            </a:r>
            <a:r>
              <a:rPr lang="ja-JP" altLang="en-US" sz="2400" b="1" dirty="0"/>
              <a:t>音声認識</a:t>
            </a:r>
            <a:r>
              <a:rPr lang="ja-JP" altLang="en-US" sz="2400" dirty="0"/>
              <a:t>など。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750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7014881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15-3. </a:t>
            </a:r>
            <a:r>
              <a:rPr lang="ja-JP" altLang="en-US" sz="4500" dirty="0">
                <a:solidFill>
                  <a:schemeClr val="tx2"/>
                </a:solidFill>
              </a:rPr>
              <a:t>ニューラルネットワーク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631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62E7E7-CDA7-3A07-CCB3-E080D3834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ニューラルネットワーク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CB2569E-FD26-B1C3-F7E8-14F0001B9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ニューラルネットワークの究極の目標は，</a:t>
            </a:r>
            <a:r>
              <a:rPr kumimoji="1" lang="ja-JP" altLang="en-US" b="1" dirty="0"/>
              <a:t>人間の脳の仕組みを模倣</a:t>
            </a:r>
            <a:r>
              <a:rPr kumimoji="1" lang="ja-JP" altLang="en-US" dirty="0"/>
              <a:t>すること</a:t>
            </a:r>
            <a:endParaRPr kumimoji="1" lang="en-US" altLang="ja-JP" dirty="0"/>
          </a:p>
          <a:p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《</a:t>
            </a:r>
            <a:r>
              <a:rPr kumimoji="1" lang="ja-JP" altLang="en-US" dirty="0"/>
              <a:t>特徴</a:t>
            </a:r>
            <a:r>
              <a:rPr kumimoji="1" lang="en-US" altLang="ja-JP" dirty="0"/>
              <a:t>》</a:t>
            </a:r>
          </a:p>
          <a:p>
            <a:r>
              <a:rPr kumimoji="1" lang="ja-JP" altLang="en-US" b="1" dirty="0"/>
              <a:t>大量のデータ</a:t>
            </a:r>
            <a:r>
              <a:rPr kumimoji="1" lang="ja-JP" altLang="en-US" dirty="0"/>
              <a:t>から自動的に</a:t>
            </a:r>
            <a:r>
              <a:rPr kumimoji="1" lang="ja-JP" altLang="en-US" b="1" dirty="0"/>
              <a:t>パターンを学</a:t>
            </a:r>
            <a:r>
              <a:rPr kumimoji="1" lang="ja-JP" altLang="en-US" dirty="0"/>
              <a:t>習</a:t>
            </a:r>
            <a:endParaRPr kumimoji="1" lang="en-US" altLang="ja-JP" dirty="0"/>
          </a:p>
          <a:p>
            <a:r>
              <a:rPr kumimoji="1" lang="ja-JP" altLang="en-US" b="1" dirty="0"/>
              <a:t>複雑な問題を解決する能力</a:t>
            </a:r>
            <a:r>
              <a:rPr kumimoji="1" lang="ja-JP" altLang="en-US" dirty="0"/>
              <a:t>（画像認識、自然言語処理など）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2F2EB2A-92F1-51EA-6834-A98D20AF0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735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984C65-1717-4E7C-8BBF-6E40935D1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機械学習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D8E55D1-1FE2-4A08-89E3-B95E8B413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313" y="2345259"/>
            <a:ext cx="2740769" cy="1258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b="1" dirty="0">
                <a:solidFill>
                  <a:srgbClr val="C00000"/>
                </a:solidFill>
              </a:rPr>
              <a:t>学習用</a:t>
            </a:r>
            <a:r>
              <a:rPr lang="ja-JP" altLang="en-US" b="1" dirty="0">
                <a:solidFill>
                  <a:srgbClr val="C00000"/>
                </a:solidFill>
              </a:rPr>
              <a:t>データ</a:t>
            </a:r>
            <a:endParaRPr kumimoji="1" lang="ja-JP" altLang="en-US" b="1" dirty="0">
              <a:solidFill>
                <a:srgbClr val="C0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DD1CB9F-CF01-4581-9454-F91C7561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E1F6843B-28EC-4A59-B50B-51133402EA3C}"/>
              </a:ext>
            </a:extLst>
          </p:cNvPr>
          <p:cNvSpPr/>
          <p:nvPr/>
        </p:nvSpPr>
        <p:spPr>
          <a:xfrm>
            <a:off x="3680363" y="3737892"/>
            <a:ext cx="1302707" cy="538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979A9927-E4A1-42B0-8005-66BB083A2091}"/>
              </a:ext>
            </a:extLst>
          </p:cNvPr>
          <p:cNvSpPr txBox="1">
            <a:spLocks/>
          </p:cNvSpPr>
          <p:nvPr/>
        </p:nvSpPr>
        <p:spPr>
          <a:xfrm>
            <a:off x="3759269" y="4342444"/>
            <a:ext cx="1302707" cy="929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学習</a:t>
            </a: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0AE06ACA-BA5C-4703-A6E9-8E94982BE4A0}"/>
              </a:ext>
            </a:extLst>
          </p:cNvPr>
          <p:cNvSpPr txBox="1">
            <a:spLocks/>
          </p:cNvSpPr>
          <p:nvPr/>
        </p:nvSpPr>
        <p:spPr>
          <a:xfrm>
            <a:off x="5385960" y="3645701"/>
            <a:ext cx="2331585" cy="9261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学習者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EFDCAD7-EDBA-486C-AED8-8D5452D2BD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605" y="2398629"/>
            <a:ext cx="856154" cy="93060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81A970B-8D18-4894-9532-F7064ED2B9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55" y="2464833"/>
            <a:ext cx="909404" cy="852567"/>
          </a:xfrm>
          <a:prstGeom prst="rect">
            <a:avLst/>
          </a:prstGeom>
        </p:spPr>
      </p:pic>
      <p:sp>
        <p:nvSpPr>
          <p:cNvPr id="13" name="楕円 12">
            <a:extLst>
              <a:ext uri="{FF2B5EF4-FFF2-40B4-BE49-F238E27FC236}">
                <a16:creationId xmlns:a16="http://schemas.microsoft.com/office/drawing/2014/main" id="{20D8C177-2BB1-45AA-A995-7B1946A69C96}"/>
              </a:ext>
            </a:extLst>
          </p:cNvPr>
          <p:cNvSpPr/>
          <p:nvPr/>
        </p:nvSpPr>
        <p:spPr>
          <a:xfrm>
            <a:off x="1585932" y="3426680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F8CAEC21-0A6B-41C8-8107-42AD385568B9}"/>
              </a:ext>
            </a:extLst>
          </p:cNvPr>
          <p:cNvSpPr/>
          <p:nvPr/>
        </p:nvSpPr>
        <p:spPr>
          <a:xfrm>
            <a:off x="1766769" y="3559838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3021D202-4DA3-4398-87C6-C0B8BAF666D2}"/>
              </a:ext>
            </a:extLst>
          </p:cNvPr>
          <p:cNvSpPr/>
          <p:nvPr/>
        </p:nvSpPr>
        <p:spPr>
          <a:xfrm>
            <a:off x="1435576" y="3945379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CFA02881-1553-4589-8C27-0AB50A119585}"/>
              </a:ext>
            </a:extLst>
          </p:cNvPr>
          <p:cNvSpPr/>
          <p:nvPr/>
        </p:nvSpPr>
        <p:spPr>
          <a:xfrm>
            <a:off x="1294634" y="3521614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14FCF42D-B17E-4DE2-884B-5A7A05B4FE19}"/>
              </a:ext>
            </a:extLst>
          </p:cNvPr>
          <p:cNvSpPr/>
          <p:nvPr/>
        </p:nvSpPr>
        <p:spPr>
          <a:xfrm>
            <a:off x="1385052" y="3259495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4CF53297-A341-4A12-AC93-DC3761920784}"/>
              </a:ext>
            </a:extLst>
          </p:cNvPr>
          <p:cNvSpPr/>
          <p:nvPr/>
        </p:nvSpPr>
        <p:spPr>
          <a:xfrm>
            <a:off x="1864138" y="3068699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3A6CF86-E118-4175-8F0B-E70D39D5A965}"/>
              </a:ext>
            </a:extLst>
          </p:cNvPr>
          <p:cNvSpPr/>
          <p:nvPr/>
        </p:nvSpPr>
        <p:spPr>
          <a:xfrm>
            <a:off x="493754" y="2947593"/>
            <a:ext cx="2740769" cy="17999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ED9FFFA9-7D89-498D-8F6B-0128F29A33EF}"/>
              </a:ext>
            </a:extLst>
          </p:cNvPr>
          <p:cNvSpPr/>
          <p:nvPr/>
        </p:nvSpPr>
        <p:spPr>
          <a:xfrm>
            <a:off x="914445" y="4110778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FE727935-9D95-4B2F-9BBE-EE2325C79066}"/>
              </a:ext>
            </a:extLst>
          </p:cNvPr>
          <p:cNvSpPr/>
          <p:nvPr/>
        </p:nvSpPr>
        <p:spPr>
          <a:xfrm>
            <a:off x="1158061" y="4134565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7FD3485B-9292-430A-96BD-FC5EC4FA643E}"/>
              </a:ext>
            </a:extLst>
          </p:cNvPr>
          <p:cNvSpPr/>
          <p:nvPr/>
        </p:nvSpPr>
        <p:spPr>
          <a:xfrm>
            <a:off x="945015" y="3822487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A5794278-1948-45C9-B2F2-27E1E3B2F1A8}"/>
              </a:ext>
            </a:extLst>
          </p:cNvPr>
          <p:cNvSpPr/>
          <p:nvPr/>
        </p:nvSpPr>
        <p:spPr>
          <a:xfrm>
            <a:off x="1684060" y="3817333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FAE6B274-2854-4087-B55A-98BDA5A35AB0}"/>
              </a:ext>
            </a:extLst>
          </p:cNvPr>
          <p:cNvSpPr/>
          <p:nvPr/>
        </p:nvSpPr>
        <p:spPr>
          <a:xfrm>
            <a:off x="1115325" y="4387574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05C71A81-2665-4389-BC3C-59E1694A7FFD}"/>
              </a:ext>
            </a:extLst>
          </p:cNvPr>
          <p:cNvSpPr/>
          <p:nvPr/>
        </p:nvSpPr>
        <p:spPr>
          <a:xfrm>
            <a:off x="603660" y="4110506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011B2BD3-B049-44E7-851B-403F57AF757B}"/>
              </a:ext>
            </a:extLst>
          </p:cNvPr>
          <p:cNvSpPr/>
          <p:nvPr/>
        </p:nvSpPr>
        <p:spPr>
          <a:xfrm>
            <a:off x="2507426" y="4292639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6FF05582-08E8-4855-8CC5-6AB25E989EE9}"/>
              </a:ext>
            </a:extLst>
          </p:cNvPr>
          <p:cNvSpPr/>
          <p:nvPr/>
        </p:nvSpPr>
        <p:spPr>
          <a:xfrm>
            <a:off x="2377398" y="3945378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67A2C804-1C95-483A-A04C-20C82CD07CBB}"/>
              </a:ext>
            </a:extLst>
          </p:cNvPr>
          <p:cNvSpPr/>
          <p:nvPr/>
        </p:nvSpPr>
        <p:spPr>
          <a:xfrm>
            <a:off x="2740764" y="3858750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23B38543-0D88-448D-8891-1DCC1A88D3C7}"/>
              </a:ext>
            </a:extLst>
          </p:cNvPr>
          <p:cNvSpPr/>
          <p:nvPr/>
        </p:nvSpPr>
        <p:spPr>
          <a:xfrm>
            <a:off x="1963740" y="4149003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DB1263EA-13C6-4143-B412-63469DBC08B3}"/>
              </a:ext>
            </a:extLst>
          </p:cNvPr>
          <p:cNvSpPr/>
          <p:nvPr/>
        </p:nvSpPr>
        <p:spPr>
          <a:xfrm>
            <a:off x="2135143" y="4409437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5BBEA85-10FE-4C83-818D-0FDCC0E0C152}"/>
              </a:ext>
            </a:extLst>
          </p:cNvPr>
          <p:cNvSpPr txBox="1"/>
          <p:nvPr/>
        </p:nvSpPr>
        <p:spPr>
          <a:xfrm>
            <a:off x="482694" y="4800468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３種類に分類済み</a:t>
            </a:r>
          </a:p>
        </p:txBody>
      </p:sp>
      <p:sp>
        <p:nvSpPr>
          <p:cNvPr id="34" name="コンテンツ プレースホルダー 2">
            <a:extLst>
              <a:ext uri="{FF2B5EF4-FFF2-40B4-BE49-F238E27FC236}">
                <a16:creationId xmlns:a16="http://schemas.microsoft.com/office/drawing/2014/main" id="{41BAFA1E-5FC7-4C90-8201-DE59B86FFA93}"/>
              </a:ext>
            </a:extLst>
          </p:cNvPr>
          <p:cNvSpPr txBox="1">
            <a:spLocks/>
          </p:cNvSpPr>
          <p:nvPr/>
        </p:nvSpPr>
        <p:spPr>
          <a:xfrm>
            <a:off x="204468" y="5573138"/>
            <a:ext cx="3920303" cy="1141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大量の学習用データを用いて学習を行う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35" name="タイトル 1">
            <a:extLst>
              <a:ext uri="{FF2B5EF4-FFF2-40B4-BE49-F238E27FC236}">
                <a16:creationId xmlns:a16="http://schemas.microsoft.com/office/drawing/2014/main" id="{97984C65-1717-4E7C-8BBF-6E40935D190F}"/>
              </a:ext>
            </a:extLst>
          </p:cNvPr>
          <p:cNvSpPr txBox="1">
            <a:spLocks/>
          </p:cNvSpPr>
          <p:nvPr/>
        </p:nvSpPr>
        <p:spPr>
          <a:xfrm>
            <a:off x="453366" y="605028"/>
            <a:ext cx="8198166" cy="1623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機械学習は、データによる学習を行うための手法</a:t>
            </a:r>
            <a:endParaRPr kumimoji="1" lang="en-US" altLang="ja-JP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（人工知能の一種）</a:t>
            </a:r>
            <a:endParaRPr kumimoji="1" lang="en-US" altLang="ja-JP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967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57FAC2-3188-49BE-96D3-3D274586E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201" y="118983"/>
            <a:ext cx="8461208" cy="46986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ニューラルネットワークの処理の原理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8E19C64-24F9-48B7-937F-B1129EFE2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626396"/>
            <a:ext cx="8461208" cy="2852158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ja-JP" altLang="en-US" sz="2400" b="1" i="0" u="sng" dirty="0">
                <a:solidFill>
                  <a:srgbClr val="FF0000"/>
                </a:solidFill>
                <a:effectLst/>
                <a:latin typeface="Söhne"/>
              </a:rPr>
              <a:t>入力の重みづけ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br>
              <a:rPr lang="en-US" altLang="ja-JP" sz="2400" dirty="0">
                <a:solidFill>
                  <a:srgbClr val="374151"/>
                </a:solidFill>
                <a:latin typeface="Söhne"/>
              </a:rPr>
            </a:br>
            <a:r>
              <a:rPr kumimoji="1" lang="en-US" altLang="ja-JP" sz="1800" dirty="0"/>
              <a:t>1 × w1, 1 × w2, 1 × w3, 0 × w4, 1 × w5, 1 × w6, 0 × w7,  0 × w8, 1 × w9</a:t>
            </a:r>
            <a:br>
              <a:rPr kumimoji="1" lang="en-US" altLang="ja-JP" sz="1800" dirty="0"/>
            </a:br>
            <a:r>
              <a:rPr kumimoji="1" lang="ja-JP" altLang="en-US" sz="1800" dirty="0"/>
              <a:t>（</a:t>
            </a:r>
            <a:r>
              <a:rPr kumimoji="1" lang="en-US" altLang="ja-JP" sz="1800" dirty="0"/>
              <a:t>w1 </a:t>
            </a:r>
            <a:r>
              <a:rPr kumimoji="1" lang="ja-JP" altLang="en-US" sz="1800" dirty="0"/>
              <a:t>から </a:t>
            </a:r>
            <a:r>
              <a:rPr kumimoji="1" lang="en-US" altLang="ja-JP" sz="1800" dirty="0"/>
              <a:t>w9 </a:t>
            </a:r>
            <a:r>
              <a:rPr kumimoji="1" lang="ja-JP" altLang="en-US" sz="1800" dirty="0"/>
              <a:t>は重み）</a:t>
            </a:r>
            <a:endParaRPr lang="en-US" altLang="ja-JP" sz="1800" dirty="0">
              <a:solidFill>
                <a:srgbClr val="374151"/>
              </a:solidFill>
              <a:latin typeface="Söhne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b="1" i="0" u="sng" dirty="0">
                <a:solidFill>
                  <a:srgbClr val="FF0000"/>
                </a:solidFill>
                <a:effectLst/>
                <a:latin typeface="Söhne"/>
              </a:rPr>
              <a:t>合計とバイアス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:</a:t>
            </a:r>
            <a:b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</a:br>
            <a:r>
              <a:rPr kumimoji="1" lang="en-US" altLang="ja-JP" sz="1800" dirty="0"/>
              <a:t>1 × w1 </a:t>
            </a:r>
            <a:r>
              <a:rPr kumimoji="1" lang="en-US" altLang="ja-JP" sz="1800" b="1" dirty="0"/>
              <a:t>+</a:t>
            </a:r>
            <a:r>
              <a:rPr kumimoji="1" lang="en-US" altLang="ja-JP" sz="1800" dirty="0"/>
              <a:t> 1 × w2 </a:t>
            </a:r>
            <a:r>
              <a:rPr kumimoji="1" lang="en-US" altLang="ja-JP" sz="1800" b="1" dirty="0"/>
              <a:t>+</a:t>
            </a:r>
            <a:r>
              <a:rPr kumimoji="1" lang="en-US" altLang="ja-JP" sz="1800" dirty="0"/>
              <a:t> 1 × w3 </a:t>
            </a:r>
            <a:r>
              <a:rPr kumimoji="1" lang="en-US" altLang="ja-JP" sz="1800" b="1" dirty="0"/>
              <a:t>+</a:t>
            </a:r>
            <a:r>
              <a:rPr kumimoji="1" lang="en-US" altLang="ja-JP" sz="1800" dirty="0"/>
              <a:t> 0 × w4 </a:t>
            </a:r>
            <a:r>
              <a:rPr kumimoji="1" lang="en-US" altLang="ja-JP" sz="1800" b="1" dirty="0"/>
              <a:t>+</a:t>
            </a:r>
            <a:r>
              <a:rPr kumimoji="1" lang="en-US" altLang="ja-JP" sz="1800" dirty="0"/>
              <a:t> 1 × w5 </a:t>
            </a:r>
            <a:r>
              <a:rPr kumimoji="1" lang="en-US" altLang="ja-JP" sz="1800" b="1" dirty="0"/>
              <a:t>+</a:t>
            </a:r>
            <a:r>
              <a:rPr kumimoji="1" lang="en-US" altLang="ja-JP" sz="1800" dirty="0"/>
              <a:t> 1 × w6 </a:t>
            </a:r>
            <a:r>
              <a:rPr kumimoji="1" lang="en-US" altLang="ja-JP" sz="1800" b="1" dirty="0"/>
              <a:t>+</a:t>
            </a:r>
            <a:r>
              <a:rPr lang="ja-JP" altLang="en-US" sz="1800" dirty="0"/>
              <a:t> </a:t>
            </a:r>
            <a:r>
              <a:rPr kumimoji="1" lang="en-US" altLang="ja-JP" sz="1800" dirty="0"/>
              <a:t>0 × w7 </a:t>
            </a:r>
            <a:r>
              <a:rPr kumimoji="1" lang="en-US" altLang="ja-JP" sz="1800" b="1" dirty="0"/>
              <a:t>+ </a:t>
            </a:r>
            <a:r>
              <a:rPr kumimoji="1" lang="en-US" altLang="ja-JP" sz="1800" dirty="0"/>
              <a:t>0 × w8 </a:t>
            </a:r>
            <a:r>
              <a:rPr kumimoji="1" lang="en-US" altLang="ja-JP" sz="1800" b="1" dirty="0"/>
              <a:t>+ </a:t>
            </a:r>
            <a:r>
              <a:rPr kumimoji="1" lang="en-US" altLang="ja-JP" sz="1800" dirty="0"/>
              <a:t>1 × w9 </a:t>
            </a:r>
            <a:r>
              <a:rPr kumimoji="1" lang="en-US" altLang="ja-JP" sz="1800" b="1" dirty="0"/>
              <a:t>+ b</a:t>
            </a:r>
            <a:r>
              <a:rPr lang="ja-JP" altLang="en-US" sz="1800" dirty="0"/>
              <a:t> （</a:t>
            </a:r>
            <a:r>
              <a:rPr lang="en-US" altLang="ja-JP" sz="1800" b="1" dirty="0"/>
              <a:t>b </a:t>
            </a:r>
            <a:r>
              <a:rPr lang="ja-JP" altLang="en-US" sz="1800" dirty="0"/>
              <a:t>は</a:t>
            </a:r>
            <a:r>
              <a:rPr lang="ja-JP" altLang="en-US" sz="1800" b="1" dirty="0"/>
              <a:t>バイアス</a:t>
            </a:r>
            <a:r>
              <a:rPr lang="ja-JP" altLang="en-US" sz="1800" dirty="0"/>
              <a:t>．</a:t>
            </a:r>
            <a:r>
              <a:rPr lang="ja-JP" altLang="en-US" sz="1800" b="1" dirty="0"/>
              <a:t>プラスや０やマイナスの数</a:t>
            </a:r>
            <a:r>
              <a:rPr lang="ja-JP" altLang="en-US" sz="1800" dirty="0"/>
              <a:t>）</a:t>
            </a:r>
            <a:endParaRPr kumimoji="1" lang="ja-JP" altLang="en-US" sz="1800" dirty="0"/>
          </a:p>
          <a:p>
            <a:pPr marL="457200" indent="-457200">
              <a:buFont typeface="+mj-lt"/>
              <a:buAutoNum type="arabicPeriod"/>
            </a:pPr>
            <a:r>
              <a:rPr lang="ja-JP" altLang="en-US" sz="2400" b="1" u="sng" dirty="0">
                <a:solidFill>
                  <a:srgbClr val="FF0000"/>
                </a:solidFill>
                <a:latin typeface="Söhne"/>
              </a:rPr>
              <a:t>活性化関数の適用による出力値の取得</a:t>
            </a:r>
            <a:br>
              <a:rPr lang="en-US" altLang="ja-JP" sz="2400" b="1" u="sng" dirty="0">
                <a:solidFill>
                  <a:srgbClr val="FF0000"/>
                </a:solidFill>
                <a:latin typeface="Söhne"/>
              </a:rPr>
            </a:br>
            <a:r>
              <a:rPr lang="en-US" altLang="ja-JP" sz="1800" b="1" i="1" dirty="0">
                <a:latin typeface="Söhne"/>
              </a:rPr>
              <a:t>f</a:t>
            </a:r>
            <a:r>
              <a:rPr lang="en-US" altLang="ja-JP" sz="1800" b="1" dirty="0">
                <a:latin typeface="Söhne"/>
              </a:rPr>
              <a:t>(</a:t>
            </a:r>
            <a:r>
              <a:rPr kumimoji="1" lang="en-US" altLang="ja-JP" sz="1800" dirty="0"/>
              <a:t>1 × w1 </a:t>
            </a:r>
            <a:r>
              <a:rPr kumimoji="1" lang="en-US" altLang="ja-JP" sz="1800" b="1" dirty="0"/>
              <a:t>+</a:t>
            </a:r>
            <a:r>
              <a:rPr kumimoji="1" lang="en-US" altLang="ja-JP" sz="1800" dirty="0"/>
              <a:t> 1 × w2 </a:t>
            </a:r>
            <a:r>
              <a:rPr kumimoji="1" lang="en-US" altLang="ja-JP" sz="1800" b="1" dirty="0"/>
              <a:t>+</a:t>
            </a:r>
            <a:r>
              <a:rPr kumimoji="1" lang="en-US" altLang="ja-JP" sz="1800" dirty="0"/>
              <a:t> 1 × w3 </a:t>
            </a:r>
            <a:r>
              <a:rPr kumimoji="1" lang="en-US" altLang="ja-JP" sz="1800" b="1" dirty="0"/>
              <a:t>+</a:t>
            </a:r>
            <a:r>
              <a:rPr kumimoji="1" lang="en-US" altLang="ja-JP" sz="1800" dirty="0"/>
              <a:t> 0 × w4 </a:t>
            </a:r>
            <a:r>
              <a:rPr kumimoji="1" lang="en-US" altLang="ja-JP" sz="1800" b="1" dirty="0"/>
              <a:t>+</a:t>
            </a:r>
            <a:r>
              <a:rPr kumimoji="1" lang="en-US" altLang="ja-JP" sz="1800" dirty="0"/>
              <a:t> 1 × w5 </a:t>
            </a:r>
            <a:r>
              <a:rPr kumimoji="1" lang="en-US" altLang="ja-JP" sz="1800" b="1" dirty="0"/>
              <a:t>+</a:t>
            </a:r>
            <a:r>
              <a:rPr kumimoji="1" lang="en-US" altLang="ja-JP" sz="1800" dirty="0"/>
              <a:t> 1 × w6 </a:t>
            </a:r>
            <a:r>
              <a:rPr kumimoji="1" lang="en-US" altLang="ja-JP" sz="1800" b="1" dirty="0"/>
              <a:t>+</a:t>
            </a:r>
            <a:r>
              <a:rPr lang="ja-JP" altLang="en-US" sz="1800" dirty="0"/>
              <a:t> </a:t>
            </a:r>
            <a:r>
              <a:rPr kumimoji="1" lang="en-US" altLang="ja-JP" sz="1800" dirty="0"/>
              <a:t>0 × w7 </a:t>
            </a:r>
            <a:r>
              <a:rPr kumimoji="1" lang="en-US" altLang="ja-JP" sz="1800" b="1" dirty="0"/>
              <a:t>+ </a:t>
            </a:r>
            <a:r>
              <a:rPr kumimoji="1" lang="en-US" altLang="ja-JP" sz="1800" dirty="0"/>
              <a:t>0 × w8 </a:t>
            </a:r>
            <a:r>
              <a:rPr kumimoji="1" lang="en-US" altLang="ja-JP" sz="1800" b="1" dirty="0"/>
              <a:t>+ </a:t>
            </a:r>
            <a:r>
              <a:rPr kumimoji="1" lang="en-US" altLang="ja-JP" sz="1800" dirty="0"/>
              <a:t>1 × w9 </a:t>
            </a:r>
            <a:r>
              <a:rPr kumimoji="1" lang="en-US" altLang="ja-JP" sz="1800" b="1" dirty="0"/>
              <a:t>+ b)</a:t>
            </a:r>
            <a:r>
              <a:rPr kumimoji="1" lang="en-US" altLang="ja-JP" sz="1800" dirty="0"/>
              <a:t> </a:t>
            </a:r>
            <a:r>
              <a:rPr kumimoji="1" lang="ja-JP" altLang="en-US" sz="1800" dirty="0"/>
              <a:t>（</a:t>
            </a:r>
            <a:r>
              <a:rPr kumimoji="1" lang="en-US" altLang="ja-JP" sz="1800" b="1" i="1" dirty="0"/>
              <a:t>f</a:t>
            </a:r>
            <a:r>
              <a:rPr kumimoji="1" lang="ja-JP" altLang="en-US" sz="1800" b="1" dirty="0"/>
              <a:t> </a:t>
            </a:r>
            <a:r>
              <a:rPr kumimoji="1" lang="ja-JP" altLang="en-US" sz="1800" dirty="0"/>
              <a:t>は</a:t>
            </a:r>
            <a:r>
              <a:rPr kumimoji="1" lang="ja-JP" altLang="en-US" sz="1800" b="1" dirty="0"/>
              <a:t>活性化関数</a:t>
            </a:r>
            <a:r>
              <a:rPr kumimoji="1" lang="ja-JP" altLang="en-US" sz="1800" dirty="0"/>
              <a:t>）</a:t>
            </a:r>
            <a:endParaRPr lang="en-US" altLang="ja-JP" sz="2400" dirty="0">
              <a:latin typeface="Söhne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2ECB97B-CDE9-4408-936B-B3EADEE59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06289B6-E205-4107-B6C2-975BF96E3B41}"/>
              </a:ext>
            </a:extLst>
          </p:cNvPr>
          <p:cNvSpPr/>
          <p:nvPr/>
        </p:nvSpPr>
        <p:spPr>
          <a:xfrm>
            <a:off x="643944" y="4230952"/>
            <a:ext cx="336550" cy="3582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8ADA970-23F0-4886-BE69-224767AFC831}"/>
              </a:ext>
            </a:extLst>
          </p:cNvPr>
          <p:cNvSpPr/>
          <p:nvPr/>
        </p:nvSpPr>
        <p:spPr>
          <a:xfrm>
            <a:off x="980494" y="4230952"/>
            <a:ext cx="336550" cy="3582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1024536-562D-43F4-A622-33200EC274CB}"/>
              </a:ext>
            </a:extLst>
          </p:cNvPr>
          <p:cNvSpPr/>
          <p:nvPr/>
        </p:nvSpPr>
        <p:spPr>
          <a:xfrm>
            <a:off x="1317044" y="4230952"/>
            <a:ext cx="336550" cy="3582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85DCE57-89AE-4830-B2FB-6CBF4DCE5A3A}"/>
              </a:ext>
            </a:extLst>
          </p:cNvPr>
          <p:cNvSpPr/>
          <p:nvPr/>
        </p:nvSpPr>
        <p:spPr>
          <a:xfrm>
            <a:off x="643944" y="4584948"/>
            <a:ext cx="336550" cy="3582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FADAADC-43AC-479D-B673-A26AD074A8E4}"/>
              </a:ext>
            </a:extLst>
          </p:cNvPr>
          <p:cNvSpPr/>
          <p:nvPr/>
        </p:nvSpPr>
        <p:spPr>
          <a:xfrm>
            <a:off x="980494" y="4584948"/>
            <a:ext cx="336550" cy="3582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D207B7F-1999-4AFF-9B96-1A3412F51447}"/>
              </a:ext>
            </a:extLst>
          </p:cNvPr>
          <p:cNvSpPr/>
          <p:nvPr/>
        </p:nvSpPr>
        <p:spPr>
          <a:xfrm>
            <a:off x="1317044" y="4584948"/>
            <a:ext cx="336550" cy="3582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578DF4C-8A52-4D78-9D85-C050436B579D}"/>
              </a:ext>
            </a:extLst>
          </p:cNvPr>
          <p:cNvSpPr/>
          <p:nvPr/>
        </p:nvSpPr>
        <p:spPr>
          <a:xfrm>
            <a:off x="643944" y="4938944"/>
            <a:ext cx="336550" cy="3582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095CDD7A-AB76-4DCC-9751-A6E3D62B8225}"/>
              </a:ext>
            </a:extLst>
          </p:cNvPr>
          <p:cNvSpPr/>
          <p:nvPr/>
        </p:nvSpPr>
        <p:spPr>
          <a:xfrm>
            <a:off x="980494" y="4938944"/>
            <a:ext cx="336550" cy="3582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A0ED95F-1CD2-413C-9749-26425EAE3DDB}"/>
              </a:ext>
            </a:extLst>
          </p:cNvPr>
          <p:cNvSpPr/>
          <p:nvPr/>
        </p:nvSpPr>
        <p:spPr>
          <a:xfrm>
            <a:off x="1317044" y="4938944"/>
            <a:ext cx="336550" cy="3582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790E32B-6D3B-4EE8-AAFD-59A373D87C51}"/>
              </a:ext>
            </a:extLst>
          </p:cNvPr>
          <p:cNvSpPr txBox="1"/>
          <p:nvPr/>
        </p:nvSpPr>
        <p:spPr>
          <a:xfrm>
            <a:off x="769765" y="565411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12FD78A-7499-4E1A-AF81-76D12C4EC329}"/>
              </a:ext>
            </a:extLst>
          </p:cNvPr>
          <p:cNvSpPr txBox="1"/>
          <p:nvPr/>
        </p:nvSpPr>
        <p:spPr>
          <a:xfrm>
            <a:off x="616411" y="4190698"/>
            <a:ext cx="10647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1   2   3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4   5   6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7   8   9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B7483E0-1DD4-4A62-B40A-E3198AF7C7E8}"/>
              </a:ext>
            </a:extLst>
          </p:cNvPr>
          <p:cNvSpPr txBox="1"/>
          <p:nvPr/>
        </p:nvSpPr>
        <p:spPr>
          <a:xfrm>
            <a:off x="1847904" y="3646282"/>
            <a:ext cx="52450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3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4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5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6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7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8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9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1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0BE313B-5CEC-4110-B93D-86BC6354F640}"/>
              </a:ext>
            </a:extLst>
          </p:cNvPr>
          <p:cNvSpPr txBox="1"/>
          <p:nvPr/>
        </p:nvSpPr>
        <p:spPr>
          <a:xfrm>
            <a:off x="-40719" y="6156177"/>
            <a:ext cx="2424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白黒の画像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（画素は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または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）</a:t>
            </a: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C6C40609-6E0D-4EC4-90A2-CE22EA13B873}"/>
              </a:ext>
            </a:extLst>
          </p:cNvPr>
          <p:cNvSpPr/>
          <p:nvPr/>
        </p:nvSpPr>
        <p:spPr>
          <a:xfrm>
            <a:off x="3467113" y="4584948"/>
            <a:ext cx="618067" cy="5664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18FFE164-28A0-4D57-99A1-6F33B95B956A}"/>
              </a:ext>
            </a:extLst>
          </p:cNvPr>
          <p:cNvCxnSpPr>
            <a:cxnSpLocks/>
            <a:endCxn id="22" idx="2"/>
          </p:cNvCxnSpPr>
          <p:nvPr/>
        </p:nvCxnSpPr>
        <p:spPr>
          <a:xfrm>
            <a:off x="2383343" y="3829040"/>
            <a:ext cx="1083770" cy="10391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990522B5-4C58-4031-A4F3-E566D7C2B17B}"/>
              </a:ext>
            </a:extLst>
          </p:cNvPr>
          <p:cNvCxnSpPr>
            <a:cxnSpLocks/>
            <a:endCxn id="22" idx="2"/>
          </p:cNvCxnSpPr>
          <p:nvPr/>
        </p:nvCxnSpPr>
        <p:spPr>
          <a:xfrm>
            <a:off x="2383343" y="4110727"/>
            <a:ext cx="1083770" cy="7574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81C30FC-788F-4F48-A9E8-11FC714C457A}"/>
              </a:ext>
            </a:extLst>
          </p:cNvPr>
          <p:cNvCxnSpPr>
            <a:cxnSpLocks/>
            <a:endCxn id="22" idx="2"/>
          </p:cNvCxnSpPr>
          <p:nvPr/>
        </p:nvCxnSpPr>
        <p:spPr>
          <a:xfrm>
            <a:off x="2383343" y="4383588"/>
            <a:ext cx="1083770" cy="4845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FD85F97C-A704-4D58-B701-9C662CDEE9CB}"/>
              </a:ext>
            </a:extLst>
          </p:cNvPr>
          <p:cNvCxnSpPr>
            <a:cxnSpLocks/>
            <a:endCxn id="22" idx="2"/>
          </p:cNvCxnSpPr>
          <p:nvPr/>
        </p:nvCxnSpPr>
        <p:spPr>
          <a:xfrm>
            <a:off x="2361471" y="4655740"/>
            <a:ext cx="1105642" cy="2124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D709DE0A-CB9F-4B3F-998F-F9ED79DB87B8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2372407" y="4868154"/>
            <a:ext cx="1105642" cy="707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1789CE56-32F1-47F9-A033-C42591111413}"/>
              </a:ext>
            </a:extLst>
          </p:cNvPr>
          <p:cNvCxnSpPr>
            <a:cxnSpLocks/>
            <a:endCxn id="22" idx="2"/>
          </p:cNvCxnSpPr>
          <p:nvPr/>
        </p:nvCxnSpPr>
        <p:spPr>
          <a:xfrm flipV="1">
            <a:off x="2350535" y="4868153"/>
            <a:ext cx="1116578" cy="3187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C9C225B5-CF38-4BF9-9BC7-418D8ED94D79}"/>
              </a:ext>
            </a:extLst>
          </p:cNvPr>
          <p:cNvCxnSpPr>
            <a:cxnSpLocks/>
            <a:endCxn id="22" idx="2"/>
          </p:cNvCxnSpPr>
          <p:nvPr/>
        </p:nvCxnSpPr>
        <p:spPr>
          <a:xfrm flipV="1">
            <a:off x="2372407" y="4868153"/>
            <a:ext cx="1094706" cy="56641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9CC3136E-81A9-42B6-AE1D-5F05A04B2F7E}"/>
              </a:ext>
            </a:extLst>
          </p:cNvPr>
          <p:cNvCxnSpPr>
            <a:cxnSpLocks/>
            <a:endCxn id="22" idx="2"/>
          </p:cNvCxnSpPr>
          <p:nvPr/>
        </p:nvCxnSpPr>
        <p:spPr>
          <a:xfrm flipV="1">
            <a:off x="2358670" y="4868153"/>
            <a:ext cx="1108443" cy="8521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2E7BEF77-4ED7-4E48-92B1-36694A58D089}"/>
              </a:ext>
            </a:extLst>
          </p:cNvPr>
          <p:cNvCxnSpPr>
            <a:cxnSpLocks/>
          </p:cNvCxnSpPr>
          <p:nvPr/>
        </p:nvCxnSpPr>
        <p:spPr>
          <a:xfrm flipV="1">
            <a:off x="2339599" y="4868153"/>
            <a:ext cx="1113777" cy="11366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CF59EC56-43EF-4152-B44B-352FF4B10325}"/>
              </a:ext>
            </a:extLst>
          </p:cNvPr>
          <p:cNvSpPr txBox="1"/>
          <p:nvPr/>
        </p:nvSpPr>
        <p:spPr>
          <a:xfrm>
            <a:off x="2677990" y="370599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重み</a:t>
            </a: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B2FA9A06-D70E-4609-811B-249D78B6ADEB}"/>
              </a:ext>
            </a:extLst>
          </p:cNvPr>
          <p:cNvSpPr txBox="1"/>
          <p:nvPr/>
        </p:nvSpPr>
        <p:spPr>
          <a:xfrm>
            <a:off x="3203533" y="520361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ユニット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6AC9DCD9-444F-47D0-8BDA-0737F8F594EC}"/>
              </a:ext>
            </a:extLst>
          </p:cNvPr>
          <p:cNvSpPr txBox="1"/>
          <p:nvPr/>
        </p:nvSpPr>
        <p:spPr>
          <a:xfrm>
            <a:off x="2596402" y="4005429"/>
            <a:ext cx="40908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w1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w2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w3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w4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w5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w6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w7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w8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w9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F90B1EBC-BBA3-460E-88D4-290EF9024CA7}"/>
              </a:ext>
            </a:extLst>
          </p:cNvPr>
          <p:cNvCxnSpPr>
            <a:stCxn id="22" idx="6"/>
          </p:cNvCxnSpPr>
          <p:nvPr/>
        </p:nvCxnSpPr>
        <p:spPr>
          <a:xfrm flipV="1">
            <a:off x="4085180" y="4859971"/>
            <a:ext cx="461625" cy="81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A7C88FF4-06A6-4DA0-98FB-3B76FCF70D10}"/>
              </a:ext>
            </a:extLst>
          </p:cNvPr>
          <p:cNvSpPr txBox="1"/>
          <p:nvPr/>
        </p:nvSpPr>
        <p:spPr>
          <a:xfrm>
            <a:off x="5170038" y="3554983"/>
            <a:ext cx="3518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活性化関数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は</a:t>
            </a: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さまざまな種類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504BB05-0CC7-4769-A5A2-7D20F8416EFA}"/>
              </a:ext>
            </a:extLst>
          </p:cNvPr>
          <p:cNvSpPr txBox="1"/>
          <p:nvPr/>
        </p:nvSpPr>
        <p:spPr>
          <a:xfrm>
            <a:off x="2598223" y="5734006"/>
            <a:ext cx="27222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合計は，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 ×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w1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+ 1 ×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w2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+ 1 ×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w3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+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 ×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w4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+ 1 ×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w5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+ 1 ×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w6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+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 ×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w7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+ 0 ×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w8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+ 1 ×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w9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9F8EF42-16F2-2071-4394-209AA4713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764" y="3890665"/>
            <a:ext cx="1886818" cy="125185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6F8A734-9344-3B99-E47D-D15960B95687}"/>
              </a:ext>
            </a:extLst>
          </p:cNvPr>
          <p:cNvSpPr txBox="1"/>
          <p:nvPr/>
        </p:nvSpPr>
        <p:spPr>
          <a:xfrm>
            <a:off x="7160856" y="436301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シグモイド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C8E9BE3-48B2-4A70-E289-30398EC46BBE}"/>
              </a:ext>
            </a:extLst>
          </p:cNvPr>
          <p:cNvSpPr txBox="1"/>
          <p:nvPr/>
        </p:nvSpPr>
        <p:spPr>
          <a:xfrm>
            <a:off x="7198141" y="5478634"/>
            <a:ext cx="1806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ReLU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2011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年発表）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FDCA6EB-60CE-4A12-F1F3-571BF2AFEEC6}"/>
              </a:ext>
            </a:extLst>
          </p:cNvPr>
          <p:cNvSpPr/>
          <p:nvPr/>
        </p:nvSpPr>
        <p:spPr>
          <a:xfrm>
            <a:off x="5505450" y="5286901"/>
            <a:ext cx="1615017" cy="1069450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895E997-625B-99E1-4E94-6EF9AB595E18}"/>
              </a:ext>
            </a:extLst>
          </p:cNvPr>
          <p:cNvSpPr txBox="1"/>
          <p:nvPr/>
        </p:nvSpPr>
        <p:spPr>
          <a:xfrm>
            <a:off x="5294029" y="5366676"/>
            <a:ext cx="264880" cy="10710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ts val="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0.9</a:t>
            </a:r>
          </a:p>
          <a:p>
            <a:pPr marL="0" marR="0" lvl="0" indent="0" algn="r" defTabSz="457200" rtl="0" eaLnBrk="1" fontAlgn="auto" latinLnBrk="0" hangingPunct="1">
              <a:lnSpc>
                <a:spcPts val="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ts val="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0.8</a:t>
            </a:r>
          </a:p>
          <a:p>
            <a:pPr marL="0" marR="0" lvl="0" indent="0" algn="r" defTabSz="457200" rtl="0" eaLnBrk="1" fontAlgn="auto" latinLnBrk="0" hangingPunct="1">
              <a:lnSpc>
                <a:spcPts val="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ts val="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0.7</a:t>
            </a:r>
          </a:p>
          <a:p>
            <a:pPr marL="0" marR="0" lvl="0" indent="0" algn="r" defTabSz="457200" rtl="0" eaLnBrk="1" fontAlgn="auto" latinLnBrk="0" hangingPunct="1">
              <a:lnSpc>
                <a:spcPts val="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ts val="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0.6</a:t>
            </a:r>
          </a:p>
          <a:p>
            <a:pPr marL="0" marR="0" lvl="0" indent="0" algn="r" defTabSz="457200" rtl="0" eaLnBrk="1" fontAlgn="auto" latinLnBrk="0" hangingPunct="1">
              <a:lnSpc>
                <a:spcPts val="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ts val="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0.5</a:t>
            </a:r>
          </a:p>
          <a:p>
            <a:pPr marL="0" marR="0" lvl="0" indent="0" algn="r" defTabSz="457200" rtl="0" eaLnBrk="1" fontAlgn="auto" latinLnBrk="0" hangingPunct="1">
              <a:lnSpc>
                <a:spcPts val="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ts val="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0.4</a:t>
            </a:r>
          </a:p>
          <a:p>
            <a:pPr marL="0" marR="0" lvl="0" indent="0" algn="r" defTabSz="457200" rtl="0" eaLnBrk="1" fontAlgn="auto" latinLnBrk="0" hangingPunct="1">
              <a:lnSpc>
                <a:spcPts val="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ts val="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0.3</a:t>
            </a:r>
          </a:p>
          <a:p>
            <a:pPr marL="0" marR="0" lvl="0" indent="0" algn="r" defTabSz="457200" rtl="0" eaLnBrk="1" fontAlgn="auto" latinLnBrk="0" hangingPunct="1">
              <a:lnSpc>
                <a:spcPts val="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ts val="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0.2</a:t>
            </a:r>
          </a:p>
          <a:p>
            <a:pPr marL="0" marR="0" lvl="0" indent="0" algn="r" defTabSz="457200" rtl="0" eaLnBrk="1" fontAlgn="auto" latinLnBrk="0" hangingPunct="1">
              <a:lnSpc>
                <a:spcPts val="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ts val="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0.1</a:t>
            </a:r>
          </a:p>
          <a:p>
            <a:pPr marL="0" marR="0" lvl="0" indent="0" algn="r" defTabSz="457200" rtl="0" eaLnBrk="1" fontAlgn="auto" latinLnBrk="0" hangingPunct="1">
              <a:lnSpc>
                <a:spcPts val="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ts val="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8290333-C8D6-C722-0838-D511C0BD1C82}"/>
              </a:ext>
            </a:extLst>
          </p:cNvPr>
          <p:cNvSpPr txBox="1"/>
          <p:nvPr/>
        </p:nvSpPr>
        <p:spPr>
          <a:xfrm>
            <a:off x="5457084" y="6356351"/>
            <a:ext cx="1632178" cy="1477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ts val="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-2.0     -1.5     -1.0     -0.5      0.0      0.5      1.0      1.5      2.0</a:t>
            </a: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096D0B52-1F20-05A4-5669-5CF982765B0E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5505450" y="6356351"/>
            <a:ext cx="807509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FBB2B60D-E3AD-226E-6869-551FE61B39A8}"/>
              </a:ext>
            </a:extLst>
          </p:cNvPr>
          <p:cNvCxnSpPr>
            <a:cxnSpLocks/>
            <a:stCxn id="8" idx="2"/>
          </p:cNvCxnSpPr>
          <p:nvPr/>
        </p:nvCxnSpPr>
        <p:spPr>
          <a:xfrm flipV="1">
            <a:off x="6312959" y="5286900"/>
            <a:ext cx="332316" cy="1069451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436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62E7E7-CDA7-3A07-CCB3-E080D3834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ニューラルネットワーク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CB2569E-FD26-B1C3-F7E8-14F0001B9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b="1" dirty="0"/>
              <a:t>ニューラルネットワーク</a:t>
            </a:r>
            <a:r>
              <a:rPr kumimoji="1" lang="ja-JP" altLang="en-US" dirty="0"/>
              <a:t>は、</a:t>
            </a:r>
            <a:r>
              <a:rPr kumimoji="1" lang="ja-JP" altLang="en-US" b="1" dirty="0"/>
              <a:t>単純な数学的操作（足し算、掛け算、活性化関数の適用）の組み合わせ</a:t>
            </a:r>
            <a:r>
              <a:rPr kumimoji="1" lang="ja-JP" altLang="en-US" dirty="0"/>
              <a:t>で動作</a:t>
            </a:r>
            <a:endParaRPr lang="en-US" altLang="ja-JP" dirty="0"/>
          </a:p>
          <a:p>
            <a:r>
              <a:rPr kumimoji="1" lang="ja-JP" altLang="en-US" dirty="0"/>
              <a:t>単純な仕組みであるが、学習能力を持つ</a:t>
            </a:r>
            <a:endParaRPr kumimoji="1" lang="en-US" altLang="ja-JP" dirty="0"/>
          </a:p>
          <a:p>
            <a:r>
              <a:rPr kumimoji="1" lang="ja-JP" altLang="en-US" b="1" dirty="0"/>
              <a:t>複雑な問題を解決する能力</a:t>
            </a:r>
            <a:r>
              <a:rPr kumimoji="1" lang="ja-JP" altLang="en-US" dirty="0"/>
              <a:t>（画像認識、自然言語処理など）</a:t>
            </a:r>
          </a:p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2F2EB2A-92F1-51EA-6834-A98D20AF0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279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ED733A-4349-4430-B7E1-17F2397DF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7888705" cy="79684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コンピュータの進展とニューラルネットワーク進展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1820CB-98AC-46FC-A770-A2560861E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7BDE9043-BCAE-DA35-28D0-CC585FFC9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4260" y="1060449"/>
            <a:ext cx="4749740" cy="5661027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altLang="ja-JP" b="0" i="0" dirty="0">
                <a:solidFill>
                  <a:srgbClr val="374151"/>
                </a:solidFill>
                <a:effectLst/>
                <a:latin typeface="Söhne"/>
              </a:rPr>
              <a:t>【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過去</a:t>
            </a:r>
            <a:r>
              <a:rPr lang="en-US" altLang="ja-JP" b="0" i="0" dirty="0">
                <a:solidFill>
                  <a:srgbClr val="374151"/>
                </a:solidFill>
                <a:effectLst/>
                <a:latin typeface="Söhne"/>
              </a:rPr>
              <a:t>】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人間の脳の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約</a:t>
            </a:r>
            <a:r>
              <a:rPr lang="en-US" altLang="ja-JP" b="1" i="0" dirty="0">
                <a:solidFill>
                  <a:srgbClr val="374151"/>
                </a:solidFill>
                <a:effectLst/>
                <a:latin typeface="Söhne"/>
              </a:rPr>
              <a:t>860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億個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のニューロンを模倣することは不可能</a:t>
            </a:r>
            <a:endParaRPr lang="en-US" altLang="ja-JP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ja-JP" dirty="0">
                <a:solidFill>
                  <a:srgbClr val="374151"/>
                </a:solidFill>
                <a:latin typeface="Söhne"/>
              </a:rPr>
              <a:t>【</a:t>
            </a:r>
            <a:r>
              <a:rPr lang="ja-JP" altLang="en-US" dirty="0">
                <a:solidFill>
                  <a:srgbClr val="374151"/>
                </a:solidFill>
                <a:latin typeface="Söhne"/>
              </a:rPr>
              <a:t>現状</a:t>
            </a:r>
            <a:r>
              <a:rPr lang="en-US" altLang="ja-JP" dirty="0">
                <a:solidFill>
                  <a:srgbClr val="374151"/>
                </a:solidFill>
                <a:latin typeface="Söhne"/>
              </a:rPr>
              <a:t>】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ja-JP" b="0" i="0" dirty="0">
                <a:solidFill>
                  <a:srgbClr val="374151"/>
                </a:solidFill>
                <a:effectLst/>
                <a:latin typeface="Söhne"/>
              </a:rPr>
              <a:t>GPU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，クラウドコンピューティングで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，コンピュータの性能向上が続く</a:t>
            </a:r>
            <a:endParaRPr lang="en-US" altLang="ja-JP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ja-JP" dirty="0">
                <a:solidFill>
                  <a:srgbClr val="374151"/>
                </a:solidFill>
                <a:latin typeface="Söhne"/>
              </a:rPr>
              <a:t>【</a:t>
            </a:r>
            <a:r>
              <a:rPr lang="ja-JP" altLang="en-US" dirty="0">
                <a:solidFill>
                  <a:srgbClr val="374151"/>
                </a:solidFill>
                <a:latin typeface="Söhne"/>
              </a:rPr>
              <a:t>将来</a:t>
            </a:r>
            <a:r>
              <a:rPr lang="en-US" altLang="ja-JP" dirty="0">
                <a:solidFill>
                  <a:srgbClr val="374151"/>
                </a:solidFill>
                <a:latin typeface="Söhne"/>
              </a:rPr>
              <a:t>】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生物の脳に近いニューラルネットワークの実現へ進む</a:t>
            </a:r>
            <a:endParaRPr lang="en-US" altLang="ja-JP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946BFE0-26EC-F9F4-1775-849F369E9C54}"/>
              </a:ext>
            </a:extLst>
          </p:cNvPr>
          <p:cNvSpPr txBox="1">
            <a:spLocks/>
          </p:cNvSpPr>
          <p:nvPr/>
        </p:nvSpPr>
        <p:spPr>
          <a:xfrm>
            <a:off x="69910" y="5355706"/>
            <a:ext cx="4114739" cy="1365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諸説あります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2055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年ごろには，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860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億を超えるかも？</a:t>
            </a:r>
          </a:p>
        </p:txBody>
      </p:sp>
      <p:graphicFrame>
        <p:nvGraphicFramePr>
          <p:cNvPr id="6" name="表 6">
            <a:extLst>
              <a:ext uri="{FF2B5EF4-FFF2-40B4-BE49-F238E27FC236}">
                <a16:creationId xmlns:a16="http://schemas.microsoft.com/office/drawing/2014/main" id="{B2789667-93DD-B4DE-7B7B-B9AD04A96B73}"/>
              </a:ext>
            </a:extLst>
          </p:cNvPr>
          <p:cNvGraphicFramePr>
            <a:graphicFrameLocks noGrp="1"/>
          </p:cNvGraphicFramePr>
          <p:nvPr/>
        </p:nvGraphicFramePr>
        <p:xfrm>
          <a:off x="0" y="1215482"/>
          <a:ext cx="4336093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4450">
                  <a:extLst>
                    <a:ext uri="{9D8B030D-6E8A-4147-A177-3AD203B41FA5}">
                      <a16:colId xmlns:a16="http://schemas.microsoft.com/office/drawing/2014/main" val="421181015"/>
                    </a:ext>
                  </a:extLst>
                </a:gridCol>
                <a:gridCol w="3011643">
                  <a:extLst>
                    <a:ext uri="{9D8B030D-6E8A-4147-A177-3AD203B41FA5}">
                      <a16:colId xmlns:a16="http://schemas.microsoft.com/office/drawing/2014/main" val="1052280707"/>
                    </a:ext>
                  </a:extLst>
                </a:gridCol>
              </a:tblGrid>
              <a:tr h="840764"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コンピュータで扱えるユニット数の規模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030535"/>
                  </a:ext>
                </a:extLst>
              </a:tr>
              <a:tr h="340977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2010</a:t>
                      </a:r>
                      <a:r>
                        <a:rPr kumimoji="1" lang="ja-JP" altLang="en-US" sz="2800" dirty="0"/>
                        <a:t>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100,000</a:t>
                      </a:r>
                      <a:r>
                        <a:rPr kumimoji="1" lang="ja-JP" altLang="en-US" sz="2800" dirty="0"/>
                        <a:t>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324349"/>
                  </a:ext>
                </a:extLst>
              </a:tr>
              <a:tr h="340977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2020</a:t>
                      </a:r>
                      <a:r>
                        <a:rPr kumimoji="1" lang="ja-JP" altLang="en-US" sz="2800" dirty="0"/>
                        <a:t>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2,000,000</a:t>
                      </a:r>
                      <a:r>
                        <a:rPr kumimoji="1" lang="ja-JP" altLang="en-US" sz="2800" dirty="0"/>
                        <a:t>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261726"/>
                  </a:ext>
                </a:extLst>
              </a:tr>
              <a:tr h="340977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2030</a:t>
                      </a:r>
                      <a:r>
                        <a:rPr kumimoji="1" lang="ja-JP" altLang="en-US" sz="2800" dirty="0"/>
                        <a:t>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50,000,000</a:t>
                      </a:r>
                      <a:r>
                        <a:rPr kumimoji="1" lang="ja-JP" altLang="en-US" sz="2800" dirty="0"/>
                        <a:t>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148945"/>
                  </a:ext>
                </a:extLst>
              </a:tr>
              <a:tr h="340977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2040</a:t>
                      </a:r>
                      <a:r>
                        <a:rPr kumimoji="1" lang="ja-JP" altLang="en-US" sz="2800" dirty="0"/>
                        <a:t>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1,000,000,000</a:t>
                      </a:r>
                      <a:r>
                        <a:rPr kumimoji="1" lang="ja-JP" altLang="en-US" sz="2800" dirty="0"/>
                        <a:t>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138320"/>
                  </a:ext>
                </a:extLst>
              </a:tr>
              <a:tr h="340977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2050</a:t>
                      </a:r>
                      <a:r>
                        <a:rPr kumimoji="1" lang="ja-JP" altLang="en-US" sz="2800" dirty="0"/>
                        <a:t>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20,000,000,000</a:t>
                      </a:r>
                      <a:r>
                        <a:rPr kumimoji="1" lang="ja-JP" altLang="en-US" sz="2800" dirty="0"/>
                        <a:t>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9692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9643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7014881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15-4. </a:t>
            </a:r>
            <a:r>
              <a:rPr lang="ja-JP" altLang="en-US" sz="4500" dirty="0">
                <a:solidFill>
                  <a:schemeClr val="tx2"/>
                </a:solidFill>
              </a:rPr>
              <a:t>最適化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961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7014881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15-1. </a:t>
            </a:r>
            <a:r>
              <a:rPr lang="ja-JP" altLang="en-US" sz="4500" dirty="0">
                <a:solidFill>
                  <a:schemeClr val="tx2"/>
                </a:solidFill>
              </a:rPr>
              <a:t>はじめに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40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1D829F-9130-A828-C606-14BA6CAFA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最適化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FF2824B-0A6D-E239-7212-91D4D3E05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b="1" dirty="0"/>
              <a:t>最適化</a:t>
            </a:r>
            <a:r>
              <a:rPr kumimoji="1" lang="ja-JP" altLang="en-US" dirty="0"/>
              <a:t>は、</a:t>
            </a:r>
            <a:r>
              <a:rPr kumimoji="1" lang="ja-JP" altLang="en-US" b="1" dirty="0"/>
              <a:t>与えられた条件の中で最良の解を見つけ出す</a:t>
            </a:r>
            <a:r>
              <a:rPr kumimoji="1" lang="ja-JP" altLang="en-US" dirty="0"/>
              <a:t>過程。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A6E40A2-A35C-74E3-B4DC-62F3AC2DB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368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FC52705-37DC-4EBA-9847-C5A3634C9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13477"/>
            <a:ext cx="8558268" cy="15091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b="1" dirty="0"/>
              <a:t>ニューラルネットワークの学習</a:t>
            </a:r>
            <a:r>
              <a:rPr kumimoji="1" lang="ja-JP" altLang="en-US" dirty="0"/>
              <a:t>では，</a:t>
            </a:r>
            <a:r>
              <a:rPr kumimoji="1" lang="ja-JP" altLang="en-US" b="1" dirty="0"/>
              <a:t>結合の重みとバイアスの調整</a:t>
            </a:r>
            <a:r>
              <a:rPr kumimoji="1" lang="ja-JP" altLang="en-US" dirty="0"/>
              <a:t>により，訓練データの</a:t>
            </a:r>
            <a:r>
              <a:rPr kumimoji="1" lang="ja-JP" altLang="en-US" b="1" u="sng" dirty="0"/>
              <a:t>パターンをより正確に認識できる</a:t>
            </a:r>
            <a:r>
              <a:rPr kumimoji="1" lang="ja-JP" altLang="en-US" dirty="0"/>
              <a:t>ようになる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62FF7E1-E7B6-4841-BD70-E068DDAE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5A9242-94B8-426C-9188-E10468EAE259}"/>
              </a:ext>
            </a:extLst>
          </p:cNvPr>
          <p:cNvSpPr/>
          <p:nvPr/>
        </p:nvSpPr>
        <p:spPr>
          <a:xfrm>
            <a:off x="1799339" y="3672849"/>
            <a:ext cx="336550" cy="3582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F869D60-DF61-4812-8320-A0A7FB0B7276}"/>
              </a:ext>
            </a:extLst>
          </p:cNvPr>
          <p:cNvSpPr/>
          <p:nvPr/>
        </p:nvSpPr>
        <p:spPr>
          <a:xfrm>
            <a:off x="2135889" y="3672849"/>
            <a:ext cx="336550" cy="3582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E23BC69-D293-434C-A3CC-BEA13BE17CBB}"/>
              </a:ext>
            </a:extLst>
          </p:cNvPr>
          <p:cNvSpPr/>
          <p:nvPr/>
        </p:nvSpPr>
        <p:spPr>
          <a:xfrm>
            <a:off x="2472439" y="3672849"/>
            <a:ext cx="336550" cy="3582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CEC0A79-73B3-4340-BF02-EFBF3203A123}"/>
              </a:ext>
            </a:extLst>
          </p:cNvPr>
          <p:cNvSpPr/>
          <p:nvPr/>
        </p:nvSpPr>
        <p:spPr>
          <a:xfrm>
            <a:off x="1799339" y="4026845"/>
            <a:ext cx="336550" cy="3582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C615270-5A25-4564-8880-88DC3CE5E9C7}"/>
              </a:ext>
            </a:extLst>
          </p:cNvPr>
          <p:cNvSpPr/>
          <p:nvPr/>
        </p:nvSpPr>
        <p:spPr>
          <a:xfrm>
            <a:off x="2135889" y="4026845"/>
            <a:ext cx="336550" cy="3582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D2EB7C3-0A51-42A7-8D78-41A638B2CBC8}"/>
              </a:ext>
            </a:extLst>
          </p:cNvPr>
          <p:cNvSpPr/>
          <p:nvPr/>
        </p:nvSpPr>
        <p:spPr>
          <a:xfrm>
            <a:off x="2472439" y="4026845"/>
            <a:ext cx="336550" cy="3582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556F626-76AE-4502-9D31-1B94C56B7663}"/>
              </a:ext>
            </a:extLst>
          </p:cNvPr>
          <p:cNvSpPr/>
          <p:nvPr/>
        </p:nvSpPr>
        <p:spPr>
          <a:xfrm>
            <a:off x="1799339" y="4380841"/>
            <a:ext cx="336550" cy="3582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DD6B7AB-83D8-4A9D-9686-57B683D3B1AE}"/>
              </a:ext>
            </a:extLst>
          </p:cNvPr>
          <p:cNvSpPr/>
          <p:nvPr/>
        </p:nvSpPr>
        <p:spPr>
          <a:xfrm>
            <a:off x="2135889" y="4380841"/>
            <a:ext cx="336550" cy="3582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DA69715-6540-455B-9C70-6D699153645C}"/>
              </a:ext>
            </a:extLst>
          </p:cNvPr>
          <p:cNvSpPr/>
          <p:nvPr/>
        </p:nvSpPr>
        <p:spPr>
          <a:xfrm>
            <a:off x="2472439" y="4380841"/>
            <a:ext cx="336550" cy="3582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70A8857-BB6B-44D9-8839-CAB7035FA50C}"/>
              </a:ext>
            </a:extLst>
          </p:cNvPr>
          <p:cNvSpPr txBox="1"/>
          <p:nvPr/>
        </p:nvSpPr>
        <p:spPr>
          <a:xfrm>
            <a:off x="1771806" y="3632595"/>
            <a:ext cx="10647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1   2   3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4   5   6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7   8   9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AD581F3-AA1C-4D2D-BB26-2E561F7A8432}"/>
              </a:ext>
            </a:extLst>
          </p:cNvPr>
          <p:cNvSpPr txBox="1"/>
          <p:nvPr/>
        </p:nvSpPr>
        <p:spPr>
          <a:xfrm>
            <a:off x="3003299" y="3088179"/>
            <a:ext cx="52450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3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4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5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6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7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8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9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1</a:t>
            </a: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0435B04B-B5E6-461F-82AE-AA6FB871D40C}"/>
              </a:ext>
            </a:extLst>
          </p:cNvPr>
          <p:cNvSpPr/>
          <p:nvPr/>
        </p:nvSpPr>
        <p:spPr>
          <a:xfrm>
            <a:off x="4622508" y="4026845"/>
            <a:ext cx="618067" cy="5664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7FAE995B-E507-4CFB-8925-CBC74941E81C}"/>
              </a:ext>
            </a:extLst>
          </p:cNvPr>
          <p:cNvCxnSpPr>
            <a:cxnSpLocks/>
            <a:endCxn id="19" idx="2"/>
          </p:cNvCxnSpPr>
          <p:nvPr/>
        </p:nvCxnSpPr>
        <p:spPr>
          <a:xfrm>
            <a:off x="3538738" y="3270937"/>
            <a:ext cx="1083770" cy="10391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8D9CFD55-8B90-488A-A556-220A19D44685}"/>
              </a:ext>
            </a:extLst>
          </p:cNvPr>
          <p:cNvCxnSpPr>
            <a:cxnSpLocks/>
            <a:endCxn id="19" idx="2"/>
          </p:cNvCxnSpPr>
          <p:nvPr/>
        </p:nvCxnSpPr>
        <p:spPr>
          <a:xfrm>
            <a:off x="3538738" y="3552624"/>
            <a:ext cx="1083770" cy="7574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2D6EBFA3-6E8B-4208-9FB2-2ED322047FB9}"/>
              </a:ext>
            </a:extLst>
          </p:cNvPr>
          <p:cNvCxnSpPr>
            <a:cxnSpLocks/>
            <a:endCxn id="19" idx="2"/>
          </p:cNvCxnSpPr>
          <p:nvPr/>
        </p:nvCxnSpPr>
        <p:spPr>
          <a:xfrm>
            <a:off x="3538738" y="3825485"/>
            <a:ext cx="1083770" cy="4845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E0FE976E-D8A8-4D71-8048-1B23C9D454AA}"/>
              </a:ext>
            </a:extLst>
          </p:cNvPr>
          <p:cNvCxnSpPr>
            <a:cxnSpLocks/>
            <a:endCxn id="19" idx="2"/>
          </p:cNvCxnSpPr>
          <p:nvPr/>
        </p:nvCxnSpPr>
        <p:spPr>
          <a:xfrm>
            <a:off x="3516866" y="4097637"/>
            <a:ext cx="1105642" cy="2124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CB9D2C9A-A340-46E5-BD08-FF24905D9B50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3527802" y="4310051"/>
            <a:ext cx="1105642" cy="707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2C690C31-BAEF-4D46-AECC-AD4A3CF4FD72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3505930" y="4310050"/>
            <a:ext cx="1116578" cy="3187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1C1398A6-46A5-4212-8A5B-63ADED98F01E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3527802" y="4310050"/>
            <a:ext cx="1094706" cy="56641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7C3B0E86-A7D0-4D76-B904-66A9EDF66EBF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3514065" y="4310050"/>
            <a:ext cx="1108443" cy="8521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F164E8-9208-46DF-AC47-A084EBD7E574}"/>
              </a:ext>
            </a:extLst>
          </p:cNvPr>
          <p:cNvCxnSpPr>
            <a:cxnSpLocks/>
          </p:cNvCxnSpPr>
          <p:nvPr/>
        </p:nvCxnSpPr>
        <p:spPr>
          <a:xfrm flipV="1">
            <a:off x="3494994" y="4310050"/>
            <a:ext cx="1113777" cy="11366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BA5A7C3-768F-48C1-A5EF-D1E0F0984650}"/>
              </a:ext>
            </a:extLst>
          </p:cNvPr>
          <p:cNvSpPr txBox="1"/>
          <p:nvPr/>
        </p:nvSpPr>
        <p:spPr>
          <a:xfrm>
            <a:off x="4358928" y="464550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ユニット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BDF8E32-E2B4-40CD-A7FD-8E6786614C96}"/>
              </a:ext>
            </a:extLst>
          </p:cNvPr>
          <p:cNvSpPr txBox="1"/>
          <p:nvPr/>
        </p:nvSpPr>
        <p:spPr>
          <a:xfrm>
            <a:off x="3751797" y="3447326"/>
            <a:ext cx="29848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85CCCA1A-5442-4611-BAB7-75435DAF4182}"/>
              </a:ext>
            </a:extLst>
          </p:cNvPr>
          <p:cNvCxnSpPr>
            <a:stCxn id="19" idx="6"/>
          </p:cNvCxnSpPr>
          <p:nvPr/>
        </p:nvCxnSpPr>
        <p:spPr>
          <a:xfrm flipV="1">
            <a:off x="5240575" y="4301868"/>
            <a:ext cx="461625" cy="81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60C5825-A129-470F-AE9D-9EA63791FD53}"/>
              </a:ext>
            </a:extLst>
          </p:cNvPr>
          <p:cNvSpPr txBox="1"/>
          <p:nvPr/>
        </p:nvSpPr>
        <p:spPr>
          <a:xfrm>
            <a:off x="5242583" y="376480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合計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EACBB42D-097C-4AE7-B7DD-0508DA824881}"/>
              </a:ext>
            </a:extLst>
          </p:cNvPr>
          <p:cNvSpPr txBox="1"/>
          <p:nvPr/>
        </p:nvSpPr>
        <p:spPr>
          <a:xfrm>
            <a:off x="3694580" y="308347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重み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E2C3A36F-8AB2-44E1-A456-FE8101CDD0BE}"/>
              </a:ext>
            </a:extLst>
          </p:cNvPr>
          <p:cNvSpPr txBox="1"/>
          <p:nvPr/>
        </p:nvSpPr>
        <p:spPr>
          <a:xfrm>
            <a:off x="5609274" y="454353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高い活性度</a:t>
            </a:r>
          </a:p>
        </p:txBody>
      </p:sp>
    </p:spTree>
    <p:extLst>
      <p:ext uri="{BB962C8B-B14F-4D97-AF65-F5344CB8AC3E}">
        <p14:creationId xmlns:p14="http://schemas.microsoft.com/office/powerpoint/2010/main" val="863701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5EC78D-0B82-445A-A737-6C118CCF5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ニューラルネットワークでの教師あり学習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2436273-E44A-4CAA-A480-6E7B76542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E74E8D4-4F55-4DFE-9895-FA8291E9CBEB}"/>
              </a:ext>
            </a:extLst>
          </p:cNvPr>
          <p:cNvSpPr/>
          <p:nvPr/>
        </p:nvSpPr>
        <p:spPr>
          <a:xfrm>
            <a:off x="309783" y="2249426"/>
            <a:ext cx="336550" cy="3582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CC62375-45A5-4359-8158-8DA4477C856B}"/>
              </a:ext>
            </a:extLst>
          </p:cNvPr>
          <p:cNvSpPr/>
          <p:nvPr/>
        </p:nvSpPr>
        <p:spPr>
          <a:xfrm>
            <a:off x="646333" y="2249426"/>
            <a:ext cx="336550" cy="3582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39CD523-5451-4D57-8CF7-2AB75FC07D81}"/>
              </a:ext>
            </a:extLst>
          </p:cNvPr>
          <p:cNvSpPr/>
          <p:nvPr/>
        </p:nvSpPr>
        <p:spPr>
          <a:xfrm>
            <a:off x="982883" y="2249426"/>
            <a:ext cx="336550" cy="3582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60C3023-844D-47E7-A96B-7EB9C307ED57}"/>
              </a:ext>
            </a:extLst>
          </p:cNvPr>
          <p:cNvSpPr/>
          <p:nvPr/>
        </p:nvSpPr>
        <p:spPr>
          <a:xfrm>
            <a:off x="309783" y="2603422"/>
            <a:ext cx="336550" cy="3582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241626A-7262-4C36-8F4B-3843DFCFF895}"/>
              </a:ext>
            </a:extLst>
          </p:cNvPr>
          <p:cNvSpPr/>
          <p:nvPr/>
        </p:nvSpPr>
        <p:spPr>
          <a:xfrm>
            <a:off x="646333" y="2603422"/>
            <a:ext cx="336550" cy="3582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1B5A792-9ECC-4ADB-AB20-F792CFFD1D3F}"/>
              </a:ext>
            </a:extLst>
          </p:cNvPr>
          <p:cNvSpPr/>
          <p:nvPr/>
        </p:nvSpPr>
        <p:spPr>
          <a:xfrm>
            <a:off x="982883" y="2603422"/>
            <a:ext cx="336550" cy="3582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F521F93-93EA-4F75-9CFB-B8C0DB7DB15A}"/>
              </a:ext>
            </a:extLst>
          </p:cNvPr>
          <p:cNvSpPr/>
          <p:nvPr/>
        </p:nvSpPr>
        <p:spPr>
          <a:xfrm>
            <a:off x="309783" y="2957418"/>
            <a:ext cx="336550" cy="3582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A737BCC-5831-4F8E-AE01-01F871637AF1}"/>
              </a:ext>
            </a:extLst>
          </p:cNvPr>
          <p:cNvSpPr/>
          <p:nvPr/>
        </p:nvSpPr>
        <p:spPr>
          <a:xfrm>
            <a:off x="646333" y="2957418"/>
            <a:ext cx="336550" cy="3582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49539B0-9D54-47B7-AB53-B5069551650E}"/>
              </a:ext>
            </a:extLst>
          </p:cNvPr>
          <p:cNvSpPr/>
          <p:nvPr/>
        </p:nvSpPr>
        <p:spPr>
          <a:xfrm>
            <a:off x="982883" y="2957418"/>
            <a:ext cx="336550" cy="3582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5A6CC9D-5E39-4DC3-BC8A-D00042E699EC}"/>
              </a:ext>
            </a:extLst>
          </p:cNvPr>
          <p:cNvSpPr txBox="1"/>
          <p:nvPr/>
        </p:nvSpPr>
        <p:spPr>
          <a:xfrm>
            <a:off x="414498" y="354235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</a:t>
            </a:r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121F7C99-2FFF-4057-B233-BFA76D122545}"/>
              </a:ext>
            </a:extLst>
          </p:cNvPr>
          <p:cNvGrpSpPr/>
          <p:nvPr/>
        </p:nvGrpSpPr>
        <p:grpSpPr>
          <a:xfrm>
            <a:off x="2527629" y="2028632"/>
            <a:ext cx="4085238" cy="2521080"/>
            <a:chOff x="2352383" y="1603152"/>
            <a:chExt cx="4813872" cy="2901256"/>
          </a:xfrm>
        </p:grpSpPr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F227736A-3C74-4DA2-97E0-D1B4F9D51023}"/>
                </a:ext>
              </a:extLst>
            </p:cNvPr>
            <p:cNvSpPr/>
            <p:nvPr/>
          </p:nvSpPr>
          <p:spPr>
            <a:xfrm>
              <a:off x="2352383" y="1603156"/>
              <a:ext cx="366361" cy="59276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09C0131B-6DC2-442A-8210-C5A18A524476}"/>
                </a:ext>
              </a:extLst>
            </p:cNvPr>
            <p:cNvSpPr/>
            <p:nvPr/>
          </p:nvSpPr>
          <p:spPr>
            <a:xfrm>
              <a:off x="2352383" y="2481011"/>
              <a:ext cx="366361" cy="59276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3A2B494C-D1E6-4FA4-8770-04C88D4A7D3C}"/>
                </a:ext>
              </a:extLst>
            </p:cNvPr>
            <p:cNvSpPr/>
            <p:nvPr/>
          </p:nvSpPr>
          <p:spPr>
            <a:xfrm>
              <a:off x="4145620" y="1603154"/>
              <a:ext cx="366361" cy="5927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E164E015-5949-437D-80B0-6746D7FB50C4}"/>
                </a:ext>
              </a:extLst>
            </p:cNvPr>
            <p:cNvSpPr/>
            <p:nvPr/>
          </p:nvSpPr>
          <p:spPr>
            <a:xfrm>
              <a:off x="4145620" y="2372650"/>
              <a:ext cx="366361" cy="5927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F8AACCED-ACDB-44BC-8BDA-ED451D079609}"/>
                </a:ext>
              </a:extLst>
            </p:cNvPr>
            <p:cNvSpPr/>
            <p:nvPr/>
          </p:nvSpPr>
          <p:spPr>
            <a:xfrm>
              <a:off x="4145620" y="3142146"/>
              <a:ext cx="366361" cy="5927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6867C630-7B5D-4F80-8A81-6A2E7F3E6AF7}"/>
                </a:ext>
              </a:extLst>
            </p:cNvPr>
            <p:cNvSpPr/>
            <p:nvPr/>
          </p:nvSpPr>
          <p:spPr>
            <a:xfrm>
              <a:off x="4145620" y="3911642"/>
              <a:ext cx="366361" cy="5927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C8320FB2-6A26-48CC-99CF-F0E2B77D5CFD}"/>
                </a:ext>
              </a:extLst>
            </p:cNvPr>
            <p:cNvSpPr/>
            <p:nvPr/>
          </p:nvSpPr>
          <p:spPr>
            <a:xfrm>
              <a:off x="6799894" y="1603152"/>
              <a:ext cx="366361" cy="59276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ACA7F4FF-6A9B-44D4-BFCD-E7A21A4E3B83}"/>
                </a:ext>
              </a:extLst>
            </p:cNvPr>
            <p:cNvSpPr/>
            <p:nvPr/>
          </p:nvSpPr>
          <p:spPr>
            <a:xfrm>
              <a:off x="6799894" y="2390080"/>
              <a:ext cx="366361" cy="59276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35" name="直線矢印コネクタ 34">
              <a:extLst>
                <a:ext uri="{FF2B5EF4-FFF2-40B4-BE49-F238E27FC236}">
                  <a16:creationId xmlns:a16="http://schemas.microsoft.com/office/drawing/2014/main" id="{1A9ABA1B-A640-457C-B8FF-CEBF6CB18EDE}"/>
                </a:ext>
              </a:extLst>
            </p:cNvPr>
            <p:cNvCxnSpPr>
              <a:stCxn id="27" idx="3"/>
              <a:endCxn id="29" idx="1"/>
            </p:cNvCxnSpPr>
            <p:nvPr/>
          </p:nvCxnSpPr>
          <p:spPr>
            <a:xfrm flipV="1">
              <a:off x="2718744" y="1899537"/>
              <a:ext cx="1426876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567481CE-B0A8-4617-A211-405D1B8662C8}"/>
                </a:ext>
              </a:extLst>
            </p:cNvPr>
            <p:cNvCxnSpPr>
              <a:cxnSpLocks/>
              <a:stCxn id="27" idx="3"/>
            </p:cNvCxnSpPr>
            <p:nvPr/>
          </p:nvCxnSpPr>
          <p:spPr>
            <a:xfrm>
              <a:off x="2718744" y="1899539"/>
              <a:ext cx="1440594" cy="8414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矢印コネクタ 36">
              <a:extLst>
                <a:ext uri="{FF2B5EF4-FFF2-40B4-BE49-F238E27FC236}">
                  <a16:creationId xmlns:a16="http://schemas.microsoft.com/office/drawing/2014/main" id="{23FDEA50-3DD6-4D1C-8C7C-5CE5E54C2770}"/>
                </a:ext>
              </a:extLst>
            </p:cNvPr>
            <p:cNvCxnSpPr>
              <a:cxnSpLocks/>
              <a:endCxn id="31" idx="1"/>
            </p:cNvCxnSpPr>
            <p:nvPr/>
          </p:nvCxnSpPr>
          <p:spPr>
            <a:xfrm>
              <a:off x="2718744" y="1899541"/>
              <a:ext cx="1426876" cy="15389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矢印コネクタ 37">
              <a:extLst>
                <a:ext uri="{FF2B5EF4-FFF2-40B4-BE49-F238E27FC236}">
                  <a16:creationId xmlns:a16="http://schemas.microsoft.com/office/drawing/2014/main" id="{84737D1B-8D80-4E28-95CD-38FAD9D744B8}"/>
                </a:ext>
              </a:extLst>
            </p:cNvPr>
            <p:cNvCxnSpPr>
              <a:cxnSpLocks/>
            </p:cNvCxnSpPr>
            <p:nvPr/>
          </p:nvCxnSpPr>
          <p:spPr>
            <a:xfrm>
              <a:off x="2718744" y="1899543"/>
              <a:ext cx="1426876" cy="15389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矢印コネクタ 38">
              <a:extLst>
                <a:ext uri="{FF2B5EF4-FFF2-40B4-BE49-F238E27FC236}">
                  <a16:creationId xmlns:a16="http://schemas.microsoft.com/office/drawing/2014/main" id="{834CC186-60BD-4503-BCBC-F90DA8338DA9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>
              <a:off x="2718744" y="1899545"/>
              <a:ext cx="1426876" cy="23084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矢印コネクタ 39">
              <a:extLst>
                <a:ext uri="{FF2B5EF4-FFF2-40B4-BE49-F238E27FC236}">
                  <a16:creationId xmlns:a16="http://schemas.microsoft.com/office/drawing/2014/main" id="{A921BABB-6C14-48DD-9CA6-BA509414FE1A}"/>
                </a:ext>
              </a:extLst>
            </p:cNvPr>
            <p:cNvCxnSpPr>
              <a:cxnSpLocks/>
              <a:stCxn id="28" idx="3"/>
              <a:endCxn id="29" idx="1"/>
            </p:cNvCxnSpPr>
            <p:nvPr/>
          </p:nvCxnSpPr>
          <p:spPr>
            <a:xfrm flipV="1">
              <a:off x="2718744" y="1899537"/>
              <a:ext cx="1426876" cy="8778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矢印コネクタ 40">
              <a:extLst>
                <a:ext uri="{FF2B5EF4-FFF2-40B4-BE49-F238E27FC236}">
                  <a16:creationId xmlns:a16="http://schemas.microsoft.com/office/drawing/2014/main" id="{C9CE57F0-F53E-46A9-BA65-A2B478CE8A5F}"/>
                </a:ext>
              </a:extLst>
            </p:cNvPr>
            <p:cNvCxnSpPr>
              <a:cxnSpLocks/>
              <a:endCxn id="30" idx="1"/>
            </p:cNvCxnSpPr>
            <p:nvPr/>
          </p:nvCxnSpPr>
          <p:spPr>
            <a:xfrm flipV="1">
              <a:off x="2718744" y="2669033"/>
              <a:ext cx="1426876" cy="1083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矢印コネクタ 41">
              <a:extLst>
                <a:ext uri="{FF2B5EF4-FFF2-40B4-BE49-F238E27FC236}">
                  <a16:creationId xmlns:a16="http://schemas.microsoft.com/office/drawing/2014/main" id="{C3E91BE9-8487-44CB-8659-87F68AE2A292}"/>
                </a:ext>
              </a:extLst>
            </p:cNvPr>
            <p:cNvCxnSpPr>
              <a:cxnSpLocks/>
              <a:stCxn id="28" idx="3"/>
            </p:cNvCxnSpPr>
            <p:nvPr/>
          </p:nvCxnSpPr>
          <p:spPr>
            <a:xfrm>
              <a:off x="2718744" y="2777394"/>
              <a:ext cx="1426876" cy="6611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矢印コネクタ 42">
              <a:extLst>
                <a:ext uri="{FF2B5EF4-FFF2-40B4-BE49-F238E27FC236}">
                  <a16:creationId xmlns:a16="http://schemas.microsoft.com/office/drawing/2014/main" id="{4277D446-CEF5-410B-8439-29F420B65A74}"/>
                </a:ext>
              </a:extLst>
            </p:cNvPr>
            <p:cNvCxnSpPr>
              <a:cxnSpLocks/>
              <a:stCxn id="28" idx="3"/>
              <a:endCxn id="32" idx="1"/>
            </p:cNvCxnSpPr>
            <p:nvPr/>
          </p:nvCxnSpPr>
          <p:spPr>
            <a:xfrm>
              <a:off x="2718744" y="2777394"/>
              <a:ext cx="1426876" cy="14306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矢印コネクタ 43">
              <a:extLst>
                <a:ext uri="{FF2B5EF4-FFF2-40B4-BE49-F238E27FC236}">
                  <a16:creationId xmlns:a16="http://schemas.microsoft.com/office/drawing/2014/main" id="{E7815E70-E1BA-469B-9F57-ECBBD352F5D9}"/>
                </a:ext>
              </a:extLst>
            </p:cNvPr>
            <p:cNvCxnSpPr>
              <a:cxnSpLocks/>
              <a:stCxn id="29" idx="3"/>
              <a:endCxn id="33" idx="1"/>
            </p:cNvCxnSpPr>
            <p:nvPr/>
          </p:nvCxnSpPr>
          <p:spPr>
            <a:xfrm flipV="1">
              <a:off x="4511981" y="1899535"/>
              <a:ext cx="2287913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矢印コネクタ 44">
              <a:extLst>
                <a:ext uri="{FF2B5EF4-FFF2-40B4-BE49-F238E27FC236}">
                  <a16:creationId xmlns:a16="http://schemas.microsoft.com/office/drawing/2014/main" id="{498580B8-29B3-4E6F-B340-2B2A7FDE8F79}"/>
                </a:ext>
              </a:extLst>
            </p:cNvPr>
            <p:cNvCxnSpPr>
              <a:cxnSpLocks/>
              <a:endCxn id="34" idx="1"/>
            </p:cNvCxnSpPr>
            <p:nvPr/>
          </p:nvCxnSpPr>
          <p:spPr>
            <a:xfrm>
              <a:off x="4511981" y="1909576"/>
              <a:ext cx="2287913" cy="7768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矢印コネクタ 45">
              <a:extLst>
                <a:ext uri="{FF2B5EF4-FFF2-40B4-BE49-F238E27FC236}">
                  <a16:creationId xmlns:a16="http://schemas.microsoft.com/office/drawing/2014/main" id="{9FB830C1-67D5-4193-A85F-B1A65EC2FE2C}"/>
                </a:ext>
              </a:extLst>
            </p:cNvPr>
            <p:cNvCxnSpPr>
              <a:cxnSpLocks/>
              <a:endCxn id="33" idx="1"/>
            </p:cNvCxnSpPr>
            <p:nvPr/>
          </p:nvCxnSpPr>
          <p:spPr>
            <a:xfrm flipV="1">
              <a:off x="4511981" y="1899535"/>
              <a:ext cx="2287913" cy="7304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矢印コネクタ 46">
              <a:extLst>
                <a:ext uri="{FF2B5EF4-FFF2-40B4-BE49-F238E27FC236}">
                  <a16:creationId xmlns:a16="http://schemas.microsoft.com/office/drawing/2014/main" id="{E70F03C7-FA40-417B-BE5E-A756069FBDF3}"/>
                </a:ext>
              </a:extLst>
            </p:cNvPr>
            <p:cNvCxnSpPr>
              <a:cxnSpLocks/>
              <a:endCxn id="34" idx="1"/>
            </p:cNvCxnSpPr>
            <p:nvPr/>
          </p:nvCxnSpPr>
          <p:spPr>
            <a:xfrm>
              <a:off x="4511981" y="2619978"/>
              <a:ext cx="2287913" cy="664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矢印コネクタ 47">
              <a:extLst>
                <a:ext uri="{FF2B5EF4-FFF2-40B4-BE49-F238E27FC236}">
                  <a16:creationId xmlns:a16="http://schemas.microsoft.com/office/drawing/2014/main" id="{4FCADBE7-A3A9-40C3-86CC-F2FB1A3154D6}"/>
                </a:ext>
              </a:extLst>
            </p:cNvPr>
            <p:cNvCxnSpPr>
              <a:cxnSpLocks/>
              <a:endCxn id="33" idx="1"/>
            </p:cNvCxnSpPr>
            <p:nvPr/>
          </p:nvCxnSpPr>
          <p:spPr>
            <a:xfrm flipV="1">
              <a:off x="4500099" y="1899535"/>
              <a:ext cx="2299795" cy="15546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矢印コネクタ 48">
              <a:extLst>
                <a:ext uri="{FF2B5EF4-FFF2-40B4-BE49-F238E27FC236}">
                  <a16:creationId xmlns:a16="http://schemas.microsoft.com/office/drawing/2014/main" id="{FF38E326-7470-41C1-A305-38FF0DFC89F4}"/>
                </a:ext>
              </a:extLst>
            </p:cNvPr>
            <p:cNvCxnSpPr>
              <a:cxnSpLocks/>
              <a:endCxn id="33" idx="1"/>
            </p:cNvCxnSpPr>
            <p:nvPr/>
          </p:nvCxnSpPr>
          <p:spPr>
            <a:xfrm flipV="1">
              <a:off x="4487190" y="1899535"/>
              <a:ext cx="2312704" cy="23332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矢印コネクタ 49">
              <a:extLst>
                <a:ext uri="{FF2B5EF4-FFF2-40B4-BE49-F238E27FC236}">
                  <a16:creationId xmlns:a16="http://schemas.microsoft.com/office/drawing/2014/main" id="{E5F787D0-CB18-4BA2-B893-5DE3D3FC9880}"/>
                </a:ext>
              </a:extLst>
            </p:cNvPr>
            <p:cNvCxnSpPr>
              <a:cxnSpLocks/>
              <a:stCxn id="31" idx="3"/>
              <a:endCxn id="34" idx="1"/>
            </p:cNvCxnSpPr>
            <p:nvPr/>
          </p:nvCxnSpPr>
          <p:spPr>
            <a:xfrm flipV="1">
              <a:off x="4511981" y="2686463"/>
              <a:ext cx="2287913" cy="7520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9A3E7EAD-27A7-4C17-886D-81514543C27F}"/>
                </a:ext>
              </a:extLst>
            </p:cNvPr>
            <p:cNvCxnSpPr>
              <a:cxnSpLocks/>
              <a:endCxn id="34" idx="1"/>
            </p:cNvCxnSpPr>
            <p:nvPr/>
          </p:nvCxnSpPr>
          <p:spPr>
            <a:xfrm flipV="1">
              <a:off x="4536772" y="2686463"/>
              <a:ext cx="2263122" cy="15389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グループ化 83">
            <a:extLst>
              <a:ext uri="{FF2B5EF4-FFF2-40B4-BE49-F238E27FC236}">
                <a16:creationId xmlns:a16="http://schemas.microsoft.com/office/drawing/2014/main" id="{FB40A6AF-B6E6-425D-BD64-4CE6ACA2DC17}"/>
              </a:ext>
            </a:extLst>
          </p:cNvPr>
          <p:cNvGrpSpPr/>
          <p:nvPr/>
        </p:nvGrpSpPr>
        <p:grpSpPr>
          <a:xfrm>
            <a:off x="2000967" y="1923545"/>
            <a:ext cx="813878" cy="773751"/>
            <a:chOff x="1979929" y="1904724"/>
            <a:chExt cx="813878" cy="973216"/>
          </a:xfrm>
        </p:grpSpPr>
        <p:cxnSp>
          <p:nvCxnSpPr>
            <p:cNvPr id="54" name="直線矢印コネクタ 53">
              <a:extLst>
                <a:ext uri="{FF2B5EF4-FFF2-40B4-BE49-F238E27FC236}">
                  <a16:creationId xmlns:a16="http://schemas.microsoft.com/office/drawing/2014/main" id="{12064B3B-5002-4B05-91CF-F7C3F8B54FA5}"/>
                </a:ext>
              </a:extLst>
            </p:cNvPr>
            <p:cNvCxnSpPr>
              <a:endCxn id="27" idx="1"/>
            </p:cNvCxnSpPr>
            <p:nvPr/>
          </p:nvCxnSpPr>
          <p:spPr>
            <a:xfrm>
              <a:off x="1979929" y="1904724"/>
              <a:ext cx="547700" cy="4447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矢印コネクタ 54">
              <a:extLst>
                <a:ext uri="{FF2B5EF4-FFF2-40B4-BE49-F238E27FC236}">
                  <a16:creationId xmlns:a16="http://schemas.microsoft.com/office/drawing/2014/main" id="{F75C0825-FA41-4DB2-9620-D79BB966F92F}"/>
                </a:ext>
              </a:extLst>
            </p:cNvPr>
            <p:cNvCxnSpPr>
              <a:cxnSpLocks/>
              <a:endCxn id="27" idx="1"/>
            </p:cNvCxnSpPr>
            <p:nvPr/>
          </p:nvCxnSpPr>
          <p:spPr>
            <a:xfrm>
              <a:off x="1999774" y="2041037"/>
              <a:ext cx="527855" cy="3084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矢印コネクタ 57">
              <a:extLst>
                <a:ext uri="{FF2B5EF4-FFF2-40B4-BE49-F238E27FC236}">
                  <a16:creationId xmlns:a16="http://schemas.microsoft.com/office/drawing/2014/main" id="{98881BB6-242E-4DFE-A429-303353BCE220}"/>
                </a:ext>
              </a:extLst>
            </p:cNvPr>
            <p:cNvCxnSpPr>
              <a:cxnSpLocks/>
              <a:endCxn id="27" idx="1"/>
            </p:cNvCxnSpPr>
            <p:nvPr/>
          </p:nvCxnSpPr>
          <p:spPr>
            <a:xfrm>
              <a:off x="1993748" y="2175657"/>
              <a:ext cx="533881" cy="1738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矢印コネクタ 59">
              <a:extLst>
                <a:ext uri="{FF2B5EF4-FFF2-40B4-BE49-F238E27FC236}">
                  <a16:creationId xmlns:a16="http://schemas.microsoft.com/office/drawing/2014/main" id="{D253B4D4-1364-466C-BFEA-00AED8D7B0A3}"/>
                </a:ext>
              </a:extLst>
            </p:cNvPr>
            <p:cNvCxnSpPr>
              <a:cxnSpLocks/>
              <a:endCxn id="27" idx="1"/>
            </p:cNvCxnSpPr>
            <p:nvPr/>
          </p:nvCxnSpPr>
          <p:spPr>
            <a:xfrm>
              <a:off x="1993747" y="2302719"/>
              <a:ext cx="533882" cy="467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矢印コネクタ 61">
              <a:extLst>
                <a:ext uri="{FF2B5EF4-FFF2-40B4-BE49-F238E27FC236}">
                  <a16:creationId xmlns:a16="http://schemas.microsoft.com/office/drawing/2014/main" id="{5F3E2F64-9BA9-4BA5-BE21-7AED1E609131}"/>
                </a:ext>
              </a:extLst>
            </p:cNvPr>
            <p:cNvCxnSpPr>
              <a:cxnSpLocks/>
              <a:endCxn id="27" idx="1"/>
            </p:cNvCxnSpPr>
            <p:nvPr/>
          </p:nvCxnSpPr>
          <p:spPr>
            <a:xfrm flipV="1">
              <a:off x="1986725" y="2349462"/>
              <a:ext cx="540904" cy="941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矢印コネクタ 63">
              <a:extLst>
                <a:ext uri="{FF2B5EF4-FFF2-40B4-BE49-F238E27FC236}">
                  <a16:creationId xmlns:a16="http://schemas.microsoft.com/office/drawing/2014/main" id="{D1AB3CA8-E943-4E69-892F-AEB60A161D6D}"/>
                </a:ext>
              </a:extLst>
            </p:cNvPr>
            <p:cNvCxnSpPr>
              <a:cxnSpLocks/>
              <a:endCxn id="27" idx="1"/>
            </p:cNvCxnSpPr>
            <p:nvPr/>
          </p:nvCxnSpPr>
          <p:spPr>
            <a:xfrm flipV="1">
              <a:off x="2000183" y="2349462"/>
              <a:ext cx="527446" cy="2071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矢印コネクタ 66">
              <a:extLst>
                <a:ext uri="{FF2B5EF4-FFF2-40B4-BE49-F238E27FC236}">
                  <a16:creationId xmlns:a16="http://schemas.microsoft.com/office/drawing/2014/main" id="{56C37744-4EDA-4C9F-B903-6648B1D1BB32}"/>
                </a:ext>
              </a:extLst>
            </p:cNvPr>
            <p:cNvCxnSpPr>
              <a:cxnSpLocks/>
              <a:endCxn id="27" idx="1"/>
            </p:cNvCxnSpPr>
            <p:nvPr/>
          </p:nvCxnSpPr>
          <p:spPr>
            <a:xfrm flipV="1">
              <a:off x="1995154" y="2349462"/>
              <a:ext cx="532475" cy="3114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矢印コネクタ 69">
              <a:extLst>
                <a:ext uri="{FF2B5EF4-FFF2-40B4-BE49-F238E27FC236}">
                  <a16:creationId xmlns:a16="http://schemas.microsoft.com/office/drawing/2014/main" id="{D4279200-6F4F-4BB0-86CE-B4002B76C8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2386" y="2040706"/>
              <a:ext cx="521421" cy="4111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矢印コネクタ 71">
              <a:extLst>
                <a:ext uri="{FF2B5EF4-FFF2-40B4-BE49-F238E27FC236}">
                  <a16:creationId xmlns:a16="http://schemas.microsoft.com/office/drawing/2014/main" id="{C00B3ABB-17C0-46E3-AB78-851072636539}"/>
                </a:ext>
              </a:extLst>
            </p:cNvPr>
            <p:cNvCxnSpPr>
              <a:cxnSpLocks/>
              <a:endCxn id="27" idx="1"/>
            </p:cNvCxnSpPr>
            <p:nvPr/>
          </p:nvCxnSpPr>
          <p:spPr>
            <a:xfrm flipV="1">
              <a:off x="2000181" y="2349462"/>
              <a:ext cx="527448" cy="5284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グループ化 84">
            <a:extLst>
              <a:ext uri="{FF2B5EF4-FFF2-40B4-BE49-F238E27FC236}">
                <a16:creationId xmlns:a16="http://schemas.microsoft.com/office/drawing/2014/main" id="{BE66830F-8570-4028-A659-91795B7D5830}"/>
              </a:ext>
            </a:extLst>
          </p:cNvPr>
          <p:cNvGrpSpPr/>
          <p:nvPr/>
        </p:nvGrpSpPr>
        <p:grpSpPr>
          <a:xfrm>
            <a:off x="1986725" y="2712442"/>
            <a:ext cx="547700" cy="773751"/>
            <a:chOff x="2252133" y="1595967"/>
            <a:chExt cx="547700" cy="973216"/>
          </a:xfrm>
        </p:grpSpPr>
        <p:cxnSp>
          <p:nvCxnSpPr>
            <p:cNvPr id="86" name="直線矢印コネクタ 85">
              <a:extLst>
                <a:ext uri="{FF2B5EF4-FFF2-40B4-BE49-F238E27FC236}">
                  <a16:creationId xmlns:a16="http://schemas.microsoft.com/office/drawing/2014/main" id="{9A5759DD-30AF-45E5-9A00-A64EF28F3294}"/>
                </a:ext>
              </a:extLst>
            </p:cNvPr>
            <p:cNvCxnSpPr/>
            <p:nvPr/>
          </p:nvCxnSpPr>
          <p:spPr>
            <a:xfrm>
              <a:off x="2252133" y="1595967"/>
              <a:ext cx="547700" cy="4447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矢印コネクタ 86">
              <a:extLst>
                <a:ext uri="{FF2B5EF4-FFF2-40B4-BE49-F238E27FC236}">
                  <a16:creationId xmlns:a16="http://schemas.microsoft.com/office/drawing/2014/main" id="{EBA008D4-97E3-46E0-A60E-3E51C57FA82E}"/>
                </a:ext>
              </a:extLst>
            </p:cNvPr>
            <p:cNvCxnSpPr>
              <a:cxnSpLocks/>
            </p:cNvCxnSpPr>
            <p:nvPr/>
          </p:nvCxnSpPr>
          <p:spPr>
            <a:xfrm>
              <a:off x="2271978" y="1732280"/>
              <a:ext cx="527855" cy="3084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矢印コネクタ 87">
              <a:extLst>
                <a:ext uri="{FF2B5EF4-FFF2-40B4-BE49-F238E27FC236}">
                  <a16:creationId xmlns:a16="http://schemas.microsoft.com/office/drawing/2014/main" id="{0200D6AF-B541-468F-B0A7-D7623C5F8F71}"/>
                </a:ext>
              </a:extLst>
            </p:cNvPr>
            <p:cNvCxnSpPr>
              <a:cxnSpLocks/>
            </p:cNvCxnSpPr>
            <p:nvPr/>
          </p:nvCxnSpPr>
          <p:spPr>
            <a:xfrm>
              <a:off x="2265952" y="1866900"/>
              <a:ext cx="533881" cy="1738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矢印コネクタ 88">
              <a:extLst>
                <a:ext uri="{FF2B5EF4-FFF2-40B4-BE49-F238E27FC236}">
                  <a16:creationId xmlns:a16="http://schemas.microsoft.com/office/drawing/2014/main" id="{83FDBB0F-B467-4E8C-B81B-47E09407BC04}"/>
                </a:ext>
              </a:extLst>
            </p:cNvPr>
            <p:cNvCxnSpPr>
              <a:cxnSpLocks/>
            </p:cNvCxnSpPr>
            <p:nvPr/>
          </p:nvCxnSpPr>
          <p:spPr>
            <a:xfrm>
              <a:off x="2265951" y="1993962"/>
              <a:ext cx="533882" cy="467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矢印コネクタ 89">
              <a:extLst>
                <a:ext uri="{FF2B5EF4-FFF2-40B4-BE49-F238E27FC236}">
                  <a16:creationId xmlns:a16="http://schemas.microsoft.com/office/drawing/2014/main" id="{3CB43762-7300-433E-97CA-FD79B72B35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58929" y="2040705"/>
              <a:ext cx="540904" cy="941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矢印コネクタ 90">
              <a:extLst>
                <a:ext uri="{FF2B5EF4-FFF2-40B4-BE49-F238E27FC236}">
                  <a16:creationId xmlns:a16="http://schemas.microsoft.com/office/drawing/2014/main" id="{55A20E9F-F47C-4C3A-8D2F-A0685BF418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2387" y="2040705"/>
              <a:ext cx="527446" cy="2071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矢印コネクタ 91">
              <a:extLst>
                <a:ext uri="{FF2B5EF4-FFF2-40B4-BE49-F238E27FC236}">
                  <a16:creationId xmlns:a16="http://schemas.microsoft.com/office/drawing/2014/main" id="{36D863E9-0C2C-482B-AFFE-71B1FDFFC8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7358" y="2040705"/>
              <a:ext cx="532475" cy="3114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矢印コネクタ 92">
              <a:extLst>
                <a:ext uri="{FF2B5EF4-FFF2-40B4-BE49-F238E27FC236}">
                  <a16:creationId xmlns:a16="http://schemas.microsoft.com/office/drawing/2014/main" id="{C99115B9-9A6F-4FB2-9791-FBE9A86573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2386" y="2040706"/>
              <a:ext cx="521421" cy="4111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矢印コネクタ 93">
              <a:extLst>
                <a:ext uri="{FF2B5EF4-FFF2-40B4-BE49-F238E27FC236}">
                  <a16:creationId xmlns:a16="http://schemas.microsoft.com/office/drawing/2014/main" id="{42C5D8EB-0FA3-4B91-A804-3B3627E808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2385" y="2040705"/>
              <a:ext cx="527448" cy="5284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7" name="直線矢印コネクタ 96">
            <a:extLst>
              <a:ext uri="{FF2B5EF4-FFF2-40B4-BE49-F238E27FC236}">
                <a16:creationId xmlns:a16="http://schemas.microsoft.com/office/drawing/2014/main" id="{B08668FB-636E-4850-BE92-87C0672878FC}"/>
              </a:ext>
            </a:extLst>
          </p:cNvPr>
          <p:cNvCxnSpPr/>
          <p:nvPr/>
        </p:nvCxnSpPr>
        <p:spPr>
          <a:xfrm>
            <a:off x="6791382" y="2294903"/>
            <a:ext cx="6259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矢印コネクタ 97">
            <a:extLst>
              <a:ext uri="{FF2B5EF4-FFF2-40B4-BE49-F238E27FC236}">
                <a16:creationId xmlns:a16="http://schemas.microsoft.com/office/drawing/2014/main" id="{565192E1-1BE5-41FD-B44C-754A1F04228E}"/>
              </a:ext>
            </a:extLst>
          </p:cNvPr>
          <p:cNvCxnSpPr/>
          <p:nvPr/>
        </p:nvCxnSpPr>
        <p:spPr>
          <a:xfrm>
            <a:off x="6791382" y="2961651"/>
            <a:ext cx="6259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C16D02D8-00BE-4B3C-BBA9-8803DF10475C}"/>
              </a:ext>
            </a:extLst>
          </p:cNvPr>
          <p:cNvSpPr txBox="1"/>
          <p:nvPr/>
        </p:nvSpPr>
        <p:spPr>
          <a:xfrm>
            <a:off x="7444225" y="1923545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結果　　正解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0.8        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2F046067-5B9D-45BD-8502-2E213F2D5916}"/>
              </a:ext>
            </a:extLst>
          </p:cNvPr>
          <p:cNvSpPr txBox="1"/>
          <p:nvPr/>
        </p:nvSpPr>
        <p:spPr>
          <a:xfrm>
            <a:off x="7444225" y="2673771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結果　　正解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0.4        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1" name="矢印: 左右 100">
            <a:extLst>
              <a:ext uri="{FF2B5EF4-FFF2-40B4-BE49-F238E27FC236}">
                <a16:creationId xmlns:a16="http://schemas.microsoft.com/office/drawing/2014/main" id="{5D7B198E-0F0E-43EA-8E4A-67B6FC9EB634}"/>
              </a:ext>
            </a:extLst>
          </p:cNvPr>
          <p:cNvSpPr/>
          <p:nvPr/>
        </p:nvSpPr>
        <p:spPr>
          <a:xfrm>
            <a:off x="7994348" y="2322882"/>
            <a:ext cx="353551" cy="118919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3" name="矢印: 左右 102">
            <a:extLst>
              <a:ext uri="{FF2B5EF4-FFF2-40B4-BE49-F238E27FC236}">
                <a16:creationId xmlns:a16="http://schemas.microsoft.com/office/drawing/2014/main" id="{9522F595-B6DE-47A7-AA4B-6929A1590DA0}"/>
              </a:ext>
            </a:extLst>
          </p:cNvPr>
          <p:cNvSpPr/>
          <p:nvPr/>
        </p:nvSpPr>
        <p:spPr>
          <a:xfrm>
            <a:off x="8019355" y="3075616"/>
            <a:ext cx="353551" cy="118919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854130BA-A527-4CC1-B582-436E04424673}"/>
              </a:ext>
            </a:extLst>
          </p:cNvPr>
          <p:cNvSpPr txBox="1"/>
          <p:nvPr/>
        </p:nvSpPr>
        <p:spPr>
          <a:xfrm>
            <a:off x="7796020" y="343975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誤差</a:t>
            </a:r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D570B481-1DCE-4EAA-A845-C44BE94B1B5E}"/>
              </a:ext>
            </a:extLst>
          </p:cNvPr>
          <p:cNvSpPr txBox="1"/>
          <p:nvPr/>
        </p:nvSpPr>
        <p:spPr>
          <a:xfrm>
            <a:off x="4212571" y="4930968"/>
            <a:ext cx="48013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実際に一度動作させてみて，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誤差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が</a:t>
            </a:r>
            <a:r>
              <a:rPr kumimoji="1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少なくなるよう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に，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結合の重み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と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バイアス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を調整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＝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ニューラルネットワーク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3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262E3E-5668-F991-FF84-A99B511F1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ニューラルネットワークでの最適化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D05DF7-D007-69A6-4FF5-3D14B0B7C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b="1" dirty="0"/>
              <a:t>ニューラルネットワーク</a:t>
            </a:r>
            <a:r>
              <a:rPr kumimoji="1" lang="ja-JP" altLang="en-US" dirty="0"/>
              <a:t>の</a:t>
            </a:r>
            <a:r>
              <a:rPr kumimoji="1" lang="ja-JP" altLang="en-US" b="1" dirty="0"/>
              <a:t>学習過程</a:t>
            </a:r>
            <a:r>
              <a:rPr kumimoji="1" lang="ja-JP" altLang="en-US" dirty="0"/>
              <a:t>自体が、</a:t>
            </a:r>
            <a:r>
              <a:rPr kumimoji="1" lang="ja-JP" altLang="en-US" b="1" dirty="0"/>
              <a:t>一種の最適化</a:t>
            </a:r>
            <a:r>
              <a:rPr kumimoji="1" lang="ja-JP" altLang="en-US" dirty="0"/>
              <a:t>になっている。</a:t>
            </a:r>
            <a:endParaRPr kumimoji="1" lang="en-US" altLang="ja-JP" dirty="0"/>
          </a:p>
          <a:p>
            <a:endParaRPr lang="en-US" altLang="ja-JP" dirty="0"/>
          </a:p>
          <a:p>
            <a:r>
              <a:rPr lang="ja-JP" altLang="en-US" dirty="0"/>
              <a:t>ニューラルネットワークの膨大なニューロン</a:t>
            </a:r>
            <a:r>
              <a:rPr kumimoji="1" lang="ja-JP" altLang="en-US" dirty="0"/>
              <a:t>を調整して、</a:t>
            </a:r>
            <a:r>
              <a:rPr kumimoji="1" lang="ja-JP" altLang="en-US" b="1" dirty="0"/>
              <a:t>最も良い結果を出すための「結合の重み」と「バイアス」を見つけ出す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97EE473-B34B-2D4E-D825-66752F3AE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3362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7014881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15-5. </a:t>
            </a:r>
            <a:r>
              <a:rPr lang="ja-JP" altLang="en-US" sz="4500" dirty="0">
                <a:solidFill>
                  <a:schemeClr val="tx2"/>
                </a:solidFill>
              </a:rPr>
              <a:t>汎化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516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50214C-61B2-F1E9-1266-C38A0DBDD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汎化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30DCF7-8E11-8A63-1611-BED978152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b="1" dirty="0"/>
              <a:t>汎化</a:t>
            </a:r>
            <a:r>
              <a:rPr lang="ja-JP" altLang="en-US" dirty="0"/>
              <a:t>は、</a:t>
            </a:r>
            <a:r>
              <a:rPr lang="ja-JP" altLang="en-US" b="1" dirty="0"/>
              <a:t>学習したこと</a:t>
            </a:r>
            <a:r>
              <a:rPr lang="ja-JP" altLang="en-US" dirty="0"/>
              <a:t>を</a:t>
            </a:r>
            <a:r>
              <a:rPr lang="ja-JP" altLang="en-US" b="1" dirty="0"/>
              <a:t>未知の状況に適用</a:t>
            </a:r>
            <a:r>
              <a:rPr lang="ja-JP" altLang="en-US" dirty="0"/>
              <a:t>する能力になる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7E740C2-21A0-3353-3319-33310B22C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83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FF6175-5F49-4802-8AB5-DA9954D5B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汎化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5DB511-5399-4CDC-BACF-2AAC74A0B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F4F3934-E55E-42EF-B617-26B55F53FF0A}"/>
              </a:ext>
            </a:extLst>
          </p:cNvPr>
          <p:cNvSpPr txBox="1"/>
          <p:nvPr/>
        </p:nvSpPr>
        <p:spPr>
          <a:xfrm>
            <a:off x="709744" y="1344944"/>
            <a:ext cx="295465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　　　正解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９　　　　５００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１１　　　５００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１２　　　１０００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１４　　　１０００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EA5FD66-356C-4F5E-87F1-B7B46F786EC2}"/>
              </a:ext>
            </a:extLst>
          </p:cNvPr>
          <p:cNvSpPr txBox="1"/>
          <p:nvPr/>
        </p:nvSpPr>
        <p:spPr>
          <a:xfrm>
            <a:off x="1055993" y="821724"/>
            <a:ext cx="2262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訓練データ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510052C-4CE2-447B-898F-11D096B38013}"/>
              </a:ext>
            </a:extLst>
          </p:cNvPr>
          <p:cNvSpPr txBox="1"/>
          <p:nvPr/>
        </p:nvSpPr>
        <p:spPr>
          <a:xfrm>
            <a:off x="4297681" y="462012"/>
            <a:ext cx="4846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訓練データと未知のデータ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C59A72-EC2B-4FFA-9985-AC42EA88464F}"/>
              </a:ext>
            </a:extLst>
          </p:cNvPr>
          <p:cNvSpPr txBox="1"/>
          <p:nvPr/>
        </p:nvSpPr>
        <p:spPr>
          <a:xfrm>
            <a:off x="4959116" y="985232"/>
            <a:ext cx="2954655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入力　　　予測結果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７　　　　５００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８　　　　５００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９　　　　５００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１０　　　５００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１１　　　５００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１２　　　１０００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１３　　　１０００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１４　　　１０００</a:t>
            </a:r>
            <a:b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</a:b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１５　　　１０００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１６　　　１０００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2A187A0-A841-451A-BEC6-A6790406CD3F}"/>
              </a:ext>
            </a:extLst>
          </p:cNvPr>
          <p:cNvSpPr txBox="1"/>
          <p:nvPr/>
        </p:nvSpPr>
        <p:spPr>
          <a:xfrm>
            <a:off x="3874169" y="5297977"/>
            <a:ext cx="4993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Söhne"/>
                <a:ea typeface="游ゴシック" panose="020B0400000000000000" pitchFamily="50" charset="-128"/>
                <a:cs typeface="+mn-cs"/>
              </a:rPr>
              <a:t>訓練データに基づいて学習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Söhne"/>
                <a:ea typeface="游ゴシック" panose="020B0400000000000000" pitchFamily="50" charset="-128"/>
                <a:cs typeface="+mn-cs"/>
              </a:rPr>
              <a:t>し，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Söhne"/>
                <a:ea typeface="游ゴシック" panose="020B0400000000000000" pitchFamily="50" charset="-128"/>
                <a:cs typeface="+mn-cs"/>
              </a:rPr>
              <a:t>未知のデータに対しても適切に処理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01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0BCD37F-A908-4E8B-862B-36FC5ED12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5" y="374614"/>
            <a:ext cx="8601076" cy="6346861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① </a:t>
            </a:r>
            <a:r>
              <a:rPr kumimoji="1" lang="ja-JP" altLang="en-US" b="1" dirty="0"/>
              <a:t>一般のプログラミング</a:t>
            </a:r>
            <a:endParaRPr kumimoji="1" lang="en-US" altLang="ja-JP" b="1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② </a:t>
            </a:r>
            <a:r>
              <a:rPr lang="ja-JP" altLang="en-US" b="1" dirty="0"/>
              <a:t>機械学習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AD08E76-CB62-4E70-9D25-712FBB38D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97CD0A4-7D33-44EA-9520-FEC22E0DB8F5}"/>
              </a:ext>
            </a:extLst>
          </p:cNvPr>
          <p:cNvSpPr txBox="1"/>
          <p:nvPr/>
        </p:nvSpPr>
        <p:spPr>
          <a:xfrm>
            <a:off x="4572000" y="209253"/>
            <a:ext cx="4370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・プログラムは人間が作成し，　　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テストし，調整する．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5D365FD-03D6-4A6A-9E80-D8241481035E}"/>
              </a:ext>
            </a:extLst>
          </p:cNvPr>
          <p:cNvSpPr/>
          <p:nvPr/>
        </p:nvSpPr>
        <p:spPr>
          <a:xfrm>
            <a:off x="2763983" y="1066582"/>
            <a:ext cx="3165763" cy="23206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AA45AF9-3191-4344-B53F-68CDA2E43D22}"/>
              </a:ext>
            </a:extLst>
          </p:cNvPr>
          <p:cNvSpPr txBox="1"/>
          <p:nvPr/>
        </p:nvSpPr>
        <p:spPr>
          <a:xfrm>
            <a:off x="3324274" y="2806252"/>
            <a:ext cx="203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コンピュータ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1B582CA-8E1D-4AAF-9ACD-E865D8445ADD}"/>
              </a:ext>
            </a:extLst>
          </p:cNvPr>
          <p:cNvSpPr/>
          <p:nvPr/>
        </p:nvSpPr>
        <p:spPr>
          <a:xfrm>
            <a:off x="3048001" y="1253618"/>
            <a:ext cx="2583873" cy="1260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FCC029A-1B06-4AC6-8796-459ACA916E1C}"/>
              </a:ext>
            </a:extLst>
          </p:cNvPr>
          <p:cNvSpPr txBox="1"/>
          <p:nvPr/>
        </p:nvSpPr>
        <p:spPr>
          <a:xfrm>
            <a:off x="3545203" y="1662831"/>
            <a:ext cx="1723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プログラム</a:t>
            </a: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CB6293A0-CDBE-4B90-B405-1FFAE6F4F67B}"/>
              </a:ext>
            </a:extLst>
          </p:cNvPr>
          <p:cNvSpPr/>
          <p:nvPr/>
        </p:nvSpPr>
        <p:spPr>
          <a:xfrm>
            <a:off x="2105892" y="1787018"/>
            <a:ext cx="311727" cy="59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D0E07CAB-0A7E-425D-B531-D664BED41A5B}"/>
              </a:ext>
            </a:extLst>
          </p:cNvPr>
          <p:cNvSpPr/>
          <p:nvPr/>
        </p:nvSpPr>
        <p:spPr>
          <a:xfrm>
            <a:off x="6300916" y="1787018"/>
            <a:ext cx="311727" cy="59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8A31E49-4CB4-435F-BE20-19A640FB28FE}"/>
              </a:ext>
            </a:extLst>
          </p:cNvPr>
          <p:cNvSpPr txBox="1"/>
          <p:nvPr/>
        </p:nvSpPr>
        <p:spPr>
          <a:xfrm>
            <a:off x="74567" y="1690313"/>
            <a:ext cx="2031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（入力）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E9EA3D2-566D-4218-9320-F7F45E5504E7}"/>
              </a:ext>
            </a:extLst>
          </p:cNvPr>
          <p:cNvSpPr txBox="1"/>
          <p:nvPr/>
        </p:nvSpPr>
        <p:spPr>
          <a:xfrm>
            <a:off x="6693740" y="1893663"/>
            <a:ext cx="203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処理結果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D00B325-BB9E-4A0D-BC30-EEA4264CA002}"/>
              </a:ext>
            </a:extLst>
          </p:cNvPr>
          <p:cNvSpPr/>
          <p:nvPr/>
        </p:nvSpPr>
        <p:spPr>
          <a:xfrm>
            <a:off x="2763983" y="4257252"/>
            <a:ext cx="3165763" cy="23206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CE71FFE-A013-42CD-B12A-0FFD7A02E57F}"/>
              </a:ext>
            </a:extLst>
          </p:cNvPr>
          <p:cNvSpPr txBox="1"/>
          <p:nvPr/>
        </p:nvSpPr>
        <p:spPr>
          <a:xfrm>
            <a:off x="3324274" y="5996922"/>
            <a:ext cx="203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コンピュータ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B14C78B-EAF8-4D5A-8C90-F6ECD2FBCFB2}"/>
              </a:ext>
            </a:extLst>
          </p:cNvPr>
          <p:cNvSpPr/>
          <p:nvPr/>
        </p:nvSpPr>
        <p:spPr>
          <a:xfrm>
            <a:off x="3048001" y="4444288"/>
            <a:ext cx="2583873" cy="1260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C40B0F0-29DD-403A-9D4E-BD8EEA5C811E}"/>
              </a:ext>
            </a:extLst>
          </p:cNvPr>
          <p:cNvSpPr txBox="1"/>
          <p:nvPr/>
        </p:nvSpPr>
        <p:spPr>
          <a:xfrm>
            <a:off x="3545203" y="4853501"/>
            <a:ext cx="1723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プログラム</a:t>
            </a: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78232115-D2DC-4AF0-BFDE-86CC28A61AA0}"/>
              </a:ext>
            </a:extLst>
          </p:cNvPr>
          <p:cNvSpPr/>
          <p:nvPr/>
        </p:nvSpPr>
        <p:spPr>
          <a:xfrm>
            <a:off x="2105892" y="4977688"/>
            <a:ext cx="311727" cy="59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BEBFFFAF-1E43-4C67-ADBF-A78BB959231C}"/>
              </a:ext>
            </a:extLst>
          </p:cNvPr>
          <p:cNvSpPr/>
          <p:nvPr/>
        </p:nvSpPr>
        <p:spPr>
          <a:xfrm>
            <a:off x="6300916" y="4977688"/>
            <a:ext cx="311727" cy="59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18449E8-61FA-40A6-B7FE-27320D009569}"/>
              </a:ext>
            </a:extLst>
          </p:cNvPr>
          <p:cNvSpPr txBox="1"/>
          <p:nvPr/>
        </p:nvSpPr>
        <p:spPr>
          <a:xfrm>
            <a:off x="74567" y="4880983"/>
            <a:ext cx="2031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（入力）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9F9BC6A-2D9C-414D-B233-E09BDB8E57E6}"/>
              </a:ext>
            </a:extLst>
          </p:cNvPr>
          <p:cNvSpPr txBox="1"/>
          <p:nvPr/>
        </p:nvSpPr>
        <p:spPr>
          <a:xfrm>
            <a:off x="6693739" y="5074670"/>
            <a:ext cx="203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処理結果</a:t>
            </a:r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3C5EC07F-5CB1-4F7D-B2ED-7FD73AAA2C60}"/>
              </a:ext>
            </a:extLst>
          </p:cNvPr>
          <p:cNvSpPr/>
          <p:nvPr/>
        </p:nvSpPr>
        <p:spPr>
          <a:xfrm>
            <a:off x="2123210" y="6058478"/>
            <a:ext cx="311727" cy="59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154C67-B247-4FCD-AF36-336CB0B783B8}"/>
              </a:ext>
            </a:extLst>
          </p:cNvPr>
          <p:cNvSpPr txBox="1"/>
          <p:nvPr/>
        </p:nvSpPr>
        <p:spPr>
          <a:xfrm>
            <a:off x="-80110" y="6125518"/>
            <a:ext cx="2340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訓練データ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9D42895-F4DF-45D5-9634-7B1505DBF3A6}"/>
              </a:ext>
            </a:extLst>
          </p:cNvPr>
          <p:cNvSpPr txBox="1"/>
          <p:nvPr/>
        </p:nvSpPr>
        <p:spPr>
          <a:xfrm>
            <a:off x="4572000" y="3469704"/>
            <a:ext cx="4370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・データを利用して知的能力を向上させる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0048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EA8DFB-2BD3-4CA2-9CA7-80EF7EA0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汎化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A462FA9-5392-4D69-A2F6-4A9014DB9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645" y="909753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《</a:t>
            </a:r>
            <a:r>
              <a:rPr lang="ja-JP" altLang="en-US" dirty="0"/>
              <a:t>汎化のメリット</a:t>
            </a:r>
            <a:r>
              <a:rPr lang="en-US" altLang="ja-JP" dirty="0"/>
              <a:t>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dirty="0"/>
              <a:t>新しい状況に対応できる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dirty="0"/>
              <a:t>人間の学習能力を模倣できる</a:t>
            </a:r>
          </a:p>
          <a:p>
            <a:pPr marL="0" indent="0">
              <a:buNone/>
            </a:pPr>
            <a:r>
              <a:rPr lang="ja-JP" altLang="en-US" dirty="0"/>
              <a:t>例： 手書き数字認識</a:t>
            </a:r>
            <a:r>
              <a:rPr lang="en-US" altLang="ja-JP" dirty="0"/>
              <a:t>AI</a:t>
            </a:r>
            <a:r>
              <a:rPr lang="ja-JP" altLang="en-US" dirty="0"/>
              <a:t>は、学習時にで見たことのない人の字でも正しく認識できる。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⇒ 数字の本質的な特徴を学習。新しい状況に対応。</a:t>
            </a: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68D1CB2-2323-422A-B7EA-9A527B094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271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7014881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15-6. </a:t>
            </a:r>
            <a:r>
              <a:rPr lang="ja-JP" altLang="en-US" sz="4500" dirty="0">
                <a:solidFill>
                  <a:schemeClr val="tx2"/>
                </a:solidFill>
              </a:rPr>
              <a:t>時系列データと予測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393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5665B6-9D80-458C-ABB8-4E9726586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人工知能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F368F8-C711-4457-A709-6FBC7F1FD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758360" cy="5690535"/>
          </a:xfrm>
        </p:spPr>
        <p:txBody>
          <a:bodyPr>
            <a:normAutofit/>
          </a:bodyPr>
          <a:lstStyle/>
          <a:p>
            <a:r>
              <a:rPr lang="ja-JP" altLang="en-US" b="1" i="0" dirty="0">
                <a:solidFill>
                  <a:srgbClr val="374151"/>
                </a:solidFill>
                <a:effectLst/>
                <a:latin typeface="Abadi" panose="020B0604020104020204" pitchFamily="34" charset="0"/>
              </a:rPr>
              <a:t>人工知能は、コンピュータが知的な能力を持つこと</a:t>
            </a:r>
            <a:endParaRPr lang="en-US" altLang="ja-JP" b="1" i="0" dirty="0">
              <a:solidFill>
                <a:srgbClr val="374151"/>
              </a:solidFill>
              <a:effectLst/>
              <a:latin typeface="Abadi" panose="020B0604020104020204" pitchFamily="34" charset="0"/>
            </a:endParaRPr>
          </a:p>
          <a:p>
            <a:pPr marL="0" indent="0">
              <a:buNone/>
            </a:pPr>
            <a:endParaRPr lang="en-US" altLang="ja-JP" b="0" i="0" dirty="0">
              <a:solidFill>
                <a:srgbClr val="374151"/>
              </a:solidFill>
              <a:effectLst/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ja-JP" altLang="en-US" b="0" i="0" dirty="0">
                <a:solidFill>
                  <a:srgbClr val="374151"/>
                </a:solidFill>
                <a:effectLst/>
                <a:latin typeface="Abadi" panose="020B0604020104020204" pitchFamily="34" charset="0"/>
              </a:rPr>
              <a:t>知能：思考や判断などの能力</a:t>
            </a:r>
            <a:endParaRPr lang="en-US" altLang="ja-JP" b="0" i="0" dirty="0">
              <a:solidFill>
                <a:srgbClr val="374151"/>
              </a:solidFill>
              <a:effectLst/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374151"/>
                </a:solidFill>
                <a:latin typeface="Abadi" panose="020B0604020104020204" pitchFamily="34" charset="0"/>
              </a:rPr>
              <a:t>知識：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Abadi" panose="020B0604020104020204" pitchFamily="34" charset="0"/>
              </a:rPr>
              <a:t>情報を扱う能力</a:t>
            </a:r>
            <a:endParaRPr lang="en-US" altLang="ja-JP" b="0" i="0" dirty="0">
              <a:solidFill>
                <a:srgbClr val="374151"/>
              </a:solidFill>
              <a:effectLst/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ja-JP" altLang="en-US" b="0" i="0" dirty="0">
                <a:solidFill>
                  <a:srgbClr val="374151"/>
                </a:solidFill>
                <a:effectLst/>
                <a:latin typeface="Abadi" panose="020B0604020104020204" pitchFamily="34" charset="0"/>
              </a:rPr>
              <a:t>学習：知的な能力が上達できる能力</a:t>
            </a:r>
            <a:endParaRPr lang="en-US" altLang="ja-JP" b="0" i="0" dirty="0">
              <a:solidFill>
                <a:srgbClr val="374151"/>
              </a:solidFill>
              <a:effectLst/>
              <a:latin typeface="Abadi" panose="020B0604020104020204" pitchFamily="34" charset="0"/>
            </a:endParaRPr>
          </a:p>
          <a:p>
            <a:pPr marL="0" indent="0">
              <a:buNone/>
            </a:pPr>
            <a:endParaRPr kumimoji="1" lang="en-US" altLang="ja-JP" dirty="0">
              <a:solidFill>
                <a:srgbClr val="374151"/>
              </a:solidFill>
              <a:latin typeface="Abadi" panose="020B0604020104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CAE18CF-38B1-432B-9CEF-07EC3716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4271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B4CE00-0321-9018-077B-E29A2FC34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時系列データ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8179256-8E7E-5663-D82B-C570BC829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/>
              <a:t>時系列データ</a:t>
            </a:r>
            <a:r>
              <a:rPr kumimoji="1" lang="ja-JP" altLang="en-US" sz="2400" dirty="0"/>
              <a:t>は、</a:t>
            </a:r>
            <a:r>
              <a:rPr kumimoji="1" lang="ja-JP" altLang="en-US" sz="2400" b="1" u="sng" dirty="0"/>
              <a:t>時間の経過に伴って</a:t>
            </a:r>
            <a:r>
              <a:rPr kumimoji="1" lang="ja-JP" altLang="en-US" sz="2400" dirty="0"/>
              <a:t>順序付けられた</a:t>
            </a:r>
            <a:r>
              <a:rPr kumimoji="1" lang="ja-JP" altLang="en-US" sz="2400" b="1" u="sng" dirty="0"/>
              <a:t>データの並び</a:t>
            </a:r>
            <a:endParaRPr kumimoji="1" lang="en-US" altLang="ja-JP" sz="2400" b="1" u="sng" dirty="0"/>
          </a:p>
          <a:p>
            <a:pPr marL="0" indent="0">
              <a:buNone/>
            </a:pPr>
            <a:endParaRPr lang="en-US" altLang="ja-JP" sz="2400" b="1" u="sng" dirty="0"/>
          </a:p>
          <a:p>
            <a:pPr marL="0" indent="0">
              <a:buNone/>
            </a:pPr>
            <a:r>
              <a:rPr kumimoji="1" lang="ja-JP" altLang="en-US" sz="2400" u="sng" dirty="0"/>
              <a:t>例</a:t>
            </a:r>
            <a:endParaRPr kumimoji="1" lang="en-US" altLang="ja-JP" sz="2400" u="sng" dirty="0"/>
          </a:p>
          <a:p>
            <a:pPr marL="0" indent="0">
              <a:buNone/>
            </a:pPr>
            <a:r>
              <a:rPr lang="en-US" altLang="ja-JP" sz="2400" dirty="0"/>
              <a:t>	</a:t>
            </a:r>
            <a:r>
              <a:rPr lang="en-US" altLang="ja-JP" sz="2400" dirty="0">
                <a:solidFill>
                  <a:srgbClr val="FF0000"/>
                </a:solidFill>
              </a:rPr>
              <a:t>2023</a:t>
            </a:r>
            <a:r>
              <a:rPr lang="ja-JP" altLang="en-US" sz="2400" dirty="0">
                <a:solidFill>
                  <a:srgbClr val="FF0000"/>
                </a:solidFill>
              </a:rPr>
              <a:t>年</a:t>
            </a:r>
            <a:r>
              <a:rPr lang="en-US" altLang="ja-JP" sz="2400" dirty="0">
                <a:solidFill>
                  <a:srgbClr val="FF0000"/>
                </a:solidFill>
              </a:rPr>
              <a:t>12</a:t>
            </a:r>
            <a:r>
              <a:rPr lang="ja-JP" altLang="en-US" sz="2400" dirty="0">
                <a:solidFill>
                  <a:srgbClr val="FF0000"/>
                </a:solidFill>
              </a:rPr>
              <a:t>月</a:t>
            </a:r>
            <a:r>
              <a:rPr lang="en-US" altLang="ja-JP" sz="2400" dirty="0">
                <a:solidFill>
                  <a:srgbClr val="FF0000"/>
                </a:solidFill>
              </a:rPr>
              <a:t>3</a:t>
            </a:r>
            <a:r>
              <a:rPr lang="ja-JP" altLang="en-US" sz="2400" dirty="0">
                <a:solidFill>
                  <a:srgbClr val="FF0000"/>
                </a:solidFill>
              </a:rPr>
              <a:t>日の気温</a:t>
            </a:r>
            <a:r>
              <a:rPr lang="ja-JP" altLang="en-US" sz="2400" dirty="0"/>
              <a:t>は</a:t>
            </a:r>
            <a:r>
              <a:rPr lang="en-US" altLang="ja-JP" sz="2400" dirty="0">
                <a:solidFill>
                  <a:srgbClr val="FF0000"/>
                </a:solidFill>
              </a:rPr>
              <a:t>15</a:t>
            </a:r>
            <a:r>
              <a:rPr lang="ja-JP" altLang="en-US" sz="2400" dirty="0"/>
              <a:t>度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	</a:t>
            </a:r>
            <a:r>
              <a:rPr lang="en-US" altLang="ja-JP" sz="2400" dirty="0">
                <a:solidFill>
                  <a:srgbClr val="FF0000"/>
                </a:solidFill>
              </a:rPr>
              <a:t>2023</a:t>
            </a:r>
            <a:r>
              <a:rPr lang="ja-JP" altLang="en-US" sz="2400" dirty="0">
                <a:solidFill>
                  <a:srgbClr val="FF0000"/>
                </a:solidFill>
              </a:rPr>
              <a:t>年</a:t>
            </a:r>
            <a:r>
              <a:rPr lang="en-US" altLang="ja-JP" sz="2400" dirty="0">
                <a:solidFill>
                  <a:srgbClr val="FF0000"/>
                </a:solidFill>
              </a:rPr>
              <a:t>12</a:t>
            </a:r>
            <a:r>
              <a:rPr lang="ja-JP" altLang="en-US" sz="2400" dirty="0">
                <a:solidFill>
                  <a:srgbClr val="FF0000"/>
                </a:solidFill>
              </a:rPr>
              <a:t>月</a:t>
            </a:r>
            <a:r>
              <a:rPr lang="en-US" altLang="ja-JP" sz="2400" dirty="0">
                <a:solidFill>
                  <a:srgbClr val="FF0000"/>
                </a:solidFill>
              </a:rPr>
              <a:t>4</a:t>
            </a:r>
            <a:r>
              <a:rPr lang="ja-JP" altLang="en-US" sz="2400" dirty="0">
                <a:solidFill>
                  <a:srgbClr val="FF0000"/>
                </a:solidFill>
              </a:rPr>
              <a:t>日の気温</a:t>
            </a:r>
            <a:r>
              <a:rPr lang="ja-JP" altLang="en-US" sz="2400" dirty="0"/>
              <a:t>は</a:t>
            </a:r>
            <a:r>
              <a:rPr lang="en-US" altLang="ja-JP" sz="2400" dirty="0">
                <a:solidFill>
                  <a:srgbClr val="FF0000"/>
                </a:solidFill>
              </a:rPr>
              <a:t>13</a:t>
            </a:r>
            <a:r>
              <a:rPr lang="ja-JP" altLang="en-US" sz="2400" dirty="0"/>
              <a:t>度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　．．．</a:t>
            </a:r>
            <a:endParaRPr lang="en-US" altLang="ja-JP" sz="2400" dirty="0"/>
          </a:p>
          <a:p>
            <a:pPr marL="0" indent="0">
              <a:buNone/>
            </a:pPr>
            <a:endParaRPr kumimoji="1" lang="en-US" altLang="ja-JP" sz="2400" b="1" u="sng" dirty="0"/>
          </a:p>
          <a:p>
            <a:pPr marL="0" indent="0">
              <a:buNone/>
            </a:pPr>
            <a:endParaRPr kumimoji="1" lang="ja-JP" altLang="en-US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02B2BF-5618-3182-EA9C-36A59DD8C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4127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6D7073-7C9E-7EB3-D5FC-DD3239B2B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時系列データの例：太陽黒点観測データ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FD3A94B-94B4-A981-CD6C-7E4FF1F8A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E0A6D97-B76D-1FDE-D290-B92CAB8D6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06" y="678581"/>
            <a:ext cx="3930269" cy="5178656"/>
          </a:xfrm>
          <a:prstGeom prst="rect">
            <a:avLst/>
          </a:prstGeom>
        </p:spPr>
      </p:pic>
      <p:sp>
        <p:nvSpPr>
          <p:cNvPr id="7" name="右中かっこ 6">
            <a:extLst>
              <a:ext uri="{FF2B5EF4-FFF2-40B4-BE49-F238E27FC236}">
                <a16:creationId xmlns:a16="http://schemas.microsoft.com/office/drawing/2014/main" id="{46146BAB-BC74-AD02-3C82-4240D2BF111F}"/>
              </a:ext>
            </a:extLst>
          </p:cNvPr>
          <p:cNvSpPr/>
          <p:nvPr/>
        </p:nvSpPr>
        <p:spPr>
          <a:xfrm rot="5400000">
            <a:off x="1399430" y="5241165"/>
            <a:ext cx="254442" cy="162206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3772ED5-FC09-4109-D19F-36D2192A8707}"/>
              </a:ext>
            </a:extLst>
          </p:cNvPr>
          <p:cNvSpPr txBox="1"/>
          <p:nvPr/>
        </p:nvSpPr>
        <p:spPr>
          <a:xfrm>
            <a:off x="914401" y="635214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年月日の値</a:t>
            </a:r>
          </a:p>
        </p:txBody>
      </p:sp>
      <p:sp>
        <p:nvSpPr>
          <p:cNvPr id="9" name="右中かっこ 8">
            <a:extLst>
              <a:ext uri="{FF2B5EF4-FFF2-40B4-BE49-F238E27FC236}">
                <a16:creationId xmlns:a16="http://schemas.microsoft.com/office/drawing/2014/main" id="{7FDAC7EE-0782-0EB3-EE26-8D4623B552DF}"/>
              </a:ext>
            </a:extLst>
          </p:cNvPr>
          <p:cNvSpPr/>
          <p:nvPr/>
        </p:nvSpPr>
        <p:spPr>
          <a:xfrm rot="5400000">
            <a:off x="2712685" y="5799050"/>
            <a:ext cx="253187" cy="50755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62C2CF6-FFC3-704A-100E-9D996D0A31B8}"/>
              </a:ext>
            </a:extLst>
          </p:cNvPr>
          <p:cNvSpPr txBox="1"/>
          <p:nvPr/>
        </p:nvSpPr>
        <p:spPr>
          <a:xfrm>
            <a:off x="2337684" y="635244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黒点数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C5FB418-B6BF-8AA6-B3DC-2797AB5842DB}"/>
              </a:ext>
            </a:extLst>
          </p:cNvPr>
          <p:cNvSpPr txBox="1"/>
          <p:nvPr/>
        </p:nvSpPr>
        <p:spPr>
          <a:xfrm>
            <a:off x="4500438" y="644893"/>
            <a:ext cx="44550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黒点数の観測データ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1848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年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12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月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23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日～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2017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年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6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月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30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日の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毎日の黒点数データが公開されている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https://data.heatonresearch.com/data/t81-558/SN_d_tot_V2.0.csv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57B31596-B478-611A-E6AA-C000DA3A8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54510"/>
            <a:ext cx="4333059" cy="3402727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FF3A4B5-E0D5-BB5B-61B4-A0F5B5D3644A}"/>
              </a:ext>
            </a:extLst>
          </p:cNvPr>
          <p:cNvSpPr txBox="1"/>
          <p:nvPr/>
        </p:nvSpPr>
        <p:spPr>
          <a:xfrm>
            <a:off x="6198274" y="5945034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散布図でプロット</a:t>
            </a:r>
          </a:p>
        </p:txBody>
      </p:sp>
    </p:spTree>
    <p:extLst>
      <p:ext uri="{BB962C8B-B14F-4D97-AF65-F5344CB8AC3E}">
        <p14:creationId xmlns:p14="http://schemas.microsoft.com/office/powerpoint/2010/main" val="39257977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B4CE00-0321-9018-077B-E29A2FC34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時系列データ</a:t>
            </a:r>
            <a:r>
              <a:rPr lang="ja-JP" altLang="en-US" dirty="0"/>
              <a:t>の特徴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8179256-8E7E-5663-D82B-C570BC829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75223"/>
          </a:xfrm>
        </p:spPr>
        <p:txBody>
          <a:bodyPr>
            <a:normAutofit/>
          </a:bodyPr>
          <a:lstStyle/>
          <a:p>
            <a:r>
              <a:rPr kumimoji="1" lang="ja-JP" altLang="en-US" sz="2400" b="1" dirty="0"/>
              <a:t>周期性：</a:t>
            </a:r>
            <a:r>
              <a:rPr kumimoji="1" lang="ja-JP" altLang="en-US" sz="2400" dirty="0"/>
              <a:t>日、週、月、季節などの</a:t>
            </a:r>
            <a:r>
              <a:rPr kumimoji="1" lang="ja-JP" altLang="en-US" sz="2400" b="1" dirty="0"/>
              <a:t>定期的な間隔で繰り返されるパターン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　例：自然現象、社会的活動</a:t>
            </a:r>
          </a:p>
          <a:p>
            <a:pPr marL="0" indent="0">
              <a:buNone/>
            </a:pPr>
            <a:endParaRPr kumimoji="1" lang="ja-JP" altLang="en-US" sz="2400" b="1" dirty="0"/>
          </a:p>
          <a:p>
            <a:r>
              <a:rPr kumimoji="1" lang="ja-JP" altLang="en-US" sz="2400" b="1" dirty="0"/>
              <a:t>トレンド</a:t>
            </a:r>
            <a:r>
              <a:rPr lang="ja-JP" altLang="en-US" sz="2400" b="1" dirty="0"/>
              <a:t>：</a:t>
            </a:r>
            <a:r>
              <a:rPr kumimoji="1" lang="ja-JP" altLang="en-US" sz="2400" b="1" dirty="0"/>
              <a:t>時間の経過による増加、減少、一定レベルの維持などの方向性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sz="2400" b="1" dirty="0"/>
          </a:p>
          <a:p>
            <a:r>
              <a:rPr kumimoji="1" lang="ja-JP" altLang="en-US" sz="2400" b="1" dirty="0"/>
              <a:t>特定のイベントや時期</a:t>
            </a:r>
            <a:r>
              <a:rPr kumimoji="1" lang="ja-JP" altLang="en-US" sz="2400" dirty="0"/>
              <a:t>（例えば正月、学校の学期開始時期など）</a:t>
            </a:r>
            <a:r>
              <a:rPr kumimoji="1" lang="ja-JP" altLang="en-US" sz="2400" b="1" dirty="0"/>
              <a:t>との関連性</a:t>
            </a:r>
            <a:endParaRPr lang="en-US" altLang="ja-JP" sz="2400" b="1" dirty="0"/>
          </a:p>
          <a:p>
            <a:pPr marL="0" indent="0">
              <a:buNone/>
            </a:pPr>
            <a:endParaRPr kumimoji="1" lang="ja-JP" altLang="en-US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02B2BF-5618-3182-EA9C-36A59DD8C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9991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ACA6CF-C823-AB90-122F-8CD09034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763160" cy="869158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１１年周期の周期性の分析の例（太陽黒点データ）</a:t>
            </a:r>
            <a:br>
              <a:rPr lang="en-US" altLang="ja-JP" dirty="0"/>
            </a:br>
            <a:r>
              <a:rPr lang="en-US" altLang="ja-JP" dirty="0"/>
              <a:t>Prophet </a:t>
            </a:r>
            <a:r>
              <a:rPr lang="ja-JP" altLang="en-US" dirty="0"/>
              <a:t>を使用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5D60E34-A209-3C54-6BBE-E9ECE77C2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B4C0E2C-BD17-E263-5B73-773EE905A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4" y="1207181"/>
            <a:ext cx="9036861" cy="52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243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ACA6CF-C823-AB90-122F-8CD09034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64851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トレンドの識別の例（太陽黒点データ）</a:t>
            </a:r>
            <a:br>
              <a:rPr lang="en-US" altLang="ja-JP" dirty="0"/>
            </a:br>
            <a:r>
              <a:rPr lang="en-US" altLang="ja-JP" dirty="0"/>
              <a:t>Prophet </a:t>
            </a:r>
            <a:r>
              <a:rPr lang="ja-JP" altLang="en-US" dirty="0"/>
              <a:t>を使用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5D60E34-A209-3C54-6BBE-E9ECE77C2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F86E91F-6F5E-57E8-8665-9AD7F2924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2442"/>
            <a:ext cx="9110212" cy="541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23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ACA6CF-C823-AB90-122F-8CD09034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64851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将来予測の例（太陽黒点データ）</a:t>
            </a:r>
            <a:br>
              <a:rPr lang="en-US" altLang="ja-JP" dirty="0"/>
            </a:br>
            <a:r>
              <a:rPr lang="en-US" altLang="ja-JP" dirty="0"/>
              <a:t>Prophet </a:t>
            </a:r>
            <a:r>
              <a:rPr lang="ja-JP" altLang="en-US" dirty="0"/>
              <a:t>を使用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5D60E34-A209-3C54-6BBE-E9ECE77C2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E295785-1C79-7CC8-8355-3B7EC0C41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2" y="1039222"/>
            <a:ext cx="8948371" cy="559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977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F84592-0110-E7A5-0CCF-D920E7B17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Prophet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920470B-FF74-95B9-028A-521899C9E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400" dirty="0"/>
              <a:t>Prophet </a:t>
            </a:r>
            <a:r>
              <a:rPr kumimoji="1" lang="ja-JP" altLang="en-US" sz="2400" dirty="0"/>
              <a:t>は </a:t>
            </a:r>
            <a:r>
              <a:rPr kumimoji="1" lang="en-US" altLang="ja-JP" sz="2400" dirty="0"/>
              <a:t>Python </a:t>
            </a:r>
            <a:r>
              <a:rPr kumimoji="1" lang="ja-JP" altLang="en-US" sz="2400" dirty="0"/>
              <a:t>のライブラリ</a:t>
            </a:r>
            <a:endParaRPr kumimoji="1" lang="en-US" altLang="ja-JP" sz="2400" dirty="0"/>
          </a:p>
          <a:p>
            <a:r>
              <a:rPr lang="ja-JP" altLang="en-US" sz="2400" b="1" dirty="0"/>
              <a:t>時系列データ</a:t>
            </a:r>
            <a:r>
              <a:rPr lang="ja-JP" altLang="en-US" sz="2400" dirty="0"/>
              <a:t>に対して、</a:t>
            </a:r>
            <a:r>
              <a:rPr lang="ja-JP" altLang="en-US" sz="2400" b="1" dirty="0"/>
              <a:t>周期性、トレンド、特定のイベントや時期との関連性</a:t>
            </a:r>
            <a:r>
              <a:rPr lang="ja-JP" altLang="en-US" sz="2400" dirty="0"/>
              <a:t>を</a:t>
            </a:r>
            <a:r>
              <a:rPr lang="ja-JP" altLang="en-US" sz="2400" b="1" dirty="0"/>
              <a:t>分析</a:t>
            </a:r>
            <a:r>
              <a:rPr lang="ja-JP" altLang="en-US" sz="2400" dirty="0"/>
              <a:t>する機能を持つ</a:t>
            </a:r>
            <a:endParaRPr lang="en-US" altLang="ja-JP" sz="2400" dirty="0"/>
          </a:p>
          <a:p>
            <a:r>
              <a:rPr kumimoji="1" lang="ja-JP" altLang="en-US" sz="2400" dirty="0"/>
              <a:t>統計手法を</a:t>
            </a:r>
            <a:r>
              <a:rPr lang="ja-JP" altLang="en-US" sz="2400" dirty="0"/>
              <a:t>基礎</a:t>
            </a:r>
            <a:r>
              <a:rPr kumimoji="1" lang="ja-JP" altLang="en-US" sz="2400" dirty="0"/>
              <a:t>とする。線形モデルと非線形モデルを組み合わせた回帰モデル。</a:t>
            </a:r>
            <a:endParaRPr kumimoji="1" lang="en-US" altLang="ja-JP" sz="2400" dirty="0"/>
          </a:p>
          <a:p>
            <a:r>
              <a:rPr kumimoji="1" lang="ja-JP" altLang="en-US" sz="2400" dirty="0"/>
              <a:t>ディープラーニング</a:t>
            </a:r>
            <a:r>
              <a:rPr kumimoji="1" lang="ja-JP" altLang="en-US" sz="2400" b="1" u="sng" dirty="0"/>
              <a:t>ではない</a:t>
            </a:r>
            <a:endParaRPr kumimoji="1" lang="en-US" altLang="ja-JP" sz="2400" dirty="0"/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C9EB7F2-8186-4A2D-FDBD-B208BB7DD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435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E1F1E1-12D9-1BFA-FBE1-D5528D7DA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リカレントニューラルネットワーク（</a:t>
            </a:r>
            <a:r>
              <a:rPr kumimoji="1" lang="en-US" altLang="ja-JP" dirty="0"/>
              <a:t>RNN</a:t>
            </a:r>
            <a:r>
              <a:rPr kumimoji="1" lang="ja-JP" altLang="en-US" dirty="0"/>
              <a:t>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068BBAD-0464-2C38-1E72-4F1C64180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2400" b="1" dirty="0"/>
              <a:t>リカレントニューラルネットワーク（</a:t>
            </a:r>
            <a:r>
              <a:rPr kumimoji="1" lang="en-US" altLang="ja-JP" sz="2400" b="1" dirty="0"/>
              <a:t>RNN</a:t>
            </a:r>
            <a:r>
              <a:rPr kumimoji="1" lang="ja-JP" altLang="en-US" sz="2400" b="1" dirty="0"/>
              <a:t>）</a:t>
            </a:r>
            <a:r>
              <a:rPr kumimoji="1" lang="ja-JP" altLang="en-US" sz="2400" dirty="0"/>
              <a:t>は、</a:t>
            </a:r>
            <a:r>
              <a:rPr kumimoji="1" lang="ja-JP" altLang="en-US" sz="2400" b="1" dirty="0"/>
              <a:t>時系列データ</a:t>
            </a:r>
            <a:r>
              <a:rPr kumimoji="1" lang="ja-JP" altLang="en-US" sz="2400" dirty="0"/>
              <a:t>や</a:t>
            </a:r>
            <a:r>
              <a:rPr lang="ja-JP" altLang="en-US" sz="2400" dirty="0"/>
              <a:t>、その他データの並び</a:t>
            </a:r>
            <a:r>
              <a:rPr kumimoji="1" lang="ja-JP" altLang="en-US" sz="2400" dirty="0"/>
              <a:t>に</a:t>
            </a:r>
            <a:r>
              <a:rPr kumimoji="1" lang="ja-JP" altLang="en-US" sz="2400" b="1" dirty="0"/>
              <a:t>適したニューラルネットワーク</a:t>
            </a:r>
            <a:r>
              <a:rPr kumimoji="1" lang="ja-JP" altLang="en-US" sz="2400" dirty="0"/>
              <a:t>の一種</a:t>
            </a:r>
            <a:endParaRPr kumimoji="1" lang="en-US" altLang="ja-JP" sz="2400" dirty="0"/>
          </a:p>
          <a:p>
            <a:endParaRPr lang="en-US" altLang="ja-JP" sz="2400" dirty="0"/>
          </a:p>
          <a:p>
            <a:r>
              <a:rPr kumimoji="1" lang="ja-JP" altLang="en-US" sz="2400" b="1" dirty="0"/>
              <a:t>回帰</a:t>
            </a:r>
            <a:r>
              <a:rPr kumimoji="1" lang="ja-JP" altLang="en-US" sz="2400" dirty="0"/>
              <a:t>のしくみが導入されている</a:t>
            </a:r>
            <a:endParaRPr kumimoji="1" lang="en-US" altLang="ja-JP" sz="2400" dirty="0"/>
          </a:p>
          <a:p>
            <a:endParaRPr lang="en-US" altLang="ja-JP" sz="2400" b="1" dirty="0"/>
          </a:p>
          <a:p>
            <a:r>
              <a:rPr kumimoji="1" lang="ja-JP" altLang="en-US" sz="2400" b="1" dirty="0"/>
              <a:t>前回の実行時</a:t>
            </a:r>
            <a:r>
              <a:rPr kumimoji="1" lang="ja-JP" altLang="en-US" sz="2400" dirty="0"/>
              <a:t>での</a:t>
            </a:r>
            <a:r>
              <a:rPr kumimoji="1" lang="ja-JP" altLang="en-US" sz="2400" b="1" dirty="0"/>
              <a:t>結果</a:t>
            </a:r>
            <a:r>
              <a:rPr kumimoji="1" lang="ja-JP" altLang="en-US" sz="2400" dirty="0"/>
              <a:t>を</a:t>
            </a:r>
            <a:r>
              <a:rPr kumimoji="1" lang="ja-JP" altLang="en-US" sz="2400" b="1" dirty="0"/>
              <a:t>記憶</a:t>
            </a:r>
            <a:r>
              <a:rPr kumimoji="1" lang="ja-JP" altLang="en-US" sz="2400" dirty="0"/>
              <a:t>しながら</a:t>
            </a:r>
            <a:r>
              <a:rPr kumimoji="1" lang="ja-JP" altLang="en-US" sz="2400" b="1" dirty="0"/>
              <a:t>新しい入力</a:t>
            </a:r>
            <a:r>
              <a:rPr kumimoji="1" lang="ja-JP" altLang="en-US" sz="2400" dirty="0"/>
              <a:t>に対応</a:t>
            </a:r>
          </a:p>
          <a:p>
            <a:endParaRPr kumimoji="1" lang="en-US" altLang="ja-JP" sz="2400" b="1" dirty="0"/>
          </a:p>
          <a:p>
            <a:endParaRPr lang="en-US" altLang="ja-JP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6DC1885-91CD-0740-C48C-CDDE4D889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0100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BB9D4D-38C0-4475-BD87-4937406A6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リカレントニューラルネットワーク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94A79F-EAAD-417D-BE46-C6325394D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CC10A961-EF4D-4DCF-8D11-D4B4E2AAD1AD}"/>
              </a:ext>
            </a:extLst>
          </p:cNvPr>
          <p:cNvSpPr/>
          <p:nvPr/>
        </p:nvSpPr>
        <p:spPr>
          <a:xfrm>
            <a:off x="572008" y="3806060"/>
            <a:ext cx="449622" cy="7779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BAF2B184-F243-4694-BF1C-46882A8FF64D}"/>
              </a:ext>
            </a:extLst>
          </p:cNvPr>
          <p:cNvSpPr/>
          <p:nvPr/>
        </p:nvSpPr>
        <p:spPr>
          <a:xfrm>
            <a:off x="7443792" y="3806060"/>
            <a:ext cx="449622" cy="7779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F616214-D344-4728-8FB0-FF36170922D0}"/>
              </a:ext>
            </a:extLst>
          </p:cNvPr>
          <p:cNvSpPr/>
          <p:nvPr/>
        </p:nvSpPr>
        <p:spPr>
          <a:xfrm>
            <a:off x="1371368" y="2957335"/>
            <a:ext cx="611284" cy="281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95E57DD-2FA4-4A5F-8327-5F394ADD6773}"/>
              </a:ext>
            </a:extLst>
          </p:cNvPr>
          <p:cNvSpPr/>
          <p:nvPr/>
        </p:nvSpPr>
        <p:spPr>
          <a:xfrm>
            <a:off x="3044400" y="2957334"/>
            <a:ext cx="611284" cy="281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70C9EB6-DA51-442F-BF26-77FBC7535042}"/>
              </a:ext>
            </a:extLst>
          </p:cNvPr>
          <p:cNvSpPr/>
          <p:nvPr/>
        </p:nvSpPr>
        <p:spPr>
          <a:xfrm>
            <a:off x="4717432" y="2957333"/>
            <a:ext cx="611284" cy="281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3437351-5A4B-444B-8BB3-B2AF20E43460}"/>
              </a:ext>
            </a:extLst>
          </p:cNvPr>
          <p:cNvSpPr/>
          <p:nvPr/>
        </p:nvSpPr>
        <p:spPr>
          <a:xfrm>
            <a:off x="6390464" y="2957332"/>
            <a:ext cx="611284" cy="281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E597E723-C541-4895-8A9C-60CB5684D169}"/>
              </a:ext>
            </a:extLst>
          </p:cNvPr>
          <p:cNvSpPr/>
          <p:nvPr/>
        </p:nvSpPr>
        <p:spPr>
          <a:xfrm>
            <a:off x="2330176" y="3806060"/>
            <a:ext cx="449622" cy="7779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A30801D8-EE9B-43B0-9963-5C15EA30410C}"/>
              </a:ext>
            </a:extLst>
          </p:cNvPr>
          <p:cNvSpPr/>
          <p:nvPr/>
        </p:nvSpPr>
        <p:spPr>
          <a:xfrm>
            <a:off x="4005422" y="3806060"/>
            <a:ext cx="449622" cy="7779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77B2F02A-2E07-4DA8-9B02-762D40BA9745}"/>
              </a:ext>
            </a:extLst>
          </p:cNvPr>
          <p:cNvSpPr/>
          <p:nvPr/>
        </p:nvSpPr>
        <p:spPr>
          <a:xfrm>
            <a:off x="5676240" y="3806060"/>
            <a:ext cx="449622" cy="7779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BE7D7C7-5A06-4E8E-8CB6-4FE9CA66A1B0}"/>
              </a:ext>
            </a:extLst>
          </p:cNvPr>
          <p:cNvSpPr txBox="1"/>
          <p:nvPr/>
        </p:nvSpPr>
        <p:spPr>
          <a:xfrm>
            <a:off x="887583" y="759851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回帰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のしくみ</a:t>
            </a:r>
          </a:p>
        </p:txBody>
      </p:sp>
      <p:sp>
        <p:nvSpPr>
          <p:cNvPr id="16" name="矢印: 環状 15">
            <a:extLst>
              <a:ext uri="{FF2B5EF4-FFF2-40B4-BE49-F238E27FC236}">
                <a16:creationId xmlns:a16="http://schemas.microsoft.com/office/drawing/2014/main" id="{92DB7969-0328-4BD6-BFF3-0FF48D979239}"/>
              </a:ext>
            </a:extLst>
          </p:cNvPr>
          <p:cNvSpPr/>
          <p:nvPr/>
        </p:nvSpPr>
        <p:spPr>
          <a:xfrm flipH="1">
            <a:off x="4658823" y="2071716"/>
            <a:ext cx="691619" cy="1448671"/>
          </a:xfrm>
          <a:prstGeom prst="circularArrow">
            <a:avLst>
              <a:gd name="adj1" fmla="val 12500"/>
              <a:gd name="adj2" fmla="val 992738"/>
              <a:gd name="adj3" fmla="val 20457681"/>
              <a:gd name="adj4" fmla="val 10800000"/>
              <a:gd name="adj5" fmla="val 216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ED9AE6B-1F28-4CE5-8755-135488EF48C7}"/>
              </a:ext>
            </a:extLst>
          </p:cNvPr>
          <p:cNvSpPr txBox="1"/>
          <p:nvPr/>
        </p:nvSpPr>
        <p:spPr>
          <a:xfrm>
            <a:off x="4555534" y="171372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回帰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73AC68A-3FDA-497F-B7CE-F0EB9668B1E1}"/>
              </a:ext>
            </a:extLst>
          </p:cNvPr>
          <p:cNvSpPr txBox="1"/>
          <p:nvPr/>
        </p:nvSpPr>
        <p:spPr>
          <a:xfrm>
            <a:off x="5393887" y="1221516"/>
            <a:ext cx="35702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前回の実行時での結果を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記憶しながら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新しい入力に対応</a:t>
            </a:r>
          </a:p>
        </p:txBody>
      </p:sp>
      <p:sp>
        <p:nvSpPr>
          <p:cNvPr id="3" name="矢印: 環状 2">
            <a:extLst>
              <a:ext uri="{FF2B5EF4-FFF2-40B4-BE49-F238E27FC236}">
                <a16:creationId xmlns:a16="http://schemas.microsoft.com/office/drawing/2014/main" id="{AF3E0373-6E12-0E09-83D5-9F4B3EB3C0BA}"/>
              </a:ext>
            </a:extLst>
          </p:cNvPr>
          <p:cNvSpPr/>
          <p:nvPr/>
        </p:nvSpPr>
        <p:spPr>
          <a:xfrm flipH="1">
            <a:off x="3030910" y="2071716"/>
            <a:ext cx="691619" cy="1448671"/>
          </a:xfrm>
          <a:prstGeom prst="circularArrow">
            <a:avLst>
              <a:gd name="adj1" fmla="val 12500"/>
              <a:gd name="adj2" fmla="val 992738"/>
              <a:gd name="adj3" fmla="val 20457681"/>
              <a:gd name="adj4" fmla="val 10800000"/>
              <a:gd name="adj5" fmla="val 216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ED65357-9460-37ED-0E50-85C56CDD98BC}"/>
              </a:ext>
            </a:extLst>
          </p:cNvPr>
          <p:cNvSpPr txBox="1"/>
          <p:nvPr/>
        </p:nvSpPr>
        <p:spPr>
          <a:xfrm>
            <a:off x="2927621" y="171372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回帰</a:t>
            </a:r>
          </a:p>
        </p:txBody>
      </p:sp>
    </p:spTree>
    <p:extLst>
      <p:ext uri="{BB962C8B-B14F-4D97-AF65-F5344CB8AC3E}">
        <p14:creationId xmlns:p14="http://schemas.microsoft.com/office/powerpoint/2010/main" val="34908847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BB9D4D-38C0-4475-BD87-4937406A6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01682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リカレントニューラルネットワークの動作イメージ ①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94A79F-EAAD-417D-BE46-C6325394D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CC10A961-EF4D-4DCF-8D11-D4B4E2AAD1AD}"/>
              </a:ext>
            </a:extLst>
          </p:cNvPr>
          <p:cNvSpPr/>
          <p:nvPr/>
        </p:nvSpPr>
        <p:spPr>
          <a:xfrm>
            <a:off x="1354469" y="3817082"/>
            <a:ext cx="449622" cy="77799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BAF2B184-F243-4694-BF1C-46882A8FF64D}"/>
              </a:ext>
            </a:extLst>
          </p:cNvPr>
          <p:cNvSpPr/>
          <p:nvPr/>
        </p:nvSpPr>
        <p:spPr>
          <a:xfrm>
            <a:off x="8165686" y="3800044"/>
            <a:ext cx="449622" cy="77799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F616214-D344-4728-8FB0-FF36170922D0}"/>
              </a:ext>
            </a:extLst>
          </p:cNvPr>
          <p:cNvSpPr/>
          <p:nvPr/>
        </p:nvSpPr>
        <p:spPr>
          <a:xfrm>
            <a:off x="2093262" y="2951319"/>
            <a:ext cx="611284" cy="281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95E57DD-2FA4-4A5F-8327-5F394ADD6773}"/>
              </a:ext>
            </a:extLst>
          </p:cNvPr>
          <p:cNvSpPr/>
          <p:nvPr/>
        </p:nvSpPr>
        <p:spPr>
          <a:xfrm>
            <a:off x="3766294" y="2951318"/>
            <a:ext cx="611284" cy="281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70C9EB6-DA51-442F-BF26-77FBC7535042}"/>
              </a:ext>
            </a:extLst>
          </p:cNvPr>
          <p:cNvSpPr/>
          <p:nvPr/>
        </p:nvSpPr>
        <p:spPr>
          <a:xfrm>
            <a:off x="5439326" y="2951317"/>
            <a:ext cx="611284" cy="281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3437351-5A4B-444B-8BB3-B2AF20E43460}"/>
              </a:ext>
            </a:extLst>
          </p:cNvPr>
          <p:cNvSpPr/>
          <p:nvPr/>
        </p:nvSpPr>
        <p:spPr>
          <a:xfrm>
            <a:off x="7112358" y="2951316"/>
            <a:ext cx="611284" cy="281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E597E723-C541-4895-8A9C-60CB5684D169}"/>
              </a:ext>
            </a:extLst>
          </p:cNvPr>
          <p:cNvSpPr/>
          <p:nvPr/>
        </p:nvSpPr>
        <p:spPr>
          <a:xfrm>
            <a:off x="3052070" y="3800044"/>
            <a:ext cx="449622" cy="77799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A30801D8-EE9B-43B0-9963-5C15EA30410C}"/>
              </a:ext>
            </a:extLst>
          </p:cNvPr>
          <p:cNvSpPr/>
          <p:nvPr/>
        </p:nvSpPr>
        <p:spPr>
          <a:xfrm>
            <a:off x="4727316" y="3800044"/>
            <a:ext cx="449622" cy="77799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77B2F02A-2E07-4DA8-9B02-762D40BA9745}"/>
              </a:ext>
            </a:extLst>
          </p:cNvPr>
          <p:cNvSpPr/>
          <p:nvPr/>
        </p:nvSpPr>
        <p:spPr>
          <a:xfrm>
            <a:off x="6398134" y="3800044"/>
            <a:ext cx="449622" cy="77799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3BE9AAF-2BC2-4618-B1A5-31C57A79AA4A}"/>
              </a:ext>
            </a:extLst>
          </p:cNvPr>
          <p:cNvSpPr/>
          <p:nvPr/>
        </p:nvSpPr>
        <p:spPr>
          <a:xfrm>
            <a:off x="489827" y="3095329"/>
            <a:ext cx="554379" cy="70168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DD77F9A-3BD7-411D-AD4C-1251D60CA0EC}"/>
              </a:ext>
            </a:extLst>
          </p:cNvPr>
          <p:cNvSpPr/>
          <p:nvPr/>
        </p:nvSpPr>
        <p:spPr>
          <a:xfrm>
            <a:off x="481639" y="3893398"/>
            <a:ext cx="554379" cy="70168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91CF200-F27F-42EA-8572-A6DA29852206}"/>
              </a:ext>
            </a:extLst>
          </p:cNvPr>
          <p:cNvSpPr/>
          <p:nvPr/>
        </p:nvSpPr>
        <p:spPr>
          <a:xfrm>
            <a:off x="477084" y="4691467"/>
            <a:ext cx="554379" cy="7016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9636EF0-2550-4F41-AF84-720A19583E43}"/>
              </a:ext>
            </a:extLst>
          </p:cNvPr>
          <p:cNvSpPr txBox="1"/>
          <p:nvPr/>
        </p:nvSpPr>
        <p:spPr>
          <a:xfrm>
            <a:off x="-61623" y="3274743"/>
            <a:ext cx="553998" cy="19389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データの並び</a:t>
            </a:r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85F61453-2920-4118-9070-A8D7959691CF}"/>
              </a:ext>
            </a:extLst>
          </p:cNvPr>
          <p:cNvSpPr/>
          <p:nvPr/>
        </p:nvSpPr>
        <p:spPr>
          <a:xfrm rot="16200000">
            <a:off x="5687250" y="2315185"/>
            <a:ext cx="561824" cy="3185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4D1A3A7-C0BA-410C-94C1-E0F73EAE9FC3}"/>
              </a:ext>
            </a:extLst>
          </p:cNvPr>
          <p:cNvSpPr txBox="1"/>
          <p:nvPr/>
        </p:nvSpPr>
        <p:spPr>
          <a:xfrm>
            <a:off x="5344858" y="170056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保持</a:t>
            </a: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392037F3-03AE-477F-802A-5F0546F67BEB}"/>
              </a:ext>
            </a:extLst>
          </p:cNvPr>
          <p:cNvSpPr/>
          <p:nvPr/>
        </p:nvSpPr>
        <p:spPr>
          <a:xfrm>
            <a:off x="363488" y="2964602"/>
            <a:ext cx="846246" cy="9287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63FC157-1F7A-4245-AEA3-B44E4A515095}"/>
              </a:ext>
            </a:extLst>
          </p:cNvPr>
          <p:cNvSpPr txBox="1"/>
          <p:nvPr/>
        </p:nvSpPr>
        <p:spPr>
          <a:xfrm>
            <a:off x="1127515" y="288456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使用</a:t>
            </a:r>
          </a:p>
        </p:txBody>
      </p:sp>
    </p:spTree>
    <p:extLst>
      <p:ext uri="{BB962C8B-B14F-4D97-AF65-F5344CB8AC3E}">
        <p14:creationId xmlns:p14="http://schemas.microsoft.com/office/powerpoint/2010/main" val="3610552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357698" cy="671225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車両の発見・検知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AF3BA67-FF4A-4519-9BA9-25AF9C64644F}"/>
              </a:ext>
            </a:extLst>
          </p:cNvPr>
          <p:cNvSpPr/>
          <p:nvPr/>
        </p:nvSpPr>
        <p:spPr>
          <a:xfrm>
            <a:off x="269595" y="5336481"/>
            <a:ext cx="8811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人工知能は，車両の場所と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向き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（前なのか後ろなのか）を素早く発見できるようになってきた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Dlib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を使用）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1F5AF4F-B664-4B78-A1DA-56FD7A82D1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3979"/>
            <a:ext cx="9144000" cy="361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852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BB9D4D-38C0-4475-BD87-4937406A6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01682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リカレントニューラルネットワークの動作イメージ ②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94A79F-EAAD-417D-BE46-C6325394D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CC10A961-EF4D-4DCF-8D11-D4B4E2AAD1AD}"/>
              </a:ext>
            </a:extLst>
          </p:cNvPr>
          <p:cNvSpPr/>
          <p:nvPr/>
        </p:nvSpPr>
        <p:spPr>
          <a:xfrm>
            <a:off x="1354469" y="3817082"/>
            <a:ext cx="449622" cy="77799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BAF2B184-F243-4694-BF1C-46882A8FF64D}"/>
              </a:ext>
            </a:extLst>
          </p:cNvPr>
          <p:cNvSpPr/>
          <p:nvPr/>
        </p:nvSpPr>
        <p:spPr>
          <a:xfrm>
            <a:off x="8165686" y="3800044"/>
            <a:ext cx="449622" cy="777998"/>
          </a:xfrm>
          <a:prstGeom prst="rightArrow">
            <a:avLst/>
          </a:prstGeom>
          <a:solidFill>
            <a:srgbClr val="FF80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F616214-D344-4728-8FB0-FF36170922D0}"/>
              </a:ext>
            </a:extLst>
          </p:cNvPr>
          <p:cNvSpPr/>
          <p:nvPr/>
        </p:nvSpPr>
        <p:spPr>
          <a:xfrm>
            <a:off x="2093262" y="2951319"/>
            <a:ext cx="611284" cy="281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95E57DD-2FA4-4A5F-8327-5F394ADD6773}"/>
              </a:ext>
            </a:extLst>
          </p:cNvPr>
          <p:cNvSpPr/>
          <p:nvPr/>
        </p:nvSpPr>
        <p:spPr>
          <a:xfrm>
            <a:off x="3766294" y="2951318"/>
            <a:ext cx="611284" cy="281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70C9EB6-DA51-442F-BF26-77FBC7535042}"/>
              </a:ext>
            </a:extLst>
          </p:cNvPr>
          <p:cNvSpPr/>
          <p:nvPr/>
        </p:nvSpPr>
        <p:spPr>
          <a:xfrm>
            <a:off x="5439326" y="2951317"/>
            <a:ext cx="611284" cy="281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3437351-5A4B-444B-8BB3-B2AF20E43460}"/>
              </a:ext>
            </a:extLst>
          </p:cNvPr>
          <p:cNvSpPr/>
          <p:nvPr/>
        </p:nvSpPr>
        <p:spPr>
          <a:xfrm>
            <a:off x="7112358" y="2951316"/>
            <a:ext cx="611284" cy="281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E597E723-C541-4895-8A9C-60CB5684D169}"/>
              </a:ext>
            </a:extLst>
          </p:cNvPr>
          <p:cNvSpPr/>
          <p:nvPr/>
        </p:nvSpPr>
        <p:spPr>
          <a:xfrm>
            <a:off x="3052070" y="3800044"/>
            <a:ext cx="449622" cy="77799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A30801D8-EE9B-43B0-9963-5C15EA30410C}"/>
              </a:ext>
            </a:extLst>
          </p:cNvPr>
          <p:cNvSpPr/>
          <p:nvPr/>
        </p:nvSpPr>
        <p:spPr>
          <a:xfrm>
            <a:off x="4727316" y="3800044"/>
            <a:ext cx="449622" cy="77799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77B2F02A-2E07-4DA8-9B02-762D40BA9745}"/>
              </a:ext>
            </a:extLst>
          </p:cNvPr>
          <p:cNvSpPr/>
          <p:nvPr/>
        </p:nvSpPr>
        <p:spPr>
          <a:xfrm>
            <a:off x="6398134" y="3800044"/>
            <a:ext cx="449622" cy="777998"/>
          </a:xfrm>
          <a:prstGeom prst="rightArrow">
            <a:avLst/>
          </a:prstGeom>
          <a:solidFill>
            <a:srgbClr val="FF80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3BE9AAF-2BC2-4618-B1A5-31C57A79AA4A}"/>
              </a:ext>
            </a:extLst>
          </p:cNvPr>
          <p:cNvSpPr/>
          <p:nvPr/>
        </p:nvSpPr>
        <p:spPr>
          <a:xfrm>
            <a:off x="489827" y="3095329"/>
            <a:ext cx="554379" cy="70168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DD77F9A-3BD7-411D-AD4C-1251D60CA0EC}"/>
              </a:ext>
            </a:extLst>
          </p:cNvPr>
          <p:cNvSpPr/>
          <p:nvPr/>
        </p:nvSpPr>
        <p:spPr>
          <a:xfrm>
            <a:off x="481639" y="3893398"/>
            <a:ext cx="554379" cy="70168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91CF200-F27F-42EA-8572-A6DA29852206}"/>
              </a:ext>
            </a:extLst>
          </p:cNvPr>
          <p:cNvSpPr/>
          <p:nvPr/>
        </p:nvSpPr>
        <p:spPr>
          <a:xfrm>
            <a:off x="477084" y="4691467"/>
            <a:ext cx="554379" cy="7016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9636EF0-2550-4F41-AF84-720A19583E43}"/>
              </a:ext>
            </a:extLst>
          </p:cNvPr>
          <p:cNvSpPr txBox="1"/>
          <p:nvPr/>
        </p:nvSpPr>
        <p:spPr>
          <a:xfrm>
            <a:off x="-61623" y="3274743"/>
            <a:ext cx="553998" cy="19389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データの並び</a:t>
            </a:r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85F61453-2920-4118-9070-A8D7959691CF}"/>
              </a:ext>
            </a:extLst>
          </p:cNvPr>
          <p:cNvSpPr/>
          <p:nvPr/>
        </p:nvSpPr>
        <p:spPr>
          <a:xfrm rot="16200000">
            <a:off x="5687250" y="2315185"/>
            <a:ext cx="561824" cy="318542"/>
          </a:xfrm>
          <a:prstGeom prst="rightArrow">
            <a:avLst/>
          </a:prstGeom>
          <a:solidFill>
            <a:srgbClr val="FF80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4D1A3A7-C0BA-410C-94C1-E0F73EAE9FC3}"/>
              </a:ext>
            </a:extLst>
          </p:cNvPr>
          <p:cNvSpPr txBox="1"/>
          <p:nvPr/>
        </p:nvSpPr>
        <p:spPr>
          <a:xfrm>
            <a:off x="5344858" y="170056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保持</a:t>
            </a: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392037F3-03AE-477F-802A-5F0546F67BEB}"/>
              </a:ext>
            </a:extLst>
          </p:cNvPr>
          <p:cNvSpPr/>
          <p:nvPr/>
        </p:nvSpPr>
        <p:spPr>
          <a:xfrm>
            <a:off x="375922" y="3779841"/>
            <a:ext cx="846246" cy="9287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63FC157-1F7A-4245-AEA3-B44E4A515095}"/>
              </a:ext>
            </a:extLst>
          </p:cNvPr>
          <p:cNvSpPr txBox="1"/>
          <p:nvPr/>
        </p:nvSpPr>
        <p:spPr>
          <a:xfrm>
            <a:off x="1043081" y="348986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使用</a:t>
            </a:r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A90798BB-119B-42FF-9AFD-DB7931431558}"/>
              </a:ext>
            </a:extLst>
          </p:cNvPr>
          <p:cNvSpPr/>
          <p:nvPr/>
        </p:nvSpPr>
        <p:spPr>
          <a:xfrm rot="5400000">
            <a:off x="5158414" y="2315185"/>
            <a:ext cx="561824" cy="3185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D9A651E-DBC8-46D6-945D-36ADF4FAD1B3}"/>
              </a:ext>
            </a:extLst>
          </p:cNvPr>
          <p:cNvSpPr txBox="1"/>
          <p:nvPr/>
        </p:nvSpPr>
        <p:spPr>
          <a:xfrm>
            <a:off x="3276881" y="2015211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前回の実行時での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結果も使用</a:t>
            </a:r>
          </a:p>
        </p:txBody>
      </p:sp>
    </p:spTree>
    <p:extLst>
      <p:ext uri="{BB962C8B-B14F-4D97-AF65-F5344CB8AC3E}">
        <p14:creationId xmlns:p14="http://schemas.microsoft.com/office/powerpoint/2010/main" val="38466863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BB9D4D-38C0-4475-BD87-4937406A6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01682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リカレントニューラルネットワークの動作イメージ ③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94A79F-EAAD-417D-BE46-C6325394D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CC10A961-EF4D-4DCF-8D11-D4B4E2AAD1AD}"/>
              </a:ext>
            </a:extLst>
          </p:cNvPr>
          <p:cNvSpPr/>
          <p:nvPr/>
        </p:nvSpPr>
        <p:spPr>
          <a:xfrm>
            <a:off x="1354469" y="3817082"/>
            <a:ext cx="449622" cy="777998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BAF2B184-F243-4694-BF1C-46882A8FF64D}"/>
              </a:ext>
            </a:extLst>
          </p:cNvPr>
          <p:cNvSpPr/>
          <p:nvPr/>
        </p:nvSpPr>
        <p:spPr>
          <a:xfrm>
            <a:off x="8165686" y="3800044"/>
            <a:ext cx="449622" cy="777998"/>
          </a:xfrm>
          <a:prstGeom prst="rightArrow">
            <a:avLst/>
          </a:prstGeom>
          <a:solidFill>
            <a:srgbClr val="FFFF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F616214-D344-4728-8FB0-FF36170922D0}"/>
              </a:ext>
            </a:extLst>
          </p:cNvPr>
          <p:cNvSpPr/>
          <p:nvPr/>
        </p:nvSpPr>
        <p:spPr>
          <a:xfrm>
            <a:off x="2093262" y="2951319"/>
            <a:ext cx="611284" cy="281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95E57DD-2FA4-4A5F-8327-5F394ADD6773}"/>
              </a:ext>
            </a:extLst>
          </p:cNvPr>
          <p:cNvSpPr/>
          <p:nvPr/>
        </p:nvSpPr>
        <p:spPr>
          <a:xfrm>
            <a:off x="3766294" y="2951318"/>
            <a:ext cx="611284" cy="281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70C9EB6-DA51-442F-BF26-77FBC7535042}"/>
              </a:ext>
            </a:extLst>
          </p:cNvPr>
          <p:cNvSpPr/>
          <p:nvPr/>
        </p:nvSpPr>
        <p:spPr>
          <a:xfrm>
            <a:off x="5439326" y="2951317"/>
            <a:ext cx="611284" cy="281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3437351-5A4B-444B-8BB3-B2AF20E43460}"/>
              </a:ext>
            </a:extLst>
          </p:cNvPr>
          <p:cNvSpPr/>
          <p:nvPr/>
        </p:nvSpPr>
        <p:spPr>
          <a:xfrm>
            <a:off x="7112358" y="2951316"/>
            <a:ext cx="611284" cy="281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E597E723-C541-4895-8A9C-60CB5684D169}"/>
              </a:ext>
            </a:extLst>
          </p:cNvPr>
          <p:cNvSpPr/>
          <p:nvPr/>
        </p:nvSpPr>
        <p:spPr>
          <a:xfrm>
            <a:off x="3052070" y="3800044"/>
            <a:ext cx="449622" cy="777998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A30801D8-EE9B-43B0-9963-5C15EA30410C}"/>
              </a:ext>
            </a:extLst>
          </p:cNvPr>
          <p:cNvSpPr/>
          <p:nvPr/>
        </p:nvSpPr>
        <p:spPr>
          <a:xfrm>
            <a:off x="4727316" y="3800044"/>
            <a:ext cx="449622" cy="777998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77B2F02A-2E07-4DA8-9B02-762D40BA9745}"/>
              </a:ext>
            </a:extLst>
          </p:cNvPr>
          <p:cNvSpPr/>
          <p:nvPr/>
        </p:nvSpPr>
        <p:spPr>
          <a:xfrm>
            <a:off x="6398134" y="3800044"/>
            <a:ext cx="449622" cy="777998"/>
          </a:xfrm>
          <a:prstGeom prst="rightArrow">
            <a:avLst/>
          </a:prstGeom>
          <a:solidFill>
            <a:srgbClr val="FFFF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3BE9AAF-2BC2-4618-B1A5-31C57A79AA4A}"/>
              </a:ext>
            </a:extLst>
          </p:cNvPr>
          <p:cNvSpPr/>
          <p:nvPr/>
        </p:nvSpPr>
        <p:spPr>
          <a:xfrm>
            <a:off x="489827" y="3095329"/>
            <a:ext cx="554379" cy="70168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DD77F9A-3BD7-411D-AD4C-1251D60CA0EC}"/>
              </a:ext>
            </a:extLst>
          </p:cNvPr>
          <p:cNvSpPr/>
          <p:nvPr/>
        </p:nvSpPr>
        <p:spPr>
          <a:xfrm>
            <a:off x="481639" y="3893398"/>
            <a:ext cx="554379" cy="70168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91CF200-F27F-42EA-8572-A6DA29852206}"/>
              </a:ext>
            </a:extLst>
          </p:cNvPr>
          <p:cNvSpPr/>
          <p:nvPr/>
        </p:nvSpPr>
        <p:spPr>
          <a:xfrm>
            <a:off x="477084" y="4691467"/>
            <a:ext cx="554379" cy="7016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9636EF0-2550-4F41-AF84-720A19583E43}"/>
              </a:ext>
            </a:extLst>
          </p:cNvPr>
          <p:cNvSpPr txBox="1"/>
          <p:nvPr/>
        </p:nvSpPr>
        <p:spPr>
          <a:xfrm>
            <a:off x="-61623" y="3274743"/>
            <a:ext cx="553998" cy="19389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データの並び</a:t>
            </a:r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85F61453-2920-4118-9070-A8D7959691CF}"/>
              </a:ext>
            </a:extLst>
          </p:cNvPr>
          <p:cNvSpPr/>
          <p:nvPr/>
        </p:nvSpPr>
        <p:spPr>
          <a:xfrm rot="16200000">
            <a:off x="5687250" y="2315185"/>
            <a:ext cx="561824" cy="318542"/>
          </a:xfrm>
          <a:prstGeom prst="rightArrow">
            <a:avLst/>
          </a:prstGeom>
          <a:solidFill>
            <a:srgbClr val="FFFF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4D1A3A7-C0BA-410C-94C1-E0F73EAE9FC3}"/>
              </a:ext>
            </a:extLst>
          </p:cNvPr>
          <p:cNvSpPr txBox="1"/>
          <p:nvPr/>
        </p:nvSpPr>
        <p:spPr>
          <a:xfrm>
            <a:off x="5344858" y="170056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保持</a:t>
            </a: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392037F3-03AE-477F-802A-5F0546F67BEB}"/>
              </a:ext>
            </a:extLst>
          </p:cNvPr>
          <p:cNvSpPr/>
          <p:nvPr/>
        </p:nvSpPr>
        <p:spPr>
          <a:xfrm>
            <a:off x="352529" y="4570182"/>
            <a:ext cx="846246" cy="9287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63FC157-1F7A-4245-AEA3-B44E4A515095}"/>
              </a:ext>
            </a:extLst>
          </p:cNvPr>
          <p:cNvSpPr txBox="1"/>
          <p:nvPr/>
        </p:nvSpPr>
        <p:spPr>
          <a:xfrm>
            <a:off x="1043081" y="348986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使用</a:t>
            </a:r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A90798BB-119B-42FF-9AFD-DB7931431558}"/>
              </a:ext>
            </a:extLst>
          </p:cNvPr>
          <p:cNvSpPr/>
          <p:nvPr/>
        </p:nvSpPr>
        <p:spPr>
          <a:xfrm rot="5400000">
            <a:off x="5158414" y="2315185"/>
            <a:ext cx="561824" cy="318542"/>
          </a:xfrm>
          <a:prstGeom prst="rightArrow">
            <a:avLst/>
          </a:prstGeom>
          <a:solidFill>
            <a:srgbClr val="FF80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3503640-D108-448C-AE1D-C1BB138AD38E}"/>
              </a:ext>
            </a:extLst>
          </p:cNvPr>
          <p:cNvSpPr txBox="1"/>
          <p:nvPr/>
        </p:nvSpPr>
        <p:spPr>
          <a:xfrm>
            <a:off x="3276881" y="2015211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前回の実行時での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結果も使用</a:t>
            </a:r>
          </a:p>
        </p:txBody>
      </p:sp>
    </p:spTree>
    <p:extLst>
      <p:ext uri="{BB962C8B-B14F-4D97-AF65-F5344CB8AC3E}">
        <p14:creationId xmlns:p14="http://schemas.microsoft.com/office/powerpoint/2010/main" val="31647083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483F74-8BBD-45B1-8D50-1DA9469BF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18910" cy="1000629"/>
          </a:xfrm>
        </p:spPr>
        <p:txBody>
          <a:bodyPr/>
          <a:lstStyle/>
          <a:p>
            <a:r>
              <a:rPr kumimoji="1" lang="en-US" altLang="ja-JP" dirty="0"/>
              <a:t>LSTM </a:t>
            </a:r>
            <a:r>
              <a:rPr kumimoji="1" lang="ja-JP" altLang="en-US" dirty="0"/>
              <a:t>の特質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D5F55D4-91E8-4647-9EF7-0D07EE878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453953"/>
            <a:ext cx="8461208" cy="4725466"/>
          </a:xfrm>
        </p:spPr>
        <p:txBody>
          <a:bodyPr/>
          <a:lstStyle/>
          <a:p>
            <a:r>
              <a:rPr lang="ja-JP" altLang="en-US" dirty="0"/>
              <a:t>リカレントニューラルネットワーク（</a:t>
            </a:r>
            <a:r>
              <a:rPr lang="en-US" altLang="ja-JP" dirty="0"/>
              <a:t>RNN</a:t>
            </a:r>
            <a:r>
              <a:rPr lang="ja-JP" altLang="en-US" dirty="0"/>
              <a:t>）の一種。</a:t>
            </a:r>
            <a:r>
              <a:rPr lang="en-US" altLang="ja-JP" dirty="0"/>
              <a:t>1997</a:t>
            </a:r>
            <a:r>
              <a:rPr lang="ja-JP" altLang="en-US" dirty="0"/>
              <a:t>年</a:t>
            </a:r>
            <a:endParaRPr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「</a:t>
            </a:r>
            <a:r>
              <a:rPr lang="ja-JP" altLang="en-US" b="1" dirty="0"/>
              <a:t>長期的な依存関係の学習が困難</a:t>
            </a:r>
            <a:r>
              <a:rPr kumimoji="1" lang="ja-JP" altLang="en-US" dirty="0"/>
              <a:t>」という、</a:t>
            </a:r>
            <a:r>
              <a:rPr kumimoji="1" lang="en-US" altLang="ja-JP" dirty="0"/>
              <a:t>RNN</a:t>
            </a:r>
            <a:r>
              <a:rPr kumimoji="1" lang="ja-JP" altLang="en-US" dirty="0"/>
              <a:t>の弱点を</a:t>
            </a:r>
            <a:r>
              <a:rPr lang="ja-JP" altLang="en-US" dirty="0"/>
              <a:t>改良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en-US" altLang="ja-JP" dirty="0"/>
              <a:t>LSTM </a:t>
            </a:r>
            <a:r>
              <a:rPr lang="ja-JP" altLang="en-US" dirty="0"/>
              <a:t>は、長期の記憶の保持能力を持ち、長期的な依存関係の学習を可能とする。複雑なデータを扱えるように。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EACEF55-066F-412E-8C59-609B015F6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1775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8E7FEB-061D-4A3E-ABB7-DD9E1ABC6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96" y="230820"/>
            <a:ext cx="8461208" cy="469865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LSTM </a:t>
            </a:r>
            <a:r>
              <a:rPr lang="ja-JP" altLang="en-US" dirty="0"/>
              <a:t>の仕組み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EA09C4B-87F0-483F-A8A1-F17128AD5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65C34FF-496C-4D59-AA7F-6C0B1F62BA00}"/>
              </a:ext>
            </a:extLst>
          </p:cNvPr>
          <p:cNvSpPr/>
          <p:nvPr/>
        </p:nvSpPr>
        <p:spPr>
          <a:xfrm>
            <a:off x="2582582" y="1721622"/>
            <a:ext cx="611284" cy="281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4A997090-1DA8-452D-8E77-125C50D6F48B}"/>
              </a:ext>
            </a:extLst>
          </p:cNvPr>
          <p:cNvSpPr/>
          <p:nvPr/>
        </p:nvSpPr>
        <p:spPr>
          <a:xfrm>
            <a:off x="1870572" y="2570349"/>
            <a:ext cx="449622" cy="7779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5AF00D23-8592-4728-BE8E-D7E534C79816}"/>
              </a:ext>
            </a:extLst>
          </p:cNvPr>
          <p:cNvSpPr/>
          <p:nvPr/>
        </p:nvSpPr>
        <p:spPr>
          <a:xfrm>
            <a:off x="3541390" y="2570349"/>
            <a:ext cx="449622" cy="7779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矢印: 環状 16">
            <a:extLst>
              <a:ext uri="{FF2B5EF4-FFF2-40B4-BE49-F238E27FC236}">
                <a16:creationId xmlns:a16="http://schemas.microsoft.com/office/drawing/2014/main" id="{EE9F1BDA-77A8-4558-AE86-59E941890CAA}"/>
              </a:ext>
            </a:extLst>
          </p:cNvPr>
          <p:cNvSpPr/>
          <p:nvPr/>
        </p:nvSpPr>
        <p:spPr>
          <a:xfrm flipH="1">
            <a:off x="2523973" y="836005"/>
            <a:ext cx="691619" cy="1448671"/>
          </a:xfrm>
          <a:prstGeom prst="circularArrow">
            <a:avLst>
              <a:gd name="adj1" fmla="val 12500"/>
              <a:gd name="adj2" fmla="val 992738"/>
              <a:gd name="adj3" fmla="val 20457681"/>
              <a:gd name="adj4" fmla="val 10800000"/>
              <a:gd name="adj5" fmla="val 216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4921030-CA38-4476-9CB3-FDAACC64688E}"/>
              </a:ext>
            </a:extLst>
          </p:cNvPr>
          <p:cNvSpPr txBox="1"/>
          <p:nvPr/>
        </p:nvSpPr>
        <p:spPr>
          <a:xfrm>
            <a:off x="3193866" y="8434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回帰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A130D87-54ED-4B15-A59C-7999828E0CE3}"/>
              </a:ext>
            </a:extLst>
          </p:cNvPr>
          <p:cNvSpPr txBox="1"/>
          <p:nvPr/>
        </p:nvSpPr>
        <p:spPr>
          <a:xfrm>
            <a:off x="1242215" y="199910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8CF8CA1-CCEC-4B1B-8703-4A1AA734393F}"/>
              </a:ext>
            </a:extLst>
          </p:cNvPr>
          <p:cNvSpPr txBox="1"/>
          <p:nvPr/>
        </p:nvSpPr>
        <p:spPr>
          <a:xfrm>
            <a:off x="3887902" y="193921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出力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C7E93EFC-F07F-4DB5-8FB1-7DFEE9937C17}"/>
              </a:ext>
            </a:extLst>
          </p:cNvPr>
          <p:cNvSpPr/>
          <p:nvPr/>
        </p:nvSpPr>
        <p:spPr>
          <a:xfrm>
            <a:off x="2229879" y="5194383"/>
            <a:ext cx="1311511" cy="911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5A54FCA-380B-48C3-A1D5-C5BA2FD97AA4}"/>
              </a:ext>
            </a:extLst>
          </p:cNvPr>
          <p:cNvSpPr txBox="1"/>
          <p:nvPr/>
        </p:nvSpPr>
        <p:spPr>
          <a:xfrm>
            <a:off x="2240578" y="548337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メモリセル</a:t>
            </a:r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9303C602-CBD5-463B-B89D-A5289EF27A60}"/>
              </a:ext>
            </a:extLst>
          </p:cNvPr>
          <p:cNvSpPr/>
          <p:nvPr/>
        </p:nvSpPr>
        <p:spPr>
          <a:xfrm rot="16200000">
            <a:off x="2486445" y="4711235"/>
            <a:ext cx="499736" cy="3074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7B9B8E1-9250-41D5-870C-3318135E9E45}"/>
              </a:ext>
            </a:extLst>
          </p:cNvPr>
          <p:cNvSpPr txBox="1"/>
          <p:nvPr/>
        </p:nvSpPr>
        <p:spPr>
          <a:xfrm>
            <a:off x="529531" y="445651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状態を受け取る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DFBD059-44FA-49B3-8D48-25A84EEA19D5}"/>
              </a:ext>
            </a:extLst>
          </p:cNvPr>
          <p:cNvSpPr txBox="1"/>
          <p:nvPr/>
        </p:nvSpPr>
        <p:spPr>
          <a:xfrm>
            <a:off x="3668569" y="5095957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状態は「メモリセル」に記憶されている</a:t>
            </a: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6BEC558F-9981-4EFA-B5B8-675C31B699B7}"/>
              </a:ext>
            </a:extLst>
          </p:cNvPr>
          <p:cNvCxnSpPr/>
          <p:nvPr/>
        </p:nvCxnSpPr>
        <p:spPr>
          <a:xfrm>
            <a:off x="3121540" y="4655356"/>
            <a:ext cx="0" cy="49973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44B8591-7EBA-495F-A82F-712A0820A5A7}"/>
              </a:ext>
            </a:extLst>
          </p:cNvPr>
          <p:cNvSpPr txBox="1"/>
          <p:nvPr/>
        </p:nvSpPr>
        <p:spPr>
          <a:xfrm>
            <a:off x="3353037" y="4468503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ユニットの動作のたびに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状態が変化する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47626AA-A9A6-4C3C-A8DA-4BB91D4083B5}"/>
              </a:ext>
            </a:extLst>
          </p:cNvPr>
          <p:cNvSpPr txBox="1"/>
          <p:nvPr/>
        </p:nvSpPr>
        <p:spPr>
          <a:xfrm>
            <a:off x="3603961" y="5380672"/>
            <a:ext cx="39751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２つの機能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・記憶の持続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(constant error carousel)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     1997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年発表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・記憶の忘却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(forget gate)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   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1999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年発表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0EC8613-C1CA-BF7B-3C90-FE29F1F6F0C8}"/>
              </a:ext>
            </a:extLst>
          </p:cNvPr>
          <p:cNvSpPr txBox="1"/>
          <p:nvPr/>
        </p:nvSpPr>
        <p:spPr>
          <a:xfrm>
            <a:off x="4462954" y="3429000"/>
            <a:ext cx="43396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LSTM 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のメモリセル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は，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長期の記憶の保持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を可能とする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9512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4E9EF8-3257-B907-BDFC-0F6A51C0A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LSTM </a:t>
            </a:r>
            <a:r>
              <a:rPr kumimoji="1" lang="ja-JP" altLang="en-US" dirty="0"/>
              <a:t>を用いた</a:t>
            </a:r>
            <a:r>
              <a:rPr lang="ja-JP" altLang="en-US" dirty="0"/>
              <a:t>予測の例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D1B70DC-AEF9-F05E-EF4F-24EB5A43F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44</a:t>
            </a:fld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5D8C149-FD3C-7F8B-9800-3818CF89A598}"/>
              </a:ext>
            </a:extLst>
          </p:cNvPr>
          <p:cNvSpPr txBox="1"/>
          <p:nvPr/>
        </p:nvSpPr>
        <p:spPr>
          <a:xfrm>
            <a:off x="1520190" y="5040594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太陽の黒点数の変化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1039DDE-2D80-88C6-CBCF-DB6F5F2AD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00" y="776517"/>
            <a:ext cx="6167490" cy="411908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DBD6FAB-E4C2-6198-3560-A333A18B0CC9}"/>
              </a:ext>
            </a:extLst>
          </p:cNvPr>
          <p:cNvSpPr txBox="1"/>
          <p:nvPr/>
        </p:nvSpPr>
        <p:spPr>
          <a:xfrm>
            <a:off x="717675" y="5525354"/>
            <a:ext cx="75905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1848</a:t>
            </a:r>
            <a:r>
              <a:rPr kumimoji="1" lang="ja-JP" altLang="en-US" sz="2400" b="1" dirty="0"/>
              <a:t>年～</a:t>
            </a:r>
            <a:r>
              <a:rPr kumimoji="1" lang="en-US" altLang="ja-JP" sz="2400" b="1" dirty="0"/>
              <a:t>1999</a:t>
            </a:r>
            <a:r>
              <a:rPr kumimoji="1" lang="ja-JP" altLang="en-US" sz="2400" b="1" dirty="0"/>
              <a:t>年のデータ</a:t>
            </a:r>
            <a:r>
              <a:rPr kumimoji="1" lang="ja-JP" altLang="en-US" sz="2400" dirty="0"/>
              <a:t>を用いて，</a:t>
            </a:r>
            <a:r>
              <a:rPr kumimoji="1" lang="en-US" altLang="ja-JP" sz="2400" b="1" dirty="0"/>
              <a:t>2000</a:t>
            </a:r>
            <a:r>
              <a:rPr kumimoji="1" lang="ja-JP" altLang="en-US" sz="2400" b="1" dirty="0"/>
              <a:t>年以降を予測</a:t>
            </a:r>
            <a:endParaRPr kumimoji="1" lang="en-US" altLang="ja-JP" sz="2400" b="1" dirty="0"/>
          </a:p>
          <a:p>
            <a:r>
              <a:rPr kumimoji="1" lang="ja-JP" altLang="en-US" sz="2400" dirty="0"/>
              <a:t>（</a:t>
            </a:r>
            <a:r>
              <a:rPr kumimoji="1" lang="ja-JP" altLang="en-US" sz="2400" b="1" dirty="0"/>
              <a:t>ディープニューラルネットワーク</a:t>
            </a:r>
            <a:r>
              <a:rPr kumimoji="1" lang="ja-JP" altLang="en-US" sz="2400" dirty="0"/>
              <a:t>による予測）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99E10CD-BFBF-02F9-A47A-C578F79455CC}"/>
              </a:ext>
            </a:extLst>
          </p:cNvPr>
          <p:cNvSpPr txBox="1"/>
          <p:nvPr/>
        </p:nvSpPr>
        <p:spPr>
          <a:xfrm>
            <a:off x="5634990" y="503976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予測</a:t>
            </a:r>
          </a:p>
        </p:txBody>
      </p:sp>
    </p:spTree>
    <p:extLst>
      <p:ext uri="{BB962C8B-B14F-4D97-AF65-F5344CB8AC3E}">
        <p14:creationId xmlns:p14="http://schemas.microsoft.com/office/powerpoint/2010/main" val="24556545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7014881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15-7. </a:t>
            </a:r>
            <a:r>
              <a:rPr lang="ja-JP" altLang="en-US" sz="4500" dirty="0">
                <a:solidFill>
                  <a:schemeClr val="tx2"/>
                </a:solidFill>
              </a:rPr>
              <a:t>自然言語処理とチャットボット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714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A9FE2A-8396-4144-8DA0-6341919B6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自然言語処理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C2F6D3A-98D6-4115-B2AC-DDFBB3D11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/>
              <a:t>自然言語処理</a:t>
            </a:r>
            <a:r>
              <a:rPr kumimoji="1" lang="ja-JP" altLang="en-US" sz="2400" dirty="0"/>
              <a:t>は、</a:t>
            </a:r>
            <a:r>
              <a:rPr kumimoji="1" lang="ja-JP" altLang="en-US" sz="2400" b="1" dirty="0"/>
              <a:t>人間が普段使う言語</a:t>
            </a:r>
            <a:r>
              <a:rPr kumimoji="1" lang="ja-JP" altLang="en-US" sz="2400" dirty="0"/>
              <a:t>（日本語、英語など）を</a:t>
            </a:r>
            <a:r>
              <a:rPr kumimoji="1" lang="ja-JP" altLang="en-US" sz="2400" b="1" dirty="0"/>
              <a:t>コンピュータが理解したり、生成する技術</a:t>
            </a:r>
            <a:endParaRPr kumimoji="1" lang="en-US" altLang="ja-JP" sz="2400" b="1" dirty="0"/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r>
              <a:rPr kumimoji="1" lang="en-US" altLang="ja-JP" sz="2400" dirty="0"/>
              <a:t>【</a:t>
            </a:r>
            <a:r>
              <a:rPr lang="ja-JP" altLang="en-US" sz="2400" dirty="0"/>
              <a:t>自然言語処理のさまざまな応用</a:t>
            </a:r>
            <a:r>
              <a:rPr kumimoji="1" lang="en-US" altLang="ja-JP" sz="2400" dirty="0"/>
              <a:t>】</a:t>
            </a:r>
          </a:p>
          <a:p>
            <a:pPr marL="0" indent="0">
              <a:buNone/>
            </a:pPr>
            <a:r>
              <a:rPr kumimoji="1" lang="ja-JP" altLang="en-US" sz="2400" b="1" dirty="0"/>
              <a:t>情報検索</a:t>
            </a:r>
            <a:r>
              <a:rPr lang="ja-JP" altLang="en-US" sz="2400" b="1" dirty="0"/>
              <a:t>、</a:t>
            </a: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との対話、</a:t>
            </a: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への指示、</a:t>
            </a:r>
            <a:r>
              <a:rPr lang="ja-JP" altLang="en-US" sz="2400" b="1" dirty="0"/>
              <a:t>プログラミング支援</a:t>
            </a:r>
            <a:r>
              <a:rPr kumimoji="1" lang="ja-JP" altLang="en-US" sz="2400" b="1" dirty="0"/>
              <a:t>、人間の指示による文書の作成や推敲、翻訳、要約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842298-A380-432A-8F04-61E0CEB8F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9953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87F7A3-6BBB-EE2B-DC2E-EBC950DC5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チャットボット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2221CEC-E416-6897-8E8B-E1F1A460C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2400" b="1" dirty="0"/>
              <a:t>用途</a:t>
            </a:r>
            <a:r>
              <a:rPr lang="ja-JP" altLang="en-US" sz="2400" dirty="0"/>
              <a:t>：翻訳、校正、リサーチ支援、要約、プログラミング支援、自学自習支援、顧客サービス、エンターテインメント、日常業務サポートなどさまざま</a:t>
            </a:r>
            <a:endParaRPr lang="en-US" altLang="ja-JP" sz="2400" dirty="0"/>
          </a:p>
          <a:p>
            <a:r>
              <a:rPr lang="ja-JP" altLang="en-US" sz="2400" b="1" dirty="0"/>
              <a:t>期待される効果</a:t>
            </a:r>
            <a:r>
              <a:rPr lang="ja-JP" altLang="en-US" sz="2400" dirty="0"/>
              <a:t>：サービス品質の向上、</a:t>
            </a:r>
            <a:r>
              <a:rPr lang="en-US" altLang="ja-JP" sz="2400" dirty="0"/>
              <a:t>AI</a:t>
            </a:r>
            <a:r>
              <a:rPr lang="ja-JP" altLang="en-US" sz="2400" dirty="0"/>
              <a:t>と人間の共同、人間では気づきにくい過ちの発見、多言語対応など</a:t>
            </a:r>
          </a:p>
          <a:p>
            <a:r>
              <a:rPr lang="ja-JP" altLang="en-US" sz="2400" b="1" dirty="0"/>
              <a:t>利用上の注意点</a:t>
            </a:r>
            <a:endParaRPr lang="en-US" altLang="ja-JP" sz="2400" dirty="0"/>
          </a:p>
          <a:p>
            <a:pPr lvl="1"/>
            <a:r>
              <a:rPr lang="ja-JP" altLang="en-US" dirty="0"/>
              <a:t>不正確な情報を提供することがある。</a:t>
            </a:r>
          </a:p>
          <a:p>
            <a:pPr lvl="1"/>
            <a:r>
              <a:rPr lang="ja-JP" altLang="en-US" dirty="0"/>
              <a:t>著作権に違反するコンテンツを生成するリスク。</a:t>
            </a:r>
          </a:p>
          <a:p>
            <a:pPr lvl="1"/>
            <a:r>
              <a:rPr lang="ja-JP" altLang="en-US" dirty="0"/>
              <a:t>プライバシーを侵害する情報をオンラインサービスに与えないように注意。</a:t>
            </a:r>
          </a:p>
          <a:p>
            <a:pPr lvl="1"/>
            <a:r>
              <a:rPr lang="ja-JP" altLang="en-US" dirty="0"/>
              <a:t>大学の課題での丸写しは不適切。</a:t>
            </a:r>
          </a:p>
          <a:p>
            <a:pPr>
              <a:buFont typeface="Arial" panose="020B0604020202020204" pitchFamily="34" charset="0"/>
              <a:buChar char="•"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6EDB85-2E20-546C-156C-C050DB974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2272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87F7A3-6BBB-EE2B-DC2E-EBC950DC5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チャットボットのベストプラクティス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2221CEC-E416-6897-8E8B-E1F1A460C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36719"/>
          </a:xfrm>
        </p:spPr>
        <p:txBody>
          <a:bodyPr>
            <a:normAutofit/>
          </a:bodyPr>
          <a:lstStyle/>
          <a:p>
            <a:r>
              <a:rPr kumimoji="1" lang="ja-JP" altLang="en-US" sz="2400" b="1" dirty="0"/>
              <a:t>プロンプト</a:t>
            </a:r>
            <a:r>
              <a:rPr lang="ja-JP" altLang="en-US" sz="2400" dirty="0"/>
              <a:t>は、</a:t>
            </a:r>
            <a:r>
              <a:rPr lang="ja-JP" altLang="en-US" sz="2400" b="1" dirty="0"/>
              <a:t>チャットボット</a:t>
            </a:r>
            <a:r>
              <a:rPr lang="ja-JP" altLang="en-US" sz="2400" dirty="0"/>
              <a:t>への</a:t>
            </a:r>
            <a:r>
              <a:rPr kumimoji="1" lang="ja-JP" altLang="en-US" sz="2400" b="1" dirty="0"/>
              <a:t>質問や要求</a:t>
            </a:r>
            <a:r>
              <a:rPr kumimoji="1" lang="ja-JP" altLang="en-US" sz="2400" dirty="0"/>
              <a:t>を、</a:t>
            </a:r>
            <a:r>
              <a:rPr kumimoji="1" lang="ja-JP" altLang="en-US" sz="2400" b="1" dirty="0"/>
              <a:t>明確</a:t>
            </a:r>
            <a:r>
              <a:rPr kumimoji="1" lang="ja-JP" altLang="en-US" sz="2400" dirty="0"/>
              <a:t>かつ</a:t>
            </a:r>
            <a:r>
              <a:rPr kumimoji="1" lang="ja-JP" altLang="en-US" sz="2400" b="1" dirty="0"/>
              <a:t>具体的</a:t>
            </a:r>
            <a:r>
              <a:rPr kumimoji="1" lang="ja-JP" altLang="en-US" sz="2400" dirty="0"/>
              <a:t>に</a:t>
            </a:r>
            <a:endParaRPr kumimoji="1" lang="en-US" altLang="ja-JP" sz="2400" dirty="0"/>
          </a:p>
          <a:p>
            <a:r>
              <a:rPr kumimoji="1" lang="ja-JP" altLang="en-US" sz="2400" b="1" dirty="0"/>
              <a:t>以前の </a:t>
            </a:r>
            <a:r>
              <a:rPr kumimoji="1" lang="en-US" altLang="ja-JP" sz="2400" b="1" dirty="0"/>
              <a:t>AI </a:t>
            </a:r>
            <a:r>
              <a:rPr kumimoji="1" lang="ja-JP" altLang="en-US" sz="2400" b="1" dirty="0"/>
              <a:t>の</a:t>
            </a:r>
            <a:r>
              <a:rPr lang="ja-JP" altLang="en-US" sz="2400" b="1" dirty="0"/>
              <a:t>対話</a:t>
            </a:r>
            <a:r>
              <a:rPr kumimoji="1" lang="ja-JP" altLang="en-US" sz="2400" dirty="0"/>
              <a:t>に対する</a:t>
            </a:r>
            <a:r>
              <a:rPr kumimoji="1" lang="ja-JP" altLang="en-US" sz="2400" b="1" dirty="0"/>
              <a:t>追加要求</a:t>
            </a:r>
            <a:r>
              <a:rPr lang="ja-JP" altLang="en-US" sz="2400" dirty="0"/>
              <a:t>（</a:t>
            </a:r>
            <a:r>
              <a:rPr kumimoji="1" lang="ja-JP" altLang="en-US" sz="2400" b="1" dirty="0"/>
              <a:t>明確化、追加情報の要求</a:t>
            </a:r>
            <a:r>
              <a:rPr kumimoji="1" lang="ja-JP" altLang="en-US" sz="2400" dirty="0"/>
              <a:t>など）も可能</a:t>
            </a:r>
          </a:p>
          <a:p>
            <a:pPr marL="0" indent="0">
              <a:buNone/>
            </a:pPr>
            <a:r>
              <a:rPr kumimoji="1" lang="ja-JP" altLang="en-US" sz="2400" b="1" u="sng" dirty="0"/>
              <a:t>適切な追加データを与える</a:t>
            </a:r>
            <a:endParaRPr kumimoji="1" lang="en-US" altLang="ja-JP" sz="2400" b="1" u="sng" dirty="0"/>
          </a:p>
          <a:p>
            <a:r>
              <a:rPr kumimoji="1" lang="ja-JP" altLang="en-US" sz="2400" b="1" dirty="0"/>
              <a:t>追加データ（関連情報、事例、データ</a:t>
            </a:r>
            <a:r>
              <a:rPr kumimoji="1" lang="ja-JP" altLang="en-US" sz="2400" dirty="0"/>
              <a:t>など）をプロンプトとして与えることで、回答の改善を行う</a:t>
            </a:r>
          </a:p>
          <a:p>
            <a:pPr marL="0" indent="0">
              <a:buNone/>
            </a:pPr>
            <a:r>
              <a:rPr kumimoji="1" lang="ja-JP" altLang="en-US" sz="2400" b="1" u="sng" dirty="0"/>
              <a:t>回答の根拠の確認</a:t>
            </a:r>
            <a:endParaRPr kumimoji="1" lang="en-US" altLang="ja-JP" sz="2400" b="1" u="sng" dirty="0"/>
          </a:p>
          <a:p>
            <a:r>
              <a:rPr lang="en-US" altLang="ja-JP" sz="2400" dirty="0"/>
              <a:t>AI </a:t>
            </a:r>
            <a:r>
              <a:rPr lang="ja-JP" altLang="en-US" sz="2400" dirty="0"/>
              <a:t>の回答について、</a:t>
            </a:r>
            <a:r>
              <a:rPr kumimoji="1" lang="ja-JP" altLang="en-US" sz="2400" dirty="0"/>
              <a:t>正確性</a:t>
            </a:r>
            <a:r>
              <a:rPr lang="ja-JP" altLang="en-US" sz="2400" dirty="0"/>
              <a:t>や根拠を確認</a:t>
            </a:r>
            <a:endParaRPr kumimoji="1" lang="en-US" altLang="ja-JP" sz="2400" dirty="0"/>
          </a:p>
          <a:p>
            <a:r>
              <a:rPr kumimoji="1" lang="ja-JP" altLang="en-US" sz="2400" b="1" dirty="0"/>
              <a:t>チャットボット</a:t>
            </a:r>
            <a:r>
              <a:rPr kumimoji="1" lang="ja-JP" altLang="en-US" sz="2400" dirty="0"/>
              <a:t>と</a:t>
            </a:r>
            <a:r>
              <a:rPr kumimoji="1" lang="ja-JP" altLang="en-US" sz="2400" b="1" dirty="0"/>
              <a:t>インターネット検索を統合したサービス</a:t>
            </a:r>
            <a:r>
              <a:rPr kumimoji="1" lang="ja-JP" altLang="en-US" sz="2400" dirty="0"/>
              <a:t>は、</a:t>
            </a:r>
            <a:r>
              <a:rPr lang="ja-JP" altLang="en-US" sz="2400" dirty="0"/>
              <a:t>回答の根拠の確認</a:t>
            </a:r>
            <a:r>
              <a:rPr kumimoji="1" lang="ja-JP" altLang="en-US" sz="2400" dirty="0"/>
              <a:t>を</a:t>
            </a:r>
            <a:r>
              <a:rPr lang="ja-JP" altLang="en-US" sz="2400" dirty="0"/>
              <a:t>サポート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6EDB85-2E20-546C-156C-C050DB974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7448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演習１</a:t>
            </a:r>
            <a:br>
              <a:rPr lang="en-US" altLang="ja-JP" dirty="0"/>
            </a:br>
            <a:r>
              <a:rPr lang="ja-JP" altLang="en-US" dirty="0"/>
              <a:t>チャットボット</a:t>
            </a:r>
            <a:endParaRPr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ページ４９，５０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</a:p>
          <a:p>
            <a:pPr lvl="1">
              <a:spcAft>
                <a:spcPts val="600"/>
              </a:spcAft>
            </a:pPr>
            <a:r>
              <a:rPr lang="ja-JP" altLang="en-US" b="1" dirty="0"/>
              <a:t>生成</a:t>
            </a:r>
            <a:r>
              <a:rPr lang="en-US" altLang="ja-JP" b="1" dirty="0"/>
              <a:t>AI</a:t>
            </a:r>
            <a:r>
              <a:rPr lang="ja-JP" altLang="en-US" b="1" dirty="0"/>
              <a:t>に作業を頼む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ja-JP" altLang="en-US" b="1" dirty="0"/>
              <a:t>生成</a:t>
            </a:r>
            <a:r>
              <a:rPr lang="en-US" altLang="ja-JP" b="1" dirty="0"/>
              <a:t>AI</a:t>
            </a:r>
            <a:r>
              <a:rPr lang="ja-JP" altLang="en-US" b="1" dirty="0"/>
              <a:t>からアイデアや知識を引き出す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endParaRPr lang="en-US" altLang="ja-JP" b="1" dirty="0"/>
          </a:p>
          <a:p>
            <a:pPr lvl="1">
              <a:spcAft>
                <a:spcPts val="600"/>
              </a:spcAft>
            </a:pPr>
            <a:endParaRPr lang="en-US" altLang="ja-JP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002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801" y="175028"/>
            <a:ext cx="8741252" cy="469865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人や自転車などの，オブジェクトの発見・検知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1529" y="4828047"/>
            <a:ext cx="9326879" cy="1854925"/>
          </a:xfrm>
        </p:spPr>
        <p:txBody>
          <a:bodyPr>
            <a:normAutofit/>
          </a:bodyPr>
          <a:lstStyle/>
          <a:p>
            <a:r>
              <a:rPr kumimoji="1" lang="ja-JP" altLang="en-US" sz="2400" dirty="0"/>
              <a:t>人間の「目」</a:t>
            </a:r>
            <a:r>
              <a:rPr lang="ja-JP" altLang="en-US" sz="2400" dirty="0"/>
              <a:t>の一部機能</a:t>
            </a:r>
            <a:r>
              <a:rPr kumimoji="1" lang="ja-JP" altLang="en-US" sz="2400" dirty="0"/>
              <a:t>をコンピュータで再現．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　画像の中の</a:t>
            </a:r>
            <a:r>
              <a:rPr lang="ja-JP" altLang="en-US" sz="2400" dirty="0"/>
              <a:t>オブジェクト</a:t>
            </a:r>
            <a:r>
              <a:rPr kumimoji="1" lang="ja-JP" altLang="en-US" sz="2400" dirty="0"/>
              <a:t>を，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人工知能</a:t>
            </a:r>
            <a:r>
              <a:rPr kumimoji="1" lang="ja-JP" altLang="en-US" sz="2400" dirty="0"/>
              <a:t>が発見・検知</a:t>
            </a:r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727912" y="3771433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元画像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756710" y="3841639"/>
            <a:ext cx="41857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人工知能による読み取り結果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DeepLabv3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+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を使用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)</a:t>
            </a:r>
          </a:p>
        </p:txBody>
      </p:sp>
      <p:pic>
        <p:nvPicPr>
          <p:cNvPr id="1026" name="Picture 2" descr="2.png">
            <a:extLst>
              <a:ext uri="{FF2B5EF4-FFF2-40B4-BE49-F238E27FC236}">
                <a16:creationId xmlns:a16="http://schemas.microsoft.com/office/drawing/2014/main" id="{E92603C5-7D78-49B6-8DD0-888999C70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" y="1240446"/>
            <a:ext cx="4547160" cy="226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94.png">
            <a:extLst>
              <a:ext uri="{FF2B5EF4-FFF2-40B4-BE49-F238E27FC236}">
                <a16:creationId xmlns:a16="http://schemas.microsoft.com/office/drawing/2014/main" id="{FD6C3C52-D0C7-42A4-9473-C436C2253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582" y="1191599"/>
            <a:ext cx="4731418" cy="235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9353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40507B-2192-CD1E-CB08-179D6A3E5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演習１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D3CD1ED-7ED7-4A85-6588-E4B500ED9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534" y="628193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2400" b="1" dirty="0"/>
              <a:t>次は，チャットボットの</a:t>
            </a:r>
            <a:r>
              <a:rPr lang="en-US" altLang="ja-JP" sz="2400" b="1" dirty="0"/>
              <a:t>ChatGPT 3.5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7E30053-34C0-5ABD-ED7C-998CDACCE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7E4265F-01B8-5A07-93E1-D1913441873E}"/>
              </a:ext>
            </a:extLst>
          </p:cNvPr>
          <p:cNvSpPr txBox="1"/>
          <p:nvPr/>
        </p:nvSpPr>
        <p:spPr>
          <a:xfrm>
            <a:off x="1396538" y="1335400"/>
            <a:ext cx="8887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hlinkClick r:id="rId2"/>
              </a:rPr>
              <a:t>https://chatgpt.com/</a:t>
            </a:r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6FF7150-24F8-2440-84C2-4134AB3E3986}"/>
              </a:ext>
            </a:extLst>
          </p:cNvPr>
          <p:cNvSpPr txBox="1"/>
          <p:nvPr/>
        </p:nvSpPr>
        <p:spPr>
          <a:xfrm>
            <a:off x="628650" y="3125159"/>
            <a:ext cx="6583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注意点：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秘密にしたい情報を投稿してはいけません．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AI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の回答は完璧に正確というわけではありません．</a:t>
            </a:r>
          </a:p>
        </p:txBody>
      </p:sp>
    </p:spTree>
    <p:extLst>
      <p:ext uri="{BB962C8B-B14F-4D97-AF65-F5344CB8AC3E}">
        <p14:creationId xmlns:p14="http://schemas.microsoft.com/office/powerpoint/2010/main" val="25399317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7014881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15-8. </a:t>
            </a:r>
            <a:r>
              <a:rPr lang="ja-JP" altLang="en-US" sz="4500" dirty="0">
                <a:solidFill>
                  <a:schemeClr val="tx2"/>
                </a:solidFill>
              </a:rPr>
              <a:t>画像理解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39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77D304-4E80-4E1C-BCD7-2E6BEA1A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画像理解の主な種類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A6A7986-E1A6-4993-BF6D-5B521D884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964" y="689164"/>
            <a:ext cx="8461208" cy="53331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dirty="0"/>
              <a:t>① </a:t>
            </a:r>
            <a:r>
              <a:rPr kumimoji="1" lang="ja-JP" altLang="en-US" b="1" dirty="0"/>
              <a:t>画像分類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dirty="0"/>
              <a:t>　「何があるか」を理解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② </a:t>
            </a:r>
            <a:r>
              <a:rPr lang="ja-JP" altLang="en-US" b="1" dirty="0"/>
              <a:t>物体検出</a:t>
            </a:r>
            <a:endParaRPr lang="en-US" altLang="ja-JP" b="1" dirty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lang="ja-JP" altLang="en-US" dirty="0"/>
              <a:t>場所と大きさも理解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③ </a:t>
            </a:r>
            <a:r>
              <a:rPr lang="ja-JP" altLang="en-US" b="1" dirty="0"/>
              <a:t>セグメンテーション</a:t>
            </a:r>
            <a:endParaRPr lang="en-US" altLang="ja-JP" b="1" dirty="0"/>
          </a:p>
          <a:p>
            <a:pPr marL="0" indent="0">
              <a:buNone/>
            </a:pPr>
            <a:r>
              <a:rPr kumimoji="1" lang="ja-JP" altLang="en-US" dirty="0"/>
              <a:t>　画素単位で理解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E28734-965B-4960-8324-371678952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矢印: 上下 5">
            <a:extLst>
              <a:ext uri="{FF2B5EF4-FFF2-40B4-BE49-F238E27FC236}">
                <a16:creationId xmlns:a16="http://schemas.microsoft.com/office/drawing/2014/main" id="{99362720-41F6-494A-A43A-4BA1EA824879}"/>
              </a:ext>
            </a:extLst>
          </p:cNvPr>
          <p:cNvSpPr/>
          <p:nvPr/>
        </p:nvSpPr>
        <p:spPr>
          <a:xfrm>
            <a:off x="147470" y="743256"/>
            <a:ext cx="283493" cy="5613095"/>
          </a:xfrm>
          <a:prstGeom prst="up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A515375-69B1-4C05-9835-C482075ED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68" y="4856378"/>
            <a:ext cx="1752690" cy="158123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4074452-B341-4AF0-AC82-8225C8950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071" y="4856378"/>
            <a:ext cx="1746340" cy="1581231"/>
          </a:xfrm>
          <a:prstGeom prst="rect">
            <a:avLst/>
          </a:prstGeom>
        </p:spPr>
      </p:pic>
      <p:sp>
        <p:nvSpPr>
          <p:cNvPr id="10" name="矢印: 右 9">
            <a:extLst>
              <a:ext uri="{FF2B5EF4-FFF2-40B4-BE49-F238E27FC236}">
                <a16:creationId xmlns:a16="http://schemas.microsoft.com/office/drawing/2014/main" id="{85D47AB2-662F-4D28-BFBC-356F3C627AF1}"/>
              </a:ext>
            </a:extLst>
          </p:cNvPr>
          <p:cNvSpPr/>
          <p:nvPr/>
        </p:nvSpPr>
        <p:spPr>
          <a:xfrm>
            <a:off x="6565900" y="5428141"/>
            <a:ext cx="19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8EBFAF6-BE77-4527-93AA-1CDCCA421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68" y="2799817"/>
            <a:ext cx="1752690" cy="158123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B1F05BE-4A47-4628-BF2A-AF8C6F9EB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68" y="634691"/>
            <a:ext cx="1752690" cy="1581231"/>
          </a:xfrm>
          <a:prstGeom prst="rect">
            <a:avLst/>
          </a:prstGeom>
        </p:spPr>
      </p:pic>
      <p:sp>
        <p:nvSpPr>
          <p:cNvPr id="13" name="矢印: 右 12">
            <a:extLst>
              <a:ext uri="{FF2B5EF4-FFF2-40B4-BE49-F238E27FC236}">
                <a16:creationId xmlns:a16="http://schemas.microsoft.com/office/drawing/2014/main" id="{9115178E-8940-46A0-A144-89BA551E28E8}"/>
              </a:ext>
            </a:extLst>
          </p:cNvPr>
          <p:cNvSpPr/>
          <p:nvPr/>
        </p:nvSpPr>
        <p:spPr>
          <a:xfrm>
            <a:off x="6565900" y="3348288"/>
            <a:ext cx="19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EC65B982-7418-4003-8B83-04A4BDBAD40F}"/>
              </a:ext>
            </a:extLst>
          </p:cNvPr>
          <p:cNvSpPr/>
          <p:nvPr/>
        </p:nvSpPr>
        <p:spPr>
          <a:xfrm>
            <a:off x="6565900" y="1268435"/>
            <a:ext cx="19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DB0DDC5-571F-4511-BB42-C8AB4AF8CE9E}"/>
              </a:ext>
            </a:extLst>
          </p:cNvPr>
          <p:cNvSpPr txBox="1"/>
          <p:nvPr/>
        </p:nvSpPr>
        <p:spPr>
          <a:xfrm>
            <a:off x="7058212" y="978914"/>
            <a:ext cx="11900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person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bicycle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6C84EEB7-F84C-49C2-A53C-CC66416D5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042" y="2801873"/>
            <a:ext cx="1752690" cy="1581231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0507AB2-612A-486D-B2E8-41E6AA2B1BA0}"/>
              </a:ext>
            </a:extLst>
          </p:cNvPr>
          <p:cNvSpPr/>
          <p:nvPr/>
        </p:nvSpPr>
        <p:spPr>
          <a:xfrm>
            <a:off x="7058212" y="3429000"/>
            <a:ext cx="1397582" cy="8686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178AF9D-FF65-40B6-ACEA-6592E316D191}"/>
              </a:ext>
            </a:extLst>
          </p:cNvPr>
          <p:cNvSpPr/>
          <p:nvPr/>
        </p:nvSpPr>
        <p:spPr>
          <a:xfrm>
            <a:off x="7494590" y="2909236"/>
            <a:ext cx="667633" cy="12488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F714831-2206-465B-B64B-BD92B25C1031}"/>
              </a:ext>
            </a:extLst>
          </p:cNvPr>
          <p:cNvSpPr txBox="1"/>
          <p:nvPr/>
        </p:nvSpPr>
        <p:spPr>
          <a:xfrm>
            <a:off x="8006214" y="2179387"/>
            <a:ext cx="1190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person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16A258D-726A-40CE-9CDC-4CC4A863035E}"/>
              </a:ext>
            </a:extLst>
          </p:cNvPr>
          <p:cNvSpPr txBox="1"/>
          <p:nvPr/>
        </p:nvSpPr>
        <p:spPr>
          <a:xfrm>
            <a:off x="7998599" y="4297680"/>
            <a:ext cx="1177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bicycle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D3DF48C8-FE07-43A5-A317-C498662256B2}"/>
              </a:ext>
            </a:extLst>
          </p:cNvPr>
          <p:cNvCxnSpPr>
            <a:endCxn id="18" idx="0"/>
          </p:cNvCxnSpPr>
          <p:nvPr/>
        </p:nvCxnSpPr>
        <p:spPr>
          <a:xfrm flipH="1">
            <a:off x="7828407" y="2560148"/>
            <a:ext cx="194250" cy="349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EF46A05C-9108-4636-821B-362019BFE9B0}"/>
              </a:ext>
            </a:extLst>
          </p:cNvPr>
          <p:cNvCxnSpPr>
            <a:cxnSpLocks/>
          </p:cNvCxnSpPr>
          <p:nvPr/>
        </p:nvCxnSpPr>
        <p:spPr>
          <a:xfrm flipH="1" flipV="1">
            <a:off x="7925533" y="4292294"/>
            <a:ext cx="198189" cy="280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6811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72765C-CB59-436A-A927-CF73C7B1D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① 画像分類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504E33-58EA-4C98-902C-716C377E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1" name="図 10" descr="ネクタイを締めた男性&#10;&#10;自動的に生成された説明">
            <a:extLst>
              <a:ext uri="{FF2B5EF4-FFF2-40B4-BE49-F238E27FC236}">
                <a16:creationId xmlns:a16="http://schemas.microsoft.com/office/drawing/2014/main" id="{13F805D7-B720-4A46-A85D-01933F168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" y="826985"/>
            <a:ext cx="2772371" cy="206861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6261987-CC9E-45BA-AA51-9D4C8E999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502" y="1003440"/>
            <a:ext cx="6067498" cy="1635072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30698F0-1C17-47BD-ABAC-B2C04CB718C3}"/>
              </a:ext>
            </a:extLst>
          </p:cNvPr>
          <p:cNvSpPr txBox="1"/>
          <p:nvPr/>
        </p:nvSpPr>
        <p:spPr>
          <a:xfrm>
            <a:off x="3667864" y="3297102"/>
            <a:ext cx="4884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画像分類の結果は，ラベル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と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確率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※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５つの候補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(top 5)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が表示されている</a:t>
            </a: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0E8B969D-DD12-4CAD-815E-25F853BB32D3}"/>
              </a:ext>
            </a:extLst>
          </p:cNvPr>
          <p:cNvSpPr/>
          <p:nvPr/>
        </p:nvSpPr>
        <p:spPr>
          <a:xfrm>
            <a:off x="2914651" y="1625600"/>
            <a:ext cx="114300" cy="501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513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77D304-4E80-4E1C-BCD7-2E6BEA1A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② 物体検出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E28734-965B-4960-8324-371678952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8EBFAF6-BE77-4527-93AA-1CDCCA421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212" y="2190643"/>
            <a:ext cx="1752690" cy="1581231"/>
          </a:xfrm>
          <a:prstGeom prst="rect">
            <a:avLst/>
          </a:prstGeom>
        </p:spPr>
      </p:pic>
      <p:sp>
        <p:nvSpPr>
          <p:cNvPr id="13" name="矢印: 右 12">
            <a:extLst>
              <a:ext uri="{FF2B5EF4-FFF2-40B4-BE49-F238E27FC236}">
                <a16:creationId xmlns:a16="http://schemas.microsoft.com/office/drawing/2014/main" id="{9115178E-8940-46A0-A144-89BA551E28E8}"/>
              </a:ext>
            </a:extLst>
          </p:cNvPr>
          <p:cNvSpPr/>
          <p:nvPr/>
        </p:nvSpPr>
        <p:spPr>
          <a:xfrm>
            <a:off x="6565900" y="2737059"/>
            <a:ext cx="19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6C84EEB7-F84C-49C2-A53C-CC66416D5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062" y="2190643"/>
            <a:ext cx="1752690" cy="1581231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0507AB2-612A-486D-B2E8-41E6AA2B1BA0}"/>
              </a:ext>
            </a:extLst>
          </p:cNvPr>
          <p:cNvSpPr/>
          <p:nvPr/>
        </p:nvSpPr>
        <p:spPr>
          <a:xfrm>
            <a:off x="7058212" y="2817771"/>
            <a:ext cx="1397582" cy="8686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178AF9D-FF65-40B6-ACEA-6592E316D191}"/>
              </a:ext>
            </a:extLst>
          </p:cNvPr>
          <p:cNvSpPr/>
          <p:nvPr/>
        </p:nvSpPr>
        <p:spPr>
          <a:xfrm>
            <a:off x="7494590" y="2298007"/>
            <a:ext cx="667633" cy="12488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F714831-2206-465B-B64B-BD92B25C1031}"/>
              </a:ext>
            </a:extLst>
          </p:cNvPr>
          <p:cNvSpPr txBox="1"/>
          <p:nvPr/>
        </p:nvSpPr>
        <p:spPr>
          <a:xfrm>
            <a:off x="8006214" y="1568158"/>
            <a:ext cx="1190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person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16A258D-726A-40CE-9CDC-4CC4A863035E}"/>
              </a:ext>
            </a:extLst>
          </p:cNvPr>
          <p:cNvSpPr txBox="1"/>
          <p:nvPr/>
        </p:nvSpPr>
        <p:spPr>
          <a:xfrm>
            <a:off x="7998599" y="3686451"/>
            <a:ext cx="1177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bicycle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D3DF48C8-FE07-43A5-A317-C498662256B2}"/>
              </a:ext>
            </a:extLst>
          </p:cNvPr>
          <p:cNvCxnSpPr>
            <a:endCxn id="18" idx="0"/>
          </p:cNvCxnSpPr>
          <p:nvPr/>
        </p:nvCxnSpPr>
        <p:spPr>
          <a:xfrm flipH="1">
            <a:off x="7828407" y="1948919"/>
            <a:ext cx="194250" cy="3490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EF46A05C-9108-4636-821B-362019BFE9B0}"/>
              </a:ext>
            </a:extLst>
          </p:cNvPr>
          <p:cNvCxnSpPr>
            <a:cxnSpLocks/>
          </p:cNvCxnSpPr>
          <p:nvPr/>
        </p:nvCxnSpPr>
        <p:spPr>
          <a:xfrm flipH="1" flipV="1">
            <a:off x="7925533" y="3681065"/>
            <a:ext cx="198189" cy="280217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図 23">
            <a:extLst>
              <a:ext uri="{FF2B5EF4-FFF2-40B4-BE49-F238E27FC236}">
                <a16:creationId xmlns:a16="http://schemas.microsoft.com/office/drawing/2014/main" id="{424B6F6B-9D38-4493-BB44-FEF55BAEC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6" y="830877"/>
            <a:ext cx="4495800" cy="222903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906979B-08F8-481E-8D28-2D3BCD2A9C88}"/>
              </a:ext>
            </a:extLst>
          </p:cNvPr>
          <p:cNvSpPr txBox="1"/>
          <p:nvPr/>
        </p:nvSpPr>
        <p:spPr>
          <a:xfrm>
            <a:off x="1834821" y="5728865"/>
            <a:ext cx="62889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バウンディングボックス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は，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物体を囲む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最小のボックス（四角形）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F7123F4-E98B-4F17-84D5-9D024158EC9B}"/>
              </a:ext>
            </a:extLst>
          </p:cNvPr>
          <p:cNvSpPr/>
          <p:nvPr/>
        </p:nvSpPr>
        <p:spPr>
          <a:xfrm>
            <a:off x="8371233" y="2431058"/>
            <a:ext cx="234732" cy="4629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F96AF8CA-8603-460D-BA81-DBC07B7959D4}"/>
              </a:ext>
            </a:extLst>
          </p:cNvPr>
          <p:cNvCxnSpPr>
            <a:cxnSpLocks/>
          </p:cNvCxnSpPr>
          <p:nvPr/>
        </p:nvCxnSpPr>
        <p:spPr>
          <a:xfrm>
            <a:off x="8313865" y="2049618"/>
            <a:ext cx="141929" cy="3303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83008ED8-CB6D-497A-A314-3D0F0ADC0F86}"/>
              </a:ext>
            </a:extLst>
          </p:cNvPr>
          <p:cNvSpPr/>
          <p:nvPr/>
        </p:nvSpPr>
        <p:spPr>
          <a:xfrm>
            <a:off x="7158057" y="2617700"/>
            <a:ext cx="468294" cy="3651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EE087379-F3F5-4142-99E8-837BEE05BDDE}"/>
              </a:ext>
            </a:extLst>
          </p:cNvPr>
          <p:cNvCxnSpPr>
            <a:cxnSpLocks/>
          </p:cNvCxnSpPr>
          <p:nvPr/>
        </p:nvCxnSpPr>
        <p:spPr>
          <a:xfrm>
            <a:off x="7342948" y="1707817"/>
            <a:ext cx="1" cy="8319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ECFCB07-DC33-46E0-87F3-8DD569B0ED64}"/>
              </a:ext>
            </a:extLst>
          </p:cNvPr>
          <p:cNvSpPr txBox="1"/>
          <p:nvPr/>
        </p:nvSpPr>
        <p:spPr>
          <a:xfrm>
            <a:off x="6797201" y="1232343"/>
            <a:ext cx="630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car</a:t>
            </a:r>
          </a:p>
        </p:txBody>
      </p:sp>
      <p:sp>
        <p:nvSpPr>
          <p:cNvPr id="26" name="テキスト ボックス 13">
            <a:extLst>
              <a:ext uri="{FF2B5EF4-FFF2-40B4-BE49-F238E27FC236}">
                <a16:creationId xmlns:a16="http://schemas.microsoft.com/office/drawing/2014/main" id="{0E7977EE-791D-4311-B194-C45F986DC15E}"/>
              </a:ext>
            </a:extLst>
          </p:cNvPr>
          <p:cNvSpPr txBox="1"/>
          <p:nvPr/>
        </p:nvSpPr>
        <p:spPr>
          <a:xfrm>
            <a:off x="4900561" y="4438461"/>
            <a:ext cx="4884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バウンディングボックス，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ラベルを得る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7511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9E45BB-49B3-40E1-A138-A5F6CCB28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③ セグメンテーション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44A1EE-9308-4000-B949-B0E19E534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テキスト ボックス 13">
            <a:extLst>
              <a:ext uri="{FF2B5EF4-FFF2-40B4-BE49-F238E27FC236}">
                <a16:creationId xmlns:a16="http://schemas.microsoft.com/office/drawing/2014/main" id="{230A5AB8-8E28-4FF7-9A61-F8482F75F8C5}"/>
              </a:ext>
            </a:extLst>
          </p:cNvPr>
          <p:cNvSpPr txBox="1"/>
          <p:nvPr/>
        </p:nvSpPr>
        <p:spPr>
          <a:xfrm>
            <a:off x="4800604" y="2997359"/>
            <a:ext cx="488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物体の形を画素単位で抜き出し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A5E0ACE-CEB1-4BF1-A40E-A45B7CF06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4125"/>
            <a:ext cx="4495800" cy="2229039"/>
          </a:xfrm>
          <a:prstGeom prst="rect">
            <a:avLst/>
          </a:prstGeom>
        </p:spPr>
      </p:pic>
      <p:sp>
        <p:nvSpPr>
          <p:cNvPr id="14" name="矢印: 右 13">
            <a:extLst>
              <a:ext uri="{FF2B5EF4-FFF2-40B4-BE49-F238E27FC236}">
                <a16:creationId xmlns:a16="http://schemas.microsoft.com/office/drawing/2014/main" id="{F3E1FD31-6385-4B6F-93AF-A371DD79110E}"/>
              </a:ext>
            </a:extLst>
          </p:cNvPr>
          <p:cNvSpPr/>
          <p:nvPr/>
        </p:nvSpPr>
        <p:spPr>
          <a:xfrm>
            <a:off x="4591052" y="3178175"/>
            <a:ext cx="114300" cy="501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1EB9D81-21F0-491D-85F1-5EC5C22D4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246" y="799862"/>
            <a:ext cx="4273770" cy="218451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A41BB87-0D48-4596-8422-FF6D13316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7246" y="3587897"/>
            <a:ext cx="4280120" cy="2130534"/>
          </a:xfrm>
          <a:prstGeom prst="rect">
            <a:avLst/>
          </a:prstGeom>
        </p:spPr>
      </p:pic>
      <p:sp>
        <p:nvSpPr>
          <p:cNvPr id="10" name="テキスト ボックス 13">
            <a:extLst>
              <a:ext uri="{FF2B5EF4-FFF2-40B4-BE49-F238E27FC236}">
                <a16:creationId xmlns:a16="http://schemas.microsoft.com/office/drawing/2014/main" id="{ECB2E3EB-2246-4E2C-A85B-08325A515C97}"/>
              </a:ext>
            </a:extLst>
          </p:cNvPr>
          <p:cNvSpPr txBox="1"/>
          <p:nvPr/>
        </p:nvSpPr>
        <p:spPr>
          <a:xfrm>
            <a:off x="4800604" y="5806558"/>
            <a:ext cx="488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ラベルを得ることもできる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9457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C0BB5035-0B4C-4B92-9CBE-AD224D439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64" y="887869"/>
            <a:ext cx="7313385" cy="432213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670A0DB-0629-41AC-8E16-D512AB527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画像の畳み込み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2E0CF22-EBAC-48E6-95AB-FADD56063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56</a:t>
            </a:fld>
            <a:endParaRPr kumimoji="1" lang="ja-JP" altLang="en-US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EDF21232-D702-4FD9-8535-60E7ECA899BA}"/>
              </a:ext>
            </a:extLst>
          </p:cNvPr>
          <p:cNvSpPr txBox="1">
            <a:spLocks/>
          </p:cNvSpPr>
          <p:nvPr/>
        </p:nvSpPr>
        <p:spPr>
          <a:xfrm>
            <a:off x="321845" y="6209648"/>
            <a:ext cx="8409405" cy="3651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1800"/>
              <a:t>出典</a:t>
            </a:r>
            <a:r>
              <a:rPr lang="en-US" altLang="ja-JP" sz="1800"/>
              <a:t>: https://serokell.io/blog/introduction-to-convolutional-neural-networks</a:t>
            </a:r>
            <a:endParaRPr lang="ja-JP" altLang="en-US" sz="18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DD09067-F2C6-43D7-9D1C-05F2769142B7}"/>
              </a:ext>
            </a:extLst>
          </p:cNvPr>
          <p:cNvSpPr txBox="1"/>
          <p:nvPr/>
        </p:nvSpPr>
        <p:spPr>
          <a:xfrm>
            <a:off x="1202524" y="5052521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元画像（５</a:t>
            </a:r>
            <a:r>
              <a:rPr kumimoji="1" lang="en-US" altLang="ja-JP" sz="2400" dirty="0"/>
              <a:t>×</a:t>
            </a:r>
            <a:r>
              <a:rPr kumimoji="1" lang="ja-JP" altLang="en-US" sz="2400" dirty="0"/>
              <a:t>５マス）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0766C2C-7ECE-4831-9C05-422FFBE90678}"/>
              </a:ext>
            </a:extLst>
          </p:cNvPr>
          <p:cNvSpPr txBox="1"/>
          <p:nvPr/>
        </p:nvSpPr>
        <p:spPr>
          <a:xfrm>
            <a:off x="5000193" y="3957722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カーネル（３</a:t>
            </a:r>
            <a:r>
              <a:rPr kumimoji="1" lang="en-US" altLang="ja-JP" sz="2400" dirty="0"/>
              <a:t>×</a:t>
            </a:r>
            <a:r>
              <a:rPr kumimoji="1" lang="ja-JP" altLang="en-US" sz="2400" dirty="0"/>
              <a:t>３マス）</a:t>
            </a:r>
          </a:p>
        </p:txBody>
      </p:sp>
    </p:spTree>
    <p:extLst>
      <p:ext uri="{BB962C8B-B14F-4D97-AF65-F5344CB8AC3E}">
        <p14:creationId xmlns:p14="http://schemas.microsoft.com/office/powerpoint/2010/main" val="24667872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畳み込みニューラルネットワーク（</a:t>
            </a:r>
            <a:r>
              <a:rPr lang="en-US" altLang="ja-JP" dirty="0"/>
              <a:t>CNN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b="1" dirty="0"/>
              <a:t>畳み込みニューラルネットワーク（</a:t>
            </a:r>
            <a:r>
              <a:rPr lang="en-US" altLang="ja-JP" sz="2400" b="1" dirty="0"/>
              <a:t>CNN</a:t>
            </a:r>
            <a:r>
              <a:rPr lang="ja-JP" altLang="en-US" sz="2400" dirty="0"/>
              <a:t>）は</a:t>
            </a:r>
            <a:r>
              <a:rPr lang="ja-JP" altLang="en-US" sz="2400" b="1" dirty="0"/>
              <a:t>画像理解</a:t>
            </a:r>
            <a:r>
              <a:rPr lang="ja-JP" altLang="en-US" sz="2400" dirty="0"/>
              <a:t>や</a:t>
            </a:r>
            <a:r>
              <a:rPr lang="ja-JP" altLang="en-US" sz="2400" b="1" dirty="0"/>
              <a:t>画像の分析</a:t>
            </a:r>
            <a:r>
              <a:rPr lang="ja-JP" altLang="en-US" sz="2400" dirty="0"/>
              <a:t>に特化した</a:t>
            </a:r>
            <a:r>
              <a:rPr lang="ja-JP" altLang="en-US" sz="2400" b="1" dirty="0"/>
              <a:t>ディープラーニング</a:t>
            </a:r>
            <a:r>
              <a:rPr lang="ja-JP" altLang="en-US" sz="2400" dirty="0"/>
              <a:t>の一種。</a:t>
            </a:r>
          </a:p>
          <a:p>
            <a:r>
              <a:rPr lang="en-US" altLang="ja-JP" sz="2400" dirty="0"/>
              <a:t>CNN</a:t>
            </a:r>
            <a:r>
              <a:rPr lang="ja-JP" altLang="en-US" sz="2400" dirty="0"/>
              <a:t>は主に</a:t>
            </a:r>
            <a:r>
              <a:rPr lang="ja-JP" altLang="en-US" sz="2400" b="1" dirty="0"/>
              <a:t>畳み込み層</a:t>
            </a:r>
            <a:r>
              <a:rPr lang="ja-JP" altLang="en-US" sz="2400" dirty="0"/>
              <a:t>、</a:t>
            </a:r>
            <a:r>
              <a:rPr lang="ja-JP" altLang="en-US" sz="2400" b="1" dirty="0"/>
              <a:t>プーリング層</a:t>
            </a:r>
            <a:r>
              <a:rPr lang="ja-JP" altLang="en-US" sz="2400" dirty="0"/>
              <a:t>、</a:t>
            </a:r>
            <a:r>
              <a:rPr lang="ja-JP" altLang="en-US" sz="2400" b="1" dirty="0"/>
              <a:t>全結合層</a:t>
            </a:r>
            <a:r>
              <a:rPr lang="ja-JP" altLang="en-US" sz="2400" dirty="0"/>
              <a:t>の</a:t>
            </a:r>
            <a:r>
              <a:rPr lang="ja-JP" altLang="en-US" sz="2400"/>
              <a:t>３種類（</a:t>
            </a:r>
            <a:r>
              <a:rPr lang="ja-JP" altLang="en-US" sz="2400" dirty="0"/>
              <a:t>注）これら３種類以外のもさまざまある</a:t>
            </a:r>
          </a:p>
          <a:p>
            <a:r>
              <a:rPr lang="ja-JP" altLang="en-US" sz="2400" b="1" dirty="0"/>
              <a:t>畳み込み層</a:t>
            </a:r>
            <a:r>
              <a:rPr lang="ja-JP" altLang="en-US" sz="2400" dirty="0"/>
              <a:t>：画像の局所的な特徴をとらえる役割。</a:t>
            </a:r>
            <a:r>
              <a:rPr lang="ja-JP" altLang="en-US" sz="2400" b="1" dirty="0"/>
              <a:t>特徴</a:t>
            </a:r>
            <a:r>
              <a:rPr lang="ja-JP" altLang="en-US" sz="2400" dirty="0"/>
              <a:t>は、画像内の</a:t>
            </a:r>
            <a:r>
              <a:rPr lang="ja-JP" altLang="en-US" sz="2400" b="1" dirty="0"/>
              <a:t>顕著なパターンや属性</a:t>
            </a:r>
            <a:r>
              <a:rPr lang="ja-JP" altLang="en-US" sz="2400" dirty="0"/>
              <a:t>（例：エッジ、テクスチャ）</a:t>
            </a:r>
            <a:endParaRPr lang="ja-JP" altLang="en-US" sz="2400" b="1" dirty="0"/>
          </a:p>
          <a:p>
            <a:r>
              <a:rPr lang="ja-JP" altLang="en-US" sz="2400" b="1" dirty="0"/>
              <a:t>プーリング層</a:t>
            </a:r>
            <a:r>
              <a:rPr lang="ja-JP" altLang="en-US" sz="2400" dirty="0"/>
              <a:t>：特徴マップの</a:t>
            </a:r>
            <a:r>
              <a:rPr lang="ja-JP" altLang="en-US" sz="2400" b="1" dirty="0"/>
              <a:t>サイズを縮小</a:t>
            </a:r>
            <a:r>
              <a:rPr lang="ja-JP" altLang="en-US" sz="2400" dirty="0"/>
              <a:t>。</a:t>
            </a:r>
            <a:r>
              <a:rPr lang="ja-JP" altLang="en-US" sz="2400" b="1" dirty="0"/>
              <a:t>過学習を防止</a:t>
            </a:r>
            <a:r>
              <a:rPr lang="ja-JP" altLang="en-US" sz="2400" dirty="0"/>
              <a:t>。</a:t>
            </a:r>
            <a:r>
              <a:rPr lang="ja-JP" altLang="en-US" sz="2400" b="1" dirty="0"/>
              <a:t>計算効率を向上</a:t>
            </a:r>
            <a:endParaRPr lang="ja-JP" altLang="en-US" sz="2400" dirty="0"/>
          </a:p>
          <a:p>
            <a:r>
              <a:rPr lang="ja-JP" altLang="en-US" sz="2400" b="1" dirty="0"/>
              <a:t>全結合層</a:t>
            </a:r>
            <a:r>
              <a:rPr lang="ja-JP" altLang="en-US" sz="2400" dirty="0"/>
              <a:t>：畳み込み層とプーリング層を通過した後の特徴を基に、</a:t>
            </a:r>
            <a:r>
              <a:rPr lang="ja-JP" altLang="en-US" sz="2400" b="1" dirty="0"/>
              <a:t>画像</a:t>
            </a:r>
            <a:r>
              <a:rPr lang="ja-JP" altLang="en-US" sz="2400" dirty="0"/>
              <a:t>の</a:t>
            </a:r>
            <a:r>
              <a:rPr lang="ja-JP" altLang="en-US" sz="2400" b="1" dirty="0"/>
              <a:t>分類</a:t>
            </a:r>
            <a:r>
              <a:rPr lang="ja-JP" altLang="en-US" sz="2400" dirty="0"/>
              <a:t>や</a:t>
            </a:r>
            <a:r>
              <a:rPr lang="ja-JP" altLang="en-US" sz="2400" b="1" dirty="0"/>
              <a:t>回帰</a:t>
            </a:r>
            <a:r>
              <a:rPr lang="ja-JP" altLang="en-US" sz="2400" dirty="0"/>
              <a:t>を行う</a:t>
            </a:r>
          </a:p>
          <a:p>
            <a:endParaRPr kumimoji="1"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4426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6EBE27-C58D-4368-B3E6-C97CFE9F1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83213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畳み込みニューラルネットワーク（</a:t>
            </a:r>
            <a:r>
              <a:rPr kumimoji="1" lang="en-US" altLang="ja-JP" dirty="0"/>
              <a:t>CNN</a:t>
            </a:r>
            <a:r>
              <a:rPr kumimoji="1" lang="ja-JP" altLang="en-US" dirty="0"/>
              <a:t>）</a:t>
            </a:r>
            <a:r>
              <a:rPr lang="ja-JP" altLang="en-US" dirty="0"/>
              <a:t>の例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37BD00-99BE-432D-AE4C-BF07EF9DA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9611" y="3594020"/>
            <a:ext cx="5476061" cy="558844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>
                <a:latin typeface="+mn-ea"/>
                <a:ea typeface="+mn-ea"/>
              </a:rPr>
              <a:t>さまざまなバリエーション</a:t>
            </a:r>
            <a:endParaRPr lang="en-US" altLang="ja-JP" dirty="0">
              <a:latin typeface="+mn-ea"/>
              <a:ea typeface="+mn-ea"/>
            </a:endParaRPr>
          </a:p>
          <a:p>
            <a:pPr marL="0" indent="0">
              <a:buNone/>
            </a:pP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2C6DAB-38F2-4793-8A6D-7D0ED8D59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A47E5CD-CD20-413D-B5FB-BC24298AF109}"/>
              </a:ext>
            </a:extLst>
          </p:cNvPr>
          <p:cNvSpPr/>
          <p:nvPr/>
        </p:nvSpPr>
        <p:spPr>
          <a:xfrm>
            <a:off x="891734" y="1528203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ADE1A76-5EF9-4493-A066-61D3615B4A30}"/>
              </a:ext>
            </a:extLst>
          </p:cNvPr>
          <p:cNvSpPr/>
          <p:nvPr/>
        </p:nvSpPr>
        <p:spPr>
          <a:xfrm>
            <a:off x="1250363" y="1800472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2D94F0A-5287-4529-A415-DFA523067747}"/>
              </a:ext>
            </a:extLst>
          </p:cNvPr>
          <p:cNvSpPr/>
          <p:nvPr/>
        </p:nvSpPr>
        <p:spPr>
          <a:xfrm>
            <a:off x="1608992" y="2199467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F31A974-EFFA-4D54-B57E-443ABE46D6E3}"/>
              </a:ext>
            </a:extLst>
          </p:cNvPr>
          <p:cNvSpPr/>
          <p:nvPr/>
        </p:nvSpPr>
        <p:spPr>
          <a:xfrm>
            <a:off x="1992154" y="1522410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B595EDE-F42C-4DCD-AF55-A12ED93EF299}"/>
              </a:ext>
            </a:extLst>
          </p:cNvPr>
          <p:cNvSpPr/>
          <p:nvPr/>
        </p:nvSpPr>
        <p:spPr>
          <a:xfrm>
            <a:off x="2350783" y="1788984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F8117EE-E975-4CBE-978D-748A34CAE6A2}"/>
              </a:ext>
            </a:extLst>
          </p:cNvPr>
          <p:cNvSpPr/>
          <p:nvPr/>
        </p:nvSpPr>
        <p:spPr>
          <a:xfrm>
            <a:off x="2709412" y="2187979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73FF8AA-934C-4C50-8055-1C0A1963D283}"/>
              </a:ext>
            </a:extLst>
          </p:cNvPr>
          <p:cNvSpPr/>
          <p:nvPr/>
        </p:nvSpPr>
        <p:spPr>
          <a:xfrm>
            <a:off x="3451203" y="1777496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A3284F8-E6D8-4810-ABBF-463D064E0B73}"/>
              </a:ext>
            </a:extLst>
          </p:cNvPr>
          <p:cNvSpPr/>
          <p:nvPr/>
        </p:nvSpPr>
        <p:spPr>
          <a:xfrm>
            <a:off x="3809832" y="2176491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611694C-4634-4CF3-A456-702772A9D096}"/>
              </a:ext>
            </a:extLst>
          </p:cNvPr>
          <p:cNvSpPr/>
          <p:nvPr/>
        </p:nvSpPr>
        <p:spPr>
          <a:xfrm>
            <a:off x="3075112" y="1510922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65BD43F-BA49-41BA-8C7F-084CB159C916}"/>
              </a:ext>
            </a:extLst>
          </p:cNvPr>
          <p:cNvSpPr/>
          <p:nvPr/>
        </p:nvSpPr>
        <p:spPr>
          <a:xfrm>
            <a:off x="5537642" y="1497611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F2B3608-BD4A-4416-99F1-5A3BE990A163}"/>
              </a:ext>
            </a:extLst>
          </p:cNvPr>
          <p:cNvSpPr/>
          <p:nvPr/>
        </p:nvSpPr>
        <p:spPr>
          <a:xfrm>
            <a:off x="6279433" y="1759541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DA94E41-2D67-43B3-8D3E-936CF0CA4DC8}"/>
              </a:ext>
            </a:extLst>
          </p:cNvPr>
          <p:cNvSpPr/>
          <p:nvPr/>
        </p:nvSpPr>
        <p:spPr>
          <a:xfrm>
            <a:off x="7022112" y="1617585"/>
            <a:ext cx="253710" cy="16954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A3CDE46-35B6-412D-AD79-3935055D6453}"/>
              </a:ext>
            </a:extLst>
          </p:cNvPr>
          <p:cNvSpPr/>
          <p:nvPr/>
        </p:nvSpPr>
        <p:spPr>
          <a:xfrm>
            <a:off x="6638062" y="1491818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68D4AF0-2510-49EA-99B9-CA5D968B3A12}"/>
              </a:ext>
            </a:extLst>
          </p:cNvPr>
          <p:cNvSpPr/>
          <p:nvPr/>
        </p:nvSpPr>
        <p:spPr>
          <a:xfrm>
            <a:off x="7386647" y="1746904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F2A1377-C6C7-45F3-BAB6-67CCADF768F4}"/>
              </a:ext>
            </a:extLst>
          </p:cNvPr>
          <p:cNvSpPr/>
          <p:nvPr/>
        </p:nvSpPr>
        <p:spPr>
          <a:xfrm>
            <a:off x="5923767" y="1597359"/>
            <a:ext cx="253710" cy="16954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6DBA23D-39CC-46CC-9356-F70B44321183}"/>
              </a:ext>
            </a:extLst>
          </p:cNvPr>
          <p:cNvSpPr txBox="1"/>
          <p:nvPr/>
        </p:nvSpPr>
        <p:spPr>
          <a:xfrm>
            <a:off x="826399" y="1677537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509ACB1-ECB2-4F14-859C-00B648306ED2}"/>
              </a:ext>
            </a:extLst>
          </p:cNvPr>
          <p:cNvSpPr txBox="1"/>
          <p:nvPr/>
        </p:nvSpPr>
        <p:spPr>
          <a:xfrm>
            <a:off x="1919760" y="1658147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0454BF4-89DD-458E-B7F1-987BF3A18CA0}"/>
              </a:ext>
            </a:extLst>
          </p:cNvPr>
          <p:cNvSpPr txBox="1"/>
          <p:nvPr/>
        </p:nvSpPr>
        <p:spPr>
          <a:xfrm>
            <a:off x="3013121" y="1638757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015D132-4A16-41F6-AF17-E1BEA6996EC1}"/>
              </a:ext>
            </a:extLst>
          </p:cNvPr>
          <p:cNvSpPr txBox="1"/>
          <p:nvPr/>
        </p:nvSpPr>
        <p:spPr>
          <a:xfrm>
            <a:off x="5473979" y="1630767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E95B370-CE18-4F01-A566-B9F2D9EC7B96}"/>
              </a:ext>
            </a:extLst>
          </p:cNvPr>
          <p:cNvSpPr txBox="1"/>
          <p:nvPr/>
        </p:nvSpPr>
        <p:spPr>
          <a:xfrm>
            <a:off x="6580937" y="1581402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2868D6DD-DFF7-45F8-B315-7116D87499BD}"/>
              </a:ext>
            </a:extLst>
          </p:cNvPr>
          <p:cNvSpPr/>
          <p:nvPr/>
        </p:nvSpPr>
        <p:spPr>
          <a:xfrm>
            <a:off x="647788" y="1376121"/>
            <a:ext cx="3666004" cy="21868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73CC4026-E8E2-461A-A11D-C7DFEE74344E}"/>
              </a:ext>
            </a:extLst>
          </p:cNvPr>
          <p:cNvSpPr/>
          <p:nvPr/>
        </p:nvSpPr>
        <p:spPr>
          <a:xfrm>
            <a:off x="5060446" y="1371216"/>
            <a:ext cx="3143779" cy="21868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651E5CD-B4FD-461C-AB7B-2C0D67E2AA68}"/>
              </a:ext>
            </a:extLst>
          </p:cNvPr>
          <p:cNvSpPr txBox="1"/>
          <p:nvPr/>
        </p:nvSpPr>
        <p:spPr>
          <a:xfrm>
            <a:off x="1142059" y="1746183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13F277B-4992-4F9B-89FF-919D2650AE23}"/>
              </a:ext>
            </a:extLst>
          </p:cNvPr>
          <p:cNvSpPr txBox="1"/>
          <p:nvPr/>
        </p:nvSpPr>
        <p:spPr>
          <a:xfrm>
            <a:off x="2257344" y="1737026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732F04F-7C7C-450A-AF52-9C8E9245352D}"/>
              </a:ext>
            </a:extLst>
          </p:cNvPr>
          <p:cNvSpPr txBox="1"/>
          <p:nvPr/>
        </p:nvSpPr>
        <p:spPr>
          <a:xfrm>
            <a:off x="3334305" y="1759786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16B54AE-B143-4C5A-87E2-787A44F634E6}"/>
              </a:ext>
            </a:extLst>
          </p:cNvPr>
          <p:cNvSpPr txBox="1"/>
          <p:nvPr/>
        </p:nvSpPr>
        <p:spPr>
          <a:xfrm>
            <a:off x="6168138" y="1712907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97D3CD7-2EAE-4AB3-A62C-9CA4575FD830}"/>
              </a:ext>
            </a:extLst>
          </p:cNvPr>
          <p:cNvSpPr txBox="1"/>
          <p:nvPr/>
        </p:nvSpPr>
        <p:spPr>
          <a:xfrm>
            <a:off x="7291169" y="1746183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</p:spTree>
    <p:extLst>
      <p:ext uri="{BB962C8B-B14F-4D97-AF65-F5344CB8AC3E}">
        <p14:creationId xmlns:p14="http://schemas.microsoft.com/office/powerpoint/2010/main" val="41347309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D554D2-7FD1-0B28-8E0D-B1EDA5455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731778" cy="46986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畳み込みニューラルネットワークでのパターン認識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74ECD58-8133-0207-1D0A-56225FA43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66101F90-12E2-28B3-FBDB-B30AEB7FB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6249553"/>
            <a:ext cx="8461208" cy="5787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Mei Wang, </a:t>
            </a:r>
            <a:r>
              <a:rPr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Weihong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Deng, </a:t>
            </a:r>
          </a:p>
          <a:p>
            <a:pPr marL="0" indent="0">
              <a:buNone/>
            </a:pP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 Face Recognition: A Survey, arXiv:1804.06655, 2018.</a:t>
            </a:r>
            <a:endParaRPr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E7EE249-8EE7-E8D0-8859-59657D0D7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020" y="1771599"/>
            <a:ext cx="5429379" cy="449706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8AFEE10-54D3-7829-0753-9B9F2177E8A4}"/>
              </a:ext>
            </a:extLst>
          </p:cNvPr>
          <p:cNvSpPr txBox="1"/>
          <p:nvPr/>
        </p:nvSpPr>
        <p:spPr>
          <a:xfrm>
            <a:off x="241299" y="644893"/>
            <a:ext cx="84612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「畳み込みニューラルネットワークの利用により，さまざまなレベルのパターン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抽出・認識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できるようになる」という考える場合も</a:t>
            </a:r>
          </a:p>
        </p:txBody>
      </p:sp>
    </p:spTree>
    <p:extLst>
      <p:ext uri="{BB962C8B-B14F-4D97-AF65-F5344CB8AC3E}">
        <p14:creationId xmlns:p14="http://schemas.microsoft.com/office/powerpoint/2010/main" val="3438147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8AF42A-8EF9-4FA5-BC8D-4ABD1BBB2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人体の向き，ポーズの読み取り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BD1F1C-5D40-4601-98E8-6D164984F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5655013"/>
            <a:ext cx="8461208" cy="524406"/>
          </a:xfrm>
        </p:spPr>
        <p:txBody>
          <a:bodyPr/>
          <a:lstStyle/>
          <a:p>
            <a:r>
              <a:rPr kumimoji="1" lang="ja-JP" altLang="en-US" dirty="0"/>
              <a:t>写真やビデオから，人体の姿勢を読み取り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B5DF9C-2C4D-4889-9A07-5A3124BB4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8AEFA14-D7A2-4B56-A9CC-136DB5A75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12" y="678581"/>
            <a:ext cx="3207195" cy="467489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2228A2C-B81F-4045-97E9-1361307C1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107" y="1224961"/>
            <a:ext cx="5650117" cy="35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669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35292"/>
          </a:xfrm>
        </p:spPr>
        <p:txBody>
          <a:bodyPr>
            <a:normAutofit/>
          </a:bodyPr>
          <a:lstStyle/>
          <a:p>
            <a:r>
              <a:rPr lang="ja-JP" altLang="en-US" dirty="0"/>
              <a:t>姿勢推定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859385" y="6306475"/>
            <a:ext cx="2057400" cy="31158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1E3AE6-5827-4037-B881-BCFECCEF3DC4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496563" y="507472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撮影</a:t>
            </a:r>
          </a:p>
        </p:txBody>
      </p:sp>
      <p:sp>
        <p:nvSpPr>
          <p:cNvPr id="23" name="上矢印 22"/>
          <p:cNvSpPr/>
          <p:nvPr/>
        </p:nvSpPr>
        <p:spPr>
          <a:xfrm rot="5400000">
            <a:off x="1900391" y="4200500"/>
            <a:ext cx="424297" cy="47105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929333" y="3447007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人工知能で処理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023AF04B-8AD2-4595-A0E0-07C785F8FF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25" y="3800950"/>
            <a:ext cx="1146316" cy="1270156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BC075F8C-05E9-4FF1-9545-239A85C84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63" y="3862671"/>
            <a:ext cx="2055698" cy="1634280"/>
          </a:xfrm>
          <a:prstGeom prst="rect">
            <a:avLst/>
          </a:prstGeom>
        </p:spPr>
      </p:pic>
      <p:sp>
        <p:nvSpPr>
          <p:cNvPr id="7" name="上矢印 22">
            <a:extLst>
              <a:ext uri="{FF2B5EF4-FFF2-40B4-BE49-F238E27FC236}">
                <a16:creationId xmlns:a16="http://schemas.microsoft.com/office/drawing/2014/main" id="{DAE19405-0E49-AA33-20ED-C467BF4BAF08}"/>
              </a:ext>
            </a:extLst>
          </p:cNvPr>
          <p:cNvSpPr/>
          <p:nvPr/>
        </p:nvSpPr>
        <p:spPr>
          <a:xfrm rot="5400000">
            <a:off x="4765258" y="4200500"/>
            <a:ext cx="424297" cy="47105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49BF5B1-BE72-0298-BF90-4DCF3DDCC783}"/>
              </a:ext>
            </a:extLst>
          </p:cNvPr>
          <p:cNvSpPr txBox="1"/>
          <p:nvPr/>
        </p:nvSpPr>
        <p:spPr>
          <a:xfrm>
            <a:off x="6023809" y="5779099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姿勢推定の結果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D14048B-6F98-5A36-0A8C-17F687FED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470" y="3043346"/>
            <a:ext cx="2922709" cy="256682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2DB93F1-E874-AFE6-A6EE-11B473516090}"/>
              </a:ext>
            </a:extLst>
          </p:cNvPr>
          <p:cNvSpPr txBox="1"/>
          <p:nvPr/>
        </p:nvSpPr>
        <p:spPr>
          <a:xfrm>
            <a:off x="579939" y="1125527"/>
            <a:ext cx="77829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姿勢推定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は、人間の全身（人体）、頭部、およびその他のオブジェクトの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位置と方向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を推定する技術</a:t>
            </a:r>
          </a:p>
        </p:txBody>
      </p:sp>
    </p:spTree>
    <p:extLst>
      <p:ext uri="{BB962C8B-B14F-4D97-AF65-F5344CB8AC3E}">
        <p14:creationId xmlns:p14="http://schemas.microsoft.com/office/powerpoint/2010/main" val="23942386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B097DC-C768-406D-912C-31D6A9212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姿勢推定の</a:t>
            </a:r>
            <a:r>
              <a:rPr kumimoji="1" lang="ja-JP" altLang="en-US" dirty="0"/>
              <a:t>ビデオの例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B0DD749-05E5-4E45-A01C-A1A7872BA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8923E0-A995-4349-AB72-CB8C1FE5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無名のプロジェクト">
            <a:hlinkClick r:id="" action="ppaction://media"/>
            <a:extLst>
              <a:ext uri="{FF2B5EF4-FFF2-40B4-BE49-F238E27FC236}">
                <a16:creationId xmlns:a16="http://schemas.microsoft.com/office/drawing/2014/main" id="{E75B09BC-88A8-4BDC-A7A8-D4C115C110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45" y="943356"/>
            <a:ext cx="8673260" cy="487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9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23737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45B9F8-27E1-469D-A58A-E9DE2D7A8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無名のプロジェクト">
            <a:hlinkClick r:id="" action="ppaction://media"/>
            <a:extLst>
              <a:ext uri="{FF2B5EF4-FFF2-40B4-BE49-F238E27FC236}">
                <a16:creationId xmlns:a16="http://schemas.microsoft.com/office/drawing/2014/main" id="{D7CA3B49-2722-40EF-8C74-D1790F8410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594" y="904460"/>
            <a:ext cx="8958841" cy="5039140"/>
          </a:xfr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5AF5115D-DE53-167E-3ADF-D9223D2C2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姿勢推定のビデオの例</a:t>
            </a:r>
          </a:p>
        </p:txBody>
      </p:sp>
    </p:spTree>
    <p:extLst>
      <p:ext uri="{BB962C8B-B14F-4D97-AF65-F5344CB8AC3E}">
        <p14:creationId xmlns:p14="http://schemas.microsoft.com/office/powerpoint/2010/main" val="234046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0F1B88-9162-BD1B-8EFA-B09B0A039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姿勢推定でのキーポイントの検出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3F39F2F-7735-4942-97FE-6F08696D8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84446FC-3E49-0471-100D-CA8FBF566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0701"/>
            <a:ext cx="9146656" cy="359830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A99B4BC-2064-A110-9AF0-E8AC52F66510}"/>
              </a:ext>
            </a:extLst>
          </p:cNvPr>
          <p:cNvSpPr txBox="1"/>
          <p:nvPr/>
        </p:nvSpPr>
        <p:spPr>
          <a:xfrm>
            <a:off x="2017597" y="835847"/>
            <a:ext cx="5827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元画像　　　①部位の　　②同一人物の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　　　　　　　位置推定　　キーポイント特定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4579BA3-96D2-56B1-4E15-93919296152E}"/>
              </a:ext>
            </a:extLst>
          </p:cNvPr>
          <p:cNvSpPr txBox="1"/>
          <p:nvPr/>
        </p:nvSpPr>
        <p:spPr>
          <a:xfrm>
            <a:off x="321845" y="5940852"/>
            <a:ext cx="7735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Qi Dang,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Jianqin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Yin, Bin Wang,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Wenqing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Zheng,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Deep Learning Based 2D Human Pose Estimation: A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SurveyDeep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Learning Based 2D Human Pose Estimation: A Survey,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Tsinghua Science and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TechnologyTsinghua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Science and Technology,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Volume 24 Issue 6 Article 5, 2019.</a:t>
            </a:r>
          </a:p>
        </p:txBody>
      </p:sp>
    </p:spTree>
    <p:extLst>
      <p:ext uri="{BB962C8B-B14F-4D97-AF65-F5344CB8AC3E}">
        <p14:creationId xmlns:p14="http://schemas.microsoft.com/office/powerpoint/2010/main" val="37334884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7014881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15-9. </a:t>
            </a:r>
            <a:r>
              <a:rPr lang="ja-JP" altLang="en-US" sz="4500" dirty="0">
                <a:solidFill>
                  <a:schemeClr val="tx2"/>
                </a:solidFill>
              </a:rPr>
              <a:t>汎用性をもつニューラルネットワーク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33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D23F68-FDC6-BBA1-F77B-69D3EEC06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err="1"/>
              <a:t>NoShot</a:t>
            </a:r>
            <a:r>
              <a:rPr kumimoji="1" lang="en-US" altLang="ja-JP" dirty="0"/>
              <a:t> </a:t>
            </a:r>
            <a:r>
              <a:rPr lang="ja-JP" altLang="en-US" dirty="0"/>
              <a:t>学習</a:t>
            </a:r>
            <a:r>
              <a:rPr kumimoji="1" lang="ja-JP" altLang="en-US" dirty="0"/>
              <a:t>の特徴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B69F34A-23CE-D93F-7243-BEA29CB2B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9418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u="sng" dirty="0"/>
              <a:t>従来の学習方法の特徴</a:t>
            </a:r>
            <a:endParaRPr kumimoji="1" lang="ja-JP" altLang="en-US" sz="2400" dirty="0"/>
          </a:p>
          <a:p>
            <a:r>
              <a:rPr lang="ja-JP" altLang="en-US" sz="2400" b="1" dirty="0"/>
              <a:t>学習</a:t>
            </a:r>
            <a:r>
              <a:rPr kumimoji="1" lang="ja-JP" altLang="en-US" sz="2400" b="1" dirty="0"/>
              <a:t>時に使用されたラベル</a:t>
            </a:r>
            <a:r>
              <a:rPr kumimoji="1" lang="ja-JP" altLang="en-US" sz="2400" dirty="0"/>
              <a:t>（例：</a:t>
            </a:r>
            <a:r>
              <a:rPr lang="ja-JP" altLang="en-US" sz="2400" dirty="0"/>
              <a:t>人間、自動車、信号機</a:t>
            </a:r>
            <a:r>
              <a:rPr kumimoji="1" lang="ja-JP" altLang="en-US" sz="2400" dirty="0"/>
              <a:t>）</a:t>
            </a:r>
            <a:r>
              <a:rPr kumimoji="1" lang="ja-JP" altLang="en-US" sz="2400" b="1" dirty="0"/>
              <a:t>の範囲内</a:t>
            </a:r>
            <a:r>
              <a:rPr kumimoji="1" lang="ja-JP" altLang="en-US" sz="2400" dirty="0"/>
              <a:t>でのみ識別・分類が可能</a:t>
            </a:r>
          </a:p>
          <a:p>
            <a:pPr marL="0" indent="0">
              <a:buNone/>
            </a:pPr>
            <a:endParaRPr kumimoji="1" lang="ja-JP" altLang="en-US" sz="2400" dirty="0"/>
          </a:p>
          <a:p>
            <a:pPr marL="0" indent="0">
              <a:buNone/>
            </a:pPr>
            <a:r>
              <a:rPr kumimoji="1" lang="en-US" altLang="ja-JP" sz="2400" b="1" u="sng" dirty="0" err="1"/>
              <a:t>NoSho</a:t>
            </a:r>
            <a:r>
              <a:rPr lang="en-US" altLang="ja-JP" sz="2400" b="1" u="sng" dirty="0" err="1"/>
              <a:t>t</a:t>
            </a:r>
            <a:r>
              <a:rPr lang="en-US" altLang="ja-JP" sz="2400" b="1" u="sng" dirty="0"/>
              <a:t> </a:t>
            </a:r>
            <a:r>
              <a:rPr kumimoji="1" lang="ja-JP" altLang="en-US" sz="2400" b="1" u="sng" dirty="0"/>
              <a:t>学習の特徴</a:t>
            </a:r>
            <a:endParaRPr kumimoji="1" lang="en-US" altLang="ja-JP" sz="2400" dirty="0"/>
          </a:p>
          <a:p>
            <a:r>
              <a:rPr kumimoji="1" lang="ja-JP" altLang="en-US" sz="2400" dirty="0"/>
              <a:t>広範な出力能力</a:t>
            </a:r>
          </a:p>
          <a:p>
            <a:r>
              <a:rPr kumimoji="1" lang="ja-JP" altLang="en-US" sz="2400" b="1" dirty="0"/>
              <a:t>学習時のラベルにはない新しいラベル</a:t>
            </a:r>
            <a:r>
              <a:rPr kumimoji="1" lang="ja-JP" altLang="en-US" sz="2400" dirty="0"/>
              <a:t>に対しても、</a:t>
            </a:r>
            <a:r>
              <a:rPr kumimoji="1" lang="ja-JP" altLang="en-US" sz="2400" b="1" dirty="0"/>
              <a:t>識別・分類が可能</a:t>
            </a:r>
            <a:r>
              <a:rPr kumimoji="1" lang="ja-JP" altLang="en-US" sz="2400" dirty="0"/>
              <a:t>。</a:t>
            </a: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19C4625-3033-FB94-1E32-ACFC4798E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4583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91036F-0F83-79D8-3929-733DF5107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err="1"/>
              <a:t>NoShot</a:t>
            </a:r>
            <a:r>
              <a:rPr kumimoji="1" lang="en-US" altLang="ja-JP" dirty="0"/>
              <a:t> </a:t>
            </a:r>
            <a:r>
              <a:rPr kumimoji="1" lang="ja-JP" altLang="en-US" dirty="0"/>
              <a:t>のセグメンテーションの例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82946FD-CB69-2D97-1584-AEA027493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529" y="5285154"/>
            <a:ext cx="5329655" cy="1898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画像と英語のプロンプトを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AI </a:t>
            </a:r>
            <a:r>
              <a:rPr lang="ja-JP" altLang="en-US" sz="2400" dirty="0"/>
              <a:t>に与える。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プロンプトは自由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693EBF-A9FE-D92A-FD87-A975D651E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95F6E24-07C5-A161-D8CF-04AFD3E59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788673"/>
            <a:ext cx="3646536" cy="3096808"/>
          </a:xfrm>
          <a:prstGeom prst="rect">
            <a:avLst/>
          </a:prstGeom>
        </p:spPr>
      </p:pic>
      <p:sp>
        <p:nvSpPr>
          <p:cNvPr id="7" name="矢印: 右 6">
            <a:extLst>
              <a:ext uri="{FF2B5EF4-FFF2-40B4-BE49-F238E27FC236}">
                <a16:creationId xmlns:a16="http://schemas.microsoft.com/office/drawing/2014/main" id="{667C8874-8E98-A668-9BF4-CB3C50DC4073}"/>
              </a:ext>
            </a:extLst>
          </p:cNvPr>
          <p:cNvSpPr/>
          <p:nvPr/>
        </p:nvSpPr>
        <p:spPr>
          <a:xfrm>
            <a:off x="3742956" y="1986111"/>
            <a:ext cx="450850" cy="8001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6D4024D2-9273-1490-DE84-5A982AAC5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32" y="3812791"/>
            <a:ext cx="3417549" cy="139510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A424100-370C-833B-336B-1583B68F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893189"/>
            <a:ext cx="2984653" cy="298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315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C6CD74-9E04-D98A-A912-2A5F03719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err="1"/>
              <a:t>NoShot</a:t>
            </a:r>
            <a:r>
              <a:rPr kumimoji="1" lang="en-US" altLang="ja-JP" dirty="0"/>
              <a:t> </a:t>
            </a:r>
            <a:r>
              <a:rPr kumimoji="1" lang="ja-JP" altLang="en-US" dirty="0"/>
              <a:t>のメリット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4BEB543-4A2C-12AC-8E10-79C84D47B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/>
              <a:t>汎用性</a:t>
            </a:r>
            <a:endParaRPr kumimoji="1" lang="en-US" altLang="ja-JP" sz="2400" b="1" dirty="0"/>
          </a:p>
          <a:p>
            <a:r>
              <a:rPr kumimoji="1" lang="ja-JP" altLang="en-US" sz="2400" dirty="0"/>
              <a:t>再学習</a:t>
            </a:r>
            <a:r>
              <a:rPr lang="ja-JP" altLang="en-US" sz="2400" dirty="0"/>
              <a:t>をしなくても、新しいラベルでの物体検出やセグメンテーションが可能</a:t>
            </a:r>
            <a:endParaRPr kumimoji="1" lang="en-US" altLang="ja-JP" sz="2400" dirty="0"/>
          </a:p>
          <a:p>
            <a:endParaRPr kumimoji="1" lang="ja-JP" altLang="en-US" sz="2400" dirty="0"/>
          </a:p>
          <a:p>
            <a:pPr marL="0" indent="0">
              <a:buNone/>
            </a:pPr>
            <a:r>
              <a:rPr kumimoji="1" lang="ja-JP" altLang="en-US" sz="2400" b="1" dirty="0"/>
              <a:t>効率化</a:t>
            </a:r>
          </a:p>
          <a:p>
            <a:r>
              <a:rPr kumimoji="1" lang="ja-JP" altLang="en-US" sz="2400" dirty="0"/>
              <a:t> 訓練データの準備のコストを削減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  <a:p>
            <a:pPr marL="0" indent="0">
              <a:buNone/>
            </a:pPr>
            <a:r>
              <a:rPr lang="ja-JP" altLang="en-US" sz="2400" b="1" dirty="0"/>
              <a:t>多様な</a:t>
            </a:r>
            <a:r>
              <a:rPr kumimoji="1" lang="ja-JP" altLang="en-US" sz="2400" b="1" dirty="0"/>
              <a:t>応用</a:t>
            </a:r>
          </a:p>
          <a:p>
            <a:r>
              <a:rPr lang="ja-JP" altLang="en-US" sz="2400" dirty="0"/>
              <a:t>自由なラベルに対応できる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27BB324-D935-AF1A-2EBD-50205FD4F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974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C3BC2C-76B3-4EDB-9CE2-EEFC27249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翻訳</a:t>
            </a:r>
            <a:r>
              <a:rPr lang="ja-JP" altLang="en-US" dirty="0"/>
              <a:t>を行うオンラインサービス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C18B43-4E6A-480E-A236-08E8CCF3E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8B69712-EAE3-4183-B2A8-826BF0DB2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2210593"/>
            <a:ext cx="7762875" cy="2436813"/>
          </a:xfrm>
          <a:prstGeom prst="rect">
            <a:avLst/>
          </a:prstGeom>
        </p:spPr>
      </p:pic>
      <p:sp>
        <p:nvSpPr>
          <p:cNvPr id="6" name="テキスト ボックス 2">
            <a:extLst>
              <a:ext uri="{FF2B5EF4-FFF2-40B4-BE49-F238E27FC236}">
                <a16:creationId xmlns:a16="http://schemas.microsoft.com/office/drawing/2014/main" id="{A9C2E803-5EFA-440F-8470-22070A2C08A6}"/>
              </a:ext>
            </a:extLst>
          </p:cNvPr>
          <p:cNvSpPr txBox="1"/>
          <p:nvPr/>
        </p:nvSpPr>
        <p:spPr>
          <a:xfrm>
            <a:off x="1206655" y="5122423"/>
            <a:ext cx="6945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DeepL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URL: https://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www.deepl.com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/ja/translator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801F3FED-6EDC-4ADC-B1D0-3156E63A042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22263" y="846138"/>
            <a:ext cx="8184063" cy="898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Web </a:t>
            </a:r>
            <a:r>
              <a:rPr lang="ja-JP" altLang="en-US" dirty="0"/>
              <a:t>ブラウザで動く</a:t>
            </a:r>
          </a:p>
        </p:txBody>
      </p:sp>
    </p:spTree>
    <p:extLst>
      <p:ext uri="{BB962C8B-B14F-4D97-AF65-F5344CB8AC3E}">
        <p14:creationId xmlns:p14="http://schemas.microsoft.com/office/powerpoint/2010/main" val="3739409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0AECB8-ED36-7497-D92F-4D701079C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人工知能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BF288E1-A3FF-578D-1E67-3241D9776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en-US" sz="2400" b="1" i="0" dirty="0">
                <a:solidFill>
                  <a:srgbClr val="374151"/>
                </a:solidFill>
                <a:effectLst/>
                <a:latin typeface="Abadi" panose="020B0604020104020204" pitchFamily="34" charset="0"/>
              </a:rPr>
              <a:t>人工知能（</a:t>
            </a:r>
            <a:r>
              <a:rPr lang="en-US" altLang="ja-JP" sz="2400" b="1" i="0" dirty="0">
                <a:solidFill>
                  <a:srgbClr val="374151"/>
                </a:solidFill>
                <a:effectLst/>
                <a:latin typeface="Abadi" panose="020B0604020104020204" pitchFamily="34" charset="0"/>
              </a:rPr>
              <a:t>AI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Abadi" panose="020B0604020104020204" pitchFamily="34" charset="0"/>
              </a:rPr>
              <a:t>）の究極の目標は、コンピュータで人間の知能を模倣すること</a:t>
            </a:r>
          </a:p>
          <a:p>
            <a:r>
              <a:rPr lang="ja-JP" altLang="en-US" sz="2400" i="0" dirty="0">
                <a:solidFill>
                  <a:srgbClr val="374151"/>
                </a:solidFill>
                <a:effectLst/>
                <a:latin typeface="Abadi" panose="020B0604020104020204" pitchFamily="34" charset="0"/>
              </a:rPr>
              <a:t>学習、問題解決、パターン認識、対話などを行う</a:t>
            </a:r>
          </a:p>
          <a:p>
            <a:r>
              <a:rPr lang="en-US" altLang="ja-JP" sz="2400" b="1" i="0" dirty="0">
                <a:solidFill>
                  <a:srgbClr val="374151"/>
                </a:solidFill>
                <a:effectLst/>
                <a:latin typeface="Abadi" panose="020B0604020104020204" pitchFamily="34" charset="0"/>
              </a:rPr>
              <a:t>AI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Abadi" panose="020B0604020104020204" pitchFamily="34" charset="0"/>
              </a:rPr>
              <a:t>は、すでに、私たちの日常生活に深く浸透している</a:t>
            </a:r>
          </a:p>
          <a:p>
            <a:pPr marL="0" indent="0">
              <a:buNone/>
            </a:pPr>
            <a:r>
              <a:rPr lang="ja-JP" altLang="en-US" sz="2400" i="0" dirty="0">
                <a:solidFill>
                  <a:srgbClr val="374151"/>
                </a:solidFill>
                <a:effectLst/>
                <a:latin typeface="Abadi" panose="020B0604020104020204" pitchFamily="34" charset="0"/>
              </a:rPr>
              <a:t>例：	スマートフォンの音声アシスタント</a:t>
            </a:r>
          </a:p>
          <a:p>
            <a:pPr marL="0" indent="0">
              <a:buNone/>
            </a:pPr>
            <a:r>
              <a:rPr lang="ja-JP" altLang="en-US" sz="2400" i="0" dirty="0">
                <a:solidFill>
                  <a:srgbClr val="374151"/>
                </a:solidFill>
                <a:effectLst/>
                <a:latin typeface="Abadi" panose="020B0604020104020204" pitchFamily="34" charset="0"/>
              </a:rPr>
              <a:t>	自動運転車</a:t>
            </a:r>
          </a:p>
          <a:p>
            <a:r>
              <a:rPr lang="ja-JP" altLang="en-US" sz="2400" b="1" dirty="0">
                <a:solidFill>
                  <a:srgbClr val="374151"/>
                </a:solidFill>
                <a:latin typeface="Abadi" panose="020B0604020104020204" pitchFamily="34" charset="0"/>
              </a:rPr>
              <a:t>生活と社会が大きく変化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4366E9-6E58-4342-E13B-A0C676F3D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83CCADD-0EC3-D1B1-A491-D2DD78F56031}"/>
              </a:ext>
            </a:extLst>
          </p:cNvPr>
          <p:cNvSpPr txBox="1"/>
          <p:nvPr/>
        </p:nvSpPr>
        <p:spPr>
          <a:xfrm>
            <a:off x="1021283" y="4442087"/>
            <a:ext cx="76464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例：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・医療診断，個別化医療の実現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・自動運転技術，交通事故の減少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・言語の壁を越えたコミュニケーションの促進</a:t>
            </a:r>
          </a:p>
        </p:txBody>
      </p:sp>
    </p:spTree>
    <p:extLst>
      <p:ext uri="{BB962C8B-B14F-4D97-AF65-F5344CB8AC3E}">
        <p14:creationId xmlns:p14="http://schemas.microsoft.com/office/powerpoint/2010/main" val="3602432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7014881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15-2. </a:t>
            </a:r>
            <a:r>
              <a:rPr lang="ja-JP" altLang="en-US" sz="4500" dirty="0">
                <a:solidFill>
                  <a:schemeClr val="tx2"/>
                </a:solidFill>
              </a:rPr>
              <a:t>ディープラーニング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559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4685</TotalTime>
  <Words>3104</Words>
  <Application>Microsoft Office PowerPoint</Application>
  <PresentationFormat>画面に合わせる (4:3)</PresentationFormat>
  <Paragraphs>588</Paragraphs>
  <Slides>67</Slides>
  <Notes>13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5</vt:i4>
      </vt:variant>
      <vt:variant>
        <vt:lpstr>スライド タイトル</vt:lpstr>
      </vt:variant>
      <vt:variant>
        <vt:i4>67</vt:i4>
      </vt:variant>
    </vt:vector>
  </HeadingPairs>
  <TitlesOfParts>
    <vt:vector size="79" baseType="lpstr">
      <vt:lpstr>Söhne</vt:lpstr>
      <vt:lpstr>メイリオ</vt:lpstr>
      <vt:lpstr>游ゴシック</vt:lpstr>
      <vt:lpstr>Abadi</vt:lpstr>
      <vt:lpstr>Arial</vt:lpstr>
      <vt:lpstr>Calibri</vt:lpstr>
      <vt:lpstr>Times New Roman</vt:lpstr>
      <vt:lpstr>Office テーマ</vt:lpstr>
      <vt:lpstr>2_Office テーマ</vt:lpstr>
      <vt:lpstr>5_Office テーマ</vt:lpstr>
      <vt:lpstr>1_Office テーマ</vt:lpstr>
      <vt:lpstr>3_Office テーマ</vt:lpstr>
      <vt:lpstr>at-13.全体まとめと発展 </vt:lpstr>
      <vt:lpstr>15-1. はじめに</vt:lpstr>
      <vt:lpstr>人工知能</vt:lpstr>
      <vt:lpstr>車両の発見・検知</vt:lpstr>
      <vt:lpstr>人や自転車などの，オブジェクトの発見・検知</vt:lpstr>
      <vt:lpstr>人体の向き，ポーズの読み取り</vt:lpstr>
      <vt:lpstr>翻訳を行うオンラインサービス</vt:lpstr>
      <vt:lpstr>人工知能</vt:lpstr>
      <vt:lpstr>15-2. ディープラーニング</vt:lpstr>
      <vt:lpstr>PowerPoint プレゼンテーション</vt:lpstr>
      <vt:lpstr>ディープラーニング</vt:lpstr>
      <vt:lpstr>ディープラーニングまとめ</vt:lpstr>
      <vt:lpstr>15-3. ニューラルネットワーク</vt:lpstr>
      <vt:lpstr>ニューラルネットワーク</vt:lpstr>
      <vt:lpstr>機械学習</vt:lpstr>
      <vt:lpstr>ニューラルネットワークの処理の原理</vt:lpstr>
      <vt:lpstr>ニューラルネットワーク</vt:lpstr>
      <vt:lpstr>コンピュータの進展とニューラルネットワーク進展</vt:lpstr>
      <vt:lpstr>15-4. 最適化</vt:lpstr>
      <vt:lpstr>最適化</vt:lpstr>
      <vt:lpstr>PowerPoint プレゼンテーション</vt:lpstr>
      <vt:lpstr>ニューラルネットワークでの教師あり学習</vt:lpstr>
      <vt:lpstr>ニューラルネットワークでの最適化</vt:lpstr>
      <vt:lpstr>15-5. 汎化</vt:lpstr>
      <vt:lpstr>汎化</vt:lpstr>
      <vt:lpstr>汎化</vt:lpstr>
      <vt:lpstr>PowerPoint プレゼンテーション</vt:lpstr>
      <vt:lpstr>汎化</vt:lpstr>
      <vt:lpstr>15-6. 時系列データと予測</vt:lpstr>
      <vt:lpstr>時系列データ</vt:lpstr>
      <vt:lpstr>時系列データの例：太陽黒点観測データ</vt:lpstr>
      <vt:lpstr>時系列データの特徴</vt:lpstr>
      <vt:lpstr>１１年周期の周期性の分析の例（太陽黒点データ） Prophet を使用</vt:lpstr>
      <vt:lpstr>トレンドの識別の例（太陽黒点データ） Prophet を使用</vt:lpstr>
      <vt:lpstr>将来予測の例（太陽黒点データ） Prophet を使用</vt:lpstr>
      <vt:lpstr>Prophet</vt:lpstr>
      <vt:lpstr>リカレントニューラルネットワーク（RNN）</vt:lpstr>
      <vt:lpstr>リカレントニューラルネットワーク</vt:lpstr>
      <vt:lpstr>リカレントニューラルネットワークの動作イメージ ①</vt:lpstr>
      <vt:lpstr>リカレントニューラルネットワークの動作イメージ ②</vt:lpstr>
      <vt:lpstr>リカレントニューラルネットワークの動作イメージ ③</vt:lpstr>
      <vt:lpstr>LSTM の特質</vt:lpstr>
      <vt:lpstr>LSTM の仕組み</vt:lpstr>
      <vt:lpstr>LSTM を用いた予測の例</vt:lpstr>
      <vt:lpstr>15-7. 自然言語処理とチャットボット</vt:lpstr>
      <vt:lpstr>自然言語処理</vt:lpstr>
      <vt:lpstr>チャットボット</vt:lpstr>
      <vt:lpstr>チャットボットのベストプラクティス</vt:lpstr>
      <vt:lpstr>演習１ チャットボット</vt:lpstr>
      <vt:lpstr>演習１</vt:lpstr>
      <vt:lpstr>15-8. 画像理解</vt:lpstr>
      <vt:lpstr>画像理解の主な種類</vt:lpstr>
      <vt:lpstr>① 画像分類</vt:lpstr>
      <vt:lpstr>② 物体検出</vt:lpstr>
      <vt:lpstr>③ セグメンテーション</vt:lpstr>
      <vt:lpstr>画像の畳み込み</vt:lpstr>
      <vt:lpstr>畳み込みニューラルネットワーク（CNN）</vt:lpstr>
      <vt:lpstr>畳み込みニューラルネットワーク（CNN）の例</vt:lpstr>
      <vt:lpstr>畳み込みニューラルネットワークでのパターン認識</vt:lpstr>
      <vt:lpstr>姿勢推定</vt:lpstr>
      <vt:lpstr>姿勢推定のビデオの例</vt:lpstr>
      <vt:lpstr>姿勢推定のビデオの例</vt:lpstr>
      <vt:lpstr>姿勢推定でのキーポイントの検出</vt:lpstr>
      <vt:lpstr>15-9. 汎用性をもつニューラルネットワーク</vt:lpstr>
      <vt:lpstr>NoShot 学習の特徴</vt:lpstr>
      <vt:lpstr>NoShot のセグメンテーションの例</vt:lpstr>
      <vt:lpstr>NoShot のメリット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at-12.全体まとめと発展（ディープラーニングのシステムとプログラミング）</dc:title>
  <dc:creator>kaneko kunihiko</dc:creator>
  <cp:lastModifiedBy>金子　邦彦</cp:lastModifiedBy>
  <cp:revision>454</cp:revision>
  <dcterms:created xsi:type="dcterms:W3CDTF">2019-11-02T00:06:04Z</dcterms:created>
  <dcterms:modified xsi:type="dcterms:W3CDTF">2025-03-25T06:04:32Z</dcterms:modified>
</cp:coreProperties>
</file>