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Lst>
  <p:notesMasterIdLst>
    <p:notesMasterId r:id="rId55"/>
  </p:notesMasterIdLst>
  <p:handoutMasterIdLst>
    <p:handoutMasterId r:id="rId56"/>
  </p:handoutMasterIdLst>
  <p:sldIdLst>
    <p:sldId id="1693" r:id="rId5"/>
    <p:sldId id="1744" r:id="rId6"/>
    <p:sldId id="1736" r:id="rId7"/>
    <p:sldId id="554" r:id="rId8"/>
    <p:sldId id="1928" r:id="rId9"/>
    <p:sldId id="1889" r:id="rId10"/>
    <p:sldId id="1740" r:id="rId11"/>
    <p:sldId id="1727" r:id="rId12"/>
    <p:sldId id="1890" r:id="rId13"/>
    <p:sldId id="1397" r:id="rId14"/>
    <p:sldId id="1471" r:id="rId15"/>
    <p:sldId id="1730" r:id="rId16"/>
    <p:sldId id="814" r:id="rId17"/>
    <p:sldId id="1666" r:id="rId18"/>
    <p:sldId id="1927" r:id="rId19"/>
    <p:sldId id="1398" r:id="rId20"/>
    <p:sldId id="1433" r:id="rId21"/>
    <p:sldId id="1929" r:id="rId22"/>
    <p:sldId id="1896" r:id="rId23"/>
    <p:sldId id="1892" r:id="rId24"/>
    <p:sldId id="1893" r:id="rId25"/>
    <p:sldId id="1894" r:id="rId26"/>
    <p:sldId id="1920" r:id="rId27"/>
    <p:sldId id="1904" r:id="rId28"/>
    <p:sldId id="1905" r:id="rId29"/>
    <p:sldId id="1906" r:id="rId30"/>
    <p:sldId id="1930" r:id="rId31"/>
    <p:sldId id="1931" r:id="rId32"/>
    <p:sldId id="1716" r:id="rId33"/>
    <p:sldId id="1732" r:id="rId34"/>
    <p:sldId id="1742" r:id="rId35"/>
    <p:sldId id="1932" r:id="rId36"/>
    <p:sldId id="1737" r:id="rId37"/>
    <p:sldId id="1738" r:id="rId38"/>
    <p:sldId id="1743" r:id="rId39"/>
    <p:sldId id="1745" r:id="rId40"/>
    <p:sldId id="1748" r:id="rId41"/>
    <p:sldId id="1749" r:id="rId42"/>
    <p:sldId id="1750" r:id="rId43"/>
    <p:sldId id="1751" r:id="rId44"/>
    <p:sldId id="1752" r:id="rId45"/>
    <p:sldId id="1780" r:id="rId46"/>
    <p:sldId id="1746" r:id="rId47"/>
    <p:sldId id="1753" r:id="rId48"/>
    <p:sldId id="1754" r:id="rId49"/>
    <p:sldId id="1755" r:id="rId50"/>
    <p:sldId id="1756" r:id="rId51"/>
    <p:sldId id="1724" r:id="rId52"/>
    <p:sldId id="1757" r:id="rId53"/>
    <p:sldId id="1934" r:id="rId5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6" autoAdjust="0"/>
    <p:restoredTop sz="94660"/>
  </p:normalViewPr>
  <p:slideViewPr>
    <p:cSldViewPr snapToGrid="0">
      <p:cViewPr varScale="1">
        <p:scale>
          <a:sx n="61" d="100"/>
          <a:sy n="61" d="100"/>
        </p:scale>
        <p:origin x="938" y="2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36" d="100"/>
          <a:sy n="36" d="100"/>
        </p:scale>
        <p:origin x="1568" y="24"/>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92763BF-D648-4028-9754-3615FF609DDE}"/>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B10CE5D-8673-4CA7-9090-03259476253E}"/>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05FF2E0-C691-4652-BD93-B8DB4314A43F}"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C2FF5B21-A326-4B36-82F5-4E6EA1A9FF6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BE679C3-E509-4B6D-8BC5-8667FC746E2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26BFD2C-F54A-4665-824F-63737EEC6896}" type="slidenum">
              <a:rPr kumimoji="1" lang="ja-JP" altLang="en-US" smtClean="0"/>
              <a:t>‹#›</a:t>
            </a:fld>
            <a:endParaRPr kumimoji="1" lang="ja-JP" altLang="en-US"/>
          </a:p>
        </p:txBody>
      </p:sp>
    </p:spTree>
    <p:extLst>
      <p:ext uri="{BB962C8B-B14F-4D97-AF65-F5344CB8AC3E}">
        <p14:creationId xmlns:p14="http://schemas.microsoft.com/office/powerpoint/2010/main" val="2261972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8169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8567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良好な学習能力をもち，機械学習が脚光をあびるきっかけにも</a:t>
            </a:r>
            <a:endParaRPr kumimoji="1" lang="en-US" altLang="ja-JP" dirty="0"/>
          </a:p>
          <a:p>
            <a:endParaRPr lang="en-US" altLang="ja-JP" dirty="0"/>
          </a:p>
          <a:p>
            <a:r>
              <a:rPr lang="ja-JP" altLang="en-US" dirty="0"/>
              <a:t>機械学習を勉強するとき，ニューラルネットワークは良い手段と考える</a:t>
            </a:r>
            <a:endParaRPr lang="en-US" altLang="ja-JP" dirty="0"/>
          </a:p>
          <a:p>
            <a:endParaRPr kumimoji="1" lang="en-US" altLang="ja-JP" dirty="0"/>
          </a:p>
          <a:p>
            <a:r>
              <a:rPr lang="ja-JP" altLang="en-US" dirty="0"/>
              <a:t>機械学習では，ニューラルネットワークを使う場合もあれば，ニューラルネットワークではない他のものもある（あとで詳しく）</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223C1-63D0-4CA4-8D67-2118CF2CB8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143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4867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r>
              <a:rPr lang="ja-JP" altLang="en-US" dirty="0"/>
              <a:t>画像分類は，画像に対して，ラベルとその確率を得ることです．</a:t>
            </a:r>
          </a:p>
          <a:p>
            <a:endParaRPr lang="ja-JP" altLang="en-US" dirty="0"/>
          </a:p>
          <a:p>
            <a:r>
              <a:rPr lang="ja-JP" altLang="en-US" dirty="0"/>
              <a:t>ラベルというのは，画像分類した結果の，画像の種類を表すキーワードのことです．</a:t>
            </a:r>
          </a:p>
          <a:p>
            <a:endParaRPr lang="ja-JP" altLang="en-US" dirty="0"/>
          </a:p>
          <a:p>
            <a:r>
              <a:rPr lang="ja-JP" altLang="en-US" dirty="0"/>
              <a:t>このラベルと確率を精度よく自動で求めるために，人工知能を使うことができます．</a:t>
            </a:r>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13</a:t>
            </a:fld>
            <a:endParaRPr kumimoji="1" lang="ja-JP" altLang="en-US"/>
          </a:p>
        </p:txBody>
      </p:sp>
    </p:spTree>
    <p:extLst>
      <p:ext uri="{BB962C8B-B14F-4D97-AF65-F5344CB8AC3E}">
        <p14:creationId xmlns:p14="http://schemas.microsoft.com/office/powerpoint/2010/main" val="376581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画像分類の例</a:t>
            </a:r>
          </a:p>
          <a:p>
            <a:endParaRPr lang="ja-JP" altLang="en-US" dirty="0"/>
          </a:p>
          <a:p>
            <a:r>
              <a:rPr lang="ja-JP" altLang="en-US" dirty="0"/>
              <a:t>画像に対して，いくつかのラベル，</a:t>
            </a:r>
          </a:p>
          <a:p>
            <a:r>
              <a:rPr lang="ja-JP" altLang="en-US" dirty="0"/>
              <a:t>それぞれのラベルに対しての確率が得られています．</a:t>
            </a:r>
          </a:p>
          <a:p>
            <a:endParaRPr lang="ja-JP" altLang="en-US" dirty="0"/>
          </a:p>
          <a:p>
            <a:r>
              <a:rPr lang="ja-JP" altLang="en-US" dirty="0"/>
              <a:t>例えば，この結果を見ると，この画像，ラベルが </a:t>
            </a:r>
            <a:r>
              <a:rPr lang="en-US" altLang="ja-JP" dirty="0" err="1"/>
              <a:t>lab_coat</a:t>
            </a:r>
            <a:r>
              <a:rPr lang="en-US" altLang="ja-JP" dirty="0"/>
              <a:t> </a:t>
            </a:r>
            <a:r>
              <a:rPr lang="ja-JP" altLang="en-US" dirty="0"/>
              <a:t>である確率が，約 </a:t>
            </a:r>
            <a:r>
              <a:rPr lang="en-US" altLang="ja-JP" dirty="0"/>
              <a:t>0.98 </a:t>
            </a:r>
            <a:r>
              <a:rPr lang="ja-JP" altLang="en-US" dirty="0" err="1"/>
              <a:t>のように</a:t>
            </a:r>
            <a:r>
              <a:rPr lang="ja-JP" altLang="en-US" dirty="0"/>
              <a:t>結果が得られています．</a:t>
            </a:r>
          </a:p>
          <a:p>
            <a:endParaRPr lang="ja-JP" altLang="en-US" dirty="0"/>
          </a:p>
          <a:p>
            <a:r>
              <a:rPr lang="ja-JP" altLang="en-US" dirty="0"/>
              <a:t>このように，１枚の画像に対して，複数のラベルとそれぞれの確率を得ること．</a:t>
            </a:r>
          </a:p>
          <a:p>
            <a:r>
              <a:rPr lang="ja-JP" altLang="en-US" dirty="0"/>
              <a:t>それが画像分類です．</a:t>
            </a:r>
          </a:p>
          <a:p>
            <a:endParaRPr lang="ja-JP" altLang="en-US" dirty="0"/>
          </a:p>
          <a:p>
            <a:r>
              <a:rPr lang="ja-JP" altLang="en-US" dirty="0"/>
              <a:t>画像分類は，画像を扱う他の人工知能，例えば，物体検出などの基礎になっています．</a:t>
            </a:r>
          </a:p>
          <a:p>
            <a:endParaRPr lang="ja-JP" altLang="en-US" dirty="0"/>
          </a:p>
          <a:p>
            <a:r>
              <a:rPr lang="ja-JP" altLang="en-US" dirty="0"/>
              <a:t>画像分類の説明は以上です．</a:t>
            </a:r>
          </a:p>
          <a:p>
            <a:r>
              <a:rPr lang="ja-JP" altLang="en-US" dirty="0"/>
              <a:t>視聴ありがとうございました．</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3223C1-63D0-4CA4-8D67-2118CF2CB84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2831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AI</a:t>
            </a:r>
            <a:r>
              <a:rPr lang="ja-JP" altLang="en-US" dirty="0"/>
              <a:t>が画像分類する時代　ただし，</a:t>
            </a:r>
            <a:r>
              <a:rPr lang="en-US" altLang="ja-JP" dirty="0"/>
              <a:t>ImageNet </a:t>
            </a:r>
            <a:r>
              <a:rPr lang="ja-JP" altLang="en-US" dirty="0"/>
              <a:t>にぴったりあてはまるものの限る</a:t>
            </a:r>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17</a:t>
            </a:fld>
            <a:endParaRPr kumimoji="1" lang="ja-JP" altLang="en-US"/>
          </a:p>
        </p:txBody>
      </p:sp>
    </p:spTree>
    <p:extLst>
      <p:ext uri="{BB962C8B-B14F-4D97-AF65-F5344CB8AC3E}">
        <p14:creationId xmlns:p14="http://schemas.microsoft.com/office/powerpoint/2010/main" val="44961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116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5330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62440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357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268542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23590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527770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21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917543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4846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97161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55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76190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9820983"/>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3.xml"/><Relationship Id="rId6"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4.xml"/><Relationship Id="rId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9725406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2025/3/25</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5569957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260580841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s://www.kkaneko.jp/ai/at/index.html"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colab.research.google.com/drive/1MMhlrh08-0Byq-U1JlTdDVwMe6dyUcaq?usp=drive_link" TargetMode="Externa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colab.research.google.com/drive/18IPPkY96Oc6jkYD2su4cFgWcoYAskLo_?usp=sharing" TargetMode="External"/><Relationship Id="rId3" Type="http://schemas.openxmlformats.org/officeDocument/2006/relationships/image" Target="../media/image35.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en-US" altLang="ja-JP" dirty="0">
                <a:latin typeface="メイリオ" panose="020B0604030504040204" pitchFamily="50" charset="-128"/>
              </a:rPr>
              <a:t>a</a:t>
            </a:r>
            <a:r>
              <a:rPr lang="en-US" altLang="ja-JP" sz="4400" dirty="0">
                <a:latin typeface="メイリオ" panose="020B0604030504040204" pitchFamily="50" charset="-128"/>
              </a:rPr>
              <a:t>t-5.</a:t>
            </a:r>
            <a:r>
              <a:rPr lang="ja-JP" altLang="en-US" sz="4400" dirty="0">
                <a:latin typeface="メイリオ" panose="020B0604030504040204" pitchFamily="50" charset="-128"/>
              </a:rPr>
              <a:t>画像分類</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字幕 7">
            <a:extLst>
              <a:ext uri="{FF2B5EF4-FFF2-40B4-BE49-F238E27FC236}">
                <a16:creationId xmlns:a16="http://schemas.microsoft.com/office/drawing/2014/main" id="{2539E39D-8F15-C0EA-0897-8ADB571AE334}"/>
              </a:ext>
            </a:extLst>
          </p:cNvPr>
          <p:cNvSpPr>
            <a:spLocks noGrp="1"/>
          </p:cNvSpPr>
          <p:nvPr>
            <p:ph type="subTitle" idx="1"/>
          </p:nvPr>
        </p:nvSpPr>
        <p:spPr>
          <a:xfrm>
            <a:off x="450157" y="3150100"/>
            <a:ext cx="8266421" cy="1506085"/>
          </a:xfrm>
        </p:spPr>
        <p:txBody>
          <a:bodyPr>
            <a:normAutofit fontScale="92500"/>
          </a:bodyPr>
          <a:lstStyle/>
          <a:p>
            <a:r>
              <a:rPr lang="ja-JP" altLang="en-US" sz="2800" dirty="0"/>
              <a:t>（ディープラーニングのシステムとプログラミング）</a:t>
            </a:r>
            <a:endParaRPr lang="en-US" altLang="ja-JP" sz="2800" dirty="0"/>
          </a:p>
          <a:p>
            <a:r>
              <a:rPr lang="ja-JP" altLang="en-US" sz="2800"/>
              <a:t>（全１２回</a:t>
            </a:r>
            <a:r>
              <a:rPr lang="ja-JP" altLang="en-US" sz="2800" dirty="0"/>
              <a:t>）</a:t>
            </a:r>
          </a:p>
          <a:p>
            <a:r>
              <a:rPr lang="en-US" altLang="ja-JP" dirty="0">
                <a:hlinkClick r:id="rId5"/>
              </a:rPr>
              <a:t>https://www.kkaneko.jp/ai/at/index.html</a:t>
            </a:r>
            <a:endParaRPr lang="en-US" altLang="ja-JP" dirty="0"/>
          </a:p>
          <a:p>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97789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C4A95-35CC-4E8D-B9AD-3B9F46FE6FC3}"/>
              </a:ext>
            </a:extLst>
          </p:cNvPr>
          <p:cNvSpPr>
            <a:spLocks noGrp="1"/>
          </p:cNvSpPr>
          <p:nvPr>
            <p:ph type="title"/>
          </p:nvPr>
        </p:nvSpPr>
        <p:spPr/>
        <p:txBody>
          <a:bodyPr>
            <a:normAutofit fontScale="90000"/>
          </a:bodyPr>
          <a:lstStyle/>
          <a:p>
            <a:r>
              <a:rPr kumimoji="1" lang="ja-JP" altLang="en-US" dirty="0"/>
              <a:t>コンピュータによる画像理解</a:t>
            </a:r>
          </a:p>
        </p:txBody>
      </p:sp>
      <p:sp>
        <p:nvSpPr>
          <p:cNvPr id="3" name="コンテンツ プレースホルダー 2">
            <a:extLst>
              <a:ext uri="{FF2B5EF4-FFF2-40B4-BE49-F238E27FC236}">
                <a16:creationId xmlns:a16="http://schemas.microsoft.com/office/drawing/2014/main" id="{35E918C7-15C9-4C2F-BD3A-3FD316AFA85A}"/>
              </a:ext>
            </a:extLst>
          </p:cNvPr>
          <p:cNvSpPr>
            <a:spLocks noGrp="1"/>
          </p:cNvSpPr>
          <p:nvPr>
            <p:ph idx="1"/>
          </p:nvPr>
        </p:nvSpPr>
        <p:spPr>
          <a:xfrm>
            <a:off x="477375" y="820853"/>
            <a:ext cx="8461208" cy="917570"/>
          </a:xfrm>
        </p:spPr>
        <p:txBody>
          <a:bodyPr/>
          <a:lstStyle/>
          <a:p>
            <a:pPr marL="0" indent="0">
              <a:buNone/>
            </a:pPr>
            <a:r>
              <a:rPr kumimoji="1" lang="ja-JP" altLang="en-US" dirty="0"/>
              <a:t>コンピュータが</a:t>
            </a:r>
            <a:r>
              <a:rPr kumimoji="1" lang="ja-JP" altLang="en-US" u="sng" dirty="0">
                <a:solidFill>
                  <a:srgbClr val="FF0000"/>
                </a:solidFill>
              </a:rPr>
              <a:t>画像を理解</a:t>
            </a:r>
            <a:r>
              <a:rPr kumimoji="1" lang="ja-JP" altLang="en-US" dirty="0"/>
              <a:t>する</a:t>
            </a:r>
            <a:endParaRPr kumimoji="1" lang="en-US" altLang="ja-JP" dirty="0"/>
          </a:p>
        </p:txBody>
      </p:sp>
      <p:sp>
        <p:nvSpPr>
          <p:cNvPr id="4" name="スライド番号プレースホルダー 3">
            <a:extLst>
              <a:ext uri="{FF2B5EF4-FFF2-40B4-BE49-F238E27FC236}">
                <a16:creationId xmlns:a16="http://schemas.microsoft.com/office/drawing/2014/main" id="{EDD7EEDB-090F-4BAD-B07C-384F0B42BCCA}"/>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pic>
        <p:nvPicPr>
          <p:cNvPr id="9" name="図 8">
            <a:extLst>
              <a:ext uri="{FF2B5EF4-FFF2-40B4-BE49-F238E27FC236}">
                <a16:creationId xmlns:a16="http://schemas.microsoft.com/office/drawing/2014/main" id="{354E0FF9-D02A-4829-85A3-043312776AAF}"/>
              </a:ext>
            </a:extLst>
          </p:cNvPr>
          <p:cNvPicPr>
            <a:picLocks noChangeAspect="1"/>
          </p:cNvPicPr>
          <p:nvPr/>
        </p:nvPicPr>
        <p:blipFill>
          <a:blip r:embed="rId2"/>
          <a:stretch>
            <a:fillRect/>
          </a:stretch>
        </p:blipFill>
        <p:spPr>
          <a:xfrm>
            <a:off x="0" y="2091690"/>
            <a:ext cx="4495800" cy="2229039"/>
          </a:xfrm>
          <a:prstGeom prst="rect">
            <a:avLst/>
          </a:prstGeom>
        </p:spPr>
      </p:pic>
      <p:pic>
        <p:nvPicPr>
          <p:cNvPr id="10" name="図 9">
            <a:extLst>
              <a:ext uri="{FF2B5EF4-FFF2-40B4-BE49-F238E27FC236}">
                <a16:creationId xmlns:a16="http://schemas.microsoft.com/office/drawing/2014/main" id="{A4F9766A-DA61-40F8-8BC9-DF2F1947E827}"/>
              </a:ext>
            </a:extLst>
          </p:cNvPr>
          <p:cNvPicPr>
            <a:picLocks noChangeAspect="1"/>
          </p:cNvPicPr>
          <p:nvPr/>
        </p:nvPicPr>
        <p:blipFill>
          <a:blip r:embed="rId3"/>
          <a:stretch>
            <a:fillRect/>
          </a:stretch>
        </p:blipFill>
        <p:spPr>
          <a:xfrm>
            <a:off x="4707979" y="2043331"/>
            <a:ext cx="4468272" cy="2229039"/>
          </a:xfrm>
          <a:prstGeom prst="rect">
            <a:avLst/>
          </a:prstGeom>
        </p:spPr>
      </p:pic>
      <p:sp>
        <p:nvSpPr>
          <p:cNvPr id="11" name="矢印: 右 10">
            <a:extLst>
              <a:ext uri="{FF2B5EF4-FFF2-40B4-BE49-F238E27FC236}">
                <a16:creationId xmlns:a16="http://schemas.microsoft.com/office/drawing/2014/main" id="{2C166878-1E5E-46D8-93FC-C656A9FC8833}"/>
              </a:ext>
            </a:extLst>
          </p:cNvPr>
          <p:cNvSpPr/>
          <p:nvPr/>
        </p:nvSpPr>
        <p:spPr>
          <a:xfrm>
            <a:off x="4550491" y="2976875"/>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1819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C4A95-35CC-4E8D-B9AD-3B9F46FE6FC3}"/>
              </a:ext>
            </a:extLst>
          </p:cNvPr>
          <p:cNvSpPr>
            <a:spLocks noGrp="1"/>
          </p:cNvSpPr>
          <p:nvPr>
            <p:ph type="title"/>
          </p:nvPr>
        </p:nvSpPr>
        <p:spPr/>
        <p:txBody>
          <a:bodyPr>
            <a:normAutofit fontScale="90000"/>
          </a:bodyPr>
          <a:lstStyle/>
          <a:p>
            <a:r>
              <a:rPr kumimoji="1" lang="ja-JP" altLang="en-US" dirty="0"/>
              <a:t>コンピュータによる画像理解</a:t>
            </a:r>
          </a:p>
        </p:txBody>
      </p:sp>
      <p:sp>
        <p:nvSpPr>
          <p:cNvPr id="3" name="コンテンツ プレースホルダー 2">
            <a:extLst>
              <a:ext uri="{FF2B5EF4-FFF2-40B4-BE49-F238E27FC236}">
                <a16:creationId xmlns:a16="http://schemas.microsoft.com/office/drawing/2014/main" id="{35E918C7-15C9-4C2F-BD3A-3FD316AFA85A}"/>
              </a:ext>
            </a:extLst>
          </p:cNvPr>
          <p:cNvSpPr>
            <a:spLocks noGrp="1"/>
          </p:cNvSpPr>
          <p:nvPr>
            <p:ph idx="1"/>
          </p:nvPr>
        </p:nvSpPr>
        <p:spPr>
          <a:xfrm>
            <a:off x="477375" y="820853"/>
            <a:ext cx="8461208" cy="5333166"/>
          </a:xfrm>
        </p:spPr>
        <p:txBody>
          <a:bodyPr>
            <a:normAutofit/>
          </a:bodyPr>
          <a:lstStyle/>
          <a:p>
            <a:r>
              <a:rPr lang="ja-JP" altLang="en-US" sz="2400" b="1" dirty="0"/>
              <a:t>一般的な画像が対象となる</a:t>
            </a:r>
            <a:endParaRPr lang="en-US" altLang="ja-JP" sz="2400" b="1" dirty="0"/>
          </a:p>
          <a:p>
            <a:pPr marL="0" indent="0">
              <a:buNone/>
            </a:pPr>
            <a:r>
              <a:rPr lang="ja-JP" altLang="en-US" sz="2400" b="1" dirty="0"/>
              <a:t>　</a:t>
            </a:r>
            <a:r>
              <a:rPr lang="ja-JP" altLang="en-US" sz="2400" dirty="0"/>
              <a:t>（実験室で撮影などの制約が無い）</a:t>
            </a:r>
            <a:endParaRPr lang="en-US" altLang="ja-JP" sz="2400" dirty="0"/>
          </a:p>
          <a:p>
            <a:r>
              <a:rPr kumimoji="1" lang="ja-JP" altLang="en-US" sz="2400" b="1" dirty="0"/>
              <a:t>さまざまな応用</a:t>
            </a:r>
            <a:r>
              <a:rPr kumimoji="1" lang="ja-JP" altLang="en-US" sz="2400" dirty="0"/>
              <a:t>：スマホ，デジカメ，自動車，ロボット</a:t>
            </a:r>
            <a:endParaRPr kumimoji="1" lang="en-US" altLang="ja-JP" sz="2400" dirty="0"/>
          </a:p>
          <a:p>
            <a:r>
              <a:rPr lang="ja-JP" altLang="en-US" sz="2400" b="1" dirty="0"/>
              <a:t>さまざま</a:t>
            </a:r>
            <a:r>
              <a:rPr kumimoji="1" lang="ja-JP" altLang="en-US" sz="2400" b="1" dirty="0"/>
              <a:t>な種類</a:t>
            </a:r>
            <a:r>
              <a:rPr kumimoji="1" lang="ja-JP" altLang="en-US" sz="2400" dirty="0"/>
              <a:t>：画像分類，物体検出，セグメンテーション，</a:t>
            </a:r>
            <a:r>
              <a:rPr lang="ja-JP" altLang="en-US" sz="2400" dirty="0"/>
              <a:t>顔画像処理</a:t>
            </a:r>
            <a:r>
              <a:rPr kumimoji="1" lang="ja-JP" altLang="en-US" sz="2400" dirty="0"/>
              <a:t>，姿勢推定など</a:t>
            </a:r>
          </a:p>
        </p:txBody>
      </p:sp>
      <p:sp>
        <p:nvSpPr>
          <p:cNvPr id="4" name="スライド番号プレースホルダー 3">
            <a:extLst>
              <a:ext uri="{FF2B5EF4-FFF2-40B4-BE49-F238E27FC236}">
                <a16:creationId xmlns:a16="http://schemas.microsoft.com/office/drawing/2014/main" id="{EDD7EEDB-090F-4BAD-B07C-384F0B42BCCA}"/>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pic>
        <p:nvPicPr>
          <p:cNvPr id="9" name="図 8">
            <a:extLst>
              <a:ext uri="{FF2B5EF4-FFF2-40B4-BE49-F238E27FC236}">
                <a16:creationId xmlns:a16="http://schemas.microsoft.com/office/drawing/2014/main" id="{354E0FF9-D02A-4829-85A3-043312776AAF}"/>
              </a:ext>
            </a:extLst>
          </p:cNvPr>
          <p:cNvPicPr>
            <a:picLocks noChangeAspect="1"/>
          </p:cNvPicPr>
          <p:nvPr/>
        </p:nvPicPr>
        <p:blipFill>
          <a:blip r:embed="rId2"/>
          <a:stretch>
            <a:fillRect/>
          </a:stretch>
        </p:blipFill>
        <p:spPr>
          <a:xfrm>
            <a:off x="0" y="4175671"/>
            <a:ext cx="4495800" cy="2229039"/>
          </a:xfrm>
          <a:prstGeom prst="rect">
            <a:avLst/>
          </a:prstGeom>
        </p:spPr>
      </p:pic>
      <p:pic>
        <p:nvPicPr>
          <p:cNvPr id="10" name="図 9">
            <a:extLst>
              <a:ext uri="{FF2B5EF4-FFF2-40B4-BE49-F238E27FC236}">
                <a16:creationId xmlns:a16="http://schemas.microsoft.com/office/drawing/2014/main" id="{A4F9766A-DA61-40F8-8BC9-DF2F1947E827}"/>
              </a:ext>
            </a:extLst>
          </p:cNvPr>
          <p:cNvPicPr>
            <a:picLocks noChangeAspect="1"/>
          </p:cNvPicPr>
          <p:nvPr/>
        </p:nvPicPr>
        <p:blipFill>
          <a:blip r:embed="rId3"/>
          <a:stretch>
            <a:fillRect/>
          </a:stretch>
        </p:blipFill>
        <p:spPr>
          <a:xfrm>
            <a:off x="4707979" y="4127312"/>
            <a:ext cx="4468272" cy="2229039"/>
          </a:xfrm>
          <a:prstGeom prst="rect">
            <a:avLst/>
          </a:prstGeom>
        </p:spPr>
      </p:pic>
      <p:sp>
        <p:nvSpPr>
          <p:cNvPr id="11" name="矢印: 右 10">
            <a:extLst>
              <a:ext uri="{FF2B5EF4-FFF2-40B4-BE49-F238E27FC236}">
                <a16:creationId xmlns:a16="http://schemas.microsoft.com/office/drawing/2014/main" id="{2C166878-1E5E-46D8-93FC-C656A9FC8833}"/>
              </a:ext>
            </a:extLst>
          </p:cNvPr>
          <p:cNvSpPr/>
          <p:nvPr/>
        </p:nvSpPr>
        <p:spPr>
          <a:xfrm>
            <a:off x="4550491" y="5060856"/>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899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685B0-718F-4085-9A79-1DDDC25CB0EF}"/>
              </a:ext>
            </a:extLst>
          </p:cNvPr>
          <p:cNvSpPr>
            <a:spLocks noGrp="1"/>
          </p:cNvSpPr>
          <p:nvPr>
            <p:ph type="title"/>
          </p:nvPr>
        </p:nvSpPr>
        <p:spPr/>
        <p:txBody>
          <a:bodyPr>
            <a:normAutofit fontScale="90000"/>
          </a:bodyPr>
          <a:lstStyle/>
          <a:p>
            <a:r>
              <a:rPr kumimoji="1" lang="ja-JP" altLang="en-US" dirty="0"/>
              <a:t>画像理解の応用例：医療分野</a:t>
            </a:r>
          </a:p>
        </p:txBody>
      </p:sp>
      <p:sp>
        <p:nvSpPr>
          <p:cNvPr id="3" name="コンテンツ プレースホルダー 2">
            <a:extLst>
              <a:ext uri="{FF2B5EF4-FFF2-40B4-BE49-F238E27FC236}">
                <a16:creationId xmlns:a16="http://schemas.microsoft.com/office/drawing/2014/main" id="{11EFD481-B7A4-4279-971A-D3008AB53D4A}"/>
              </a:ext>
            </a:extLst>
          </p:cNvPr>
          <p:cNvSpPr>
            <a:spLocks noGrp="1"/>
          </p:cNvSpPr>
          <p:nvPr>
            <p:ph idx="1"/>
          </p:nvPr>
        </p:nvSpPr>
        <p:spPr/>
        <p:txBody>
          <a:bodyPr/>
          <a:lstStyle/>
          <a:p>
            <a:pPr marL="0" indent="0">
              <a:buNone/>
            </a:pPr>
            <a:r>
              <a:rPr kumimoji="1" lang="ja-JP" altLang="en-US" dirty="0"/>
              <a:t>画像内の差異の抽出</a:t>
            </a:r>
            <a:r>
              <a:rPr lang="ja-JP" altLang="en-US" dirty="0"/>
              <a:t>（傷，汚れ，病変など）</a:t>
            </a:r>
            <a:endParaRPr kumimoji="1" lang="en-US" altLang="ja-JP" dirty="0"/>
          </a:p>
        </p:txBody>
      </p:sp>
      <p:sp>
        <p:nvSpPr>
          <p:cNvPr id="4" name="スライド番号プレースホルダー 3">
            <a:extLst>
              <a:ext uri="{FF2B5EF4-FFF2-40B4-BE49-F238E27FC236}">
                <a16:creationId xmlns:a16="http://schemas.microsoft.com/office/drawing/2014/main" id="{986481C9-C164-441D-A21C-5E92DD9B02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0713B309-CA9C-48B2-A880-5B62D194D729}"/>
              </a:ext>
            </a:extLst>
          </p:cNvPr>
          <p:cNvSpPr txBox="1"/>
          <p:nvPr/>
        </p:nvSpPr>
        <p:spPr>
          <a:xfrm>
            <a:off x="411179" y="5549782"/>
            <a:ext cx="832164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Efficient Multi-Scale 3D CNN with Fully Connected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CRF</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for Accurate Brain Lesion Segmentation,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Konstantinos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Kamnitsas</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Christian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Ledig</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Virginia F.J. Newcombe, Joanna P. Simpson, Andrew D. Kane, David K. Menon, Daniel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Rueckert</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Ben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Glocker</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a:t>
            </a:r>
            <a:r>
              <a:rPr kumimoji="1" lang="en-US" altLang="ja-JP" sz="1600" b="0" i="0" u="none" strike="noStrike" kern="1200" cap="none" spc="0" normalizeH="0" baseline="0" noProof="0" dirty="0" err="1">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arXiv</a:t>
            </a:r>
            <a:r>
              <a:rPr kumimoji="1" lang="en-US" altLang="ja-JP"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 1603.05959, 2016.</a:t>
            </a:r>
            <a:endParaRPr kumimoji="1" lang="ja-JP" altLang="en-US" sz="1600" b="0" i="0" u="none" strike="noStrike" kern="1200" cap="none" spc="0" normalizeH="0" baseline="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pic>
        <p:nvPicPr>
          <p:cNvPr id="6" name="図 5">
            <a:extLst>
              <a:ext uri="{FF2B5EF4-FFF2-40B4-BE49-F238E27FC236}">
                <a16:creationId xmlns:a16="http://schemas.microsoft.com/office/drawing/2014/main" id="{DAA46716-76DA-4205-98A7-F90E6000B052}"/>
              </a:ext>
            </a:extLst>
          </p:cNvPr>
          <p:cNvPicPr>
            <a:picLocks noChangeAspect="1"/>
          </p:cNvPicPr>
          <p:nvPr/>
        </p:nvPicPr>
        <p:blipFill>
          <a:blip r:embed="rId2"/>
          <a:stretch>
            <a:fillRect/>
          </a:stretch>
        </p:blipFill>
        <p:spPr>
          <a:xfrm>
            <a:off x="1347044" y="1519175"/>
            <a:ext cx="3581584" cy="3829247"/>
          </a:xfrm>
          <a:prstGeom prst="rect">
            <a:avLst/>
          </a:prstGeom>
        </p:spPr>
      </p:pic>
      <p:sp>
        <p:nvSpPr>
          <p:cNvPr id="8" name="テキスト ボックス 7">
            <a:extLst>
              <a:ext uri="{FF2B5EF4-FFF2-40B4-BE49-F238E27FC236}">
                <a16:creationId xmlns:a16="http://schemas.microsoft.com/office/drawing/2014/main" id="{6D515797-6020-4E3C-8764-3E4EA4BFBE3B}"/>
              </a:ext>
            </a:extLst>
          </p:cNvPr>
          <p:cNvSpPr txBox="1"/>
          <p:nvPr/>
        </p:nvSpPr>
        <p:spPr>
          <a:xfrm>
            <a:off x="5678905" y="2921267"/>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脳内の病変の抽出</a:t>
            </a:r>
          </a:p>
        </p:txBody>
      </p:sp>
    </p:spTree>
    <p:extLst>
      <p:ext uri="{BB962C8B-B14F-4D97-AF65-F5344CB8AC3E}">
        <p14:creationId xmlns:p14="http://schemas.microsoft.com/office/powerpoint/2010/main" val="252611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2765C-CB59-436A-A927-CF73C7B1D42F}"/>
              </a:ext>
            </a:extLst>
          </p:cNvPr>
          <p:cNvSpPr>
            <a:spLocks noGrp="1"/>
          </p:cNvSpPr>
          <p:nvPr>
            <p:ph type="title"/>
          </p:nvPr>
        </p:nvSpPr>
        <p:spPr/>
        <p:txBody>
          <a:bodyPr>
            <a:normAutofit fontScale="90000"/>
          </a:bodyPr>
          <a:lstStyle/>
          <a:p>
            <a:r>
              <a:rPr lang="ja-JP" altLang="en-US" dirty="0"/>
              <a:t>① 画像分類</a:t>
            </a:r>
            <a:endParaRPr kumimoji="1" lang="ja-JP" altLang="en-US" dirty="0"/>
          </a:p>
        </p:txBody>
      </p:sp>
      <p:sp>
        <p:nvSpPr>
          <p:cNvPr id="4" name="スライド番号プレースホルダー 3">
            <a:extLst>
              <a:ext uri="{FF2B5EF4-FFF2-40B4-BE49-F238E27FC236}">
                <a16:creationId xmlns:a16="http://schemas.microsoft.com/office/drawing/2014/main" id="{A0504E33-58EA-4C98-902C-716C377E0CC6}"/>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pic>
        <p:nvPicPr>
          <p:cNvPr id="11" name="図 10" descr="ネクタイを締めた男性&#10;&#10;自動的に生成された説明">
            <a:extLst>
              <a:ext uri="{FF2B5EF4-FFF2-40B4-BE49-F238E27FC236}">
                <a16:creationId xmlns:a16="http://schemas.microsoft.com/office/drawing/2014/main" id="{13F805D7-B720-4A46-A85D-01933F168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 y="826985"/>
            <a:ext cx="2772371" cy="2068615"/>
          </a:xfrm>
          <a:prstGeom prst="rect">
            <a:avLst/>
          </a:prstGeom>
        </p:spPr>
      </p:pic>
      <p:pic>
        <p:nvPicPr>
          <p:cNvPr id="12" name="図 11">
            <a:extLst>
              <a:ext uri="{FF2B5EF4-FFF2-40B4-BE49-F238E27FC236}">
                <a16:creationId xmlns:a16="http://schemas.microsoft.com/office/drawing/2014/main" id="{F6261987-CC9E-45BA-AA51-9D4C8E999E81}"/>
              </a:ext>
            </a:extLst>
          </p:cNvPr>
          <p:cNvPicPr>
            <a:picLocks noChangeAspect="1"/>
          </p:cNvPicPr>
          <p:nvPr/>
        </p:nvPicPr>
        <p:blipFill>
          <a:blip r:embed="rId4"/>
          <a:stretch>
            <a:fillRect/>
          </a:stretch>
        </p:blipFill>
        <p:spPr>
          <a:xfrm>
            <a:off x="3076502" y="1003440"/>
            <a:ext cx="6067498" cy="1635072"/>
          </a:xfrm>
          <a:prstGeom prst="rect">
            <a:avLst/>
          </a:prstGeom>
        </p:spPr>
      </p:pic>
      <p:sp>
        <p:nvSpPr>
          <p:cNvPr id="13" name="テキスト ボックス 12">
            <a:extLst>
              <a:ext uri="{FF2B5EF4-FFF2-40B4-BE49-F238E27FC236}">
                <a16:creationId xmlns:a16="http://schemas.microsoft.com/office/drawing/2014/main" id="{C30698F0-1C17-47BD-ABAC-B2C04CB718C3}"/>
              </a:ext>
            </a:extLst>
          </p:cNvPr>
          <p:cNvSpPr txBox="1"/>
          <p:nvPr/>
        </p:nvSpPr>
        <p:spPr>
          <a:xfrm>
            <a:off x="3667864" y="3297102"/>
            <a:ext cx="4884774" cy="1200329"/>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画像分類の結果は，ラベル</a:t>
            </a:r>
            <a:r>
              <a:rPr kumimoji="1" lang="ja-JP" altLang="en-US" sz="2400" dirty="0">
                <a:latin typeface="メイリオ" panose="020B0604030504040204" pitchFamily="50" charset="-128"/>
                <a:ea typeface="メイリオ" panose="020B0604030504040204" pitchFamily="50" charset="-128"/>
              </a:rPr>
              <a:t>と</a:t>
            </a:r>
            <a:r>
              <a:rPr kumimoji="1" lang="ja-JP" altLang="en-US" sz="2400" b="1" dirty="0">
                <a:latin typeface="メイリオ" panose="020B0604030504040204" pitchFamily="50" charset="-128"/>
                <a:ea typeface="メイリオ" panose="020B0604030504040204" pitchFamily="50" charset="-128"/>
              </a:rPr>
              <a:t>確率</a:t>
            </a:r>
            <a:endParaRPr kumimoji="1" lang="en-US" altLang="ja-JP" sz="2400" b="1"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 ５つの候補 </a:t>
            </a:r>
            <a:r>
              <a:rPr kumimoji="1" lang="en-US" altLang="ja-JP" sz="2400" dirty="0">
                <a:latin typeface="メイリオ" panose="020B0604030504040204" pitchFamily="50" charset="-128"/>
                <a:ea typeface="メイリオ" panose="020B0604030504040204" pitchFamily="50" charset="-128"/>
              </a:rPr>
              <a:t>(top 5) </a:t>
            </a:r>
            <a:r>
              <a:rPr kumimoji="1" lang="ja-JP" altLang="en-US" sz="2400" dirty="0">
                <a:latin typeface="メイリオ" panose="020B0604030504040204" pitchFamily="50" charset="-128"/>
                <a:ea typeface="メイリオ" panose="020B0604030504040204" pitchFamily="50" charset="-128"/>
              </a:rPr>
              <a:t>が表示されている</a:t>
            </a:r>
          </a:p>
        </p:txBody>
      </p:sp>
      <p:sp>
        <p:nvSpPr>
          <p:cNvPr id="14" name="矢印: 右 13">
            <a:extLst>
              <a:ext uri="{FF2B5EF4-FFF2-40B4-BE49-F238E27FC236}">
                <a16:creationId xmlns:a16="http://schemas.microsoft.com/office/drawing/2014/main" id="{0E8B969D-DD12-4CAD-815E-25F853BB32D3}"/>
              </a:ext>
            </a:extLst>
          </p:cNvPr>
          <p:cNvSpPr/>
          <p:nvPr/>
        </p:nvSpPr>
        <p:spPr>
          <a:xfrm>
            <a:off x="2914651" y="1625600"/>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640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D304-4E80-4E1C-BCD7-2E6BEA1A4CE4}"/>
              </a:ext>
            </a:extLst>
          </p:cNvPr>
          <p:cNvSpPr>
            <a:spLocks noGrp="1"/>
          </p:cNvSpPr>
          <p:nvPr>
            <p:ph type="title"/>
          </p:nvPr>
        </p:nvSpPr>
        <p:spPr/>
        <p:txBody>
          <a:bodyPr>
            <a:normAutofit fontScale="90000"/>
          </a:bodyPr>
          <a:lstStyle/>
          <a:p>
            <a:r>
              <a:rPr kumimoji="1" lang="ja-JP" altLang="en-US" dirty="0"/>
              <a:t>② 物体検出</a:t>
            </a:r>
          </a:p>
        </p:txBody>
      </p:sp>
      <p:sp>
        <p:nvSpPr>
          <p:cNvPr id="4" name="スライド番号プレースホルダー 3">
            <a:extLst>
              <a:ext uri="{FF2B5EF4-FFF2-40B4-BE49-F238E27FC236}">
                <a16:creationId xmlns:a16="http://schemas.microsoft.com/office/drawing/2014/main" id="{30E28734-965B-4960-8324-3716789522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1" name="図 10">
            <a:extLst>
              <a:ext uri="{FF2B5EF4-FFF2-40B4-BE49-F238E27FC236}">
                <a16:creationId xmlns:a16="http://schemas.microsoft.com/office/drawing/2014/main" id="{28EBFAF6-BE77-4527-93AA-1CDCCA421449}"/>
              </a:ext>
            </a:extLst>
          </p:cNvPr>
          <p:cNvPicPr>
            <a:picLocks noChangeAspect="1"/>
          </p:cNvPicPr>
          <p:nvPr/>
        </p:nvPicPr>
        <p:blipFill>
          <a:blip r:embed="rId2"/>
          <a:stretch>
            <a:fillRect/>
          </a:stretch>
        </p:blipFill>
        <p:spPr>
          <a:xfrm>
            <a:off x="4687212" y="2190643"/>
            <a:ext cx="1752690" cy="1581231"/>
          </a:xfrm>
          <a:prstGeom prst="rect">
            <a:avLst/>
          </a:prstGeom>
        </p:spPr>
      </p:pic>
      <p:sp>
        <p:nvSpPr>
          <p:cNvPr id="13" name="矢印: 右 12">
            <a:extLst>
              <a:ext uri="{FF2B5EF4-FFF2-40B4-BE49-F238E27FC236}">
                <a16:creationId xmlns:a16="http://schemas.microsoft.com/office/drawing/2014/main" id="{9115178E-8940-46A0-A144-89BA551E28E8}"/>
              </a:ext>
            </a:extLst>
          </p:cNvPr>
          <p:cNvSpPr/>
          <p:nvPr/>
        </p:nvSpPr>
        <p:spPr>
          <a:xfrm>
            <a:off x="6565900" y="2737059"/>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6C84EEB7-F84C-49C2-A53C-CC66416D53BB}"/>
              </a:ext>
            </a:extLst>
          </p:cNvPr>
          <p:cNvPicPr>
            <a:picLocks noChangeAspect="1"/>
          </p:cNvPicPr>
          <p:nvPr/>
        </p:nvPicPr>
        <p:blipFill>
          <a:blip r:embed="rId2"/>
          <a:stretch>
            <a:fillRect/>
          </a:stretch>
        </p:blipFill>
        <p:spPr>
          <a:xfrm>
            <a:off x="6952062" y="2190643"/>
            <a:ext cx="1752690" cy="1581231"/>
          </a:xfrm>
          <a:prstGeom prst="rect">
            <a:avLst/>
          </a:prstGeom>
        </p:spPr>
      </p:pic>
      <p:sp>
        <p:nvSpPr>
          <p:cNvPr id="17" name="正方形/長方形 16">
            <a:extLst>
              <a:ext uri="{FF2B5EF4-FFF2-40B4-BE49-F238E27FC236}">
                <a16:creationId xmlns:a16="http://schemas.microsoft.com/office/drawing/2014/main" id="{40507AB2-612A-486D-B2E8-41E6AA2B1BA0}"/>
              </a:ext>
            </a:extLst>
          </p:cNvPr>
          <p:cNvSpPr/>
          <p:nvPr/>
        </p:nvSpPr>
        <p:spPr>
          <a:xfrm>
            <a:off x="7058212" y="2817771"/>
            <a:ext cx="1397582" cy="868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9178AF9D-FF65-40B6-ACEA-6592E316D191}"/>
              </a:ext>
            </a:extLst>
          </p:cNvPr>
          <p:cNvSpPr/>
          <p:nvPr/>
        </p:nvSpPr>
        <p:spPr>
          <a:xfrm>
            <a:off x="7494590" y="2298007"/>
            <a:ext cx="667633" cy="1248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3F714831-2206-465B-B64B-BD92B25C1031}"/>
              </a:ext>
            </a:extLst>
          </p:cNvPr>
          <p:cNvSpPr txBox="1"/>
          <p:nvPr/>
        </p:nvSpPr>
        <p:spPr>
          <a:xfrm>
            <a:off x="8006214" y="1568158"/>
            <a:ext cx="119000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person</a:t>
            </a:r>
          </a:p>
        </p:txBody>
      </p:sp>
      <p:sp>
        <p:nvSpPr>
          <p:cNvPr id="20" name="テキスト ボックス 19">
            <a:extLst>
              <a:ext uri="{FF2B5EF4-FFF2-40B4-BE49-F238E27FC236}">
                <a16:creationId xmlns:a16="http://schemas.microsoft.com/office/drawing/2014/main" id="{316A258D-726A-40CE-9CDC-4CC4A863035E}"/>
              </a:ext>
            </a:extLst>
          </p:cNvPr>
          <p:cNvSpPr txBox="1"/>
          <p:nvPr/>
        </p:nvSpPr>
        <p:spPr>
          <a:xfrm>
            <a:off x="7998599" y="3686451"/>
            <a:ext cx="117718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bicycle</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2" name="直線矢印コネクタ 21">
            <a:extLst>
              <a:ext uri="{FF2B5EF4-FFF2-40B4-BE49-F238E27FC236}">
                <a16:creationId xmlns:a16="http://schemas.microsoft.com/office/drawing/2014/main" id="{D3DF48C8-FE07-43A5-A317-C498662256B2}"/>
              </a:ext>
            </a:extLst>
          </p:cNvPr>
          <p:cNvCxnSpPr>
            <a:endCxn id="18" idx="0"/>
          </p:cNvCxnSpPr>
          <p:nvPr/>
        </p:nvCxnSpPr>
        <p:spPr>
          <a:xfrm flipH="1">
            <a:off x="7828407" y="1948919"/>
            <a:ext cx="194250" cy="349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F46A05C-9108-4636-821B-362019BFE9B0}"/>
              </a:ext>
            </a:extLst>
          </p:cNvPr>
          <p:cNvCxnSpPr>
            <a:cxnSpLocks/>
          </p:cNvCxnSpPr>
          <p:nvPr/>
        </p:nvCxnSpPr>
        <p:spPr>
          <a:xfrm flipH="1" flipV="1">
            <a:off x="7925533" y="3681065"/>
            <a:ext cx="198189" cy="28021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424B6F6B-9D38-4493-BB44-FEF55BAEC3C7}"/>
              </a:ext>
            </a:extLst>
          </p:cNvPr>
          <p:cNvPicPr>
            <a:picLocks noChangeAspect="1"/>
          </p:cNvPicPr>
          <p:nvPr/>
        </p:nvPicPr>
        <p:blipFill>
          <a:blip r:embed="rId3"/>
          <a:stretch>
            <a:fillRect/>
          </a:stretch>
        </p:blipFill>
        <p:spPr>
          <a:xfrm>
            <a:off x="51846" y="830877"/>
            <a:ext cx="4495800" cy="2229039"/>
          </a:xfrm>
          <a:prstGeom prst="rect">
            <a:avLst/>
          </a:prstGeom>
        </p:spPr>
      </p:pic>
      <p:sp>
        <p:nvSpPr>
          <p:cNvPr id="3" name="テキスト ボックス 2">
            <a:extLst>
              <a:ext uri="{FF2B5EF4-FFF2-40B4-BE49-F238E27FC236}">
                <a16:creationId xmlns:a16="http://schemas.microsoft.com/office/drawing/2014/main" id="{9906979B-08F8-481E-8D28-2D3BCD2A9C88}"/>
              </a:ext>
            </a:extLst>
          </p:cNvPr>
          <p:cNvSpPr txBox="1"/>
          <p:nvPr/>
        </p:nvSpPr>
        <p:spPr>
          <a:xfrm>
            <a:off x="1834821" y="5728865"/>
            <a:ext cx="6288901" cy="954107"/>
          </a:xfrm>
          <a:prstGeom prst="rect">
            <a:avLst/>
          </a:prstGeom>
          <a:noFill/>
        </p:spPr>
        <p:txBody>
          <a:bodyPr wrap="none" rtlCol="0">
            <a:spAutoFit/>
          </a:bodyPr>
          <a:lstStyle/>
          <a:p>
            <a:r>
              <a:rPr kumimoji="1" lang="ja-JP" altLang="en-US" sz="2800" b="1" dirty="0">
                <a:solidFill>
                  <a:srgbClr val="C00000"/>
                </a:solidFill>
                <a:latin typeface="メイリオ" panose="020B0604030504040204" pitchFamily="50" charset="-128"/>
                <a:ea typeface="メイリオ" panose="020B0604030504040204" pitchFamily="50" charset="-128"/>
              </a:rPr>
              <a:t>バウンディングボックス</a:t>
            </a:r>
            <a:r>
              <a:rPr kumimoji="1" lang="ja-JP" altLang="en-US" sz="2800" dirty="0">
                <a:latin typeface="メイリオ" panose="020B0604030504040204" pitchFamily="50" charset="-128"/>
                <a:ea typeface="メイリオ" panose="020B0604030504040204" pitchFamily="50" charset="-128"/>
              </a:rPr>
              <a:t>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u="sng" dirty="0">
                <a:solidFill>
                  <a:srgbClr val="FF0000"/>
                </a:solidFill>
                <a:latin typeface="メイリオ" panose="020B0604030504040204" pitchFamily="50" charset="-128"/>
                <a:ea typeface="メイリオ" panose="020B0604030504040204" pitchFamily="50" charset="-128"/>
              </a:rPr>
              <a:t>物体を囲む</a:t>
            </a:r>
            <a:r>
              <a:rPr kumimoji="1" lang="ja-JP" altLang="en-US" sz="2800" dirty="0">
                <a:latin typeface="メイリオ" panose="020B0604030504040204" pitchFamily="50" charset="-128"/>
                <a:ea typeface="メイリオ" panose="020B0604030504040204" pitchFamily="50" charset="-128"/>
              </a:rPr>
              <a:t>最小のボックス（四角形）</a:t>
            </a:r>
          </a:p>
        </p:txBody>
      </p:sp>
      <p:sp>
        <p:nvSpPr>
          <p:cNvPr id="21" name="正方形/長方形 20">
            <a:extLst>
              <a:ext uri="{FF2B5EF4-FFF2-40B4-BE49-F238E27FC236}">
                <a16:creationId xmlns:a16="http://schemas.microsoft.com/office/drawing/2014/main" id="{CF7123F4-E98B-4F17-84D5-9D024158EC9B}"/>
              </a:ext>
            </a:extLst>
          </p:cNvPr>
          <p:cNvSpPr/>
          <p:nvPr/>
        </p:nvSpPr>
        <p:spPr>
          <a:xfrm>
            <a:off x="8371233" y="2431058"/>
            <a:ext cx="234732" cy="462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5" name="直線矢印コネクタ 24">
            <a:extLst>
              <a:ext uri="{FF2B5EF4-FFF2-40B4-BE49-F238E27FC236}">
                <a16:creationId xmlns:a16="http://schemas.microsoft.com/office/drawing/2014/main" id="{F96AF8CA-8603-460D-BA81-DBC07B7959D4}"/>
              </a:ext>
            </a:extLst>
          </p:cNvPr>
          <p:cNvCxnSpPr>
            <a:cxnSpLocks/>
          </p:cNvCxnSpPr>
          <p:nvPr/>
        </p:nvCxnSpPr>
        <p:spPr>
          <a:xfrm>
            <a:off x="8313865" y="2049618"/>
            <a:ext cx="141929" cy="3303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83008ED8-CB6D-497A-A314-3D0F0ADC0F86}"/>
              </a:ext>
            </a:extLst>
          </p:cNvPr>
          <p:cNvSpPr/>
          <p:nvPr/>
        </p:nvSpPr>
        <p:spPr>
          <a:xfrm>
            <a:off x="7158057" y="2617700"/>
            <a:ext cx="468294" cy="3651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EE087379-F3F5-4142-99E8-837BEE05BDDE}"/>
              </a:ext>
            </a:extLst>
          </p:cNvPr>
          <p:cNvCxnSpPr>
            <a:cxnSpLocks/>
          </p:cNvCxnSpPr>
          <p:nvPr/>
        </p:nvCxnSpPr>
        <p:spPr>
          <a:xfrm>
            <a:off x="7342948" y="1707817"/>
            <a:ext cx="1" cy="8319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ECFCB07-DC33-46E0-87F3-8DD569B0ED64}"/>
              </a:ext>
            </a:extLst>
          </p:cNvPr>
          <p:cNvSpPr txBox="1"/>
          <p:nvPr/>
        </p:nvSpPr>
        <p:spPr>
          <a:xfrm>
            <a:off x="6797201" y="1232343"/>
            <a:ext cx="63055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car</a:t>
            </a:r>
          </a:p>
        </p:txBody>
      </p:sp>
      <p:sp>
        <p:nvSpPr>
          <p:cNvPr id="26" name="テキスト ボックス 13">
            <a:extLst>
              <a:ext uri="{FF2B5EF4-FFF2-40B4-BE49-F238E27FC236}">
                <a16:creationId xmlns:a16="http://schemas.microsoft.com/office/drawing/2014/main" id="{0E7977EE-791D-4311-B194-C45F986DC15E}"/>
              </a:ext>
            </a:extLst>
          </p:cNvPr>
          <p:cNvSpPr txBox="1"/>
          <p:nvPr/>
        </p:nvSpPr>
        <p:spPr>
          <a:xfrm>
            <a:off x="4900561" y="4438461"/>
            <a:ext cx="488477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latin typeface="メイリオ" panose="020B0604030504040204" pitchFamily="50" charset="-128"/>
                <a:ea typeface="メイリオ" panose="020B0604030504040204" pitchFamily="50" charset="-128"/>
              </a:rPr>
              <a:t>バウンディングボックス，</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ラベルを得る</a:t>
            </a:r>
            <a:endParaRPr kumimoji="1"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555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E45BB-49B3-40E1-A138-A5F6CCB28559}"/>
              </a:ext>
            </a:extLst>
          </p:cNvPr>
          <p:cNvSpPr>
            <a:spLocks noGrp="1"/>
          </p:cNvSpPr>
          <p:nvPr>
            <p:ph type="title"/>
          </p:nvPr>
        </p:nvSpPr>
        <p:spPr/>
        <p:txBody>
          <a:bodyPr>
            <a:normAutofit fontScale="90000"/>
          </a:bodyPr>
          <a:lstStyle/>
          <a:p>
            <a:r>
              <a:rPr lang="ja-JP" altLang="en-US" dirty="0"/>
              <a:t>③ セグメンテーション</a:t>
            </a:r>
            <a:endParaRPr kumimoji="1" lang="ja-JP" altLang="en-US" dirty="0"/>
          </a:p>
        </p:txBody>
      </p:sp>
      <p:sp>
        <p:nvSpPr>
          <p:cNvPr id="4" name="スライド番号プレースホルダー 3">
            <a:extLst>
              <a:ext uri="{FF2B5EF4-FFF2-40B4-BE49-F238E27FC236}">
                <a16:creationId xmlns:a16="http://schemas.microsoft.com/office/drawing/2014/main" id="{3044A1EE-9308-4000-B949-B0E19E5349A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3">
            <a:extLst>
              <a:ext uri="{FF2B5EF4-FFF2-40B4-BE49-F238E27FC236}">
                <a16:creationId xmlns:a16="http://schemas.microsoft.com/office/drawing/2014/main" id="{230A5AB8-8E28-4FF7-9A61-F8482F75F8C5}"/>
              </a:ext>
            </a:extLst>
          </p:cNvPr>
          <p:cNvSpPr txBox="1"/>
          <p:nvPr/>
        </p:nvSpPr>
        <p:spPr>
          <a:xfrm>
            <a:off x="4800604" y="2997359"/>
            <a:ext cx="488477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物体の形を画素単位で抜き出し</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9" name="図 8">
            <a:extLst>
              <a:ext uri="{FF2B5EF4-FFF2-40B4-BE49-F238E27FC236}">
                <a16:creationId xmlns:a16="http://schemas.microsoft.com/office/drawing/2014/main" id="{AA5E0ACE-CEB1-4BF1-A40E-A45B7CF065EA}"/>
              </a:ext>
            </a:extLst>
          </p:cNvPr>
          <p:cNvPicPr>
            <a:picLocks noChangeAspect="1"/>
          </p:cNvPicPr>
          <p:nvPr/>
        </p:nvPicPr>
        <p:blipFill>
          <a:blip r:embed="rId3"/>
          <a:stretch>
            <a:fillRect/>
          </a:stretch>
        </p:blipFill>
        <p:spPr>
          <a:xfrm>
            <a:off x="0" y="2424125"/>
            <a:ext cx="4495800" cy="2229039"/>
          </a:xfrm>
          <a:prstGeom prst="rect">
            <a:avLst/>
          </a:prstGeom>
        </p:spPr>
      </p:pic>
      <p:sp>
        <p:nvSpPr>
          <p:cNvPr id="14" name="矢印: 右 13">
            <a:extLst>
              <a:ext uri="{FF2B5EF4-FFF2-40B4-BE49-F238E27FC236}">
                <a16:creationId xmlns:a16="http://schemas.microsoft.com/office/drawing/2014/main" id="{F3E1FD31-6385-4B6F-93AF-A371DD79110E}"/>
              </a:ext>
            </a:extLst>
          </p:cNvPr>
          <p:cNvSpPr/>
          <p:nvPr/>
        </p:nvSpPr>
        <p:spPr>
          <a:xfrm>
            <a:off x="4591052" y="3178175"/>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A1EB9D81-21F0-491D-85F1-5EC5C22D4D1C}"/>
              </a:ext>
            </a:extLst>
          </p:cNvPr>
          <p:cNvPicPr>
            <a:picLocks noChangeAspect="1"/>
          </p:cNvPicPr>
          <p:nvPr/>
        </p:nvPicPr>
        <p:blipFill>
          <a:blip r:embed="rId4"/>
          <a:stretch>
            <a:fillRect/>
          </a:stretch>
        </p:blipFill>
        <p:spPr>
          <a:xfrm>
            <a:off x="4847246" y="799862"/>
            <a:ext cx="4273770" cy="2184512"/>
          </a:xfrm>
          <a:prstGeom prst="rect">
            <a:avLst/>
          </a:prstGeom>
        </p:spPr>
      </p:pic>
      <p:pic>
        <p:nvPicPr>
          <p:cNvPr id="5" name="図 4">
            <a:extLst>
              <a:ext uri="{FF2B5EF4-FFF2-40B4-BE49-F238E27FC236}">
                <a16:creationId xmlns:a16="http://schemas.microsoft.com/office/drawing/2014/main" id="{5A41BB87-0D48-4596-8422-FF6D133165D0}"/>
              </a:ext>
            </a:extLst>
          </p:cNvPr>
          <p:cNvPicPr>
            <a:picLocks noChangeAspect="1"/>
          </p:cNvPicPr>
          <p:nvPr/>
        </p:nvPicPr>
        <p:blipFill>
          <a:blip r:embed="rId5"/>
          <a:stretch>
            <a:fillRect/>
          </a:stretch>
        </p:blipFill>
        <p:spPr>
          <a:xfrm>
            <a:off x="4847246" y="3587897"/>
            <a:ext cx="4280120" cy="2130534"/>
          </a:xfrm>
          <a:prstGeom prst="rect">
            <a:avLst/>
          </a:prstGeom>
        </p:spPr>
      </p:pic>
      <p:sp>
        <p:nvSpPr>
          <p:cNvPr id="10" name="テキスト ボックス 13">
            <a:extLst>
              <a:ext uri="{FF2B5EF4-FFF2-40B4-BE49-F238E27FC236}">
                <a16:creationId xmlns:a16="http://schemas.microsoft.com/office/drawing/2014/main" id="{ECB2E3EB-2246-4E2C-A85B-08325A515C97}"/>
              </a:ext>
            </a:extLst>
          </p:cNvPr>
          <p:cNvSpPr txBox="1"/>
          <p:nvPr/>
        </p:nvSpPr>
        <p:spPr>
          <a:xfrm>
            <a:off x="4800604" y="5806558"/>
            <a:ext cx="488477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ラベルを得ることもできる</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7868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D304-4E80-4E1C-BCD7-2E6BEA1A4CE4}"/>
              </a:ext>
            </a:extLst>
          </p:cNvPr>
          <p:cNvSpPr>
            <a:spLocks noGrp="1"/>
          </p:cNvSpPr>
          <p:nvPr>
            <p:ph type="title"/>
          </p:nvPr>
        </p:nvSpPr>
        <p:spPr/>
        <p:txBody>
          <a:bodyPr>
            <a:normAutofit fontScale="90000"/>
          </a:bodyPr>
          <a:lstStyle/>
          <a:p>
            <a:r>
              <a:rPr kumimoji="1" lang="ja-JP" altLang="en-US" dirty="0"/>
              <a:t>画像理解の主な種類</a:t>
            </a:r>
          </a:p>
        </p:txBody>
      </p:sp>
      <p:sp>
        <p:nvSpPr>
          <p:cNvPr id="3" name="コンテンツ プレースホルダー 2">
            <a:extLst>
              <a:ext uri="{FF2B5EF4-FFF2-40B4-BE49-F238E27FC236}">
                <a16:creationId xmlns:a16="http://schemas.microsoft.com/office/drawing/2014/main" id="{2A6A7986-E1A6-4993-BF6D-5B521D884A80}"/>
              </a:ext>
            </a:extLst>
          </p:cNvPr>
          <p:cNvSpPr>
            <a:spLocks noGrp="1"/>
          </p:cNvSpPr>
          <p:nvPr>
            <p:ph idx="1"/>
          </p:nvPr>
        </p:nvSpPr>
        <p:spPr>
          <a:xfrm>
            <a:off x="430964" y="689164"/>
            <a:ext cx="8461208" cy="5333166"/>
          </a:xfrm>
        </p:spPr>
        <p:txBody>
          <a:bodyPr>
            <a:normAutofit lnSpcReduction="10000"/>
          </a:bodyPr>
          <a:lstStyle/>
          <a:p>
            <a:pPr marL="0" indent="0">
              <a:buNone/>
            </a:pPr>
            <a:r>
              <a:rPr kumimoji="1" lang="ja-JP" altLang="en-US" dirty="0"/>
              <a:t>① </a:t>
            </a:r>
            <a:r>
              <a:rPr kumimoji="1" lang="ja-JP" altLang="en-US" b="1" dirty="0"/>
              <a:t>画像分類</a:t>
            </a:r>
            <a:endParaRPr kumimoji="1" lang="en-US" altLang="ja-JP" b="1" dirty="0"/>
          </a:p>
          <a:p>
            <a:pPr marL="0" indent="0">
              <a:buNone/>
            </a:pPr>
            <a:r>
              <a:rPr lang="ja-JP" altLang="en-US" dirty="0"/>
              <a:t>　「何があるか」を理解</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② </a:t>
            </a:r>
            <a:r>
              <a:rPr lang="ja-JP" altLang="en-US" b="1" dirty="0"/>
              <a:t>物体検出</a:t>
            </a:r>
            <a:endParaRPr lang="en-US" altLang="ja-JP" b="1" dirty="0"/>
          </a:p>
          <a:p>
            <a:pPr marL="0" indent="0">
              <a:buNone/>
            </a:pPr>
            <a:r>
              <a:rPr kumimoji="1" lang="ja-JP" altLang="en-US" dirty="0"/>
              <a:t>　</a:t>
            </a:r>
            <a:r>
              <a:rPr lang="ja-JP" altLang="en-US" dirty="0"/>
              <a:t>場所と大きさも理解</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③ </a:t>
            </a:r>
            <a:r>
              <a:rPr lang="ja-JP" altLang="en-US" b="1" dirty="0"/>
              <a:t>セグメンテーション</a:t>
            </a:r>
            <a:endParaRPr lang="en-US" altLang="ja-JP" b="1" dirty="0"/>
          </a:p>
          <a:p>
            <a:pPr marL="0" indent="0">
              <a:buNone/>
            </a:pPr>
            <a:r>
              <a:rPr kumimoji="1" lang="ja-JP" altLang="en-US" dirty="0"/>
              <a:t>　画素単位で理解</a:t>
            </a:r>
          </a:p>
        </p:txBody>
      </p:sp>
      <p:sp>
        <p:nvSpPr>
          <p:cNvPr id="4" name="スライド番号プレースホルダー 3">
            <a:extLst>
              <a:ext uri="{FF2B5EF4-FFF2-40B4-BE49-F238E27FC236}">
                <a16:creationId xmlns:a16="http://schemas.microsoft.com/office/drawing/2014/main" id="{30E28734-965B-4960-8324-37167895227B}"/>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
        <p:nvSpPr>
          <p:cNvPr id="6" name="矢印: 上下 5">
            <a:extLst>
              <a:ext uri="{FF2B5EF4-FFF2-40B4-BE49-F238E27FC236}">
                <a16:creationId xmlns:a16="http://schemas.microsoft.com/office/drawing/2014/main" id="{99362720-41F6-494A-A43A-4BA1EA824879}"/>
              </a:ext>
            </a:extLst>
          </p:cNvPr>
          <p:cNvSpPr/>
          <p:nvPr/>
        </p:nvSpPr>
        <p:spPr>
          <a:xfrm>
            <a:off x="147470" y="743256"/>
            <a:ext cx="283493" cy="5613095"/>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A515375-69B1-4C05-9835-C482075EDF2A}"/>
              </a:ext>
            </a:extLst>
          </p:cNvPr>
          <p:cNvPicPr>
            <a:picLocks noChangeAspect="1"/>
          </p:cNvPicPr>
          <p:nvPr/>
        </p:nvPicPr>
        <p:blipFill>
          <a:blip r:embed="rId2"/>
          <a:stretch>
            <a:fillRect/>
          </a:stretch>
        </p:blipFill>
        <p:spPr>
          <a:xfrm>
            <a:off x="4661568" y="4856378"/>
            <a:ext cx="1752690" cy="1581231"/>
          </a:xfrm>
          <a:prstGeom prst="rect">
            <a:avLst/>
          </a:prstGeom>
        </p:spPr>
      </p:pic>
      <p:pic>
        <p:nvPicPr>
          <p:cNvPr id="9" name="図 8">
            <a:extLst>
              <a:ext uri="{FF2B5EF4-FFF2-40B4-BE49-F238E27FC236}">
                <a16:creationId xmlns:a16="http://schemas.microsoft.com/office/drawing/2014/main" id="{A4074452-B341-4AF0-AC82-8225C8950CF8}"/>
              </a:ext>
            </a:extLst>
          </p:cNvPr>
          <p:cNvPicPr>
            <a:picLocks noChangeAspect="1"/>
          </p:cNvPicPr>
          <p:nvPr/>
        </p:nvPicPr>
        <p:blipFill>
          <a:blip r:embed="rId3"/>
          <a:stretch>
            <a:fillRect/>
          </a:stretch>
        </p:blipFill>
        <p:spPr>
          <a:xfrm>
            <a:off x="6885071" y="4856378"/>
            <a:ext cx="1746340" cy="1581231"/>
          </a:xfrm>
          <a:prstGeom prst="rect">
            <a:avLst/>
          </a:prstGeom>
        </p:spPr>
      </p:pic>
      <p:sp>
        <p:nvSpPr>
          <p:cNvPr id="10" name="矢印: 右 9">
            <a:extLst>
              <a:ext uri="{FF2B5EF4-FFF2-40B4-BE49-F238E27FC236}">
                <a16:creationId xmlns:a16="http://schemas.microsoft.com/office/drawing/2014/main" id="{85D47AB2-662F-4D28-BFBC-356F3C627AF1}"/>
              </a:ext>
            </a:extLst>
          </p:cNvPr>
          <p:cNvSpPr/>
          <p:nvPr/>
        </p:nvSpPr>
        <p:spPr>
          <a:xfrm>
            <a:off x="6565900" y="5428141"/>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8EBFAF6-BE77-4527-93AA-1CDCCA421449}"/>
              </a:ext>
            </a:extLst>
          </p:cNvPr>
          <p:cNvPicPr>
            <a:picLocks noChangeAspect="1"/>
          </p:cNvPicPr>
          <p:nvPr/>
        </p:nvPicPr>
        <p:blipFill>
          <a:blip r:embed="rId2"/>
          <a:stretch>
            <a:fillRect/>
          </a:stretch>
        </p:blipFill>
        <p:spPr>
          <a:xfrm>
            <a:off x="4661568" y="2799817"/>
            <a:ext cx="1752690" cy="1581231"/>
          </a:xfrm>
          <a:prstGeom prst="rect">
            <a:avLst/>
          </a:prstGeom>
        </p:spPr>
      </p:pic>
      <p:pic>
        <p:nvPicPr>
          <p:cNvPr id="12" name="図 11">
            <a:extLst>
              <a:ext uri="{FF2B5EF4-FFF2-40B4-BE49-F238E27FC236}">
                <a16:creationId xmlns:a16="http://schemas.microsoft.com/office/drawing/2014/main" id="{BB1F05BE-4A47-4628-BF2A-AF8C6F9EBBE2}"/>
              </a:ext>
            </a:extLst>
          </p:cNvPr>
          <p:cNvPicPr>
            <a:picLocks noChangeAspect="1"/>
          </p:cNvPicPr>
          <p:nvPr/>
        </p:nvPicPr>
        <p:blipFill>
          <a:blip r:embed="rId2"/>
          <a:stretch>
            <a:fillRect/>
          </a:stretch>
        </p:blipFill>
        <p:spPr>
          <a:xfrm>
            <a:off x="4661568" y="743256"/>
            <a:ext cx="1752690" cy="1581231"/>
          </a:xfrm>
          <a:prstGeom prst="rect">
            <a:avLst/>
          </a:prstGeom>
        </p:spPr>
      </p:pic>
      <p:sp>
        <p:nvSpPr>
          <p:cNvPr id="13" name="矢印: 右 12">
            <a:extLst>
              <a:ext uri="{FF2B5EF4-FFF2-40B4-BE49-F238E27FC236}">
                <a16:creationId xmlns:a16="http://schemas.microsoft.com/office/drawing/2014/main" id="{9115178E-8940-46A0-A144-89BA551E28E8}"/>
              </a:ext>
            </a:extLst>
          </p:cNvPr>
          <p:cNvSpPr/>
          <p:nvPr/>
        </p:nvSpPr>
        <p:spPr>
          <a:xfrm>
            <a:off x="6565900" y="3348288"/>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EC65B982-7418-4003-8B83-04A4BDBAD40F}"/>
              </a:ext>
            </a:extLst>
          </p:cNvPr>
          <p:cNvSpPr/>
          <p:nvPr/>
        </p:nvSpPr>
        <p:spPr>
          <a:xfrm>
            <a:off x="6565900" y="1268435"/>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DB0DDC5-571F-4511-BB42-C8AB4AF8CE9E}"/>
              </a:ext>
            </a:extLst>
          </p:cNvPr>
          <p:cNvSpPr txBox="1"/>
          <p:nvPr/>
        </p:nvSpPr>
        <p:spPr>
          <a:xfrm>
            <a:off x="7058212" y="978914"/>
            <a:ext cx="1190006" cy="954107"/>
          </a:xfrm>
          <a:prstGeom prst="rect">
            <a:avLst/>
          </a:prstGeom>
          <a:noFill/>
        </p:spPr>
        <p:txBody>
          <a:bodyPr wrap="none" rtlCol="0">
            <a:spAutoFit/>
          </a:bodyPr>
          <a:lstStyle/>
          <a:p>
            <a:r>
              <a:rPr kumimoji="1" lang="en-US" altLang="ja-JP" sz="2800" dirty="0"/>
              <a:t>person</a:t>
            </a:r>
          </a:p>
          <a:p>
            <a:r>
              <a:rPr kumimoji="1" lang="en-US" altLang="ja-JP" sz="2800" dirty="0"/>
              <a:t>bicycle</a:t>
            </a:r>
            <a:endParaRPr kumimoji="1" lang="ja-JP" altLang="en-US" sz="2800" dirty="0"/>
          </a:p>
        </p:txBody>
      </p:sp>
      <p:pic>
        <p:nvPicPr>
          <p:cNvPr id="16" name="図 15">
            <a:extLst>
              <a:ext uri="{FF2B5EF4-FFF2-40B4-BE49-F238E27FC236}">
                <a16:creationId xmlns:a16="http://schemas.microsoft.com/office/drawing/2014/main" id="{6C84EEB7-F84C-49C2-A53C-CC66416D53BB}"/>
              </a:ext>
            </a:extLst>
          </p:cNvPr>
          <p:cNvPicPr>
            <a:picLocks noChangeAspect="1"/>
          </p:cNvPicPr>
          <p:nvPr/>
        </p:nvPicPr>
        <p:blipFill>
          <a:blip r:embed="rId2"/>
          <a:stretch>
            <a:fillRect/>
          </a:stretch>
        </p:blipFill>
        <p:spPr>
          <a:xfrm>
            <a:off x="6908042" y="2801873"/>
            <a:ext cx="1752690" cy="1581231"/>
          </a:xfrm>
          <a:prstGeom prst="rect">
            <a:avLst/>
          </a:prstGeom>
        </p:spPr>
      </p:pic>
      <p:sp>
        <p:nvSpPr>
          <p:cNvPr id="17" name="正方形/長方形 16">
            <a:extLst>
              <a:ext uri="{FF2B5EF4-FFF2-40B4-BE49-F238E27FC236}">
                <a16:creationId xmlns:a16="http://schemas.microsoft.com/office/drawing/2014/main" id="{40507AB2-612A-486D-B2E8-41E6AA2B1BA0}"/>
              </a:ext>
            </a:extLst>
          </p:cNvPr>
          <p:cNvSpPr/>
          <p:nvPr/>
        </p:nvSpPr>
        <p:spPr>
          <a:xfrm>
            <a:off x="7058212" y="3429000"/>
            <a:ext cx="1397582" cy="868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178AF9D-FF65-40B6-ACEA-6592E316D191}"/>
              </a:ext>
            </a:extLst>
          </p:cNvPr>
          <p:cNvSpPr/>
          <p:nvPr/>
        </p:nvSpPr>
        <p:spPr>
          <a:xfrm>
            <a:off x="7494590" y="2909236"/>
            <a:ext cx="667633" cy="1248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F714831-2206-465B-B64B-BD92B25C1031}"/>
              </a:ext>
            </a:extLst>
          </p:cNvPr>
          <p:cNvSpPr txBox="1"/>
          <p:nvPr/>
        </p:nvSpPr>
        <p:spPr>
          <a:xfrm>
            <a:off x="8006214" y="2179387"/>
            <a:ext cx="1190006" cy="523220"/>
          </a:xfrm>
          <a:prstGeom prst="rect">
            <a:avLst/>
          </a:prstGeom>
          <a:noFill/>
        </p:spPr>
        <p:txBody>
          <a:bodyPr wrap="none" rtlCol="0">
            <a:spAutoFit/>
          </a:bodyPr>
          <a:lstStyle/>
          <a:p>
            <a:r>
              <a:rPr kumimoji="1" lang="en-US" altLang="ja-JP" sz="2800" dirty="0"/>
              <a:t>person</a:t>
            </a:r>
          </a:p>
        </p:txBody>
      </p:sp>
      <p:sp>
        <p:nvSpPr>
          <p:cNvPr id="20" name="テキスト ボックス 19">
            <a:extLst>
              <a:ext uri="{FF2B5EF4-FFF2-40B4-BE49-F238E27FC236}">
                <a16:creationId xmlns:a16="http://schemas.microsoft.com/office/drawing/2014/main" id="{316A258D-726A-40CE-9CDC-4CC4A863035E}"/>
              </a:ext>
            </a:extLst>
          </p:cNvPr>
          <p:cNvSpPr txBox="1"/>
          <p:nvPr/>
        </p:nvSpPr>
        <p:spPr>
          <a:xfrm>
            <a:off x="7998599" y="4297680"/>
            <a:ext cx="1177182" cy="523220"/>
          </a:xfrm>
          <a:prstGeom prst="rect">
            <a:avLst/>
          </a:prstGeom>
          <a:noFill/>
        </p:spPr>
        <p:txBody>
          <a:bodyPr wrap="none" rtlCol="0">
            <a:spAutoFit/>
          </a:bodyPr>
          <a:lstStyle/>
          <a:p>
            <a:r>
              <a:rPr kumimoji="1" lang="en-US" altLang="ja-JP" sz="2800" dirty="0"/>
              <a:t>bicycle</a:t>
            </a:r>
            <a:endParaRPr kumimoji="1" lang="ja-JP" altLang="en-US" sz="2800" dirty="0"/>
          </a:p>
        </p:txBody>
      </p:sp>
      <p:cxnSp>
        <p:nvCxnSpPr>
          <p:cNvPr id="22" name="直線矢印コネクタ 21">
            <a:extLst>
              <a:ext uri="{FF2B5EF4-FFF2-40B4-BE49-F238E27FC236}">
                <a16:creationId xmlns:a16="http://schemas.microsoft.com/office/drawing/2014/main" id="{D3DF48C8-FE07-43A5-A317-C498662256B2}"/>
              </a:ext>
            </a:extLst>
          </p:cNvPr>
          <p:cNvCxnSpPr>
            <a:endCxn id="18" idx="0"/>
          </p:cNvCxnSpPr>
          <p:nvPr/>
        </p:nvCxnSpPr>
        <p:spPr>
          <a:xfrm flipH="1">
            <a:off x="7828407" y="2560148"/>
            <a:ext cx="194250" cy="349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F46A05C-9108-4636-821B-362019BFE9B0}"/>
              </a:ext>
            </a:extLst>
          </p:cNvPr>
          <p:cNvCxnSpPr>
            <a:cxnSpLocks/>
          </p:cNvCxnSpPr>
          <p:nvPr/>
        </p:nvCxnSpPr>
        <p:spPr>
          <a:xfrm flipH="1" flipV="1">
            <a:off x="7925533" y="4292294"/>
            <a:ext cx="198189" cy="280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913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BF466-DE8F-4410-9DB8-86FCE2654678}"/>
              </a:ext>
            </a:extLst>
          </p:cNvPr>
          <p:cNvSpPr>
            <a:spLocks noGrp="1"/>
          </p:cNvSpPr>
          <p:nvPr>
            <p:ph type="title"/>
          </p:nvPr>
        </p:nvSpPr>
        <p:spPr>
          <a:xfrm>
            <a:off x="321845" y="175028"/>
            <a:ext cx="8461208" cy="576534"/>
          </a:xfrm>
        </p:spPr>
        <p:txBody>
          <a:bodyPr/>
          <a:lstStyle/>
          <a:p>
            <a:r>
              <a:rPr kumimoji="1" lang="ja-JP" altLang="en-US" dirty="0"/>
              <a:t>画像分類の精度の向上</a:t>
            </a:r>
          </a:p>
        </p:txBody>
      </p:sp>
      <p:sp>
        <p:nvSpPr>
          <p:cNvPr id="3" name="コンテンツ プレースホルダー 2">
            <a:extLst>
              <a:ext uri="{FF2B5EF4-FFF2-40B4-BE49-F238E27FC236}">
                <a16:creationId xmlns:a16="http://schemas.microsoft.com/office/drawing/2014/main" id="{FAB5D30A-4BA3-470B-B32F-4CC99B58E23E}"/>
              </a:ext>
            </a:extLst>
          </p:cNvPr>
          <p:cNvSpPr>
            <a:spLocks noGrp="1"/>
          </p:cNvSpPr>
          <p:nvPr>
            <p:ph idx="1"/>
          </p:nvPr>
        </p:nvSpPr>
        <p:spPr>
          <a:xfrm>
            <a:off x="3542169" y="981597"/>
            <a:ext cx="5601831" cy="4268069"/>
          </a:xfrm>
        </p:spPr>
        <p:txBody>
          <a:bodyPr>
            <a:normAutofit fontScale="92500" lnSpcReduction="10000"/>
          </a:bodyPr>
          <a:lstStyle/>
          <a:p>
            <a:r>
              <a:rPr kumimoji="1" lang="ja-JP" altLang="en-US" b="1" dirty="0">
                <a:solidFill>
                  <a:srgbClr val="C00000"/>
                </a:solidFill>
              </a:rPr>
              <a:t>ディープラーニング</a:t>
            </a:r>
            <a:r>
              <a:rPr kumimoji="1" lang="ja-JP" altLang="en-US" dirty="0"/>
              <a:t>の進展</a:t>
            </a:r>
            <a:endParaRPr kumimoji="1" lang="en-US" altLang="ja-JP" dirty="0"/>
          </a:p>
          <a:p>
            <a:r>
              <a:rPr lang="ja-JP" altLang="en-US" b="1" dirty="0"/>
              <a:t>画像分類は，場合によっては，</a:t>
            </a:r>
            <a:r>
              <a:rPr lang="en-US" altLang="ja-JP" b="1" dirty="0"/>
              <a:t>AI </a:t>
            </a:r>
            <a:r>
              <a:rPr lang="ja-JP" altLang="en-US" b="1" dirty="0"/>
              <a:t>が</a:t>
            </a:r>
            <a:r>
              <a:rPr kumimoji="1" lang="ja-JP" altLang="en-US" b="1" dirty="0"/>
              <a:t>人間と同等の精度　</a:t>
            </a:r>
            <a:r>
              <a:rPr kumimoji="1" lang="ja-JP" altLang="en-US" dirty="0"/>
              <a:t>とも</a:t>
            </a:r>
            <a:r>
              <a:rPr kumimoji="1" lang="ja-JP" altLang="en-US" dirty="0" err="1"/>
              <a:t>考えらるように</a:t>
            </a:r>
            <a:endParaRPr kumimoji="1" lang="en-US" altLang="ja-JP" dirty="0"/>
          </a:p>
          <a:p>
            <a:endParaRPr lang="en-US" altLang="ja-JP" b="1" dirty="0"/>
          </a:p>
          <a:p>
            <a:pPr marL="0" indent="0">
              <a:buNone/>
            </a:pPr>
            <a:r>
              <a:rPr lang="ja-JP" altLang="en-US" b="1" dirty="0"/>
              <a:t>　</a:t>
            </a:r>
            <a:r>
              <a:rPr lang="ja-JP" altLang="en-US" dirty="0"/>
              <a:t>画像分類の誤り率 </a:t>
            </a:r>
            <a:r>
              <a:rPr lang="en-US" altLang="ja-JP" dirty="0"/>
              <a:t>(top 5</a:t>
            </a:r>
            <a:r>
              <a:rPr lang="ja-JP" altLang="en-US" dirty="0"/>
              <a:t> </a:t>
            </a:r>
            <a:r>
              <a:rPr lang="en-US" altLang="ja-JP" dirty="0"/>
              <a:t>error)</a:t>
            </a:r>
          </a:p>
          <a:p>
            <a:pPr marL="0" indent="0">
              <a:buNone/>
            </a:pPr>
            <a:r>
              <a:rPr lang="en-US" altLang="ja-JP" b="1" dirty="0"/>
              <a:t>    </a:t>
            </a:r>
            <a:r>
              <a:rPr lang="ja-JP" altLang="en-US" b="1" dirty="0"/>
              <a:t>人間</a:t>
            </a:r>
            <a:r>
              <a:rPr lang="en-US" altLang="ja-JP" b="1" dirty="0"/>
              <a:t>: 5.1</a:t>
            </a:r>
            <a:r>
              <a:rPr lang="ja-JP" altLang="en-US" b="1" dirty="0"/>
              <a:t> </a:t>
            </a:r>
            <a:r>
              <a:rPr lang="en-US" altLang="ja-JP" b="1" dirty="0"/>
              <a:t>%</a:t>
            </a:r>
          </a:p>
          <a:p>
            <a:pPr marL="0" indent="0">
              <a:buNone/>
            </a:pPr>
            <a:r>
              <a:rPr lang="en-US" altLang="ja-JP" b="1" dirty="0"/>
              <a:t>     </a:t>
            </a:r>
            <a:r>
              <a:rPr lang="en-US" altLang="ja-JP" b="1" dirty="0" err="1"/>
              <a:t>PReLU</a:t>
            </a:r>
            <a:r>
              <a:rPr lang="en-US" altLang="ja-JP" b="1" dirty="0"/>
              <a:t> </a:t>
            </a:r>
            <a:r>
              <a:rPr lang="ja-JP" altLang="en-US" b="1" dirty="0"/>
              <a:t>による画像分類</a:t>
            </a:r>
            <a:r>
              <a:rPr lang="en-US" altLang="ja-JP" b="1" dirty="0"/>
              <a:t>: 4.9 %</a:t>
            </a:r>
          </a:p>
          <a:p>
            <a:pPr marL="0" indent="0">
              <a:buNone/>
            </a:pPr>
            <a:r>
              <a:rPr lang="en-US" altLang="ja-JP" b="1" dirty="0"/>
              <a:t>     </a:t>
            </a:r>
            <a:r>
              <a:rPr lang="ja-JP" altLang="en-US" b="1" dirty="0"/>
              <a:t>（</a:t>
            </a:r>
            <a:r>
              <a:rPr lang="en-US" altLang="ja-JP" b="1" dirty="0"/>
              <a:t>2015</a:t>
            </a:r>
            <a:r>
              <a:rPr lang="ja-JP" altLang="en-US" b="1" dirty="0"/>
              <a:t>年発表）</a:t>
            </a:r>
            <a:endParaRPr lang="en-US" altLang="ja-JP" b="1" dirty="0"/>
          </a:p>
        </p:txBody>
      </p:sp>
      <p:sp>
        <p:nvSpPr>
          <p:cNvPr id="4" name="スライド番号プレースホルダー 3">
            <a:extLst>
              <a:ext uri="{FF2B5EF4-FFF2-40B4-BE49-F238E27FC236}">
                <a16:creationId xmlns:a16="http://schemas.microsoft.com/office/drawing/2014/main" id="{44371EAC-C819-4EA9-93AF-79ADAC2E6478}"/>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
        <p:nvSpPr>
          <p:cNvPr id="6" name="正方形/長方形 5">
            <a:extLst>
              <a:ext uri="{FF2B5EF4-FFF2-40B4-BE49-F238E27FC236}">
                <a16:creationId xmlns:a16="http://schemas.microsoft.com/office/drawing/2014/main" id="{70E3215A-882B-4D45-857C-D09502DB92A2}"/>
              </a:ext>
            </a:extLst>
          </p:cNvPr>
          <p:cNvSpPr/>
          <p:nvPr/>
        </p:nvSpPr>
        <p:spPr>
          <a:xfrm>
            <a:off x="334808" y="4528252"/>
            <a:ext cx="3345147" cy="830997"/>
          </a:xfrm>
          <a:prstGeom prst="rect">
            <a:avLst/>
          </a:prstGeom>
        </p:spPr>
        <p:txBody>
          <a:bodyPr wrap="none">
            <a:spAutoFit/>
          </a:bodyPr>
          <a:lstStyle/>
          <a:p>
            <a:r>
              <a:rPr kumimoji="1" lang="en-US" altLang="ja-JP" sz="2400" b="1" dirty="0"/>
              <a:t>ImageNet </a:t>
            </a:r>
            <a:r>
              <a:rPr kumimoji="1" lang="ja-JP" altLang="en-US" sz="2400" b="1" dirty="0"/>
              <a:t>データセット</a:t>
            </a:r>
            <a:endParaRPr kumimoji="1" lang="en-US" altLang="ja-JP" sz="2400" b="1" dirty="0"/>
          </a:p>
          <a:p>
            <a:r>
              <a:rPr kumimoji="1" lang="ja-JP" altLang="en-US" sz="2400" b="1" dirty="0"/>
              <a:t>の画像分類の結果</a:t>
            </a:r>
            <a:endParaRPr lang="ja-JP" altLang="en-US" sz="2400" dirty="0"/>
          </a:p>
        </p:txBody>
      </p:sp>
      <p:sp>
        <p:nvSpPr>
          <p:cNvPr id="7" name="テキスト ボックス 6">
            <a:extLst>
              <a:ext uri="{FF2B5EF4-FFF2-40B4-BE49-F238E27FC236}">
                <a16:creationId xmlns:a16="http://schemas.microsoft.com/office/drawing/2014/main" id="{7D87B59C-CF60-4F69-810F-50FF3AC203FB}"/>
              </a:ext>
            </a:extLst>
          </p:cNvPr>
          <p:cNvSpPr txBox="1"/>
          <p:nvPr/>
        </p:nvSpPr>
        <p:spPr>
          <a:xfrm>
            <a:off x="334808" y="5885784"/>
            <a:ext cx="8053471" cy="1015663"/>
          </a:xfrm>
          <a:prstGeom prst="rect">
            <a:avLst/>
          </a:prstGeom>
          <a:noFill/>
        </p:spPr>
        <p:txBody>
          <a:bodyPr wrap="square" rtlCol="0">
            <a:spAutoFit/>
          </a:bodyPr>
          <a:lstStyle/>
          <a:p>
            <a:r>
              <a:rPr kumimoji="1" lang="ja-JP" altLang="en-US" sz="1400" dirty="0"/>
              <a:t>文献</a:t>
            </a:r>
            <a:r>
              <a:rPr kumimoji="1" lang="en-US" altLang="ja-JP" sz="1400" dirty="0"/>
              <a:t>: </a:t>
            </a:r>
            <a:r>
              <a:rPr kumimoji="1" lang="en-US" altLang="ja-JP" sz="1400" dirty="0" err="1"/>
              <a:t>Kaiming</a:t>
            </a:r>
            <a:r>
              <a:rPr kumimoji="1" lang="en-US" altLang="ja-JP" sz="1400" dirty="0"/>
              <a:t> He, </a:t>
            </a:r>
            <a:r>
              <a:rPr kumimoji="1" lang="en-US" altLang="ja-JP" sz="1400" dirty="0" err="1"/>
              <a:t>Xiangyu</a:t>
            </a:r>
            <a:r>
              <a:rPr kumimoji="1" lang="en-US" altLang="ja-JP" sz="1400" dirty="0"/>
              <a:t> Zhang, </a:t>
            </a:r>
            <a:r>
              <a:rPr kumimoji="1" lang="en-US" altLang="ja-JP" sz="1400" dirty="0" err="1"/>
              <a:t>Shaoqing</a:t>
            </a:r>
            <a:r>
              <a:rPr kumimoji="1" lang="en-US" altLang="ja-JP" sz="1400" dirty="0"/>
              <a:t> Ren, Jian Sun,</a:t>
            </a:r>
          </a:p>
          <a:p>
            <a:r>
              <a:rPr kumimoji="1" lang="en-US" altLang="ja-JP" sz="1400" dirty="0"/>
              <a:t>Delving Deep into Rectifiers: Surpassing Human-Level Performance on ImageNet Classification</a:t>
            </a:r>
          </a:p>
          <a:p>
            <a:r>
              <a:rPr kumimoji="1" lang="en-US" altLang="ja-JP" sz="1400" dirty="0" err="1"/>
              <a:t>arXiv:1502.01852</a:t>
            </a:r>
            <a:r>
              <a:rPr kumimoji="1" lang="en-US" altLang="ja-JP" sz="1400" dirty="0"/>
              <a:t>, 2015.</a:t>
            </a:r>
          </a:p>
          <a:p>
            <a:endParaRPr kumimoji="1" lang="ja-JP" altLang="en-US" dirty="0"/>
          </a:p>
        </p:txBody>
      </p:sp>
      <p:pic>
        <p:nvPicPr>
          <p:cNvPr id="8" name="図 7">
            <a:extLst>
              <a:ext uri="{FF2B5EF4-FFF2-40B4-BE49-F238E27FC236}">
                <a16:creationId xmlns:a16="http://schemas.microsoft.com/office/drawing/2014/main" id="{18639F11-3AAB-4784-B773-0486FF1E307E}"/>
              </a:ext>
            </a:extLst>
          </p:cNvPr>
          <p:cNvPicPr>
            <a:picLocks noChangeAspect="1"/>
          </p:cNvPicPr>
          <p:nvPr/>
        </p:nvPicPr>
        <p:blipFill>
          <a:blip r:embed="rId3"/>
          <a:stretch>
            <a:fillRect/>
          </a:stretch>
        </p:blipFill>
        <p:spPr>
          <a:xfrm>
            <a:off x="0" y="1238075"/>
            <a:ext cx="3544866" cy="2812863"/>
          </a:xfrm>
          <a:prstGeom prst="rect">
            <a:avLst/>
          </a:prstGeom>
        </p:spPr>
      </p:pic>
    </p:spTree>
    <p:extLst>
      <p:ext uri="{BB962C8B-B14F-4D97-AF65-F5344CB8AC3E}">
        <p14:creationId xmlns:p14="http://schemas.microsoft.com/office/powerpoint/2010/main" val="29042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ここまでのまとめ</a:t>
            </a:r>
          </a:p>
        </p:txBody>
      </p:sp>
      <p:sp>
        <p:nvSpPr>
          <p:cNvPr id="3" name="コンテンツ プレースホルダー 2"/>
          <p:cNvSpPr>
            <a:spLocks noGrp="1"/>
          </p:cNvSpPr>
          <p:nvPr>
            <p:ph idx="1"/>
          </p:nvPr>
        </p:nvSpPr>
        <p:spPr>
          <a:xfrm>
            <a:off x="321845" y="846252"/>
            <a:ext cx="8620626" cy="5875223"/>
          </a:xfrm>
        </p:spPr>
        <p:txBody>
          <a:bodyPr>
            <a:normAutofit/>
          </a:bodyPr>
          <a:lstStyle/>
          <a:p>
            <a:pPr marL="0" indent="0">
              <a:buNone/>
            </a:pPr>
            <a:r>
              <a:rPr lang="ja-JP" altLang="en-US" sz="2400" b="1" u="sng" dirty="0"/>
              <a:t>画像理解の主な種類</a:t>
            </a:r>
            <a:endParaRPr lang="en-US" altLang="ja-JP" sz="2400" b="1" u="sng" dirty="0"/>
          </a:p>
          <a:p>
            <a:r>
              <a:rPr lang="ja-JP" altLang="en-US" sz="2400" b="1" dirty="0"/>
              <a:t>画像分類</a:t>
            </a:r>
          </a:p>
          <a:p>
            <a:pPr marL="0" indent="0">
              <a:buNone/>
            </a:pPr>
            <a:r>
              <a:rPr lang="ja-JP" altLang="en-US" sz="2400" dirty="0"/>
              <a:t>「何があるか」を理解。結果は「ラベル」として識別</a:t>
            </a:r>
          </a:p>
          <a:p>
            <a:pPr marL="0" indent="0">
              <a:buNone/>
            </a:pPr>
            <a:r>
              <a:rPr lang="ja-JP" altLang="en-US" sz="2400" dirty="0"/>
              <a:t>各ラベルに対する「確率」も提供</a:t>
            </a:r>
            <a:endParaRPr lang="en-US" altLang="ja-JP" sz="2400" dirty="0"/>
          </a:p>
          <a:p>
            <a:r>
              <a:rPr lang="ja-JP" altLang="en-US" sz="2400" b="1" dirty="0"/>
              <a:t>物体検出</a:t>
            </a:r>
          </a:p>
          <a:p>
            <a:pPr marL="0" indent="0">
              <a:buNone/>
            </a:pPr>
            <a:r>
              <a:rPr lang="ja-JP" altLang="en-US" sz="2400" dirty="0"/>
              <a:t>物体の種類、場所、大きさを理解。場所と大きさについて</a:t>
            </a:r>
            <a:endParaRPr lang="en-US" altLang="ja-JP" sz="2400" dirty="0"/>
          </a:p>
          <a:p>
            <a:pPr marL="0" indent="0">
              <a:buNone/>
            </a:pPr>
            <a:r>
              <a:rPr lang="ja-JP" altLang="en-US" sz="2400" dirty="0"/>
              <a:t>の結果は、物体を囲むバウンディングボックス。</a:t>
            </a:r>
            <a:endParaRPr lang="en-US" altLang="ja-JP" sz="2400" dirty="0"/>
          </a:p>
          <a:p>
            <a:pPr marL="0" indent="0">
              <a:buNone/>
            </a:pPr>
            <a:r>
              <a:rPr lang="ja-JP" altLang="en-US" sz="2400" b="1" dirty="0"/>
              <a:t>セグメンテーション</a:t>
            </a:r>
          </a:p>
          <a:p>
            <a:pPr marL="0" indent="0">
              <a:buNone/>
            </a:pPr>
            <a:r>
              <a:rPr lang="ja-JP" altLang="en-US" sz="2400" dirty="0"/>
              <a:t>画素単位で理解。</a:t>
            </a:r>
            <a:endParaRPr lang="en-US" altLang="ja-JP" sz="2400" dirty="0"/>
          </a:p>
          <a:p>
            <a:pPr marL="0" indent="0">
              <a:buNone/>
            </a:pPr>
            <a:r>
              <a:rPr lang="ja-JP" altLang="en-US" sz="2400" dirty="0"/>
              <a:t>物体の「形」を詳細に抽出。</a:t>
            </a:r>
          </a:p>
          <a:p>
            <a:pPr marL="0" indent="0">
              <a:buNone/>
            </a:pPr>
            <a:endParaRPr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8097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1" y="1741337"/>
            <a:ext cx="6611258" cy="2387918"/>
          </a:xfrm>
        </p:spPr>
        <p:txBody>
          <a:bodyPr anchor="b">
            <a:normAutofit/>
          </a:bodyPr>
          <a:lstStyle/>
          <a:p>
            <a:r>
              <a:rPr lang="en-US" altLang="ja-JP" sz="4500" dirty="0">
                <a:solidFill>
                  <a:schemeClr val="tx2"/>
                </a:solidFill>
              </a:rPr>
              <a:t>5-3. </a:t>
            </a:r>
            <a:r>
              <a:rPr lang="ja-JP" altLang="en-US" sz="4500" dirty="0">
                <a:solidFill>
                  <a:schemeClr val="tx2"/>
                </a:solidFill>
              </a:rPr>
              <a:t>画像データの扱い</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5299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8672" y="1027612"/>
            <a:ext cx="6765328" cy="4331607"/>
          </a:xfrm>
        </p:spPr>
        <p:txBody>
          <a:bodyPr>
            <a:noAutofit/>
          </a:bodyPr>
          <a:lstStyle/>
          <a:p>
            <a:pPr marL="457200" indent="-457200">
              <a:buFont typeface="+mj-lt"/>
              <a:buAutoNum type="arabicPeriod"/>
            </a:pPr>
            <a:r>
              <a:rPr lang="ja-JP" altLang="en-US" sz="2400" b="1" dirty="0">
                <a:solidFill>
                  <a:srgbClr val="374151"/>
                </a:solidFill>
                <a:latin typeface="Söhne"/>
              </a:rPr>
              <a:t>ディープラーニング</a:t>
            </a:r>
            <a:r>
              <a:rPr lang="ja-JP" altLang="en-US" sz="2400" dirty="0">
                <a:solidFill>
                  <a:srgbClr val="374151"/>
                </a:solidFill>
                <a:latin typeface="Söhne"/>
              </a:rPr>
              <a:t>による</a:t>
            </a:r>
            <a:r>
              <a:rPr lang="ja-JP" altLang="en-US" sz="2400" b="1" dirty="0">
                <a:solidFill>
                  <a:srgbClr val="374151"/>
                </a:solidFill>
                <a:latin typeface="Söhne"/>
              </a:rPr>
              <a:t>画像分類</a:t>
            </a:r>
            <a:r>
              <a:rPr lang="ja-JP" altLang="en-US" sz="2400" dirty="0">
                <a:solidFill>
                  <a:srgbClr val="374151"/>
                </a:solidFill>
                <a:latin typeface="Söhne"/>
              </a:rPr>
              <a:t>の</a:t>
            </a:r>
            <a:r>
              <a:rPr lang="ja-JP" altLang="en-US" sz="2400" b="1" dirty="0">
                <a:solidFill>
                  <a:srgbClr val="374151"/>
                </a:solidFill>
                <a:latin typeface="Söhne"/>
              </a:rPr>
              <a:t>基礎</a:t>
            </a:r>
            <a:r>
              <a:rPr lang="ja-JP" altLang="en-US" sz="2400" dirty="0">
                <a:solidFill>
                  <a:srgbClr val="374151"/>
                </a:solidFill>
                <a:latin typeface="Söhne"/>
              </a:rPr>
              <a:t>から</a:t>
            </a:r>
            <a:r>
              <a:rPr lang="ja-JP" altLang="en-US" sz="2400" b="1" dirty="0">
                <a:solidFill>
                  <a:srgbClr val="374151"/>
                </a:solidFill>
                <a:latin typeface="Söhne"/>
              </a:rPr>
              <a:t>最新技術まで</a:t>
            </a:r>
            <a:r>
              <a:rPr lang="ja-JP" altLang="en-US" sz="2400" dirty="0">
                <a:solidFill>
                  <a:srgbClr val="374151"/>
                </a:solidFill>
                <a:latin typeface="Söhne"/>
              </a:rPr>
              <a:t>を解説</a:t>
            </a:r>
            <a:endParaRPr lang="en-US" altLang="ja-JP" sz="2400" dirty="0">
              <a:solidFill>
                <a:srgbClr val="374151"/>
              </a:solidFill>
              <a:latin typeface="Söhne"/>
            </a:endParaRPr>
          </a:p>
          <a:p>
            <a:pPr marL="457200" indent="-457200">
              <a:buFont typeface="+mj-lt"/>
              <a:buAutoNum type="arabicPeriod"/>
            </a:pPr>
            <a:r>
              <a:rPr lang="ja-JP" altLang="en-US" sz="2400" b="1" dirty="0">
                <a:solidFill>
                  <a:srgbClr val="374151"/>
                </a:solidFill>
                <a:latin typeface="Söhne"/>
              </a:rPr>
              <a:t>畳み込みニューラルネットワーク</a:t>
            </a:r>
            <a:r>
              <a:rPr lang="en-US" altLang="ja-JP" sz="2400" b="1" dirty="0">
                <a:solidFill>
                  <a:srgbClr val="374151"/>
                </a:solidFill>
                <a:latin typeface="Söhne"/>
              </a:rPr>
              <a:t>(CNN)</a:t>
            </a:r>
            <a:r>
              <a:rPr lang="ja-JP" altLang="en-US" sz="2400" dirty="0">
                <a:solidFill>
                  <a:srgbClr val="374151"/>
                </a:solidFill>
                <a:latin typeface="Söhne"/>
              </a:rPr>
              <a:t>によって、</a:t>
            </a:r>
            <a:r>
              <a:rPr lang="en-US" altLang="ja-JP" sz="2400" dirty="0">
                <a:solidFill>
                  <a:srgbClr val="374151"/>
                </a:solidFill>
                <a:latin typeface="Söhne"/>
              </a:rPr>
              <a:t>AI </a:t>
            </a:r>
            <a:r>
              <a:rPr lang="ja-JP" altLang="en-US" sz="2400" dirty="0">
                <a:solidFill>
                  <a:srgbClr val="374151"/>
                </a:solidFill>
                <a:latin typeface="Söhne"/>
              </a:rPr>
              <a:t>による画像理解が飛躍的に進歩</a:t>
            </a:r>
            <a:endParaRPr lang="en-US" altLang="ja-JP" sz="2400" dirty="0">
              <a:solidFill>
                <a:srgbClr val="374151"/>
              </a:solidFill>
              <a:latin typeface="Söhne"/>
            </a:endParaRPr>
          </a:p>
          <a:p>
            <a:pPr marL="457200" indent="-457200">
              <a:buFont typeface="+mj-lt"/>
              <a:buAutoNum type="arabicPeriod"/>
            </a:pPr>
            <a:r>
              <a:rPr lang="en-US" altLang="ja-JP" sz="2400" dirty="0" err="1">
                <a:solidFill>
                  <a:srgbClr val="374151"/>
                </a:solidFill>
                <a:latin typeface="Söhne"/>
              </a:rPr>
              <a:t>ResNet</a:t>
            </a:r>
            <a:r>
              <a:rPr lang="ja-JP" altLang="en-US" sz="2400" dirty="0">
                <a:solidFill>
                  <a:srgbClr val="374151"/>
                </a:solidFill>
                <a:latin typeface="Söhne"/>
              </a:rPr>
              <a:t>などの技術により、より</a:t>
            </a:r>
            <a:r>
              <a:rPr lang="ja-JP" altLang="en-US" sz="2400" b="1" dirty="0">
                <a:solidFill>
                  <a:srgbClr val="374151"/>
                </a:solidFill>
                <a:latin typeface="Söhne"/>
              </a:rPr>
              <a:t>深いニューラルネットワーク（ディープニューラルネットワーク）</a:t>
            </a:r>
            <a:r>
              <a:rPr lang="ja-JP" altLang="en-US" sz="2400" dirty="0">
                <a:solidFill>
                  <a:srgbClr val="374151"/>
                </a:solidFill>
                <a:latin typeface="Söhne"/>
              </a:rPr>
              <a:t>が実現可能に</a:t>
            </a:r>
            <a:endParaRPr lang="en-US" altLang="ja-JP" sz="2400" dirty="0">
              <a:solidFill>
                <a:srgbClr val="374151"/>
              </a:solidFill>
              <a:latin typeface="Söhne"/>
            </a:endParaRPr>
          </a:p>
          <a:p>
            <a:pPr marL="457200" indent="-457200">
              <a:buFont typeface="+mj-lt"/>
              <a:buAutoNum type="arabicPeriod"/>
            </a:pPr>
            <a:r>
              <a:rPr lang="ja-JP" altLang="en-US" sz="2400" b="1" dirty="0">
                <a:solidFill>
                  <a:srgbClr val="374151"/>
                </a:solidFill>
                <a:latin typeface="Söhne"/>
              </a:rPr>
              <a:t>学習済みモデル</a:t>
            </a:r>
            <a:r>
              <a:rPr lang="ja-JP" altLang="en-US" sz="2400" dirty="0">
                <a:solidFill>
                  <a:srgbClr val="374151"/>
                </a:solidFill>
                <a:latin typeface="Söhne"/>
              </a:rPr>
              <a:t>の</a:t>
            </a:r>
            <a:r>
              <a:rPr lang="ja-JP" altLang="en-US" sz="2400" b="1" dirty="0">
                <a:solidFill>
                  <a:srgbClr val="374151"/>
                </a:solidFill>
                <a:latin typeface="Söhne"/>
              </a:rPr>
              <a:t>転移学習</a:t>
            </a:r>
            <a:r>
              <a:rPr lang="ja-JP" altLang="en-US" sz="2400" dirty="0">
                <a:solidFill>
                  <a:srgbClr val="374151"/>
                </a:solidFill>
                <a:latin typeface="Söhne"/>
              </a:rPr>
              <a:t>や</a:t>
            </a:r>
            <a:r>
              <a:rPr lang="ja-JP" altLang="en-US" sz="2400" b="1" dirty="0">
                <a:solidFill>
                  <a:srgbClr val="374151"/>
                </a:solidFill>
                <a:latin typeface="Söhne"/>
              </a:rPr>
              <a:t>ファインチューニング</a:t>
            </a:r>
            <a:r>
              <a:rPr lang="ja-JP" altLang="en-US" sz="2400" dirty="0">
                <a:solidFill>
                  <a:srgbClr val="374151"/>
                </a:solidFill>
                <a:latin typeface="Söhne"/>
              </a:rPr>
              <a:t>で、様々なタスクに適用</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2385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メガネをかけた男性&#10;&#10;自動的に生成された説明">
            <a:extLst>
              <a:ext uri="{FF2B5EF4-FFF2-40B4-BE49-F238E27FC236}">
                <a16:creationId xmlns:a16="http://schemas.microsoft.com/office/drawing/2014/main" id="{EBCCF86A-D262-91CC-F8C2-30F887348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2172" y="2143217"/>
            <a:ext cx="710957" cy="937036"/>
          </a:xfrm>
          <a:prstGeom prst="rect">
            <a:avLst/>
          </a:prstGeom>
        </p:spPr>
      </p:pic>
      <p:sp>
        <p:nvSpPr>
          <p:cNvPr id="2" name="タイトル 1">
            <a:extLst>
              <a:ext uri="{FF2B5EF4-FFF2-40B4-BE49-F238E27FC236}">
                <a16:creationId xmlns:a16="http://schemas.microsoft.com/office/drawing/2014/main" id="{F5C167B7-D27C-4D38-B520-F36B3FCD24A0}"/>
              </a:ext>
            </a:extLst>
          </p:cNvPr>
          <p:cNvSpPr>
            <a:spLocks noGrp="1"/>
          </p:cNvSpPr>
          <p:nvPr>
            <p:ph type="title"/>
          </p:nvPr>
        </p:nvSpPr>
        <p:spPr/>
        <p:txBody>
          <a:bodyPr>
            <a:normAutofit fontScale="90000"/>
          </a:bodyPr>
          <a:lstStyle/>
          <a:p>
            <a:r>
              <a:rPr kumimoji="1" lang="ja-JP" altLang="en-US" dirty="0"/>
              <a:t>画像と画素</a:t>
            </a:r>
          </a:p>
        </p:txBody>
      </p:sp>
      <p:sp>
        <p:nvSpPr>
          <p:cNvPr id="4" name="スライド番号プレースホルダー 3">
            <a:extLst>
              <a:ext uri="{FF2B5EF4-FFF2-40B4-BE49-F238E27FC236}">
                <a16:creationId xmlns:a16="http://schemas.microsoft.com/office/drawing/2014/main" id="{789E8D19-A760-4F6D-9D90-B01602825D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Rectangle 7">
            <a:extLst>
              <a:ext uri="{FF2B5EF4-FFF2-40B4-BE49-F238E27FC236}">
                <a16:creationId xmlns:a16="http://schemas.microsoft.com/office/drawing/2014/main" id="{9F08AAA7-83FA-420A-918D-F8AE6A2CF849}"/>
              </a:ext>
            </a:extLst>
          </p:cNvPr>
          <p:cNvSpPr>
            <a:spLocks noChangeArrowheads="1"/>
          </p:cNvSpPr>
          <p:nvPr/>
        </p:nvSpPr>
        <p:spPr bwMode="auto">
          <a:xfrm>
            <a:off x="2464595" y="2474120"/>
            <a:ext cx="102394" cy="89297"/>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8" name="Text Box 9">
            <a:extLst>
              <a:ext uri="{FF2B5EF4-FFF2-40B4-BE49-F238E27FC236}">
                <a16:creationId xmlns:a16="http://schemas.microsoft.com/office/drawing/2014/main" id="{8DDCDAE1-5322-41B2-8AF8-CB6367A09839}"/>
              </a:ext>
            </a:extLst>
          </p:cNvPr>
          <p:cNvSpPr txBox="1">
            <a:spLocks noChangeArrowheads="1"/>
          </p:cNvSpPr>
          <p:nvPr/>
        </p:nvSpPr>
        <p:spPr bwMode="auto">
          <a:xfrm>
            <a:off x="4652963" y="4880373"/>
            <a:ext cx="244682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それぞれの格子が画素</a:t>
            </a:r>
          </a:p>
        </p:txBody>
      </p:sp>
      <p:sp>
        <p:nvSpPr>
          <p:cNvPr id="9" name="Line 10">
            <a:extLst>
              <a:ext uri="{FF2B5EF4-FFF2-40B4-BE49-F238E27FC236}">
                <a16:creationId xmlns:a16="http://schemas.microsoft.com/office/drawing/2014/main" id="{2E2982AE-60ED-411C-8105-5A82A41330B5}"/>
              </a:ext>
            </a:extLst>
          </p:cNvPr>
          <p:cNvSpPr>
            <a:spLocks noChangeShapeType="1"/>
          </p:cNvSpPr>
          <p:nvPr/>
        </p:nvSpPr>
        <p:spPr bwMode="auto">
          <a:xfrm flipV="1">
            <a:off x="2564606" y="2209800"/>
            <a:ext cx="2121694" cy="261938"/>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0" name="Line 11">
            <a:extLst>
              <a:ext uri="{FF2B5EF4-FFF2-40B4-BE49-F238E27FC236}">
                <a16:creationId xmlns:a16="http://schemas.microsoft.com/office/drawing/2014/main" id="{B7C0B894-C8A5-4AB4-BF4D-7FEDBD88A50C}"/>
              </a:ext>
            </a:extLst>
          </p:cNvPr>
          <p:cNvSpPr>
            <a:spLocks noChangeShapeType="1"/>
          </p:cNvSpPr>
          <p:nvPr/>
        </p:nvSpPr>
        <p:spPr bwMode="auto">
          <a:xfrm>
            <a:off x="2555081" y="2555082"/>
            <a:ext cx="2121694" cy="1953476"/>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1" name="Text Box 9">
            <a:extLst>
              <a:ext uri="{FF2B5EF4-FFF2-40B4-BE49-F238E27FC236}">
                <a16:creationId xmlns:a16="http://schemas.microsoft.com/office/drawing/2014/main" id="{8093A6B6-D228-4718-9E23-0DE8160B0394}"/>
              </a:ext>
            </a:extLst>
          </p:cNvPr>
          <p:cNvSpPr txBox="1">
            <a:spLocks noChangeArrowheads="1"/>
          </p:cNvSpPr>
          <p:nvPr/>
        </p:nvSpPr>
        <p:spPr bwMode="auto">
          <a:xfrm>
            <a:off x="2297417" y="3448156"/>
            <a:ext cx="95820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画像</a:t>
            </a:r>
          </a:p>
        </p:txBody>
      </p:sp>
      <p:pic>
        <p:nvPicPr>
          <p:cNvPr id="13" name="図 12">
            <a:extLst>
              <a:ext uri="{FF2B5EF4-FFF2-40B4-BE49-F238E27FC236}">
                <a16:creationId xmlns:a16="http://schemas.microsoft.com/office/drawing/2014/main" id="{914ED401-3AAF-C626-CB41-D752102CAD93}"/>
              </a:ext>
            </a:extLst>
          </p:cNvPr>
          <p:cNvPicPr>
            <a:picLocks noChangeAspect="1"/>
          </p:cNvPicPr>
          <p:nvPr/>
        </p:nvPicPr>
        <p:blipFill>
          <a:blip r:embed="rId3"/>
          <a:stretch>
            <a:fillRect/>
          </a:stretch>
        </p:blipFill>
        <p:spPr>
          <a:xfrm>
            <a:off x="4693444" y="2222441"/>
            <a:ext cx="3137061" cy="2286117"/>
          </a:xfrm>
          <a:prstGeom prst="rect">
            <a:avLst/>
          </a:prstGeom>
        </p:spPr>
      </p:pic>
    </p:spTree>
    <p:extLst>
      <p:ext uri="{BB962C8B-B14F-4D97-AF65-F5344CB8AC3E}">
        <p14:creationId xmlns:p14="http://schemas.microsoft.com/office/powerpoint/2010/main" val="364779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255017" y="339256"/>
            <a:ext cx="8753475" cy="507206"/>
          </a:xfrm>
        </p:spPr>
        <p:txBody>
          <a:bodyPr>
            <a:normAutofit fontScale="90000"/>
          </a:bodyPr>
          <a:lstStyle/>
          <a:p>
            <a:r>
              <a:rPr lang="ja-JP" altLang="en-US" dirty="0"/>
              <a:t>画像の種類</a:t>
            </a:r>
            <a:endParaRPr lang="en-US" altLang="ja-JP" dirty="0"/>
          </a:p>
        </p:txBody>
      </p:sp>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descr="メガネをかけた男性&#10;&#10;自動的に生成された説明">
            <a:extLst>
              <a:ext uri="{FF2B5EF4-FFF2-40B4-BE49-F238E27FC236}">
                <a16:creationId xmlns:a16="http://schemas.microsoft.com/office/drawing/2014/main" id="{7D34A73B-6AF9-D1F0-3319-C605AB62F5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8133" y="1473146"/>
            <a:ext cx="1929896" cy="2543588"/>
          </a:xfrm>
          <a:prstGeom prst="rect">
            <a:avLst/>
          </a:prstGeom>
        </p:spPr>
      </p:pic>
      <p:pic>
        <p:nvPicPr>
          <p:cNvPr id="4" name="図 3">
            <a:extLst>
              <a:ext uri="{FF2B5EF4-FFF2-40B4-BE49-F238E27FC236}">
                <a16:creationId xmlns:a16="http://schemas.microsoft.com/office/drawing/2014/main" id="{9DA293A2-4EC2-BE0A-A914-24C6408BFDC1}"/>
              </a:ext>
            </a:extLst>
          </p:cNvPr>
          <p:cNvPicPr>
            <a:picLocks noChangeAspect="1"/>
          </p:cNvPicPr>
          <p:nvPr/>
        </p:nvPicPr>
        <p:blipFill>
          <a:blip r:embed="rId3"/>
          <a:stretch>
            <a:fillRect/>
          </a:stretch>
        </p:blipFill>
        <p:spPr>
          <a:xfrm>
            <a:off x="4938619" y="1473146"/>
            <a:ext cx="1929896" cy="2549111"/>
          </a:xfrm>
          <a:prstGeom prst="rect">
            <a:avLst/>
          </a:prstGeom>
        </p:spPr>
      </p:pic>
      <p:sp>
        <p:nvSpPr>
          <p:cNvPr id="8" name="Text Box 9">
            <a:extLst>
              <a:ext uri="{FF2B5EF4-FFF2-40B4-BE49-F238E27FC236}">
                <a16:creationId xmlns:a16="http://schemas.microsoft.com/office/drawing/2014/main" id="{566070A3-4DD5-34FD-2D82-5303416B613E}"/>
              </a:ext>
            </a:extLst>
          </p:cNvPr>
          <p:cNvSpPr txBox="1">
            <a:spLocks noChangeArrowheads="1"/>
          </p:cNvSpPr>
          <p:nvPr/>
        </p:nvSpPr>
        <p:spPr bwMode="auto">
          <a:xfrm>
            <a:off x="1622536" y="4239892"/>
            <a:ext cx="95820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カラー画像</a:t>
            </a:r>
          </a:p>
        </p:txBody>
      </p:sp>
      <p:sp>
        <p:nvSpPr>
          <p:cNvPr id="9" name="Text Box 9">
            <a:extLst>
              <a:ext uri="{FF2B5EF4-FFF2-40B4-BE49-F238E27FC236}">
                <a16:creationId xmlns:a16="http://schemas.microsoft.com/office/drawing/2014/main" id="{5DA67636-0265-1289-C3DB-1984D929B79F}"/>
              </a:ext>
            </a:extLst>
          </p:cNvPr>
          <p:cNvSpPr txBox="1">
            <a:spLocks noChangeArrowheads="1"/>
          </p:cNvSpPr>
          <p:nvPr/>
        </p:nvSpPr>
        <p:spPr bwMode="auto">
          <a:xfrm>
            <a:off x="5224146" y="4239891"/>
            <a:ext cx="95820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濃淡画像</a:t>
            </a:r>
          </a:p>
        </p:txBody>
      </p:sp>
      <p:sp>
        <p:nvSpPr>
          <p:cNvPr id="10" name="Text Box 9">
            <a:extLst>
              <a:ext uri="{FF2B5EF4-FFF2-40B4-BE49-F238E27FC236}">
                <a16:creationId xmlns:a16="http://schemas.microsoft.com/office/drawing/2014/main" id="{61D2396D-7C8E-A8E2-971A-9364B1817D5C}"/>
              </a:ext>
            </a:extLst>
          </p:cNvPr>
          <p:cNvSpPr txBox="1">
            <a:spLocks noChangeArrowheads="1"/>
          </p:cNvSpPr>
          <p:nvPr/>
        </p:nvSpPr>
        <p:spPr bwMode="auto">
          <a:xfrm>
            <a:off x="1880872" y="4809299"/>
            <a:ext cx="95820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輝度</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と</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色</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の情報</a:t>
            </a:r>
          </a:p>
        </p:txBody>
      </p:sp>
      <p:sp>
        <p:nvSpPr>
          <p:cNvPr id="11" name="Text Box 9">
            <a:extLst>
              <a:ext uri="{FF2B5EF4-FFF2-40B4-BE49-F238E27FC236}">
                <a16:creationId xmlns:a16="http://schemas.microsoft.com/office/drawing/2014/main" id="{3D1BCB3D-2C3C-928B-F920-B2C0D73EA6B6}"/>
              </a:ext>
            </a:extLst>
          </p:cNvPr>
          <p:cNvSpPr txBox="1">
            <a:spLocks noChangeArrowheads="1"/>
          </p:cNvSpPr>
          <p:nvPr/>
        </p:nvSpPr>
        <p:spPr bwMode="auto">
          <a:xfrm>
            <a:off x="5523603" y="4803774"/>
            <a:ext cx="958201"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Segoe UI" panose="020B0502040204020203"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輝度</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のみの情報</a:t>
            </a:r>
          </a:p>
        </p:txBody>
      </p:sp>
    </p:spTree>
    <p:extLst>
      <p:ext uri="{BB962C8B-B14F-4D97-AF65-F5344CB8AC3E}">
        <p14:creationId xmlns:p14="http://schemas.microsoft.com/office/powerpoint/2010/main" val="32127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C2E268-4573-47C0-9CC6-0A8C1A5DA8A6}"/>
              </a:ext>
            </a:extLst>
          </p:cNvPr>
          <p:cNvSpPr>
            <a:spLocks noGrp="1"/>
          </p:cNvSpPr>
          <p:nvPr>
            <p:ph type="title"/>
          </p:nvPr>
        </p:nvSpPr>
        <p:spPr/>
        <p:txBody>
          <a:bodyPr>
            <a:normAutofit fontScale="90000"/>
          </a:bodyPr>
          <a:lstStyle/>
          <a:p>
            <a:r>
              <a:rPr lang="ja-JP" altLang="en-US" dirty="0"/>
              <a:t>濃淡画像でのコード化</a:t>
            </a:r>
            <a:endParaRPr kumimoji="1" lang="ja-JP" altLang="en-US" dirty="0"/>
          </a:p>
        </p:txBody>
      </p:sp>
      <p:sp>
        <p:nvSpPr>
          <p:cNvPr id="4" name="スライド番号プレースホルダー 3">
            <a:extLst>
              <a:ext uri="{FF2B5EF4-FFF2-40B4-BE49-F238E27FC236}">
                <a16:creationId xmlns:a16="http://schemas.microsoft.com/office/drawing/2014/main" id="{459E2FC6-980B-4C43-A897-C20F08EDA22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01003CEC-B80A-41CE-A4A6-38E50F52F648}"/>
              </a:ext>
            </a:extLst>
          </p:cNvPr>
          <p:cNvSpPr txBox="1">
            <a:spLocks noChangeArrowheads="1"/>
          </p:cNvSpPr>
          <p:nvPr/>
        </p:nvSpPr>
        <p:spPr>
          <a:xfrm>
            <a:off x="713019" y="1316696"/>
            <a:ext cx="6362700" cy="339447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画像の輝度の情報</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5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例えば：　黒　＝　０，</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5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暗い灰色　＝　１，</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5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明るい灰色　＝　２，</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5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白　＝　３</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685800" marR="0" lvl="1" indent="-228600" algn="l" defTabSz="914400" rtl="0" eaLnBrk="1" fontAlgn="auto" latinLnBrk="0" hangingPunct="1">
              <a:lnSpc>
                <a:spcPct val="100000"/>
              </a:lnSpc>
              <a:spcBef>
                <a:spcPts val="5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のように</a:t>
            </a: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コード化</a:t>
            </a: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srgbClr val="ED7D31"/>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6" name="Text Box 24">
            <a:extLst>
              <a:ext uri="{FF2B5EF4-FFF2-40B4-BE49-F238E27FC236}">
                <a16:creationId xmlns:a16="http://schemas.microsoft.com/office/drawing/2014/main" id="{BE990FBE-B186-46CD-A4DF-04AF89CDFC34}"/>
              </a:ext>
            </a:extLst>
          </p:cNvPr>
          <p:cNvSpPr txBox="1">
            <a:spLocks noChangeArrowheads="1"/>
          </p:cNvSpPr>
          <p:nvPr/>
        </p:nvSpPr>
        <p:spPr bwMode="auto">
          <a:xfrm>
            <a:off x="5387440" y="4508014"/>
            <a:ext cx="5950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ED7D31"/>
                </a:solidFill>
                <a:effectLst/>
                <a:uLnTx/>
                <a:uFillTx/>
                <a:latin typeface="Arial" panose="020B0604020202020204" pitchFamily="34" charset="0"/>
                <a:ea typeface="メイリオ"/>
                <a:cs typeface="+mn-cs"/>
              </a:rPr>
              <a:t>画素</a:t>
            </a:r>
            <a:endParaRPr kumimoji="1" lang="en-US" altLang="ja-JP" sz="1600" b="0" i="0" u="none" strike="noStrike" kern="1200" cap="none" spc="0" normalizeH="0" baseline="0" noProof="0" dirty="0">
              <a:ln>
                <a:noFill/>
              </a:ln>
              <a:solidFill>
                <a:srgbClr val="ED7D31"/>
              </a:solidFill>
              <a:effectLst/>
              <a:uLnTx/>
              <a:uFillTx/>
              <a:latin typeface="Arial" panose="020B0604020202020204" pitchFamily="34" charset="0"/>
              <a:ea typeface="メイリオ"/>
              <a:cs typeface="+mn-cs"/>
            </a:endParaRPr>
          </a:p>
        </p:txBody>
      </p:sp>
      <p:sp>
        <p:nvSpPr>
          <p:cNvPr id="7" name="Text Box 25">
            <a:extLst>
              <a:ext uri="{FF2B5EF4-FFF2-40B4-BE49-F238E27FC236}">
                <a16:creationId xmlns:a16="http://schemas.microsoft.com/office/drawing/2014/main" id="{BD3AE1CA-1F30-4FED-8F0F-CF3DA96B731B}"/>
              </a:ext>
            </a:extLst>
          </p:cNvPr>
          <p:cNvSpPr txBox="1">
            <a:spLocks noChangeArrowheads="1"/>
          </p:cNvSpPr>
          <p:nvPr/>
        </p:nvSpPr>
        <p:spPr bwMode="auto">
          <a:xfrm>
            <a:off x="3689609" y="6335623"/>
            <a:ext cx="6190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8000"/>
                </a:solidFill>
                <a:effectLst/>
                <a:uLnTx/>
                <a:uFillTx/>
                <a:latin typeface="Arial" panose="020B0604020202020204" pitchFamily="34" charset="0"/>
                <a:ea typeface="メイリオ"/>
                <a:cs typeface="+mn-cs"/>
              </a:rPr>
              <a:t>幅</a:t>
            </a:r>
            <a:r>
              <a:rPr kumimoji="1" lang="en-US" altLang="ja-JP" sz="1600" b="0" i="0" u="none" strike="noStrike" kern="1200" cap="none" spc="0" normalizeH="0" baseline="0" noProof="0" dirty="0">
                <a:ln>
                  <a:noFill/>
                </a:ln>
                <a:solidFill>
                  <a:srgbClr val="008000"/>
                </a:solidFill>
                <a:effectLst/>
                <a:uLnTx/>
                <a:uFillTx/>
                <a:latin typeface="Arial" panose="020B0604020202020204" pitchFamily="34" charset="0"/>
                <a:ea typeface="メイリオ"/>
                <a:cs typeface="+mn-cs"/>
              </a:rPr>
              <a:t>: 8</a:t>
            </a:r>
          </a:p>
        </p:txBody>
      </p:sp>
      <p:sp>
        <p:nvSpPr>
          <p:cNvPr id="8" name="Text Box 26">
            <a:extLst>
              <a:ext uri="{FF2B5EF4-FFF2-40B4-BE49-F238E27FC236}">
                <a16:creationId xmlns:a16="http://schemas.microsoft.com/office/drawing/2014/main" id="{F16561F7-7ADE-4914-8EDA-6A44B9F35349}"/>
              </a:ext>
            </a:extLst>
          </p:cNvPr>
          <p:cNvSpPr txBox="1">
            <a:spLocks noChangeArrowheads="1"/>
          </p:cNvSpPr>
          <p:nvPr/>
        </p:nvSpPr>
        <p:spPr bwMode="auto">
          <a:xfrm>
            <a:off x="2282290" y="5202148"/>
            <a:ext cx="82426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8000"/>
                </a:solidFill>
                <a:effectLst/>
                <a:uLnTx/>
                <a:uFillTx/>
                <a:latin typeface="Arial" panose="020B0604020202020204" pitchFamily="34" charset="0"/>
                <a:ea typeface="メイリオ"/>
                <a:cs typeface="+mn-cs"/>
              </a:rPr>
              <a:t>高さ</a:t>
            </a:r>
            <a:r>
              <a:rPr kumimoji="1" lang="en-US" altLang="ja-JP" sz="1600" b="0" i="0" u="none" strike="noStrike" kern="1200" cap="none" spc="0" normalizeH="0" baseline="0" noProof="0" dirty="0">
                <a:ln>
                  <a:noFill/>
                </a:ln>
                <a:solidFill>
                  <a:srgbClr val="008000"/>
                </a:solidFill>
                <a:effectLst/>
                <a:uLnTx/>
                <a:uFillTx/>
                <a:latin typeface="Arial" panose="020B0604020202020204" pitchFamily="34" charset="0"/>
                <a:ea typeface="メイリオ"/>
                <a:cs typeface="+mn-cs"/>
              </a:rPr>
              <a:t>: 8</a:t>
            </a:r>
          </a:p>
        </p:txBody>
      </p:sp>
      <p:sp>
        <p:nvSpPr>
          <p:cNvPr id="9" name="Text Box 27">
            <a:extLst>
              <a:ext uri="{FF2B5EF4-FFF2-40B4-BE49-F238E27FC236}">
                <a16:creationId xmlns:a16="http://schemas.microsoft.com/office/drawing/2014/main" id="{7A551B31-7AE1-4109-A6ED-C4BC8B9949FF}"/>
              </a:ext>
            </a:extLst>
          </p:cNvPr>
          <p:cNvSpPr txBox="1">
            <a:spLocks noChangeArrowheads="1"/>
          </p:cNvSpPr>
          <p:nvPr/>
        </p:nvSpPr>
        <p:spPr bwMode="auto">
          <a:xfrm>
            <a:off x="5615215" y="5153213"/>
            <a:ext cx="24929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メイリオ"/>
                <a:cs typeface="+mn-cs"/>
              </a:rPr>
              <a:t>輝度が４段階の場合：</a:t>
            </a:r>
          </a:p>
        </p:txBody>
      </p:sp>
      <p:sp>
        <p:nvSpPr>
          <p:cNvPr id="10" name="Text Box 28">
            <a:extLst>
              <a:ext uri="{FF2B5EF4-FFF2-40B4-BE49-F238E27FC236}">
                <a16:creationId xmlns:a16="http://schemas.microsoft.com/office/drawing/2014/main" id="{0D157E78-4172-4896-B164-66A23F4EC92A}"/>
              </a:ext>
            </a:extLst>
          </p:cNvPr>
          <p:cNvSpPr txBox="1">
            <a:spLocks noChangeArrowheads="1"/>
          </p:cNvSpPr>
          <p:nvPr/>
        </p:nvSpPr>
        <p:spPr bwMode="auto">
          <a:xfrm>
            <a:off x="5700940" y="5499685"/>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8000"/>
                </a:solidFill>
                <a:effectLst/>
                <a:uLnTx/>
                <a:uFillTx/>
                <a:latin typeface="Arial" panose="020B0604020202020204" pitchFamily="34" charset="0"/>
                <a:ea typeface="メイリオ"/>
                <a:cs typeface="+mn-cs"/>
              </a:rPr>
              <a:t>0</a:t>
            </a:r>
          </a:p>
        </p:txBody>
      </p:sp>
      <p:sp>
        <p:nvSpPr>
          <p:cNvPr id="11" name="Text Box 29">
            <a:extLst>
              <a:ext uri="{FF2B5EF4-FFF2-40B4-BE49-F238E27FC236}">
                <a16:creationId xmlns:a16="http://schemas.microsoft.com/office/drawing/2014/main" id="{3AD418D3-9C08-4840-9C90-5F3FBF01572C}"/>
              </a:ext>
            </a:extLst>
          </p:cNvPr>
          <p:cNvSpPr txBox="1">
            <a:spLocks noChangeArrowheads="1"/>
          </p:cNvSpPr>
          <p:nvPr/>
        </p:nvSpPr>
        <p:spPr bwMode="auto">
          <a:xfrm>
            <a:off x="6115277" y="548896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8000"/>
                </a:solidFill>
                <a:effectLst/>
                <a:uLnTx/>
                <a:uFillTx/>
                <a:latin typeface="Arial" panose="020B0604020202020204" pitchFamily="34" charset="0"/>
                <a:ea typeface="メイリオ"/>
                <a:cs typeface="+mn-cs"/>
              </a:rPr>
              <a:t>1</a:t>
            </a:r>
          </a:p>
        </p:txBody>
      </p:sp>
      <p:sp>
        <p:nvSpPr>
          <p:cNvPr id="12" name="Text Box 30">
            <a:extLst>
              <a:ext uri="{FF2B5EF4-FFF2-40B4-BE49-F238E27FC236}">
                <a16:creationId xmlns:a16="http://schemas.microsoft.com/office/drawing/2014/main" id="{C5196C37-4131-47A2-9FD4-FC893CE43970}"/>
              </a:ext>
            </a:extLst>
          </p:cNvPr>
          <p:cNvSpPr txBox="1">
            <a:spLocks noChangeArrowheads="1"/>
          </p:cNvSpPr>
          <p:nvPr/>
        </p:nvSpPr>
        <p:spPr bwMode="auto">
          <a:xfrm>
            <a:off x="6529615" y="548896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8000"/>
                </a:solidFill>
                <a:effectLst/>
                <a:uLnTx/>
                <a:uFillTx/>
                <a:latin typeface="Arial" panose="020B0604020202020204" pitchFamily="34" charset="0"/>
                <a:ea typeface="メイリオ"/>
                <a:cs typeface="+mn-cs"/>
              </a:rPr>
              <a:t>2</a:t>
            </a:r>
          </a:p>
        </p:txBody>
      </p:sp>
      <p:sp>
        <p:nvSpPr>
          <p:cNvPr id="13" name="Text Box 31">
            <a:extLst>
              <a:ext uri="{FF2B5EF4-FFF2-40B4-BE49-F238E27FC236}">
                <a16:creationId xmlns:a16="http://schemas.microsoft.com/office/drawing/2014/main" id="{DD30A88E-26FE-4478-83CA-B6670FC2D81F}"/>
              </a:ext>
            </a:extLst>
          </p:cNvPr>
          <p:cNvSpPr txBox="1">
            <a:spLocks noChangeArrowheads="1"/>
          </p:cNvSpPr>
          <p:nvPr/>
        </p:nvSpPr>
        <p:spPr bwMode="auto">
          <a:xfrm>
            <a:off x="6943952" y="5488969"/>
            <a:ext cx="2984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a:ln>
                  <a:noFill/>
                </a:ln>
                <a:solidFill>
                  <a:srgbClr val="008000"/>
                </a:solidFill>
                <a:effectLst/>
                <a:uLnTx/>
                <a:uFillTx/>
                <a:latin typeface="Arial" panose="020B0604020202020204" pitchFamily="34" charset="0"/>
                <a:ea typeface="メイリオ"/>
                <a:cs typeface="+mn-cs"/>
              </a:rPr>
              <a:t>3</a:t>
            </a:r>
          </a:p>
        </p:txBody>
      </p:sp>
      <p:sp>
        <p:nvSpPr>
          <p:cNvPr id="14" name="Rectangle 32">
            <a:extLst>
              <a:ext uri="{FF2B5EF4-FFF2-40B4-BE49-F238E27FC236}">
                <a16:creationId xmlns:a16="http://schemas.microsoft.com/office/drawing/2014/main" id="{8330AC70-92E7-4542-9BF0-E73CCC93E463}"/>
              </a:ext>
            </a:extLst>
          </p:cNvPr>
          <p:cNvSpPr>
            <a:spLocks noChangeArrowheads="1"/>
          </p:cNvSpPr>
          <p:nvPr/>
        </p:nvSpPr>
        <p:spPr bwMode="auto">
          <a:xfrm>
            <a:off x="5700940" y="5812819"/>
            <a:ext cx="215504" cy="215504"/>
          </a:xfrm>
          <a:prstGeom prst="rect">
            <a:avLst/>
          </a:prstGeom>
          <a:solidFill>
            <a:srgbClr val="00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5" name="Rectangle 33">
            <a:extLst>
              <a:ext uri="{FF2B5EF4-FFF2-40B4-BE49-F238E27FC236}">
                <a16:creationId xmlns:a16="http://schemas.microsoft.com/office/drawing/2014/main" id="{23D9946A-5DB3-48A1-A22C-25B6DE96F55E}"/>
              </a:ext>
            </a:extLst>
          </p:cNvPr>
          <p:cNvSpPr>
            <a:spLocks noChangeArrowheads="1"/>
          </p:cNvSpPr>
          <p:nvPr/>
        </p:nvSpPr>
        <p:spPr bwMode="auto">
          <a:xfrm>
            <a:off x="6133138" y="5812819"/>
            <a:ext cx="215503" cy="215504"/>
          </a:xfrm>
          <a:prstGeom prst="rect">
            <a:avLst/>
          </a:prstGeom>
          <a:solidFill>
            <a:srgbClr val="000000">
              <a:alpha val="60001"/>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6" name="Rectangle 34">
            <a:extLst>
              <a:ext uri="{FF2B5EF4-FFF2-40B4-BE49-F238E27FC236}">
                <a16:creationId xmlns:a16="http://schemas.microsoft.com/office/drawing/2014/main" id="{01C575B5-47F2-404F-9E42-1834CE7523E0}"/>
              </a:ext>
            </a:extLst>
          </p:cNvPr>
          <p:cNvSpPr>
            <a:spLocks noChangeArrowheads="1"/>
          </p:cNvSpPr>
          <p:nvPr/>
        </p:nvSpPr>
        <p:spPr bwMode="auto">
          <a:xfrm>
            <a:off x="6565334" y="5812819"/>
            <a:ext cx="215504" cy="215504"/>
          </a:xfrm>
          <a:prstGeom prst="rect">
            <a:avLst/>
          </a:prstGeom>
          <a:solidFill>
            <a:srgbClr val="000000">
              <a:alpha val="3000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17" name="Rectangle 35">
            <a:extLst>
              <a:ext uri="{FF2B5EF4-FFF2-40B4-BE49-F238E27FC236}">
                <a16:creationId xmlns:a16="http://schemas.microsoft.com/office/drawing/2014/main" id="{A56BB04C-897D-447B-8EBC-59A9181075D3}"/>
              </a:ext>
            </a:extLst>
          </p:cNvPr>
          <p:cNvSpPr>
            <a:spLocks noChangeArrowheads="1"/>
          </p:cNvSpPr>
          <p:nvPr/>
        </p:nvSpPr>
        <p:spPr bwMode="auto">
          <a:xfrm>
            <a:off x="6997532" y="5812819"/>
            <a:ext cx="215503" cy="215504"/>
          </a:xfrm>
          <a:prstGeom prst="rect">
            <a:avLst/>
          </a:prstGeom>
          <a:solidFill>
            <a:srgbClr val="000000">
              <a:alpha val="0"/>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grpSp>
        <p:nvGrpSpPr>
          <p:cNvPr id="18" name="Group 56">
            <a:extLst>
              <a:ext uri="{FF2B5EF4-FFF2-40B4-BE49-F238E27FC236}">
                <a16:creationId xmlns:a16="http://schemas.microsoft.com/office/drawing/2014/main" id="{F635D6A2-D027-4934-8B7B-4ADF117A89AD}"/>
              </a:ext>
            </a:extLst>
          </p:cNvPr>
          <p:cNvGrpSpPr>
            <a:grpSpLocks noChangeAspect="1"/>
          </p:cNvGrpSpPr>
          <p:nvPr/>
        </p:nvGrpSpPr>
        <p:grpSpPr bwMode="auto">
          <a:xfrm>
            <a:off x="3158590" y="4431814"/>
            <a:ext cx="1843088" cy="1846659"/>
            <a:chOff x="3496" y="2063"/>
            <a:chExt cx="910" cy="912"/>
          </a:xfrm>
        </p:grpSpPr>
        <p:grpSp>
          <p:nvGrpSpPr>
            <p:cNvPr id="19" name="Group 36">
              <a:extLst>
                <a:ext uri="{FF2B5EF4-FFF2-40B4-BE49-F238E27FC236}">
                  <a16:creationId xmlns:a16="http://schemas.microsoft.com/office/drawing/2014/main" id="{492E5EDE-50DD-4A4C-B000-0BB05F0E2D03}"/>
                </a:ext>
              </a:extLst>
            </p:cNvPr>
            <p:cNvGrpSpPr>
              <a:grpSpLocks noChangeAspect="1"/>
            </p:cNvGrpSpPr>
            <p:nvPr/>
          </p:nvGrpSpPr>
          <p:grpSpPr bwMode="auto">
            <a:xfrm>
              <a:off x="3499" y="2065"/>
              <a:ext cx="907" cy="907"/>
              <a:chOff x="3323" y="2345"/>
              <a:chExt cx="925" cy="907"/>
            </a:xfrm>
          </p:grpSpPr>
          <p:sp>
            <p:nvSpPr>
              <p:cNvPr id="31" name="Rectangle 37">
                <a:extLst>
                  <a:ext uri="{FF2B5EF4-FFF2-40B4-BE49-F238E27FC236}">
                    <a16:creationId xmlns:a16="http://schemas.microsoft.com/office/drawing/2014/main" id="{16DFF47F-A891-4EFE-BF37-D3402C6577FE}"/>
                  </a:ext>
                </a:extLst>
              </p:cNvPr>
              <p:cNvSpPr>
                <a:spLocks noChangeAspect="1" noChangeArrowheads="1"/>
              </p:cNvSpPr>
              <p:nvPr/>
            </p:nvSpPr>
            <p:spPr bwMode="auto">
              <a:xfrm>
                <a:off x="3323"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2" name="Rectangle 38">
                <a:extLst>
                  <a:ext uri="{FF2B5EF4-FFF2-40B4-BE49-F238E27FC236}">
                    <a16:creationId xmlns:a16="http://schemas.microsoft.com/office/drawing/2014/main" id="{717F45D6-913C-4A3F-B8AA-5D51BEAB5F14}"/>
                  </a:ext>
                </a:extLst>
              </p:cNvPr>
              <p:cNvSpPr>
                <a:spLocks noChangeAspect="1" noChangeArrowheads="1"/>
              </p:cNvSpPr>
              <p:nvPr/>
            </p:nvSpPr>
            <p:spPr bwMode="auto">
              <a:xfrm>
                <a:off x="3439"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3" name="Rectangle 39">
                <a:extLst>
                  <a:ext uri="{FF2B5EF4-FFF2-40B4-BE49-F238E27FC236}">
                    <a16:creationId xmlns:a16="http://schemas.microsoft.com/office/drawing/2014/main" id="{9CC1F5A8-5CA9-42DC-8705-798B768EB457}"/>
                  </a:ext>
                </a:extLst>
              </p:cNvPr>
              <p:cNvSpPr>
                <a:spLocks noChangeAspect="1" noChangeArrowheads="1"/>
              </p:cNvSpPr>
              <p:nvPr/>
            </p:nvSpPr>
            <p:spPr bwMode="auto">
              <a:xfrm>
                <a:off x="3555"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4" name="Rectangle 40">
                <a:extLst>
                  <a:ext uri="{FF2B5EF4-FFF2-40B4-BE49-F238E27FC236}">
                    <a16:creationId xmlns:a16="http://schemas.microsoft.com/office/drawing/2014/main" id="{69858522-E399-427B-8DD6-43B4AC2EACB2}"/>
                  </a:ext>
                </a:extLst>
              </p:cNvPr>
              <p:cNvSpPr>
                <a:spLocks noChangeAspect="1" noChangeArrowheads="1"/>
              </p:cNvSpPr>
              <p:nvPr/>
            </p:nvSpPr>
            <p:spPr bwMode="auto">
              <a:xfrm>
                <a:off x="3671"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5" name="Rectangle 41">
                <a:extLst>
                  <a:ext uri="{FF2B5EF4-FFF2-40B4-BE49-F238E27FC236}">
                    <a16:creationId xmlns:a16="http://schemas.microsoft.com/office/drawing/2014/main" id="{504DE1DE-6FDB-4F81-B2C8-AFA330D53853}"/>
                  </a:ext>
                </a:extLst>
              </p:cNvPr>
              <p:cNvSpPr>
                <a:spLocks noChangeAspect="1" noChangeArrowheads="1"/>
              </p:cNvSpPr>
              <p:nvPr/>
            </p:nvSpPr>
            <p:spPr bwMode="auto">
              <a:xfrm>
                <a:off x="3787"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6" name="Rectangle 42">
                <a:extLst>
                  <a:ext uri="{FF2B5EF4-FFF2-40B4-BE49-F238E27FC236}">
                    <a16:creationId xmlns:a16="http://schemas.microsoft.com/office/drawing/2014/main" id="{576087DB-052A-4EDC-A711-45903D2DFF2C}"/>
                  </a:ext>
                </a:extLst>
              </p:cNvPr>
              <p:cNvSpPr>
                <a:spLocks noChangeAspect="1" noChangeArrowheads="1"/>
              </p:cNvSpPr>
              <p:nvPr/>
            </p:nvSpPr>
            <p:spPr bwMode="auto">
              <a:xfrm>
                <a:off x="3903"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7" name="Rectangle 43">
                <a:extLst>
                  <a:ext uri="{FF2B5EF4-FFF2-40B4-BE49-F238E27FC236}">
                    <a16:creationId xmlns:a16="http://schemas.microsoft.com/office/drawing/2014/main" id="{DAFFE401-0E53-4E83-9D62-FC9DF100C84F}"/>
                  </a:ext>
                </a:extLst>
              </p:cNvPr>
              <p:cNvSpPr>
                <a:spLocks noChangeAspect="1" noChangeArrowheads="1"/>
              </p:cNvSpPr>
              <p:nvPr/>
            </p:nvSpPr>
            <p:spPr bwMode="auto">
              <a:xfrm>
                <a:off x="4019"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8" name="Rectangle 44">
                <a:extLst>
                  <a:ext uri="{FF2B5EF4-FFF2-40B4-BE49-F238E27FC236}">
                    <a16:creationId xmlns:a16="http://schemas.microsoft.com/office/drawing/2014/main" id="{1710D67F-1903-4AB7-BDD6-90C3642BA44B}"/>
                  </a:ext>
                </a:extLst>
              </p:cNvPr>
              <p:cNvSpPr>
                <a:spLocks noChangeAspect="1" noChangeArrowheads="1"/>
              </p:cNvSpPr>
              <p:nvPr/>
            </p:nvSpPr>
            <p:spPr bwMode="auto">
              <a:xfrm>
                <a:off x="4135"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grpSp>
        <p:grpSp>
          <p:nvGrpSpPr>
            <p:cNvPr id="20" name="Group 45">
              <a:extLst>
                <a:ext uri="{FF2B5EF4-FFF2-40B4-BE49-F238E27FC236}">
                  <a16:creationId xmlns:a16="http://schemas.microsoft.com/office/drawing/2014/main" id="{977FAA1F-2780-4409-BAD0-17651FAC6CC8}"/>
                </a:ext>
              </a:extLst>
            </p:cNvPr>
            <p:cNvGrpSpPr>
              <a:grpSpLocks noChangeAspect="1"/>
            </p:cNvGrpSpPr>
            <p:nvPr/>
          </p:nvGrpSpPr>
          <p:grpSpPr bwMode="auto">
            <a:xfrm rot="5400000">
              <a:off x="3496" y="2068"/>
              <a:ext cx="907" cy="907"/>
              <a:chOff x="3323" y="2345"/>
              <a:chExt cx="925" cy="907"/>
            </a:xfrm>
          </p:grpSpPr>
          <p:sp>
            <p:nvSpPr>
              <p:cNvPr id="23" name="Rectangle 46">
                <a:extLst>
                  <a:ext uri="{FF2B5EF4-FFF2-40B4-BE49-F238E27FC236}">
                    <a16:creationId xmlns:a16="http://schemas.microsoft.com/office/drawing/2014/main" id="{AAEA434E-A02F-426C-8EB3-8570D24F76B5}"/>
                  </a:ext>
                </a:extLst>
              </p:cNvPr>
              <p:cNvSpPr>
                <a:spLocks noChangeAspect="1" noChangeArrowheads="1"/>
              </p:cNvSpPr>
              <p:nvPr/>
            </p:nvSpPr>
            <p:spPr bwMode="auto">
              <a:xfrm>
                <a:off x="3323"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4" name="Rectangle 47">
                <a:extLst>
                  <a:ext uri="{FF2B5EF4-FFF2-40B4-BE49-F238E27FC236}">
                    <a16:creationId xmlns:a16="http://schemas.microsoft.com/office/drawing/2014/main" id="{938F0FA7-2887-44D5-82CD-71E109F0E7AC}"/>
                  </a:ext>
                </a:extLst>
              </p:cNvPr>
              <p:cNvSpPr>
                <a:spLocks noChangeAspect="1" noChangeArrowheads="1"/>
              </p:cNvSpPr>
              <p:nvPr/>
            </p:nvSpPr>
            <p:spPr bwMode="auto">
              <a:xfrm>
                <a:off x="3439"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5" name="Rectangle 48">
                <a:extLst>
                  <a:ext uri="{FF2B5EF4-FFF2-40B4-BE49-F238E27FC236}">
                    <a16:creationId xmlns:a16="http://schemas.microsoft.com/office/drawing/2014/main" id="{423C9510-0CAB-4EBD-927E-1266DA8A8205}"/>
                  </a:ext>
                </a:extLst>
              </p:cNvPr>
              <p:cNvSpPr>
                <a:spLocks noChangeAspect="1" noChangeArrowheads="1"/>
              </p:cNvSpPr>
              <p:nvPr/>
            </p:nvSpPr>
            <p:spPr bwMode="auto">
              <a:xfrm>
                <a:off x="3555"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6" name="Rectangle 49">
                <a:extLst>
                  <a:ext uri="{FF2B5EF4-FFF2-40B4-BE49-F238E27FC236}">
                    <a16:creationId xmlns:a16="http://schemas.microsoft.com/office/drawing/2014/main" id="{4E9F1263-467E-468B-B1D0-90A6B9312BEB}"/>
                  </a:ext>
                </a:extLst>
              </p:cNvPr>
              <p:cNvSpPr>
                <a:spLocks noChangeAspect="1" noChangeArrowheads="1"/>
              </p:cNvSpPr>
              <p:nvPr/>
            </p:nvSpPr>
            <p:spPr bwMode="auto">
              <a:xfrm>
                <a:off x="3671"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7" name="Rectangle 50">
                <a:extLst>
                  <a:ext uri="{FF2B5EF4-FFF2-40B4-BE49-F238E27FC236}">
                    <a16:creationId xmlns:a16="http://schemas.microsoft.com/office/drawing/2014/main" id="{B0CEB749-5461-46E6-9995-ADA21FC17DAA}"/>
                  </a:ext>
                </a:extLst>
              </p:cNvPr>
              <p:cNvSpPr>
                <a:spLocks noChangeAspect="1" noChangeArrowheads="1"/>
              </p:cNvSpPr>
              <p:nvPr/>
            </p:nvSpPr>
            <p:spPr bwMode="auto">
              <a:xfrm>
                <a:off x="3787"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8" name="Rectangle 51">
                <a:extLst>
                  <a:ext uri="{FF2B5EF4-FFF2-40B4-BE49-F238E27FC236}">
                    <a16:creationId xmlns:a16="http://schemas.microsoft.com/office/drawing/2014/main" id="{FFFCF763-B8DF-4F87-9760-6B70D4F263BE}"/>
                  </a:ext>
                </a:extLst>
              </p:cNvPr>
              <p:cNvSpPr>
                <a:spLocks noChangeAspect="1" noChangeArrowheads="1"/>
              </p:cNvSpPr>
              <p:nvPr/>
            </p:nvSpPr>
            <p:spPr bwMode="auto">
              <a:xfrm>
                <a:off x="3903"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9" name="Rectangle 52">
                <a:extLst>
                  <a:ext uri="{FF2B5EF4-FFF2-40B4-BE49-F238E27FC236}">
                    <a16:creationId xmlns:a16="http://schemas.microsoft.com/office/drawing/2014/main" id="{A63838C5-FBBF-4360-A802-5173733E451C}"/>
                  </a:ext>
                </a:extLst>
              </p:cNvPr>
              <p:cNvSpPr>
                <a:spLocks noChangeAspect="1" noChangeArrowheads="1"/>
              </p:cNvSpPr>
              <p:nvPr/>
            </p:nvSpPr>
            <p:spPr bwMode="auto">
              <a:xfrm>
                <a:off x="4019"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30" name="Rectangle 53">
                <a:extLst>
                  <a:ext uri="{FF2B5EF4-FFF2-40B4-BE49-F238E27FC236}">
                    <a16:creationId xmlns:a16="http://schemas.microsoft.com/office/drawing/2014/main" id="{4CFC050B-1BC7-403C-9232-BA1EC6458DC8}"/>
                  </a:ext>
                </a:extLst>
              </p:cNvPr>
              <p:cNvSpPr>
                <a:spLocks noChangeAspect="1" noChangeArrowheads="1"/>
              </p:cNvSpPr>
              <p:nvPr/>
            </p:nvSpPr>
            <p:spPr bwMode="auto">
              <a:xfrm>
                <a:off x="4135" y="2345"/>
                <a:ext cx="113" cy="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grpSp>
        <p:sp>
          <p:nvSpPr>
            <p:cNvPr id="21" name="Rectangle 54">
              <a:extLst>
                <a:ext uri="{FF2B5EF4-FFF2-40B4-BE49-F238E27FC236}">
                  <a16:creationId xmlns:a16="http://schemas.microsoft.com/office/drawing/2014/main" id="{EA05B507-BD08-47AE-8B4F-3815FE191C7C}"/>
                </a:ext>
              </a:extLst>
            </p:cNvPr>
            <p:cNvSpPr>
              <a:spLocks noChangeAspect="1" noChangeArrowheads="1"/>
            </p:cNvSpPr>
            <p:nvPr/>
          </p:nvSpPr>
          <p:spPr bwMode="auto">
            <a:xfrm>
              <a:off x="3497" y="2063"/>
              <a:ext cx="904" cy="91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
          <p:nvSpPr>
            <p:cNvPr id="22" name="Rectangle 55">
              <a:extLst>
                <a:ext uri="{FF2B5EF4-FFF2-40B4-BE49-F238E27FC236}">
                  <a16:creationId xmlns:a16="http://schemas.microsoft.com/office/drawing/2014/main" id="{361F3701-4229-4168-958B-2E809C2B8C9D}"/>
                </a:ext>
              </a:extLst>
            </p:cNvPr>
            <p:cNvSpPr>
              <a:spLocks noChangeAspect="1" noChangeArrowheads="1"/>
            </p:cNvSpPr>
            <p:nvPr/>
          </p:nvSpPr>
          <p:spPr bwMode="auto">
            <a:xfrm>
              <a:off x="4067" y="2519"/>
              <a:ext cx="114" cy="114"/>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grpSp>
      <p:sp>
        <p:nvSpPr>
          <p:cNvPr id="39" name="Line 57">
            <a:extLst>
              <a:ext uri="{FF2B5EF4-FFF2-40B4-BE49-F238E27FC236}">
                <a16:creationId xmlns:a16="http://schemas.microsoft.com/office/drawing/2014/main" id="{B2BCDB5F-2318-4172-B9FA-6E0F55D5088B}"/>
              </a:ext>
            </a:extLst>
          </p:cNvPr>
          <p:cNvSpPr>
            <a:spLocks noChangeShapeType="1"/>
          </p:cNvSpPr>
          <p:nvPr/>
        </p:nvSpPr>
        <p:spPr bwMode="auto">
          <a:xfrm flipH="1">
            <a:off x="4549240" y="4728279"/>
            <a:ext cx="828675" cy="609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Segoe UI"/>
              <a:ea typeface="メイリオ"/>
              <a:cs typeface="+mn-cs"/>
            </a:endParaRPr>
          </a:p>
        </p:txBody>
      </p:sp>
    </p:spTree>
    <p:extLst>
      <p:ext uri="{BB962C8B-B14F-4D97-AF65-F5344CB8AC3E}">
        <p14:creationId xmlns:p14="http://schemas.microsoft.com/office/powerpoint/2010/main" val="3385527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03B09-4B60-4A5A-9D51-6CE0C0307AA1}"/>
              </a:ext>
            </a:extLst>
          </p:cNvPr>
          <p:cNvSpPr>
            <a:spLocks noGrp="1"/>
          </p:cNvSpPr>
          <p:nvPr>
            <p:ph type="title"/>
          </p:nvPr>
        </p:nvSpPr>
        <p:spPr>
          <a:xfrm>
            <a:off x="321845" y="175027"/>
            <a:ext cx="8004008" cy="733903"/>
          </a:xfrm>
        </p:spPr>
        <p:txBody>
          <a:bodyPr>
            <a:normAutofit fontScale="90000"/>
          </a:bodyPr>
          <a:lstStyle/>
          <a:p>
            <a:r>
              <a:rPr kumimoji="1" lang="en-US" altLang="ja-JP" dirty="0"/>
              <a:t>R</a:t>
            </a:r>
            <a:r>
              <a:rPr kumimoji="1" lang="ja-JP" altLang="en-US" dirty="0"/>
              <a:t>（赤）成分，</a:t>
            </a:r>
            <a:r>
              <a:rPr kumimoji="1" lang="en-US" altLang="ja-JP" dirty="0"/>
              <a:t>G</a:t>
            </a:r>
            <a:r>
              <a:rPr kumimoji="1" lang="ja-JP" altLang="en-US" dirty="0"/>
              <a:t>（緑），</a:t>
            </a:r>
            <a:r>
              <a:rPr kumimoji="1" lang="en-US" altLang="ja-JP" dirty="0"/>
              <a:t>B</a:t>
            </a:r>
            <a:r>
              <a:rPr kumimoji="1" lang="ja-JP" altLang="en-US" dirty="0"/>
              <a:t>（青）成分で考える場合</a:t>
            </a:r>
          </a:p>
        </p:txBody>
      </p:sp>
      <p:sp>
        <p:nvSpPr>
          <p:cNvPr id="4" name="スライド番号プレースホルダー 3">
            <a:extLst>
              <a:ext uri="{FF2B5EF4-FFF2-40B4-BE49-F238E27FC236}">
                <a16:creationId xmlns:a16="http://schemas.microsoft.com/office/drawing/2014/main" id="{9CCC3126-7472-4CD9-9025-EC820FEE62E5}"/>
              </a:ext>
            </a:extLst>
          </p:cNvPr>
          <p:cNvSpPr>
            <a:spLocks noGrp="1"/>
          </p:cNvSpPr>
          <p:nvPr>
            <p:ph type="sldNum" sz="quarter" idx="12"/>
          </p:nvPr>
        </p:nvSpPr>
        <p:spPr>
          <a:xfrm>
            <a:off x="7086600" y="6428076"/>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A53DF07D-0F29-4951-B569-A57CE7B2342C}"/>
              </a:ext>
            </a:extLst>
          </p:cNvPr>
          <p:cNvSpPr/>
          <p:nvPr/>
        </p:nvSpPr>
        <p:spPr>
          <a:xfrm>
            <a:off x="2494761" y="2935235"/>
            <a:ext cx="503754" cy="4937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a:extLst>
              <a:ext uri="{FF2B5EF4-FFF2-40B4-BE49-F238E27FC236}">
                <a16:creationId xmlns:a16="http://schemas.microsoft.com/office/drawing/2014/main" id="{5306CB1C-69D4-4107-B70E-FC991C1F6F94}"/>
              </a:ext>
            </a:extLst>
          </p:cNvPr>
          <p:cNvSpPr/>
          <p:nvPr/>
        </p:nvSpPr>
        <p:spPr>
          <a:xfrm>
            <a:off x="4622845" y="2935235"/>
            <a:ext cx="503754" cy="49376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a:extLst>
              <a:ext uri="{FF2B5EF4-FFF2-40B4-BE49-F238E27FC236}">
                <a16:creationId xmlns:a16="http://schemas.microsoft.com/office/drawing/2014/main" id="{7EC45AC6-EDE2-4FD1-91A4-8534C6C9FAF4}"/>
              </a:ext>
            </a:extLst>
          </p:cNvPr>
          <p:cNvSpPr/>
          <p:nvPr/>
        </p:nvSpPr>
        <p:spPr>
          <a:xfrm>
            <a:off x="6750929" y="2935235"/>
            <a:ext cx="503754" cy="4937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C92BEE57-EA9E-48D2-ED0E-1D3DCB5A6C66}"/>
              </a:ext>
            </a:extLst>
          </p:cNvPr>
          <p:cNvPicPr>
            <a:picLocks noChangeAspect="1"/>
          </p:cNvPicPr>
          <p:nvPr/>
        </p:nvPicPr>
        <p:blipFill>
          <a:blip r:embed="rId2"/>
          <a:stretch>
            <a:fillRect/>
          </a:stretch>
        </p:blipFill>
        <p:spPr>
          <a:xfrm>
            <a:off x="686101" y="1446542"/>
            <a:ext cx="993852" cy="1300465"/>
          </a:xfrm>
          <a:prstGeom prst="rect">
            <a:avLst/>
          </a:prstGeom>
        </p:spPr>
      </p:pic>
      <p:pic>
        <p:nvPicPr>
          <p:cNvPr id="11" name="図 10">
            <a:extLst>
              <a:ext uri="{FF2B5EF4-FFF2-40B4-BE49-F238E27FC236}">
                <a16:creationId xmlns:a16="http://schemas.microsoft.com/office/drawing/2014/main" id="{1E217432-E596-7EC0-8BB2-6C03F2C7EE33}"/>
              </a:ext>
            </a:extLst>
          </p:cNvPr>
          <p:cNvPicPr>
            <a:picLocks noChangeAspect="1"/>
          </p:cNvPicPr>
          <p:nvPr/>
        </p:nvPicPr>
        <p:blipFill>
          <a:blip r:embed="rId3"/>
          <a:stretch>
            <a:fillRect/>
          </a:stretch>
        </p:blipFill>
        <p:spPr>
          <a:xfrm>
            <a:off x="2746638" y="1490867"/>
            <a:ext cx="988566" cy="1305751"/>
          </a:xfrm>
          <a:prstGeom prst="rect">
            <a:avLst/>
          </a:prstGeom>
        </p:spPr>
      </p:pic>
      <p:pic>
        <p:nvPicPr>
          <p:cNvPr id="13" name="図 12">
            <a:extLst>
              <a:ext uri="{FF2B5EF4-FFF2-40B4-BE49-F238E27FC236}">
                <a16:creationId xmlns:a16="http://schemas.microsoft.com/office/drawing/2014/main" id="{6D11D14B-E766-7D4F-B45B-0AED5DF1093A}"/>
              </a:ext>
            </a:extLst>
          </p:cNvPr>
          <p:cNvPicPr>
            <a:picLocks noChangeAspect="1"/>
          </p:cNvPicPr>
          <p:nvPr/>
        </p:nvPicPr>
        <p:blipFill>
          <a:blip r:embed="rId4"/>
          <a:stretch>
            <a:fillRect/>
          </a:stretch>
        </p:blipFill>
        <p:spPr>
          <a:xfrm>
            <a:off x="4874722" y="1490868"/>
            <a:ext cx="988566" cy="1305751"/>
          </a:xfrm>
          <a:prstGeom prst="rect">
            <a:avLst/>
          </a:prstGeom>
        </p:spPr>
      </p:pic>
      <p:pic>
        <p:nvPicPr>
          <p:cNvPr id="15" name="図 14">
            <a:extLst>
              <a:ext uri="{FF2B5EF4-FFF2-40B4-BE49-F238E27FC236}">
                <a16:creationId xmlns:a16="http://schemas.microsoft.com/office/drawing/2014/main" id="{3077EF89-9B78-BC5D-4D13-7E394B1239E0}"/>
              </a:ext>
            </a:extLst>
          </p:cNvPr>
          <p:cNvPicPr>
            <a:picLocks noChangeAspect="1"/>
          </p:cNvPicPr>
          <p:nvPr/>
        </p:nvPicPr>
        <p:blipFill>
          <a:blip r:embed="rId5"/>
          <a:stretch>
            <a:fillRect/>
          </a:stretch>
        </p:blipFill>
        <p:spPr>
          <a:xfrm>
            <a:off x="7002806" y="1490868"/>
            <a:ext cx="988566" cy="1305751"/>
          </a:xfrm>
          <a:prstGeom prst="rect">
            <a:avLst/>
          </a:prstGeom>
        </p:spPr>
      </p:pic>
      <p:sp>
        <p:nvSpPr>
          <p:cNvPr id="17" name="テキスト ボックス 16">
            <a:extLst>
              <a:ext uri="{FF2B5EF4-FFF2-40B4-BE49-F238E27FC236}">
                <a16:creationId xmlns:a16="http://schemas.microsoft.com/office/drawing/2014/main" id="{9459C236-B7BD-A558-2417-AC32B766B55F}"/>
              </a:ext>
            </a:extLst>
          </p:cNvPr>
          <p:cNvSpPr txBox="1"/>
          <p:nvPr/>
        </p:nvSpPr>
        <p:spPr>
          <a:xfrm>
            <a:off x="2998515" y="3022191"/>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R</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（赤）成分</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E2D9354-1A0F-C5ED-79C4-F193AFC2636C}"/>
              </a:ext>
            </a:extLst>
          </p:cNvPr>
          <p:cNvSpPr txBox="1"/>
          <p:nvPr/>
        </p:nvSpPr>
        <p:spPr>
          <a:xfrm>
            <a:off x="5117128" y="3018613"/>
            <a:ext cx="1590677"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G</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（緑）成分</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8F7DC865-9626-83CA-0AEB-F2D02593472A}"/>
              </a:ext>
            </a:extLst>
          </p:cNvPr>
          <p:cNvSpPr txBox="1"/>
          <p:nvPr/>
        </p:nvSpPr>
        <p:spPr>
          <a:xfrm>
            <a:off x="7254683" y="3018613"/>
            <a:ext cx="1729899"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（青）成分</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矢印: 右 19">
            <a:extLst>
              <a:ext uri="{FF2B5EF4-FFF2-40B4-BE49-F238E27FC236}">
                <a16:creationId xmlns:a16="http://schemas.microsoft.com/office/drawing/2014/main" id="{826B6ADB-9A9F-1D93-7FD8-CB74F1A29573}"/>
              </a:ext>
            </a:extLst>
          </p:cNvPr>
          <p:cNvSpPr/>
          <p:nvPr/>
        </p:nvSpPr>
        <p:spPr>
          <a:xfrm>
            <a:off x="1985724" y="1866833"/>
            <a:ext cx="323385" cy="57986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矢印: 右 26">
            <a:extLst>
              <a:ext uri="{FF2B5EF4-FFF2-40B4-BE49-F238E27FC236}">
                <a16:creationId xmlns:a16="http://schemas.microsoft.com/office/drawing/2014/main" id="{1D615919-69F2-E84E-A085-4E59EE3E8E0B}"/>
              </a:ext>
            </a:extLst>
          </p:cNvPr>
          <p:cNvSpPr/>
          <p:nvPr/>
        </p:nvSpPr>
        <p:spPr>
          <a:xfrm rot="5400000">
            <a:off x="2948915" y="3854202"/>
            <a:ext cx="584011" cy="3318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矢印: 右 27">
            <a:extLst>
              <a:ext uri="{FF2B5EF4-FFF2-40B4-BE49-F238E27FC236}">
                <a16:creationId xmlns:a16="http://schemas.microsoft.com/office/drawing/2014/main" id="{9564FD62-E371-2D40-D715-4EBD2721ED11}"/>
              </a:ext>
            </a:extLst>
          </p:cNvPr>
          <p:cNvSpPr/>
          <p:nvPr/>
        </p:nvSpPr>
        <p:spPr>
          <a:xfrm rot="5400000">
            <a:off x="5076999" y="3854201"/>
            <a:ext cx="584011" cy="3318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矢印: 右 28">
            <a:extLst>
              <a:ext uri="{FF2B5EF4-FFF2-40B4-BE49-F238E27FC236}">
                <a16:creationId xmlns:a16="http://schemas.microsoft.com/office/drawing/2014/main" id="{A80B600B-C2FC-0BF5-030B-AB6190EA5140}"/>
              </a:ext>
            </a:extLst>
          </p:cNvPr>
          <p:cNvSpPr/>
          <p:nvPr/>
        </p:nvSpPr>
        <p:spPr>
          <a:xfrm rot="5400000">
            <a:off x="7278509" y="3854202"/>
            <a:ext cx="584011" cy="33182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467B656B-889D-53F4-A445-158D6F669C3D}"/>
              </a:ext>
            </a:extLst>
          </p:cNvPr>
          <p:cNvSpPr txBox="1"/>
          <p:nvPr/>
        </p:nvSpPr>
        <p:spPr>
          <a:xfrm>
            <a:off x="2507386" y="4659247"/>
            <a:ext cx="146706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画素ごとに</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１つの数値</a:t>
            </a:r>
          </a:p>
        </p:txBody>
      </p:sp>
      <p:sp>
        <p:nvSpPr>
          <p:cNvPr id="30" name="テキスト ボックス 29">
            <a:extLst>
              <a:ext uri="{FF2B5EF4-FFF2-40B4-BE49-F238E27FC236}">
                <a16:creationId xmlns:a16="http://schemas.microsoft.com/office/drawing/2014/main" id="{3E66E819-FCF7-D612-9418-E6D28BCD6FDC}"/>
              </a:ext>
            </a:extLst>
          </p:cNvPr>
          <p:cNvSpPr txBox="1"/>
          <p:nvPr/>
        </p:nvSpPr>
        <p:spPr>
          <a:xfrm>
            <a:off x="4635470" y="4648705"/>
            <a:ext cx="146706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画素ごとに</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１つの数値</a:t>
            </a:r>
          </a:p>
        </p:txBody>
      </p:sp>
      <p:sp>
        <p:nvSpPr>
          <p:cNvPr id="31" name="テキスト ボックス 30">
            <a:extLst>
              <a:ext uri="{FF2B5EF4-FFF2-40B4-BE49-F238E27FC236}">
                <a16:creationId xmlns:a16="http://schemas.microsoft.com/office/drawing/2014/main" id="{EC555AC6-D449-EB87-FADB-AA1F82309EC1}"/>
              </a:ext>
            </a:extLst>
          </p:cNvPr>
          <p:cNvSpPr txBox="1"/>
          <p:nvPr/>
        </p:nvSpPr>
        <p:spPr>
          <a:xfrm>
            <a:off x="6836980" y="4659247"/>
            <a:ext cx="1467068"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画素ごとに</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１つの数値</a:t>
            </a:r>
          </a:p>
        </p:txBody>
      </p:sp>
      <p:sp>
        <p:nvSpPr>
          <p:cNvPr id="32" name="テキスト ボックス 31">
            <a:extLst>
              <a:ext uri="{FF2B5EF4-FFF2-40B4-BE49-F238E27FC236}">
                <a16:creationId xmlns:a16="http://schemas.microsoft.com/office/drawing/2014/main" id="{74F305FE-B558-807B-3C6E-945235FFBCAE}"/>
              </a:ext>
            </a:extLst>
          </p:cNvPr>
          <p:cNvSpPr txBox="1"/>
          <p:nvPr/>
        </p:nvSpPr>
        <p:spPr>
          <a:xfrm>
            <a:off x="3075007" y="6027966"/>
            <a:ext cx="581466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すべてあわせて，画素ごとに３つの数値</a:t>
            </a:r>
          </a:p>
        </p:txBody>
      </p:sp>
    </p:spTree>
    <p:extLst>
      <p:ext uri="{BB962C8B-B14F-4D97-AF65-F5344CB8AC3E}">
        <p14:creationId xmlns:p14="http://schemas.microsoft.com/office/powerpoint/2010/main" val="20593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r>
              <a:rPr lang="ja-JP" altLang="en-US" sz="2400" b="1" dirty="0"/>
              <a:t>カラー画像の画素</a:t>
            </a:r>
            <a:endParaRPr lang="en-US" altLang="ja-JP" sz="2400" b="1" dirty="0"/>
          </a:p>
          <a:p>
            <a:pPr marL="0" indent="0">
              <a:spcAft>
                <a:spcPts val="600"/>
              </a:spcAft>
              <a:buNone/>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marL="0" indent="0">
              <a:spcAft>
                <a:spcPts val="600"/>
              </a:spcAft>
              <a:buNone/>
            </a:pPr>
            <a:r>
              <a:rPr lang="ja-JP" altLang="en-US" sz="2400" b="1" dirty="0"/>
              <a:t>カラー画像</a:t>
            </a:r>
            <a:endParaRPr lang="en-US" altLang="ja-JP" sz="2400" b="1" dirty="0"/>
          </a:p>
          <a:p>
            <a:pPr marL="0" indent="0">
              <a:spcAft>
                <a:spcPts val="600"/>
              </a:spcAft>
              <a:buNone/>
            </a:pPr>
            <a:r>
              <a:rPr lang="ja-JP" altLang="en-US" sz="2400" b="1" dirty="0"/>
              <a:t>画素</a:t>
            </a:r>
            <a:endParaRPr lang="en-US" altLang="ja-JP" sz="2400" b="1" dirty="0"/>
          </a:p>
          <a:p>
            <a:pPr marL="0" indent="0">
              <a:spcAft>
                <a:spcPts val="600"/>
              </a:spcAft>
              <a:buNone/>
            </a:pPr>
            <a:r>
              <a:rPr lang="ja-JP" altLang="en-US" sz="2400" b="1" dirty="0"/>
              <a:t>配列</a:t>
            </a:r>
            <a:endParaRPr lang="en-US" altLang="ja-JP" sz="2400"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24</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51667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06863FC-BAC9-42A0-9B20-467A27D35465}"/>
              </a:ext>
            </a:extLst>
          </p:cNvPr>
          <p:cNvSpPr>
            <a:spLocks noGrp="1"/>
          </p:cNvSpPr>
          <p:nvPr>
            <p:ph idx="1"/>
          </p:nvPr>
        </p:nvSpPr>
        <p:spPr>
          <a:xfrm>
            <a:off x="242136" y="230303"/>
            <a:ext cx="8620626" cy="2321309"/>
          </a:xfrm>
        </p:spPr>
        <p:txBody>
          <a:bodyPr>
            <a:noAutofit/>
          </a:bodyPr>
          <a:lstStyle/>
          <a:p>
            <a:pPr marL="0" indent="0">
              <a:buNone/>
            </a:pPr>
            <a:r>
              <a:rPr lang="ja-JP" altLang="en-US" sz="2400" dirty="0"/>
              <a:t>① </a:t>
            </a:r>
            <a:r>
              <a:rPr lang="en-US" altLang="ja-JP" sz="2400" dirty="0"/>
              <a:t>Google </a:t>
            </a:r>
            <a:r>
              <a:rPr lang="en-US" altLang="ja-JP" sz="2400" dirty="0" err="1"/>
              <a:t>Colaboratory</a:t>
            </a:r>
            <a:r>
              <a:rPr lang="en-US" altLang="ja-JP" sz="2400" dirty="0"/>
              <a:t> </a:t>
            </a:r>
            <a:r>
              <a:rPr lang="ja-JP" altLang="en-US" sz="2400" dirty="0"/>
              <a:t>のページを開く</a:t>
            </a:r>
            <a:endParaRPr lang="en-US" altLang="ja-JP" sz="2400" dirty="0"/>
          </a:p>
          <a:p>
            <a:pPr marL="0" indent="0">
              <a:buNone/>
            </a:pPr>
            <a:r>
              <a:rPr lang="en-US" altLang="ja-JP" sz="2000" dirty="0">
                <a:hlinkClick r:id="rId2"/>
              </a:rPr>
              <a:t>https://colab.research.google.com/drive/1MMhlrh08-0Byq-U1JlTdDVwMe6dyUcaq?usp=drive_link</a:t>
            </a:r>
            <a:endParaRPr lang="en-US" altLang="ja-JP" sz="2000" dirty="0"/>
          </a:p>
          <a:p>
            <a:pPr marL="0" indent="0">
              <a:buNone/>
            </a:pPr>
            <a:endParaRPr lang="en-US" altLang="ja-JP" sz="2000" b="0" i="0" u="sng" dirty="0">
              <a:solidFill>
                <a:srgbClr val="4C85E4"/>
              </a:solidFill>
              <a:effectLst/>
              <a:latin typeface="ヒラギノ角ゴ Pro W3"/>
            </a:endParaRPr>
          </a:p>
          <a:p>
            <a:pPr marL="0" indent="0">
              <a:buNone/>
            </a:pPr>
            <a:r>
              <a:rPr lang="ja-JP" altLang="en-US" sz="2400" dirty="0"/>
              <a:t>② </a:t>
            </a:r>
            <a:r>
              <a:rPr lang="ja-JP" altLang="en-US" sz="2400" b="1" dirty="0"/>
              <a:t>次</a:t>
            </a:r>
            <a:r>
              <a:rPr lang="ja-JP" altLang="en-US" sz="2400" dirty="0"/>
              <a:t>について、プログラムや説明や実行結果が掲載されていることを確認。各自でよく読む。</a:t>
            </a:r>
            <a:endParaRPr lang="en-US" altLang="ja-JP" sz="2400" dirty="0"/>
          </a:p>
          <a:p>
            <a:pPr marL="0" indent="0">
              <a:buNone/>
            </a:pPr>
            <a:endParaRPr lang="en-US" altLang="ja-JP" sz="2400" dirty="0"/>
          </a:p>
          <a:p>
            <a:pPr marL="0" indent="0">
              <a:buNone/>
            </a:pPr>
            <a:r>
              <a:rPr lang="ja-JP" altLang="en-US" sz="2400" b="1" dirty="0"/>
              <a:t>１．カラー画像の画素</a:t>
            </a:r>
            <a:endParaRPr lang="en-US" altLang="ja-JP" dirty="0"/>
          </a:p>
          <a:p>
            <a:endParaRPr lang="en-US" altLang="ja-JP" dirty="0"/>
          </a:p>
          <a:p>
            <a:endParaRPr lang="en-US" altLang="ja-JP" dirty="0"/>
          </a:p>
          <a:p>
            <a:endParaRPr lang="en-US" altLang="ja-JP" dirty="0"/>
          </a:p>
          <a:p>
            <a:pPr marL="0" indent="0">
              <a:buNone/>
            </a:pPr>
            <a:endParaRPr lang="ja-JP" altLang="en-US" dirty="0"/>
          </a:p>
        </p:txBody>
      </p:sp>
      <p:sp>
        <p:nvSpPr>
          <p:cNvPr id="4" name="スライド番号プレースホルダー 3">
            <a:extLst>
              <a:ext uri="{FF2B5EF4-FFF2-40B4-BE49-F238E27FC236}">
                <a16:creationId xmlns:a16="http://schemas.microsoft.com/office/drawing/2014/main" id="{5F14CFF6-D90C-4FC2-933B-FAA5C78DB5F5}"/>
              </a:ext>
            </a:extLst>
          </p:cNvPr>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 name="図 1"/>
          <p:cNvPicPr>
            <a:picLocks noChangeAspect="1"/>
          </p:cNvPicPr>
          <p:nvPr/>
        </p:nvPicPr>
        <p:blipFill>
          <a:blip r:embed="rId3"/>
          <a:stretch>
            <a:fillRect/>
          </a:stretch>
        </p:blipFill>
        <p:spPr>
          <a:xfrm>
            <a:off x="611123" y="4294208"/>
            <a:ext cx="3742189" cy="2503557"/>
          </a:xfrm>
          <a:prstGeom prst="rect">
            <a:avLst/>
          </a:prstGeom>
        </p:spPr>
      </p:pic>
    </p:spTree>
    <p:extLst>
      <p:ext uri="{BB962C8B-B14F-4D97-AF65-F5344CB8AC3E}">
        <p14:creationId xmlns:p14="http://schemas.microsoft.com/office/powerpoint/2010/main" val="95942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kumimoji="1" lang="ja-JP" altLang="en-US" sz="2000" dirty="0"/>
              <a:t>自習</a:t>
            </a:r>
            <a:endParaRPr kumimoji="1" lang="en-US" altLang="ja-JP" sz="2000" dirty="0"/>
          </a:p>
          <a:p>
            <a:pPr marL="0" indent="0">
              <a:buNone/>
            </a:pPr>
            <a:r>
              <a:rPr lang="ja-JP" altLang="en-US" sz="2000" dirty="0"/>
              <a:t>目的：配列になっている画像データについて、特定の位置の画素の色を取得する方法を学び、理解を深めること。</a:t>
            </a:r>
          </a:p>
          <a:p>
            <a:pPr marL="0" indent="0">
              <a:buNone/>
            </a:pPr>
            <a:r>
              <a:rPr lang="ja-JP" altLang="en-US" sz="2000" b="1" dirty="0"/>
              <a:t>指示：異なる </a:t>
            </a:r>
            <a:r>
              <a:rPr lang="en-US" altLang="ja-JP" sz="2000" b="1" dirty="0"/>
              <a:t>(x, y) </a:t>
            </a:r>
            <a:r>
              <a:rPr lang="ja-JP" altLang="en-US" sz="2000" b="1" dirty="0"/>
              <a:t>の位置の画素を取得して、期待通りであるか確認</a:t>
            </a:r>
            <a:r>
              <a:rPr lang="ja-JP" altLang="en-US" sz="2000" dirty="0"/>
              <a:t>してみよう</a:t>
            </a:r>
          </a:p>
          <a:p>
            <a:pPr marL="0" indent="0">
              <a:buNone/>
            </a:pPr>
            <a:endParaRPr lang="ja-JP" altLang="en-US" sz="2000" dirty="0"/>
          </a:p>
          <a:p>
            <a:pPr marL="0" indent="0">
              <a:buNone/>
            </a:pPr>
            <a:r>
              <a:rPr lang="ja-JP" altLang="en-US" sz="2000" dirty="0"/>
              <a:t>解答例：</a:t>
            </a:r>
          </a:p>
          <a:p>
            <a:pPr marL="0" indent="0">
              <a:buNone/>
            </a:pPr>
            <a:r>
              <a:rPr lang="en-US" altLang="ja-JP" sz="2000" dirty="0"/>
              <a:t>x, y = 2, 2 </a:t>
            </a:r>
          </a:p>
          <a:p>
            <a:pPr marL="0" indent="0">
              <a:buNone/>
            </a:pPr>
            <a:r>
              <a:rPr lang="ja-JP" altLang="en-US" sz="2000" dirty="0"/>
              <a:t>のときは次のように表示される</a:t>
            </a:r>
          </a:p>
          <a:p>
            <a:pPr marL="0" indent="0">
              <a:buNone/>
            </a:pPr>
            <a:r>
              <a:rPr lang="en-US" altLang="ja-JP" sz="2000" dirty="0"/>
              <a:t>Pixel color at (2, 2): (32, 32, 32)</a:t>
            </a:r>
            <a:endParaRPr kumimoji="1" lang="ja-JP" altLang="en-US" sz="20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2"/>
          <a:stretch>
            <a:fillRect/>
          </a:stretch>
        </p:blipFill>
        <p:spPr>
          <a:xfrm>
            <a:off x="4757712" y="3622672"/>
            <a:ext cx="3923301" cy="1633734"/>
          </a:xfrm>
          <a:prstGeom prst="rect">
            <a:avLst/>
          </a:prstGeom>
        </p:spPr>
      </p:pic>
    </p:spTree>
    <p:extLst>
      <p:ext uri="{BB962C8B-B14F-4D97-AF65-F5344CB8AC3E}">
        <p14:creationId xmlns:p14="http://schemas.microsoft.com/office/powerpoint/2010/main" val="1076713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1" y="1741337"/>
            <a:ext cx="6611258" cy="2387918"/>
          </a:xfrm>
        </p:spPr>
        <p:txBody>
          <a:bodyPr anchor="b">
            <a:normAutofit/>
          </a:bodyPr>
          <a:lstStyle/>
          <a:p>
            <a:r>
              <a:rPr lang="en-US" altLang="ja-JP" sz="4500" dirty="0">
                <a:solidFill>
                  <a:schemeClr val="tx2"/>
                </a:solidFill>
              </a:rPr>
              <a:t>5-4. </a:t>
            </a:r>
            <a:r>
              <a:rPr lang="ja-JP" altLang="en-US" sz="4500" dirty="0">
                <a:solidFill>
                  <a:schemeClr val="tx2"/>
                </a:solidFill>
              </a:rPr>
              <a:t>画像分類と畳み込みニューラルネットワーク</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008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D5BEC-7461-47D7-AF0E-7B885CED3A09}"/>
              </a:ext>
            </a:extLst>
          </p:cNvPr>
          <p:cNvSpPr>
            <a:spLocks noGrp="1"/>
          </p:cNvSpPr>
          <p:nvPr>
            <p:ph type="title"/>
          </p:nvPr>
        </p:nvSpPr>
        <p:spPr/>
        <p:txBody>
          <a:bodyPr>
            <a:normAutofit fontScale="90000"/>
          </a:bodyPr>
          <a:lstStyle/>
          <a:p>
            <a:r>
              <a:rPr kumimoji="1" lang="ja-JP" altLang="en-US" dirty="0"/>
              <a:t>機械学習と訓練データとプログラム</a:t>
            </a:r>
          </a:p>
        </p:txBody>
      </p:sp>
      <p:sp>
        <p:nvSpPr>
          <p:cNvPr id="4" name="スライド番号プレースホルダー 3">
            <a:extLst>
              <a:ext uri="{FF2B5EF4-FFF2-40B4-BE49-F238E27FC236}">
                <a16:creationId xmlns:a16="http://schemas.microsoft.com/office/drawing/2014/main" id="{5AB03C12-CF13-4024-806F-5F904AB6BEC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E7935C2B-4068-4AC8-814B-A82AD90B4961}"/>
              </a:ext>
            </a:extLst>
          </p:cNvPr>
          <p:cNvSpPr txBox="1">
            <a:spLocks/>
          </p:cNvSpPr>
          <p:nvPr/>
        </p:nvSpPr>
        <p:spPr>
          <a:xfrm>
            <a:off x="4316902" y="879059"/>
            <a:ext cx="6909134" cy="12833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機械学習のプログラム</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9" name="正方形/長方形 8">
            <a:extLst>
              <a:ext uri="{FF2B5EF4-FFF2-40B4-BE49-F238E27FC236}">
                <a16:creationId xmlns:a16="http://schemas.microsoft.com/office/drawing/2014/main" id="{E210053E-18CC-4A44-BD72-969EB27E07C2}"/>
              </a:ext>
            </a:extLst>
          </p:cNvPr>
          <p:cNvSpPr/>
          <p:nvPr/>
        </p:nvSpPr>
        <p:spPr>
          <a:xfrm>
            <a:off x="6151667" y="1475893"/>
            <a:ext cx="4572000" cy="584775"/>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データを用いて学習を行う</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学習ののち，画像分類を行う</a:t>
            </a:r>
            <a:endParaRPr kumimoji="0"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AECABC5E-0448-43A1-8283-1D58B6D60FC7}"/>
              </a:ext>
            </a:extLst>
          </p:cNvPr>
          <p:cNvSpPr txBox="1"/>
          <p:nvPr/>
        </p:nvSpPr>
        <p:spPr>
          <a:xfrm>
            <a:off x="4588422" y="1642248"/>
            <a:ext cx="13388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プログラム</a:t>
            </a:r>
          </a:p>
        </p:txBody>
      </p:sp>
      <p:sp>
        <p:nvSpPr>
          <p:cNvPr id="19" name="テキスト ボックス 18">
            <a:extLst>
              <a:ext uri="{FF2B5EF4-FFF2-40B4-BE49-F238E27FC236}">
                <a16:creationId xmlns:a16="http://schemas.microsoft.com/office/drawing/2014/main" id="{E36B67FB-1516-45E9-B801-4815BD8CADA1}"/>
              </a:ext>
            </a:extLst>
          </p:cNvPr>
          <p:cNvSpPr txBox="1"/>
          <p:nvPr/>
        </p:nvSpPr>
        <p:spPr>
          <a:xfrm>
            <a:off x="4473006" y="4654182"/>
            <a:ext cx="387798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学習の結果、文字認識の能力を獲得</a:t>
            </a:r>
          </a:p>
        </p:txBody>
      </p:sp>
      <p:sp>
        <p:nvSpPr>
          <p:cNvPr id="20" name="テキスト ボックス 19">
            <a:extLst>
              <a:ext uri="{FF2B5EF4-FFF2-40B4-BE49-F238E27FC236}">
                <a16:creationId xmlns:a16="http://schemas.microsoft.com/office/drawing/2014/main" id="{F73C2FD4-F48B-4045-8602-9384841FD6A9}"/>
              </a:ext>
            </a:extLst>
          </p:cNvPr>
          <p:cNvSpPr txBox="1"/>
          <p:nvPr/>
        </p:nvSpPr>
        <p:spPr>
          <a:xfrm>
            <a:off x="40281" y="1411415"/>
            <a:ext cx="387798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学習に使用する訓練データ</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60AFF4FA-E568-400C-BC3F-EBE36DAA1A7A}"/>
              </a:ext>
            </a:extLst>
          </p:cNvPr>
          <p:cNvPicPr>
            <a:picLocks noChangeAspect="1"/>
          </p:cNvPicPr>
          <p:nvPr/>
        </p:nvPicPr>
        <p:blipFill>
          <a:blip r:embed="rId2"/>
          <a:stretch>
            <a:fillRect/>
          </a:stretch>
        </p:blipFill>
        <p:spPr>
          <a:xfrm>
            <a:off x="40281" y="2284921"/>
            <a:ext cx="2041662" cy="2622884"/>
          </a:xfrm>
          <a:prstGeom prst="rect">
            <a:avLst/>
          </a:prstGeom>
        </p:spPr>
      </p:pic>
      <p:pic>
        <p:nvPicPr>
          <p:cNvPr id="22" name="図 21">
            <a:extLst>
              <a:ext uri="{FF2B5EF4-FFF2-40B4-BE49-F238E27FC236}">
                <a16:creationId xmlns:a16="http://schemas.microsoft.com/office/drawing/2014/main" id="{E344D455-E113-4912-B9E3-36DF0A3C907A}"/>
              </a:ext>
            </a:extLst>
          </p:cNvPr>
          <p:cNvPicPr>
            <a:picLocks noChangeAspect="1"/>
          </p:cNvPicPr>
          <p:nvPr/>
        </p:nvPicPr>
        <p:blipFill>
          <a:blip r:embed="rId3"/>
          <a:stretch>
            <a:fillRect/>
          </a:stretch>
        </p:blipFill>
        <p:spPr>
          <a:xfrm>
            <a:off x="2116262" y="2330077"/>
            <a:ext cx="1444699" cy="2892574"/>
          </a:xfrm>
          <a:prstGeom prst="rect">
            <a:avLst/>
          </a:prstGeom>
        </p:spPr>
      </p:pic>
      <p:pic>
        <p:nvPicPr>
          <p:cNvPr id="3" name="図 2"/>
          <p:cNvPicPr>
            <a:picLocks noChangeAspect="1"/>
          </p:cNvPicPr>
          <p:nvPr/>
        </p:nvPicPr>
        <p:blipFill>
          <a:blip r:embed="rId4"/>
          <a:stretch>
            <a:fillRect/>
          </a:stretch>
        </p:blipFill>
        <p:spPr>
          <a:xfrm>
            <a:off x="4800532" y="5023514"/>
            <a:ext cx="3454909" cy="1697962"/>
          </a:xfrm>
          <a:prstGeom prst="rect">
            <a:avLst/>
          </a:prstGeom>
        </p:spPr>
      </p:pic>
      <p:pic>
        <p:nvPicPr>
          <p:cNvPr id="7" name="図 6"/>
          <p:cNvPicPr>
            <a:picLocks noChangeAspect="1"/>
          </p:cNvPicPr>
          <p:nvPr/>
        </p:nvPicPr>
        <p:blipFill>
          <a:blip r:embed="rId5"/>
          <a:stretch>
            <a:fillRect/>
          </a:stretch>
        </p:blipFill>
        <p:spPr>
          <a:xfrm>
            <a:off x="4691963" y="2011580"/>
            <a:ext cx="2193108" cy="2527447"/>
          </a:xfrm>
          <a:prstGeom prst="rect">
            <a:avLst/>
          </a:prstGeom>
        </p:spPr>
      </p:pic>
    </p:spTree>
    <p:extLst>
      <p:ext uri="{BB962C8B-B14F-4D97-AF65-F5344CB8AC3E}">
        <p14:creationId xmlns:p14="http://schemas.microsoft.com/office/powerpoint/2010/main" val="3162125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F74AB-A90C-407F-A7D9-365069BD5BF7}"/>
              </a:ext>
            </a:extLst>
          </p:cNvPr>
          <p:cNvSpPr>
            <a:spLocks noGrp="1"/>
          </p:cNvSpPr>
          <p:nvPr>
            <p:ph type="title"/>
          </p:nvPr>
        </p:nvSpPr>
        <p:spPr/>
        <p:txBody>
          <a:bodyPr>
            <a:normAutofit fontScale="90000"/>
          </a:bodyPr>
          <a:lstStyle/>
          <a:p>
            <a:r>
              <a:rPr lang="ja-JP" altLang="en-US" dirty="0"/>
              <a:t>手書き文字の </a:t>
            </a:r>
            <a:r>
              <a:rPr lang="en-US" altLang="ja-JP" dirty="0"/>
              <a:t>MNIST </a:t>
            </a:r>
            <a:r>
              <a:rPr lang="ja-JP" altLang="en-US" dirty="0"/>
              <a:t>データセット</a:t>
            </a:r>
            <a:endParaRPr kumimoji="1" lang="ja-JP" altLang="en-US" dirty="0"/>
          </a:p>
        </p:txBody>
      </p:sp>
      <p:sp>
        <p:nvSpPr>
          <p:cNvPr id="3" name="コンテンツ プレースホルダー 2">
            <a:extLst>
              <a:ext uri="{FF2B5EF4-FFF2-40B4-BE49-F238E27FC236}">
                <a16:creationId xmlns:a16="http://schemas.microsoft.com/office/drawing/2014/main" id="{53E9B690-0BC5-4C55-9278-50BE04C9F6A2}"/>
              </a:ext>
            </a:extLst>
          </p:cNvPr>
          <p:cNvSpPr>
            <a:spLocks noGrp="1"/>
          </p:cNvSpPr>
          <p:nvPr>
            <p:ph idx="1"/>
          </p:nvPr>
        </p:nvSpPr>
        <p:spPr/>
        <p:txBody>
          <a:bodyPr/>
          <a:lstStyle/>
          <a:p>
            <a:r>
              <a:rPr lang="en-US" altLang="ja-JP" b="1" dirty="0"/>
              <a:t>0</a:t>
            </a:r>
            <a:r>
              <a:rPr lang="ja-JP" altLang="en-US" b="1" dirty="0"/>
              <a:t> ～ </a:t>
            </a:r>
            <a:r>
              <a:rPr lang="en-US" altLang="ja-JP" b="1" dirty="0"/>
              <a:t>9 </a:t>
            </a:r>
            <a:r>
              <a:rPr lang="ja-JP" altLang="en-US" b="1" dirty="0"/>
              <a:t>の手書き文字．濃淡画像 </a:t>
            </a:r>
            <a:r>
              <a:rPr lang="en-US" altLang="ja-JP" b="1" dirty="0"/>
              <a:t>28 × 28</a:t>
            </a:r>
          </a:p>
          <a:p>
            <a:r>
              <a:rPr lang="ja-JP" altLang="en-US" b="1" dirty="0">
                <a:solidFill>
                  <a:srgbClr val="C00000"/>
                </a:solidFill>
              </a:rPr>
              <a:t>訓練データ</a:t>
            </a:r>
            <a:r>
              <a:rPr lang="ja-JP" altLang="en-US" dirty="0"/>
              <a:t>　（学習用）</a:t>
            </a:r>
            <a:endParaRPr lang="en-US" altLang="ja-JP" dirty="0"/>
          </a:p>
          <a:p>
            <a:endParaRPr lang="en-US" altLang="ja-JP" dirty="0"/>
          </a:p>
          <a:p>
            <a:endParaRPr lang="en-US" altLang="ja-JP" dirty="0"/>
          </a:p>
          <a:p>
            <a:endParaRPr lang="en-US" altLang="ja-JP" dirty="0"/>
          </a:p>
          <a:p>
            <a:endParaRPr lang="en-US" altLang="ja-JP" dirty="0"/>
          </a:p>
          <a:p>
            <a:r>
              <a:rPr kumimoji="1" lang="ja-JP" altLang="en-US" b="1" dirty="0">
                <a:solidFill>
                  <a:srgbClr val="C00000"/>
                </a:solidFill>
              </a:rPr>
              <a:t>検証データ</a:t>
            </a:r>
            <a:r>
              <a:rPr kumimoji="1" lang="ja-JP" altLang="en-US" dirty="0"/>
              <a:t>　（検証用）</a:t>
            </a:r>
          </a:p>
        </p:txBody>
      </p:sp>
      <p:sp>
        <p:nvSpPr>
          <p:cNvPr id="4" name="スライド番号プレースホルダー 3">
            <a:extLst>
              <a:ext uri="{FF2B5EF4-FFF2-40B4-BE49-F238E27FC236}">
                <a16:creationId xmlns:a16="http://schemas.microsoft.com/office/drawing/2014/main" id="{FFA4399F-F5E7-40EF-8C17-27BCFC8AAF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031B1B7D-4970-4F73-ACC2-EAAFC4D0A0FD}"/>
              </a:ext>
            </a:extLst>
          </p:cNvPr>
          <p:cNvSpPr txBox="1"/>
          <p:nvPr/>
        </p:nvSpPr>
        <p:spPr>
          <a:xfrm>
            <a:off x="1733550" y="2552700"/>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7" name="テキスト ボックス 6">
            <a:extLst>
              <a:ext uri="{FF2B5EF4-FFF2-40B4-BE49-F238E27FC236}">
                <a16:creationId xmlns:a16="http://schemas.microsoft.com/office/drawing/2014/main" id="{0B48FBD8-5B2F-4ADD-8586-3C0F19B3072E}"/>
              </a:ext>
            </a:extLst>
          </p:cNvPr>
          <p:cNvSpPr txBox="1"/>
          <p:nvPr/>
        </p:nvSpPr>
        <p:spPr>
          <a:xfrm>
            <a:off x="1733550" y="5245100"/>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9" name="テキスト ボックス 8">
            <a:extLst>
              <a:ext uri="{FF2B5EF4-FFF2-40B4-BE49-F238E27FC236}">
                <a16:creationId xmlns:a16="http://schemas.microsoft.com/office/drawing/2014/main" id="{DDEA9FB0-37A0-4C2C-B1F0-C984C0A0A3B4}"/>
              </a:ext>
            </a:extLst>
          </p:cNvPr>
          <p:cNvSpPr txBox="1"/>
          <p:nvPr/>
        </p:nvSpPr>
        <p:spPr>
          <a:xfrm>
            <a:off x="7948302" y="3198167"/>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p>
        </p:txBody>
      </p:sp>
      <p:pic>
        <p:nvPicPr>
          <p:cNvPr id="10" name="図 9">
            <a:extLst>
              <a:ext uri="{FF2B5EF4-FFF2-40B4-BE49-F238E27FC236}">
                <a16:creationId xmlns:a16="http://schemas.microsoft.com/office/drawing/2014/main" id="{CD5773E7-BF14-EEA5-ED8C-3B55563250FF}"/>
              </a:ext>
            </a:extLst>
          </p:cNvPr>
          <p:cNvPicPr>
            <a:picLocks noChangeAspect="1"/>
          </p:cNvPicPr>
          <p:nvPr/>
        </p:nvPicPr>
        <p:blipFill>
          <a:blip r:embed="rId2"/>
          <a:stretch>
            <a:fillRect/>
          </a:stretch>
        </p:blipFill>
        <p:spPr>
          <a:xfrm>
            <a:off x="5345485" y="1460268"/>
            <a:ext cx="2568286" cy="2514966"/>
          </a:xfrm>
          <a:prstGeom prst="rect">
            <a:avLst/>
          </a:prstGeom>
        </p:spPr>
      </p:pic>
      <p:sp>
        <p:nvSpPr>
          <p:cNvPr id="13" name="テキスト ボックス 12">
            <a:extLst>
              <a:ext uri="{FF2B5EF4-FFF2-40B4-BE49-F238E27FC236}">
                <a16:creationId xmlns:a16="http://schemas.microsoft.com/office/drawing/2014/main" id="{76F9C7A0-2D78-4435-6F2D-5EB8F7637FA4}"/>
              </a:ext>
            </a:extLst>
          </p:cNvPr>
          <p:cNvSpPr txBox="1"/>
          <p:nvPr/>
        </p:nvSpPr>
        <p:spPr>
          <a:xfrm>
            <a:off x="7913531" y="5894686"/>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抜粋</a:t>
            </a:r>
          </a:p>
        </p:txBody>
      </p:sp>
      <p:pic>
        <p:nvPicPr>
          <p:cNvPr id="15" name="図 14">
            <a:extLst>
              <a:ext uri="{FF2B5EF4-FFF2-40B4-BE49-F238E27FC236}">
                <a16:creationId xmlns:a16="http://schemas.microsoft.com/office/drawing/2014/main" id="{2039F0B6-ED0E-3135-2A02-C3B83ED6D62D}"/>
              </a:ext>
            </a:extLst>
          </p:cNvPr>
          <p:cNvPicPr>
            <a:picLocks noChangeAspect="1"/>
          </p:cNvPicPr>
          <p:nvPr/>
        </p:nvPicPr>
        <p:blipFill>
          <a:blip r:embed="rId3"/>
          <a:stretch>
            <a:fillRect/>
          </a:stretch>
        </p:blipFill>
        <p:spPr>
          <a:xfrm>
            <a:off x="5345485" y="4362570"/>
            <a:ext cx="2553161" cy="2514967"/>
          </a:xfrm>
          <a:prstGeom prst="rect">
            <a:avLst/>
          </a:prstGeom>
        </p:spPr>
      </p:pic>
    </p:spTree>
    <p:extLst>
      <p:ext uri="{BB962C8B-B14F-4D97-AF65-F5344CB8AC3E}">
        <p14:creationId xmlns:p14="http://schemas.microsoft.com/office/powerpoint/2010/main" val="54623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787" y="-261125"/>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44461" y="1761004"/>
            <a:ext cx="5098010" cy="5044909"/>
          </a:xfrm>
        </p:spPr>
        <p:txBody>
          <a:bodyPr>
            <a:normAutofit/>
          </a:bodyPr>
          <a:lstStyle/>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イントロダクション</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コンピュータによる画像理解</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画像データの扱い</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畳み込みニューラルネットワーク</a:t>
            </a:r>
            <a:r>
              <a:rPr lang="en-US" altLang="ja-JP" sz="2400" dirty="0">
                <a:latin typeface="ＭＳ ゴシック" panose="020B0609070205080204" pitchFamily="49" charset="-128"/>
                <a:ea typeface="ＭＳ ゴシック" panose="020B0609070205080204" pitchFamily="49" charset="-128"/>
              </a:rPr>
              <a:t>(CNN)</a:t>
            </a:r>
            <a:r>
              <a:rPr lang="ja-JP" altLang="en-US" sz="2400" dirty="0">
                <a:latin typeface="ＭＳ ゴシック" panose="020B0609070205080204" pitchFamily="49" charset="-128"/>
                <a:ea typeface="ＭＳ ゴシック" panose="020B0609070205080204" pitchFamily="49" charset="-128"/>
              </a:rPr>
              <a:t>の基礎</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畳み込み</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全結合層</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畳み込み層</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ja-JP" altLang="en-US" sz="2400" dirty="0">
                <a:latin typeface="ＭＳ ゴシック" panose="020B0609070205080204" pitchFamily="49" charset="-128"/>
                <a:ea typeface="ＭＳ ゴシック" panose="020B0609070205080204" pitchFamily="49" charset="-128"/>
              </a:rPr>
              <a:t>プーリング層</a:t>
            </a:r>
            <a:endParaRPr lang="en-US" altLang="ja-JP" sz="2400" dirty="0">
              <a:latin typeface="ＭＳ ゴシック" panose="020B0609070205080204" pitchFamily="49" charset="-128"/>
              <a:ea typeface="ＭＳ ゴシック" panose="020B0609070205080204" pitchFamily="49" charset="-128"/>
            </a:endParaRPr>
          </a:p>
          <a:p>
            <a:pPr marL="457200" indent="-457200">
              <a:buFont typeface="+mj-lt"/>
              <a:buAutoNum type="arabicPeriod"/>
            </a:pPr>
            <a:r>
              <a:rPr lang="en-US" altLang="ja-JP" sz="2400" dirty="0">
                <a:latin typeface="ＭＳ ゴシック" panose="020B0609070205080204" pitchFamily="49" charset="-128"/>
                <a:ea typeface="ＭＳ ゴシック" panose="020B0609070205080204" pitchFamily="49" charset="-128"/>
              </a:rPr>
              <a:t>CNN Explainer </a:t>
            </a:r>
            <a:r>
              <a:rPr lang="ja-JP" altLang="en-US" sz="2400" dirty="0">
                <a:latin typeface="ＭＳ ゴシック" panose="020B0609070205080204" pitchFamily="49" charset="-128"/>
                <a:ea typeface="ＭＳ ゴシック" panose="020B0609070205080204" pitchFamily="49" charset="-128"/>
              </a:rPr>
              <a:t>のデモ</a:t>
            </a: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75215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2F74AB-A90C-407F-A7D9-365069BD5BF7}"/>
              </a:ext>
            </a:extLst>
          </p:cNvPr>
          <p:cNvSpPr>
            <a:spLocks noGrp="1"/>
          </p:cNvSpPr>
          <p:nvPr>
            <p:ph type="title"/>
          </p:nvPr>
        </p:nvSpPr>
        <p:spPr/>
        <p:txBody>
          <a:bodyPr>
            <a:normAutofit fontScale="90000"/>
          </a:bodyPr>
          <a:lstStyle/>
          <a:p>
            <a:r>
              <a:rPr lang="ja-JP" altLang="en-US" dirty="0"/>
              <a:t>手書き文字の </a:t>
            </a:r>
            <a:r>
              <a:rPr lang="en-US" altLang="ja-JP" dirty="0"/>
              <a:t>MNIST </a:t>
            </a:r>
            <a:r>
              <a:rPr lang="ja-JP" altLang="en-US" dirty="0"/>
              <a:t>データセットの分類</a:t>
            </a:r>
            <a:endParaRPr kumimoji="1" lang="ja-JP" altLang="en-US" dirty="0"/>
          </a:p>
        </p:txBody>
      </p:sp>
      <p:sp>
        <p:nvSpPr>
          <p:cNvPr id="3" name="コンテンツ プレースホルダー 2">
            <a:extLst>
              <a:ext uri="{FF2B5EF4-FFF2-40B4-BE49-F238E27FC236}">
                <a16:creationId xmlns:a16="http://schemas.microsoft.com/office/drawing/2014/main" id="{53E9B690-0BC5-4C55-9278-50BE04C9F6A2}"/>
              </a:ext>
            </a:extLst>
          </p:cNvPr>
          <p:cNvSpPr>
            <a:spLocks noGrp="1"/>
          </p:cNvSpPr>
          <p:nvPr>
            <p:ph idx="1"/>
          </p:nvPr>
        </p:nvSpPr>
        <p:spPr>
          <a:xfrm>
            <a:off x="825343" y="6125517"/>
            <a:ext cx="2247735" cy="490623"/>
          </a:xfrm>
        </p:spPr>
        <p:txBody>
          <a:bodyPr>
            <a:normAutofit lnSpcReduction="10000"/>
          </a:bodyPr>
          <a:lstStyle/>
          <a:p>
            <a:pPr marL="0" indent="0">
              <a:buNone/>
            </a:pPr>
            <a:r>
              <a:rPr lang="ja-JP" altLang="en-US" b="1" dirty="0">
                <a:solidFill>
                  <a:srgbClr val="C00000"/>
                </a:solidFill>
              </a:rPr>
              <a:t>訓練データ</a:t>
            </a:r>
            <a:endParaRPr kumimoji="1" lang="ja-JP" altLang="en-US" dirty="0"/>
          </a:p>
        </p:txBody>
      </p:sp>
      <p:sp>
        <p:nvSpPr>
          <p:cNvPr id="4" name="スライド番号プレースホルダー 3">
            <a:extLst>
              <a:ext uri="{FF2B5EF4-FFF2-40B4-BE49-F238E27FC236}">
                <a16:creationId xmlns:a16="http://schemas.microsoft.com/office/drawing/2014/main" id="{FFA4399F-F5E7-40EF-8C17-27BCFC8AAF4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031B1B7D-4970-4F73-ACC2-EAAFC4D0A0FD}"/>
              </a:ext>
            </a:extLst>
          </p:cNvPr>
          <p:cNvSpPr txBox="1"/>
          <p:nvPr/>
        </p:nvSpPr>
        <p:spPr>
          <a:xfrm>
            <a:off x="182713" y="5569892"/>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6</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sp>
        <p:nvSpPr>
          <p:cNvPr id="7" name="テキスト ボックス 6">
            <a:extLst>
              <a:ext uri="{FF2B5EF4-FFF2-40B4-BE49-F238E27FC236}">
                <a16:creationId xmlns:a16="http://schemas.microsoft.com/office/drawing/2014/main" id="{0B48FBD8-5B2F-4ADD-8586-3C0F19B3072E}"/>
              </a:ext>
            </a:extLst>
          </p:cNvPr>
          <p:cNvSpPr txBox="1"/>
          <p:nvPr/>
        </p:nvSpPr>
        <p:spPr>
          <a:xfrm>
            <a:off x="4301660" y="5569892"/>
            <a:ext cx="311655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10000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枚の画像と正解</a:t>
            </a:r>
          </a:p>
        </p:txBody>
      </p:sp>
      <p:pic>
        <p:nvPicPr>
          <p:cNvPr id="10" name="図 9">
            <a:extLst>
              <a:ext uri="{FF2B5EF4-FFF2-40B4-BE49-F238E27FC236}">
                <a16:creationId xmlns:a16="http://schemas.microsoft.com/office/drawing/2014/main" id="{CD5773E7-BF14-EEA5-ED8C-3B55563250FF}"/>
              </a:ext>
            </a:extLst>
          </p:cNvPr>
          <p:cNvPicPr>
            <a:picLocks noChangeAspect="1"/>
          </p:cNvPicPr>
          <p:nvPr/>
        </p:nvPicPr>
        <p:blipFill>
          <a:blip r:embed="rId2"/>
          <a:stretch>
            <a:fillRect/>
          </a:stretch>
        </p:blipFill>
        <p:spPr>
          <a:xfrm>
            <a:off x="369913" y="2960966"/>
            <a:ext cx="2568286" cy="2514966"/>
          </a:xfrm>
          <a:prstGeom prst="rect">
            <a:avLst/>
          </a:prstGeom>
        </p:spPr>
      </p:pic>
      <p:pic>
        <p:nvPicPr>
          <p:cNvPr id="15" name="図 14">
            <a:extLst>
              <a:ext uri="{FF2B5EF4-FFF2-40B4-BE49-F238E27FC236}">
                <a16:creationId xmlns:a16="http://schemas.microsoft.com/office/drawing/2014/main" id="{2039F0B6-ED0E-3135-2A02-C3B83ED6D62D}"/>
              </a:ext>
            </a:extLst>
          </p:cNvPr>
          <p:cNvPicPr>
            <a:picLocks noChangeAspect="1"/>
          </p:cNvPicPr>
          <p:nvPr/>
        </p:nvPicPr>
        <p:blipFill>
          <a:blip r:embed="rId3"/>
          <a:stretch>
            <a:fillRect/>
          </a:stretch>
        </p:blipFill>
        <p:spPr>
          <a:xfrm>
            <a:off x="4388470" y="2960965"/>
            <a:ext cx="2553161" cy="2514967"/>
          </a:xfrm>
          <a:prstGeom prst="rect">
            <a:avLst/>
          </a:prstGeom>
        </p:spPr>
      </p:pic>
      <p:sp>
        <p:nvSpPr>
          <p:cNvPr id="11" name="コンテンツ プレースホルダー 2">
            <a:extLst>
              <a:ext uri="{FF2B5EF4-FFF2-40B4-BE49-F238E27FC236}">
                <a16:creationId xmlns:a16="http://schemas.microsoft.com/office/drawing/2014/main" id="{53E9B690-0BC5-4C55-9278-50BE04C9F6A2}"/>
              </a:ext>
            </a:extLst>
          </p:cNvPr>
          <p:cNvSpPr txBox="1">
            <a:spLocks/>
          </p:cNvSpPr>
          <p:nvPr/>
        </p:nvSpPr>
        <p:spPr>
          <a:xfrm>
            <a:off x="4791601" y="6111039"/>
            <a:ext cx="2247735" cy="49062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検証データ</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2" name="コンテンツ プレースホルダー 2">
            <a:extLst>
              <a:ext uri="{FF2B5EF4-FFF2-40B4-BE49-F238E27FC236}">
                <a16:creationId xmlns:a16="http://schemas.microsoft.com/office/drawing/2014/main" id="{BF654E80-6CF9-3B1B-C7E5-82C6A87F13BF}"/>
              </a:ext>
            </a:extLst>
          </p:cNvPr>
          <p:cNvSpPr txBox="1">
            <a:spLocks/>
          </p:cNvSpPr>
          <p:nvPr/>
        </p:nvSpPr>
        <p:spPr>
          <a:xfrm>
            <a:off x="321845" y="846253"/>
            <a:ext cx="8461208"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手書き文字の画像を，</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0 </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9 </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に分類</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訓練データ</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を使用して、</a:t>
            </a:r>
            <a:r>
              <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モデルの学習</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を行う</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検証データ</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を使用して、</a:t>
            </a:r>
            <a:r>
              <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学習されたモデルの検証</a:t>
            </a: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を行う</a:t>
            </a:r>
          </a:p>
        </p:txBody>
      </p:sp>
    </p:spTree>
    <p:extLst>
      <p:ext uri="{BB962C8B-B14F-4D97-AF65-F5344CB8AC3E}">
        <p14:creationId xmlns:p14="http://schemas.microsoft.com/office/powerpoint/2010/main" val="4183156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ディープラーニングの利点と弱点</a:t>
            </a:r>
          </a:p>
        </p:txBody>
      </p:sp>
      <p:sp>
        <p:nvSpPr>
          <p:cNvPr id="3" name="コンテンツ プレースホルダー 2"/>
          <p:cNvSpPr>
            <a:spLocks noGrp="1"/>
          </p:cNvSpPr>
          <p:nvPr>
            <p:ph idx="1"/>
          </p:nvPr>
        </p:nvSpPr>
        <p:spPr/>
        <p:txBody>
          <a:bodyPr>
            <a:normAutofit/>
          </a:bodyPr>
          <a:lstStyle/>
          <a:p>
            <a:r>
              <a:rPr lang="ja-JP" altLang="en-US" sz="2400" b="1" dirty="0"/>
              <a:t>層を深くすると複雑な特徴をとらえることが可能</a:t>
            </a:r>
            <a:endParaRPr lang="en-US" altLang="ja-JP" sz="2400" dirty="0"/>
          </a:p>
          <a:p>
            <a:endParaRPr lang="en-US" altLang="ja-JP" sz="2400" dirty="0"/>
          </a:p>
          <a:p>
            <a:r>
              <a:rPr lang="ja-JP" altLang="en-US" sz="2400" u="sng" dirty="0">
                <a:solidFill>
                  <a:srgbClr val="FF0000"/>
                </a:solidFill>
              </a:rPr>
              <a:t>層の深さが増えると「</a:t>
            </a:r>
            <a:r>
              <a:rPr lang="ja-JP" altLang="en-US" sz="2400" b="1" u="sng" dirty="0">
                <a:solidFill>
                  <a:srgbClr val="FF0000"/>
                </a:solidFill>
              </a:rPr>
              <a:t>勾配消失問題</a:t>
            </a:r>
            <a:r>
              <a:rPr lang="ja-JP" altLang="en-US" sz="2400" u="sng" dirty="0">
                <a:solidFill>
                  <a:srgbClr val="FF0000"/>
                </a:solidFill>
              </a:rPr>
              <a:t>」が発生</a:t>
            </a:r>
            <a:endParaRPr lang="en-US" altLang="ja-JP" sz="2400" u="sng" dirty="0">
              <a:solidFill>
                <a:srgbClr val="FF0000"/>
              </a:solidFill>
            </a:endParaRPr>
          </a:p>
          <a:p>
            <a:pPr marL="0" indent="0">
              <a:buNone/>
            </a:pPr>
            <a:endParaRPr lang="en-US" altLang="ja-JP" sz="2400" dirty="0"/>
          </a:p>
          <a:p>
            <a:pPr marL="0" indent="0">
              <a:buNone/>
            </a:pPr>
            <a:r>
              <a:rPr lang="ja-JP" altLang="en-US" sz="2400" dirty="0"/>
              <a:t>勾配消失は、</a:t>
            </a:r>
            <a:r>
              <a:rPr lang="ja-JP" altLang="en-US" sz="2400" b="1" dirty="0"/>
              <a:t>ニューラルネットワークの入力に近い層（初めの方の層）が正しく学習しづらくなる</a:t>
            </a:r>
            <a:r>
              <a:rPr lang="ja-JP" altLang="en-US" sz="2400" dirty="0"/>
              <a:t>問題。</a:t>
            </a:r>
            <a:endParaRPr lang="en-US" altLang="ja-JP" sz="2400" dirty="0"/>
          </a:p>
          <a:p>
            <a:pPr marL="0" indent="0">
              <a:buNone/>
            </a:pPr>
            <a:endParaRPr lang="en-US" altLang="ja-JP" sz="2400" dirty="0"/>
          </a:p>
          <a:p>
            <a:pPr marL="0" indent="0">
              <a:buNone/>
            </a:pPr>
            <a:r>
              <a:rPr lang="ja-JP" altLang="en-US" sz="2400" dirty="0"/>
              <a:t>画像理解においても、勾配消失の解決は重要。</a:t>
            </a:r>
            <a:endParaRPr lang="en-US" altLang="ja-JP" sz="2400" dirty="0"/>
          </a:p>
          <a:p>
            <a:pPr marL="0" indent="0">
              <a:buNone/>
            </a:pPr>
            <a:r>
              <a:rPr lang="ja-JP" altLang="en-US" sz="2400" dirty="0"/>
              <a:t>（次ページ以降、歴史と、</a:t>
            </a:r>
            <a:r>
              <a:rPr lang="ja-JP" altLang="en-US" sz="2400" u="sng" dirty="0"/>
              <a:t>代表的な解決策である </a:t>
            </a:r>
            <a:r>
              <a:rPr lang="en-US" altLang="ja-JP" sz="2400" u="sng" dirty="0" err="1"/>
              <a:t>ResNet</a:t>
            </a:r>
            <a:r>
              <a:rPr lang="en-US" altLang="ja-JP" sz="2400" u="sng" dirty="0"/>
              <a:t> </a:t>
            </a:r>
            <a:r>
              <a:rPr lang="ja-JP" altLang="en-US" sz="2400" dirty="0"/>
              <a:t>を説明）</a:t>
            </a:r>
            <a:endParaRPr lang="en-US" altLang="ja-JP" sz="2400" dirty="0"/>
          </a:p>
          <a:p>
            <a:endParaRPr kumimoji="1" lang="en-US" altLang="ja-JP" sz="2400" dirty="0"/>
          </a:p>
          <a:p>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07848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81F10F-71F0-733E-FD0B-982CD1A9742A}"/>
              </a:ext>
            </a:extLst>
          </p:cNvPr>
          <p:cNvSpPr>
            <a:spLocks noGrp="1"/>
          </p:cNvSpPr>
          <p:nvPr>
            <p:ph type="title"/>
          </p:nvPr>
        </p:nvSpPr>
        <p:spPr>
          <a:xfrm>
            <a:off x="321845" y="175028"/>
            <a:ext cx="8461208" cy="584439"/>
          </a:xfrm>
        </p:spPr>
        <p:txBody>
          <a:bodyPr>
            <a:normAutofit fontScale="90000"/>
          </a:bodyPr>
          <a:lstStyle/>
          <a:p>
            <a:r>
              <a:rPr kumimoji="1" lang="ja-JP" altLang="en-US" dirty="0"/>
              <a:t>ディープラーニングによる画像分類 </a:t>
            </a:r>
            <a:r>
              <a:rPr kumimoji="1" lang="en-US" altLang="ja-JP" dirty="0" err="1"/>
              <a:t>AlexNet</a:t>
            </a:r>
            <a:r>
              <a:rPr kumimoji="1" lang="en-US" altLang="ja-JP" dirty="0"/>
              <a:t> (2012</a:t>
            </a:r>
            <a:r>
              <a:rPr kumimoji="1" lang="ja-JP" altLang="en-US" dirty="0"/>
              <a:t>年）</a:t>
            </a:r>
          </a:p>
        </p:txBody>
      </p:sp>
      <p:sp>
        <p:nvSpPr>
          <p:cNvPr id="3" name="コンテンツ プレースホルダー 2">
            <a:extLst>
              <a:ext uri="{FF2B5EF4-FFF2-40B4-BE49-F238E27FC236}">
                <a16:creationId xmlns:a16="http://schemas.microsoft.com/office/drawing/2014/main" id="{E060118D-688D-45E6-18D4-DF5E5343F52E}"/>
              </a:ext>
            </a:extLst>
          </p:cNvPr>
          <p:cNvSpPr>
            <a:spLocks noGrp="1"/>
          </p:cNvSpPr>
          <p:nvPr>
            <p:ph idx="1"/>
          </p:nvPr>
        </p:nvSpPr>
        <p:spPr>
          <a:xfrm>
            <a:off x="418312" y="1001210"/>
            <a:ext cx="8861912" cy="6169111"/>
          </a:xfrm>
        </p:spPr>
        <p:txBody>
          <a:bodyPr>
            <a:noAutofit/>
          </a:bodyPr>
          <a:lstStyle/>
          <a:p>
            <a:r>
              <a:rPr kumimoji="1" lang="ja-JP" altLang="en-US" sz="2400" b="1" dirty="0"/>
              <a:t>画像分類，</a:t>
            </a:r>
            <a:r>
              <a:rPr lang="ja-JP" altLang="en-US" sz="2400" b="1" dirty="0"/>
              <a:t>教師有り学習，ディープラーニング</a:t>
            </a:r>
            <a:endParaRPr lang="en-US" altLang="ja-JP" sz="2400" b="1" dirty="0"/>
          </a:p>
          <a:p>
            <a:r>
              <a:rPr lang="ja-JP" altLang="en-US" sz="2400" b="1" dirty="0"/>
              <a:t>特徴：</a:t>
            </a:r>
            <a:r>
              <a:rPr lang="en-US" altLang="ja-JP" sz="2400" b="1" dirty="0"/>
              <a:t>CNN</a:t>
            </a:r>
            <a:r>
              <a:rPr lang="ja-JP" altLang="en-US" sz="2400" b="1" dirty="0"/>
              <a:t>（畳み込みニューラルネットワーク）の導入</a:t>
            </a:r>
            <a:endParaRPr lang="en-US" altLang="ja-JP" sz="2400" dirty="0"/>
          </a:p>
          <a:p>
            <a:pPr marL="0" indent="0">
              <a:buNone/>
            </a:pPr>
            <a:r>
              <a:rPr lang="ja-JP" altLang="en-US" sz="2000" dirty="0"/>
              <a:t>畳み込み</a:t>
            </a:r>
            <a:r>
              <a:rPr lang="en-US" altLang="ja-JP" sz="2000" dirty="0"/>
              <a:t>, max pooling, </a:t>
            </a:r>
            <a:r>
              <a:rPr lang="ja-JP" altLang="en-US" sz="2000" dirty="0"/>
              <a:t>正規化</a:t>
            </a:r>
            <a:r>
              <a:rPr lang="en-US" altLang="ja-JP" sz="2000" dirty="0"/>
              <a:t>(</a:t>
            </a:r>
            <a:r>
              <a:rPr lang="en-US" altLang="ja-JP" sz="2000" dirty="0" err="1"/>
              <a:t>LCN</a:t>
            </a:r>
            <a:r>
              <a:rPr lang="en-US" altLang="ja-JP" sz="2000" dirty="0"/>
              <a:t>), </a:t>
            </a:r>
            <a:r>
              <a:rPr lang="en-US" altLang="ja-JP" sz="2000" dirty="0" err="1"/>
              <a:t>softmax</a:t>
            </a:r>
            <a:r>
              <a:rPr lang="en-US" altLang="ja-JP" sz="2000" dirty="0"/>
              <a:t>, </a:t>
            </a:r>
            <a:r>
              <a:rPr lang="en-US" altLang="ja-JP" sz="2000" dirty="0" err="1"/>
              <a:t>ReLU</a:t>
            </a:r>
            <a:r>
              <a:rPr lang="en-US" altLang="ja-JP" sz="2000" dirty="0"/>
              <a:t>, </a:t>
            </a:r>
            <a:r>
              <a:rPr lang="ja-JP" altLang="en-US" sz="2000" dirty="0"/>
              <a:t>ドロップアウト</a:t>
            </a:r>
            <a:endParaRPr lang="en-US" altLang="ja-JP" sz="2000" dirty="0"/>
          </a:p>
          <a:p>
            <a:endParaRPr lang="en-US" altLang="ja-JP" sz="2400" b="1" dirty="0"/>
          </a:p>
          <a:p>
            <a:endParaRPr lang="en-US" altLang="ja-JP" sz="2400" b="1" dirty="0"/>
          </a:p>
          <a:p>
            <a:endParaRPr lang="en-US" altLang="ja-JP" sz="2400" b="1" dirty="0"/>
          </a:p>
          <a:p>
            <a:pPr marL="0" indent="0">
              <a:buNone/>
            </a:pPr>
            <a:endParaRPr lang="en-US" altLang="ja-JP" sz="2000" b="1" dirty="0"/>
          </a:p>
          <a:p>
            <a:endParaRPr lang="en-US" altLang="ja-JP" sz="2000" b="1" dirty="0"/>
          </a:p>
          <a:p>
            <a:pPr marL="0" indent="0">
              <a:buNone/>
            </a:pPr>
            <a:endParaRPr lang="en-US" altLang="ja-JP" sz="2000" b="1" dirty="0"/>
          </a:p>
          <a:p>
            <a:pPr marL="0" indent="0">
              <a:buNone/>
            </a:pPr>
            <a:endParaRPr lang="en-US" altLang="ja-JP" sz="2000" b="1" dirty="0"/>
          </a:p>
          <a:p>
            <a:pPr marL="0" indent="0">
              <a:buNone/>
            </a:pPr>
            <a:r>
              <a:rPr lang="ja-JP" altLang="en-US" sz="2000" b="1" dirty="0"/>
              <a:t>訓練データ</a:t>
            </a:r>
            <a:r>
              <a:rPr lang="en-US" altLang="ja-JP" sz="2000" b="1" dirty="0"/>
              <a:t>: </a:t>
            </a:r>
            <a:r>
              <a:rPr lang="ja-JP" altLang="en-US" sz="2000" b="1" dirty="0"/>
              <a:t>画像約 </a:t>
            </a:r>
            <a:r>
              <a:rPr lang="en-US" altLang="ja-JP" sz="2000" b="1" dirty="0"/>
              <a:t>100</a:t>
            </a:r>
            <a:r>
              <a:rPr lang="ja-JP" altLang="en-US" sz="2000" b="1" dirty="0"/>
              <a:t>万枚以上</a:t>
            </a:r>
            <a:r>
              <a:rPr lang="ja-JP" altLang="en-US" sz="2000" dirty="0"/>
              <a:t>（</a:t>
            </a:r>
            <a:r>
              <a:rPr lang="en-US" altLang="ja-JP" sz="2000" dirty="0"/>
              <a:t>ImageNet </a:t>
            </a:r>
            <a:r>
              <a:rPr lang="ja-JP" altLang="en-US" sz="2000" dirty="0"/>
              <a:t>データセット，</a:t>
            </a:r>
            <a:r>
              <a:rPr lang="en-US" altLang="ja-JP" sz="2000" dirty="0"/>
              <a:t>22000</a:t>
            </a:r>
            <a:r>
              <a:rPr lang="ja-JP" altLang="en-US" sz="2000" dirty="0"/>
              <a:t>種類に</a:t>
            </a:r>
            <a:r>
              <a:rPr lang="ja-JP" altLang="en-US" sz="2000" dirty="0">
                <a:solidFill>
                  <a:srgbClr val="FF0000"/>
                </a:solidFill>
              </a:rPr>
              <a:t>分類済み</a:t>
            </a:r>
            <a:r>
              <a:rPr lang="ja-JP" altLang="en-US" sz="2000" dirty="0"/>
              <a:t>），</a:t>
            </a:r>
            <a:r>
              <a:rPr lang="en-US" altLang="ja-JP" sz="2000" dirty="0" err="1"/>
              <a:t>ILSVRC</a:t>
            </a:r>
            <a:r>
              <a:rPr lang="ja-JP" altLang="en-US" sz="2000" dirty="0"/>
              <a:t>コンペティション</a:t>
            </a:r>
            <a:r>
              <a:rPr lang="en-US" altLang="ja-JP" sz="2000" dirty="0"/>
              <a:t>: </a:t>
            </a:r>
            <a:r>
              <a:rPr lang="ja-JP" altLang="en-US" sz="2000" dirty="0"/>
              <a:t>画像を </a:t>
            </a:r>
            <a:r>
              <a:rPr lang="en-US" altLang="ja-JP" sz="2000" b="1" dirty="0"/>
              <a:t>1000 </a:t>
            </a:r>
            <a:r>
              <a:rPr lang="ja-JP" altLang="en-US" sz="2000" b="1" dirty="0"/>
              <a:t>種類</a:t>
            </a:r>
            <a:r>
              <a:rPr lang="ja-JP" altLang="en-US" sz="2000" dirty="0"/>
              <a:t>に</a:t>
            </a:r>
            <a:r>
              <a:rPr lang="ja-JP" altLang="en-US" sz="2000" b="1" dirty="0"/>
              <a:t>分類</a:t>
            </a:r>
            <a:endParaRPr lang="en-US" altLang="ja-JP" sz="2000" b="1" dirty="0"/>
          </a:p>
          <a:p>
            <a:endParaRPr lang="en-US" altLang="ja-JP" sz="2400" dirty="0"/>
          </a:p>
          <a:p>
            <a:endParaRPr lang="en-US" altLang="ja-JP" sz="2400" dirty="0"/>
          </a:p>
          <a:p>
            <a:endParaRPr lang="en-US" altLang="ja-JP" sz="2400" dirty="0"/>
          </a:p>
          <a:p>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B2AD4EED-02A4-DD67-25A0-7D2AC649AC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C02BEE2A-B78A-E00D-8821-0B6691027BE8}"/>
              </a:ext>
            </a:extLst>
          </p:cNvPr>
          <p:cNvSpPr txBox="1"/>
          <p:nvPr/>
        </p:nvSpPr>
        <p:spPr>
          <a:xfrm>
            <a:off x="696713" y="6322006"/>
            <a:ext cx="5352363"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文献</a:t>
            </a: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ImageNet classification with deep convolutional neural networks,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Alex </a:t>
            </a:r>
            <a:r>
              <a:rPr kumimoji="0" lang="en-US" altLang="ja-JP" sz="1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Krizhevsky</a:t>
            </a: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Ilya </a:t>
            </a:r>
            <a:r>
              <a:rPr kumimoji="0" lang="en-US" altLang="ja-JP" sz="1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Sutskever</a:t>
            </a: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Geoffrey E. Hinton, NIPS'12, 2012.</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4C12725A-C32E-B60A-DE02-5AE9CD7C3509}"/>
              </a:ext>
            </a:extLst>
          </p:cNvPr>
          <p:cNvPicPr>
            <a:picLocks noChangeAspect="1"/>
          </p:cNvPicPr>
          <p:nvPr/>
        </p:nvPicPr>
        <p:blipFill>
          <a:blip r:embed="rId2"/>
          <a:stretch>
            <a:fillRect/>
          </a:stretch>
        </p:blipFill>
        <p:spPr>
          <a:xfrm>
            <a:off x="1624750" y="3525542"/>
            <a:ext cx="5448407" cy="1855640"/>
          </a:xfrm>
          <a:prstGeom prst="rect">
            <a:avLst/>
          </a:prstGeom>
        </p:spPr>
      </p:pic>
      <p:sp>
        <p:nvSpPr>
          <p:cNvPr id="23" name="テキスト ボックス 22">
            <a:extLst>
              <a:ext uri="{FF2B5EF4-FFF2-40B4-BE49-F238E27FC236}">
                <a16:creationId xmlns:a16="http://schemas.microsoft.com/office/drawing/2014/main" id="{F1E6BEFA-03CA-0BFC-30C5-43441DF07523}"/>
              </a:ext>
            </a:extLst>
          </p:cNvPr>
          <p:cNvSpPr txBox="1"/>
          <p:nvPr/>
        </p:nvSpPr>
        <p:spPr>
          <a:xfrm>
            <a:off x="7180570" y="2506197"/>
            <a:ext cx="461665" cy="791929"/>
          </a:xfrm>
          <a:prstGeom prst="rect">
            <a:avLst/>
          </a:prstGeom>
          <a:noFill/>
          <a:ln>
            <a:solidFill>
              <a:schemeClr val="tx1"/>
            </a:solid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a:t>
            </a:r>
          </a:p>
        </p:txBody>
      </p:sp>
      <p:sp>
        <p:nvSpPr>
          <p:cNvPr id="26" name="テキスト ボックス 25">
            <a:extLst>
              <a:ext uri="{FF2B5EF4-FFF2-40B4-BE49-F238E27FC236}">
                <a16:creationId xmlns:a16="http://schemas.microsoft.com/office/drawing/2014/main" id="{ADDF42D1-A0B7-F9DF-9501-7F8ECEB7BE4A}"/>
              </a:ext>
            </a:extLst>
          </p:cNvPr>
          <p:cNvSpPr txBox="1"/>
          <p:nvPr/>
        </p:nvSpPr>
        <p:spPr>
          <a:xfrm>
            <a:off x="6565155" y="2506197"/>
            <a:ext cx="461665" cy="791929"/>
          </a:xfrm>
          <a:prstGeom prst="rect">
            <a:avLst/>
          </a:prstGeom>
          <a:noFill/>
          <a:ln>
            <a:solidFill>
              <a:schemeClr val="tx1"/>
            </a:solid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a:t>
            </a:r>
          </a:p>
        </p:txBody>
      </p:sp>
      <p:sp>
        <p:nvSpPr>
          <p:cNvPr id="31" name="テキスト ボックス 30">
            <a:extLst>
              <a:ext uri="{FF2B5EF4-FFF2-40B4-BE49-F238E27FC236}">
                <a16:creationId xmlns:a16="http://schemas.microsoft.com/office/drawing/2014/main" id="{BA0FA0A0-7ED9-8437-A9E8-6119ABCDEE18}"/>
              </a:ext>
            </a:extLst>
          </p:cNvPr>
          <p:cNvSpPr txBox="1"/>
          <p:nvPr/>
        </p:nvSpPr>
        <p:spPr>
          <a:xfrm>
            <a:off x="5949740" y="2506197"/>
            <a:ext cx="461665" cy="791929"/>
          </a:xfrm>
          <a:prstGeom prst="rect">
            <a:avLst/>
          </a:prstGeom>
          <a:noFill/>
          <a:ln>
            <a:solidFill>
              <a:schemeClr val="tx1"/>
            </a:solid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a:t>
            </a:r>
          </a:p>
        </p:txBody>
      </p:sp>
      <p:sp>
        <p:nvSpPr>
          <p:cNvPr id="35" name="テキスト ボックス 34">
            <a:extLst>
              <a:ext uri="{FF2B5EF4-FFF2-40B4-BE49-F238E27FC236}">
                <a16:creationId xmlns:a16="http://schemas.microsoft.com/office/drawing/2014/main" id="{08914DE9-67D2-54CA-E8DA-14280799DD10}"/>
              </a:ext>
            </a:extLst>
          </p:cNvPr>
          <p:cNvSpPr txBox="1"/>
          <p:nvPr/>
        </p:nvSpPr>
        <p:spPr>
          <a:xfrm>
            <a:off x="2465945" y="2325811"/>
            <a:ext cx="415498" cy="120032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22F10C12-DAB3-CDBE-9EFC-9D5EF4B5F585}"/>
              </a:ext>
            </a:extLst>
          </p:cNvPr>
          <p:cNvSpPr txBox="1"/>
          <p:nvPr/>
        </p:nvSpPr>
        <p:spPr>
          <a:xfrm>
            <a:off x="4930492" y="2356656"/>
            <a:ext cx="415498" cy="120032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8" name="テキスト ボックス 37">
            <a:extLst>
              <a:ext uri="{FF2B5EF4-FFF2-40B4-BE49-F238E27FC236}">
                <a16:creationId xmlns:a16="http://schemas.microsoft.com/office/drawing/2014/main" id="{B3A0C5D5-2C03-8A48-0581-4A6889AFE228}"/>
              </a:ext>
            </a:extLst>
          </p:cNvPr>
          <p:cNvSpPr txBox="1"/>
          <p:nvPr/>
        </p:nvSpPr>
        <p:spPr>
          <a:xfrm>
            <a:off x="4433770" y="2354609"/>
            <a:ext cx="415498" cy="120032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0DB2F4E0-4DF9-B21C-726E-FC6BEB72702C}"/>
              </a:ext>
            </a:extLst>
          </p:cNvPr>
          <p:cNvSpPr txBox="1"/>
          <p:nvPr/>
        </p:nvSpPr>
        <p:spPr>
          <a:xfrm>
            <a:off x="3933456" y="2354609"/>
            <a:ext cx="415498" cy="120032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テキスト ボックス 40">
            <a:extLst>
              <a:ext uri="{FF2B5EF4-FFF2-40B4-BE49-F238E27FC236}">
                <a16:creationId xmlns:a16="http://schemas.microsoft.com/office/drawing/2014/main" id="{CFF9A69B-E3D9-0EDB-480E-A15377451A68}"/>
              </a:ext>
            </a:extLst>
          </p:cNvPr>
          <p:cNvSpPr txBox="1"/>
          <p:nvPr/>
        </p:nvSpPr>
        <p:spPr>
          <a:xfrm>
            <a:off x="5427589" y="2329382"/>
            <a:ext cx="461665" cy="1250782"/>
          </a:xfrm>
          <a:prstGeom prst="rect">
            <a:avLst/>
          </a:prstGeom>
          <a:noFill/>
          <a:ln>
            <a:solidFill>
              <a:schemeClr val="tx1"/>
            </a:solid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max pooling</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0C48AC99-FB4F-6FBE-2848-C791613F9AAD}"/>
              </a:ext>
            </a:extLst>
          </p:cNvPr>
          <p:cNvSpPr txBox="1"/>
          <p:nvPr/>
        </p:nvSpPr>
        <p:spPr>
          <a:xfrm>
            <a:off x="3377807" y="2305941"/>
            <a:ext cx="461665" cy="1250782"/>
          </a:xfrm>
          <a:prstGeom prst="rect">
            <a:avLst/>
          </a:prstGeom>
          <a:noFill/>
          <a:ln>
            <a:solidFill>
              <a:schemeClr val="tx1"/>
            </a:solid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max pooling</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AAF9E498-B99C-0B2D-9788-959D6820D5A0}"/>
              </a:ext>
            </a:extLst>
          </p:cNvPr>
          <p:cNvSpPr txBox="1"/>
          <p:nvPr/>
        </p:nvSpPr>
        <p:spPr>
          <a:xfrm>
            <a:off x="1899799" y="2304156"/>
            <a:ext cx="461665" cy="1250782"/>
          </a:xfrm>
          <a:prstGeom prst="rect">
            <a:avLst/>
          </a:prstGeom>
          <a:noFill/>
          <a:ln>
            <a:solidFill>
              <a:schemeClr val="tx1"/>
            </a:solidFill>
          </a:ln>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max pooling</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C5358B39-E43D-34BF-3B5E-3121879246BE}"/>
              </a:ext>
            </a:extLst>
          </p:cNvPr>
          <p:cNvSpPr txBox="1"/>
          <p:nvPr/>
        </p:nvSpPr>
        <p:spPr>
          <a:xfrm>
            <a:off x="892240" y="2354609"/>
            <a:ext cx="415498" cy="1200329"/>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み</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77E7C730-1D57-1492-AA88-4327EA869819}"/>
              </a:ext>
            </a:extLst>
          </p:cNvPr>
          <p:cNvSpPr txBox="1"/>
          <p:nvPr/>
        </p:nvSpPr>
        <p:spPr>
          <a:xfrm>
            <a:off x="1407901" y="2464311"/>
            <a:ext cx="333746" cy="923330"/>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L</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20749621-603E-6BD7-E471-296FC001A0B4}"/>
              </a:ext>
            </a:extLst>
          </p:cNvPr>
          <p:cNvSpPr txBox="1"/>
          <p:nvPr/>
        </p:nvSpPr>
        <p:spPr>
          <a:xfrm>
            <a:off x="2952912" y="2447589"/>
            <a:ext cx="333746" cy="923330"/>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L</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N</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8099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BDDE3-A601-45C3-967D-B291B633E531}"/>
              </a:ext>
            </a:extLst>
          </p:cNvPr>
          <p:cNvSpPr>
            <a:spLocks noGrp="1"/>
          </p:cNvSpPr>
          <p:nvPr>
            <p:ph type="title"/>
          </p:nvPr>
        </p:nvSpPr>
        <p:spPr>
          <a:xfrm>
            <a:off x="69850" y="175028"/>
            <a:ext cx="9074149" cy="469865"/>
          </a:xfrm>
        </p:spPr>
        <p:txBody>
          <a:bodyPr>
            <a:normAutofit fontScale="90000"/>
          </a:bodyPr>
          <a:lstStyle/>
          <a:p>
            <a:r>
              <a:rPr kumimoji="1" lang="ja-JP" altLang="en-US" dirty="0"/>
              <a:t>ディープラーニングによる画像分類の進展 </a:t>
            </a:r>
            <a:r>
              <a:rPr lang="ja-JP" altLang="en-US" dirty="0"/>
              <a:t>①</a:t>
            </a:r>
            <a:endParaRPr kumimoji="1" lang="ja-JP" altLang="en-US" dirty="0"/>
          </a:p>
        </p:txBody>
      </p:sp>
      <p:sp>
        <p:nvSpPr>
          <p:cNvPr id="3" name="コンテンツ プレースホルダー 2">
            <a:extLst>
              <a:ext uri="{FF2B5EF4-FFF2-40B4-BE49-F238E27FC236}">
                <a16:creationId xmlns:a16="http://schemas.microsoft.com/office/drawing/2014/main" id="{40EDA778-CD93-426B-9DA1-D58727F6D012}"/>
              </a:ext>
            </a:extLst>
          </p:cNvPr>
          <p:cNvSpPr>
            <a:spLocks noGrp="1"/>
          </p:cNvSpPr>
          <p:nvPr>
            <p:ph idx="1"/>
          </p:nvPr>
        </p:nvSpPr>
        <p:spPr>
          <a:xfrm>
            <a:off x="201528" y="578602"/>
            <a:ext cx="8872621" cy="5875223"/>
          </a:xfrm>
        </p:spPr>
        <p:txBody>
          <a:bodyPr>
            <a:normAutofit/>
          </a:bodyPr>
          <a:lstStyle/>
          <a:p>
            <a:pPr marL="0" indent="0">
              <a:buNone/>
            </a:pPr>
            <a:r>
              <a:rPr lang="en-US" altLang="ja-JP" sz="2000" b="1" u="sng" dirty="0">
                <a:solidFill>
                  <a:srgbClr val="C00000"/>
                </a:solidFill>
              </a:rPr>
              <a:t>CNN</a:t>
            </a:r>
            <a:r>
              <a:rPr lang="ja-JP" altLang="en-US" sz="2000" b="1" u="sng" dirty="0">
                <a:solidFill>
                  <a:srgbClr val="C00000"/>
                </a:solidFill>
              </a:rPr>
              <a:t>（畳み込みニューラルネットワーク）</a:t>
            </a:r>
            <a:endParaRPr lang="en-US" altLang="ja-JP" sz="2000" b="1" u="sng" dirty="0">
              <a:solidFill>
                <a:srgbClr val="C00000"/>
              </a:solidFill>
            </a:endParaRPr>
          </a:p>
          <a:p>
            <a:pPr marL="360000"/>
            <a:r>
              <a:rPr lang="ja-JP" altLang="en-US" sz="2000" dirty="0"/>
              <a:t> </a:t>
            </a:r>
            <a:r>
              <a:rPr lang="en-US" altLang="ja-JP" sz="2000" dirty="0" err="1"/>
              <a:t>AlexNet</a:t>
            </a:r>
            <a:r>
              <a:rPr lang="ja-JP" altLang="en-US" sz="2000" dirty="0"/>
              <a:t>（</a:t>
            </a:r>
            <a:r>
              <a:rPr lang="en-US" altLang="ja-JP" sz="2000" dirty="0"/>
              <a:t>2012</a:t>
            </a:r>
            <a:r>
              <a:rPr lang="ja-JP" altLang="en-US" sz="2000" dirty="0"/>
              <a:t>年）</a:t>
            </a:r>
            <a:endParaRPr lang="en-US" altLang="ja-JP" sz="2000" dirty="0"/>
          </a:p>
          <a:p>
            <a:pPr marL="360000" indent="0">
              <a:buNone/>
            </a:pPr>
            <a:r>
              <a:rPr lang="en-US" altLang="ja-JP" sz="2000" b="1" dirty="0"/>
              <a:t>CNN</a:t>
            </a:r>
            <a:r>
              <a:rPr lang="ja-JP" altLang="en-US" sz="2000" b="1" dirty="0"/>
              <a:t>（畳み込みニューラルネットワーク）の導入</a:t>
            </a:r>
            <a:endParaRPr lang="en-US" altLang="ja-JP" sz="2000" b="1" dirty="0"/>
          </a:p>
          <a:p>
            <a:pPr marL="360000"/>
            <a:r>
              <a:rPr lang="en-US" altLang="ja-JP" sz="2000" dirty="0" err="1"/>
              <a:t>VGG</a:t>
            </a:r>
            <a:r>
              <a:rPr lang="en-US" altLang="ja-JP" sz="2000" dirty="0"/>
              <a:t>-16</a:t>
            </a:r>
            <a:r>
              <a:rPr lang="ja-JP" altLang="ja-JP" sz="2000" dirty="0" err="1"/>
              <a:t>，</a:t>
            </a:r>
            <a:r>
              <a:rPr lang="en-US" altLang="ja-JP" sz="2000" dirty="0" err="1"/>
              <a:t>VGG</a:t>
            </a:r>
            <a:r>
              <a:rPr lang="en-US" altLang="ja-JP" sz="2000" dirty="0"/>
              <a:t>-19</a:t>
            </a:r>
            <a:r>
              <a:rPr lang="ja-JP" altLang="en-US" sz="2000" dirty="0"/>
              <a:t>（</a:t>
            </a:r>
            <a:r>
              <a:rPr lang="en-US" altLang="ja-JP" sz="2000" dirty="0"/>
              <a:t>2014</a:t>
            </a:r>
            <a:r>
              <a:rPr lang="ja-JP" altLang="en-US" sz="2000" dirty="0"/>
              <a:t>年）</a:t>
            </a:r>
            <a:endParaRPr lang="en-US" altLang="ja-JP" sz="2000" dirty="0"/>
          </a:p>
          <a:p>
            <a:pPr marL="360000" indent="0">
              <a:buNone/>
            </a:pPr>
            <a:r>
              <a:rPr lang="ja-JP" altLang="ja-JP" sz="2000" b="1" dirty="0"/>
              <a:t>プーリングカーネルのサイズ縮小．</a:t>
            </a:r>
            <a:r>
              <a:rPr lang="ja-JP" altLang="en-US" sz="2000" b="1" dirty="0"/>
              <a:t>サイズ縮小の結果，</a:t>
            </a:r>
            <a:r>
              <a:rPr lang="ja-JP" altLang="ja-JP" sz="2000" b="1" dirty="0"/>
              <a:t>従来より深い</a:t>
            </a:r>
            <a:r>
              <a:rPr lang="en-US" altLang="ja-JP" sz="2000" b="1" dirty="0"/>
              <a:t> CNN </a:t>
            </a:r>
            <a:r>
              <a:rPr lang="ja-JP" altLang="ja-JP" sz="2000" b="1" dirty="0"/>
              <a:t>を可能に</a:t>
            </a:r>
            <a:endParaRPr lang="en-US" altLang="ja-JP" sz="2000" b="1" dirty="0"/>
          </a:p>
          <a:p>
            <a:pPr marL="360000"/>
            <a:r>
              <a:rPr lang="en-US" altLang="ja-JP" sz="2000" b="1" u="sng" dirty="0" err="1">
                <a:solidFill>
                  <a:srgbClr val="FF0000"/>
                </a:solidFill>
              </a:rPr>
              <a:t>ResNet</a:t>
            </a:r>
            <a:r>
              <a:rPr lang="en-US" altLang="ja-JP" sz="2000" b="1" u="sng" dirty="0">
                <a:solidFill>
                  <a:srgbClr val="FF0000"/>
                </a:solidFill>
              </a:rPr>
              <a:t> (2015 </a:t>
            </a:r>
            <a:r>
              <a:rPr lang="ja-JP" altLang="ja-JP" sz="2000" b="1" u="sng" dirty="0">
                <a:solidFill>
                  <a:srgbClr val="FF0000"/>
                </a:solidFill>
              </a:rPr>
              <a:t>年</a:t>
            </a:r>
            <a:r>
              <a:rPr lang="en-US" altLang="ja-JP" sz="2000" b="1" u="sng" dirty="0">
                <a:solidFill>
                  <a:srgbClr val="FF0000"/>
                </a:solidFill>
              </a:rPr>
              <a:t>)</a:t>
            </a:r>
          </a:p>
          <a:p>
            <a:pPr marL="360000" indent="0">
              <a:buNone/>
            </a:pPr>
            <a:r>
              <a:rPr lang="ja-JP" altLang="ja-JP" sz="2000" b="1" dirty="0"/>
              <a:t>残差結合 </a:t>
            </a:r>
            <a:r>
              <a:rPr lang="en-US" altLang="ja-JP" sz="2000" b="1" dirty="0"/>
              <a:t>(Residual Connection)</a:t>
            </a:r>
            <a:r>
              <a:rPr lang="ja-JP" altLang="ja-JP" sz="2000" b="1" dirty="0" err="1"/>
              <a:t>，</a:t>
            </a:r>
            <a:r>
              <a:rPr lang="en-US" altLang="ja-JP" sz="2000" b="1" dirty="0"/>
              <a:t>Bottleneck Residual Block </a:t>
            </a:r>
            <a:r>
              <a:rPr lang="ja-JP" altLang="ja-JP" sz="2000" b="1" dirty="0"/>
              <a:t>の導入．</a:t>
            </a:r>
            <a:r>
              <a:rPr lang="en-US" altLang="ja-JP" sz="2000" b="1" dirty="0"/>
              <a:t>30</a:t>
            </a:r>
            <a:r>
              <a:rPr lang="ja-JP" altLang="ja-JP" sz="2000" b="1" dirty="0"/>
              <a:t>層以上の深い </a:t>
            </a:r>
            <a:r>
              <a:rPr lang="en-US" altLang="ja-JP" sz="2000" b="1" dirty="0"/>
              <a:t>CNN </a:t>
            </a:r>
            <a:r>
              <a:rPr lang="ja-JP" altLang="ja-JP" sz="2000" b="1" dirty="0"/>
              <a:t>を可能に</a:t>
            </a:r>
            <a:r>
              <a:rPr lang="ja-JP" altLang="ja-JP" sz="2000" dirty="0"/>
              <a:t>．</a:t>
            </a:r>
            <a:r>
              <a:rPr lang="en-US" altLang="ja-JP" sz="2000" dirty="0" err="1"/>
              <a:t>ResNet34</a:t>
            </a:r>
            <a:r>
              <a:rPr lang="en-US" altLang="ja-JP" sz="2000" dirty="0"/>
              <a:t>, </a:t>
            </a:r>
            <a:r>
              <a:rPr lang="en-US" altLang="ja-JP" sz="2000" dirty="0" err="1"/>
              <a:t>ResNet50</a:t>
            </a:r>
            <a:r>
              <a:rPr lang="en-US" altLang="ja-JP" sz="2000" dirty="0"/>
              <a:t>, </a:t>
            </a:r>
            <a:r>
              <a:rPr lang="en-US" altLang="ja-JP" sz="2000" dirty="0" err="1"/>
              <a:t>ResNet101</a:t>
            </a:r>
            <a:r>
              <a:rPr lang="en-US" altLang="ja-JP" sz="2000" dirty="0"/>
              <a:t>, </a:t>
            </a:r>
            <a:r>
              <a:rPr lang="en-US" altLang="ja-JP" sz="2000" dirty="0" err="1"/>
              <a:t>ResNet</a:t>
            </a:r>
            <a:r>
              <a:rPr lang="en-US" altLang="ja-JP" sz="2000" dirty="0"/>
              <a:t> 152 </a:t>
            </a:r>
            <a:r>
              <a:rPr lang="ja-JP" altLang="ja-JP" sz="2000" dirty="0"/>
              <a:t>などの種類</a:t>
            </a:r>
            <a:endParaRPr lang="en-US" altLang="ja-JP" sz="2000" dirty="0"/>
          </a:p>
          <a:p>
            <a:pPr marL="360000"/>
            <a:r>
              <a:rPr lang="en-US" altLang="ja-JP" sz="2000" dirty="0" err="1"/>
              <a:t>Xception</a:t>
            </a:r>
            <a:r>
              <a:rPr lang="ja-JP" altLang="en-US" sz="2000" dirty="0"/>
              <a:t>（</a:t>
            </a:r>
            <a:r>
              <a:rPr lang="en-US" altLang="ja-JP" sz="2000" dirty="0"/>
              <a:t>2016</a:t>
            </a:r>
            <a:r>
              <a:rPr lang="ja-JP" altLang="ja-JP" sz="2000" dirty="0"/>
              <a:t>年</a:t>
            </a:r>
            <a:r>
              <a:rPr lang="ja-JP" altLang="en-US" sz="2000" dirty="0"/>
              <a:t>）</a:t>
            </a:r>
            <a:endParaRPr lang="en-US" altLang="ja-JP" sz="2000" dirty="0"/>
          </a:p>
          <a:p>
            <a:pPr marL="360000" indent="0">
              <a:buNone/>
            </a:pPr>
            <a:r>
              <a:rPr lang="en-US" altLang="ja-JP" sz="2000" b="1" dirty="0" err="1"/>
              <a:t>ResNet</a:t>
            </a:r>
            <a:r>
              <a:rPr lang="en-US" altLang="ja-JP" sz="2000" b="1" dirty="0"/>
              <a:t> </a:t>
            </a:r>
            <a:r>
              <a:rPr lang="ja-JP" altLang="ja-JP" sz="2000" b="1" dirty="0"/>
              <a:t>の畳み込み層を </a:t>
            </a:r>
            <a:r>
              <a:rPr lang="en-US" altLang="ja-JP" sz="2000" b="1" dirty="0" err="1"/>
              <a:t>Depthwise</a:t>
            </a:r>
            <a:r>
              <a:rPr lang="en-US" altLang="ja-JP" sz="2000" b="1" dirty="0"/>
              <a:t> Separable Convolution </a:t>
            </a:r>
            <a:r>
              <a:rPr lang="ja-JP" altLang="ja-JP" sz="2000" b="1" dirty="0"/>
              <a:t>に置き換え</a:t>
            </a:r>
          </a:p>
          <a:p>
            <a:pPr marL="360000"/>
            <a:r>
              <a:rPr lang="en-US" altLang="ja-JP" sz="2000" dirty="0" err="1"/>
              <a:t>EfficientNet</a:t>
            </a:r>
            <a:r>
              <a:rPr lang="ja-JP" altLang="en-US" sz="2000" dirty="0"/>
              <a:t>（</a:t>
            </a:r>
            <a:r>
              <a:rPr lang="en-US" altLang="ja-JP" sz="2000" dirty="0"/>
              <a:t>2019</a:t>
            </a:r>
            <a:r>
              <a:rPr lang="ja-JP" altLang="ja-JP" sz="2000" dirty="0"/>
              <a:t>年</a:t>
            </a:r>
            <a:r>
              <a:rPr lang="ja-JP" altLang="en-US" sz="2000" dirty="0"/>
              <a:t>）</a:t>
            </a:r>
            <a:endParaRPr lang="en-US" altLang="ja-JP" sz="2000" dirty="0"/>
          </a:p>
          <a:p>
            <a:pPr marL="360000" indent="0">
              <a:buNone/>
            </a:pPr>
            <a:r>
              <a:rPr lang="en-US" altLang="ja-JP" sz="2000" b="1" dirty="0"/>
              <a:t>CNN </a:t>
            </a:r>
            <a:r>
              <a:rPr lang="ja-JP" altLang="ja-JP" sz="2000" b="1" dirty="0"/>
              <a:t>の深さとチャンネル数と解像度の配分を探索</a:t>
            </a:r>
          </a:p>
          <a:p>
            <a:endParaRPr lang="en-US" altLang="ja-JP" sz="2000" b="1" dirty="0"/>
          </a:p>
          <a:p>
            <a:pPr marL="0" indent="0">
              <a:buNone/>
            </a:pPr>
            <a:endParaRPr lang="en-US" altLang="ja-JP" sz="2000" dirty="0"/>
          </a:p>
          <a:p>
            <a:pPr marL="0" indent="0">
              <a:buNone/>
            </a:pPr>
            <a:endParaRPr kumimoji="1" lang="ja-JP" altLang="en-US" sz="2000" dirty="0"/>
          </a:p>
        </p:txBody>
      </p:sp>
      <p:sp>
        <p:nvSpPr>
          <p:cNvPr id="4" name="スライド番号プレースホルダー 3">
            <a:extLst>
              <a:ext uri="{FF2B5EF4-FFF2-40B4-BE49-F238E27FC236}">
                <a16:creationId xmlns:a16="http://schemas.microsoft.com/office/drawing/2014/main" id="{B1CD6614-E557-4E13-981C-CCA58BE104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982C38AC-2F64-47EE-945C-AF76ADE3758C}"/>
              </a:ext>
            </a:extLst>
          </p:cNvPr>
          <p:cNvSpPr/>
          <p:nvPr/>
        </p:nvSpPr>
        <p:spPr>
          <a:xfrm>
            <a:off x="201529" y="6193890"/>
            <a:ext cx="7848600" cy="646331"/>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（私見）</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CNN</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の深さ（層の数）を増やすという方向では完成の域にある．いまは，チャンネル数，解像度も含む総合的な分析が行われている</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789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3BDDE3-A601-45C3-967D-B291B633E531}"/>
              </a:ext>
            </a:extLst>
          </p:cNvPr>
          <p:cNvSpPr>
            <a:spLocks noGrp="1"/>
          </p:cNvSpPr>
          <p:nvPr>
            <p:ph type="title"/>
          </p:nvPr>
        </p:nvSpPr>
        <p:spPr>
          <a:xfrm>
            <a:off x="69850" y="175028"/>
            <a:ext cx="9074149" cy="469865"/>
          </a:xfrm>
        </p:spPr>
        <p:txBody>
          <a:bodyPr>
            <a:normAutofit fontScale="90000"/>
          </a:bodyPr>
          <a:lstStyle/>
          <a:p>
            <a:r>
              <a:rPr kumimoji="1" lang="ja-JP" altLang="en-US" dirty="0"/>
              <a:t>ディープラーニングによる画像分類の進展 </a:t>
            </a:r>
            <a:r>
              <a:rPr lang="ja-JP" altLang="en-US" dirty="0"/>
              <a:t>②</a:t>
            </a:r>
            <a:endParaRPr kumimoji="1" lang="ja-JP" altLang="en-US" dirty="0"/>
          </a:p>
        </p:txBody>
      </p:sp>
      <p:sp>
        <p:nvSpPr>
          <p:cNvPr id="3" name="コンテンツ プレースホルダー 2">
            <a:extLst>
              <a:ext uri="{FF2B5EF4-FFF2-40B4-BE49-F238E27FC236}">
                <a16:creationId xmlns:a16="http://schemas.microsoft.com/office/drawing/2014/main" id="{40EDA778-CD93-426B-9DA1-D58727F6D012}"/>
              </a:ext>
            </a:extLst>
          </p:cNvPr>
          <p:cNvSpPr>
            <a:spLocks noGrp="1"/>
          </p:cNvSpPr>
          <p:nvPr>
            <p:ph idx="1"/>
          </p:nvPr>
        </p:nvSpPr>
        <p:spPr>
          <a:xfrm>
            <a:off x="341396" y="807749"/>
            <a:ext cx="8461208" cy="5875223"/>
          </a:xfrm>
        </p:spPr>
        <p:txBody>
          <a:bodyPr>
            <a:normAutofit/>
          </a:bodyPr>
          <a:lstStyle/>
          <a:p>
            <a:pPr marL="0" indent="0">
              <a:buNone/>
            </a:pPr>
            <a:r>
              <a:rPr lang="en-US" altLang="ja-JP" sz="2000" b="1" u="sng" dirty="0">
                <a:solidFill>
                  <a:srgbClr val="C00000"/>
                </a:solidFill>
              </a:rPr>
              <a:t>Transformer</a:t>
            </a:r>
          </a:p>
          <a:p>
            <a:pPr marL="360000"/>
            <a:r>
              <a:rPr lang="ja-JP" altLang="en-US" sz="2000" dirty="0"/>
              <a:t> </a:t>
            </a:r>
            <a:r>
              <a:rPr lang="en-US" altLang="ja-JP" sz="2000" dirty="0"/>
              <a:t>Transformer</a:t>
            </a:r>
            <a:r>
              <a:rPr lang="ja-JP" altLang="en-US" sz="2000" dirty="0"/>
              <a:t>（</a:t>
            </a:r>
            <a:r>
              <a:rPr lang="en-US" altLang="ja-JP" sz="2000" dirty="0"/>
              <a:t>2017</a:t>
            </a:r>
            <a:r>
              <a:rPr lang="ja-JP" altLang="en-US" sz="2000" dirty="0"/>
              <a:t>年）</a:t>
            </a:r>
            <a:endParaRPr lang="en-US" altLang="ja-JP" sz="2000" dirty="0"/>
          </a:p>
          <a:p>
            <a:pPr marL="360000" indent="0">
              <a:buNone/>
            </a:pPr>
            <a:r>
              <a:rPr lang="ja-JP" altLang="en-US" sz="2000" b="1" dirty="0"/>
              <a:t>自然言語処理のために </a:t>
            </a:r>
            <a:r>
              <a:rPr lang="en-US" altLang="ja-JP" sz="2000" b="1" dirty="0"/>
              <a:t>Transformer </a:t>
            </a:r>
            <a:r>
              <a:rPr lang="ja-JP" altLang="en-US" sz="2000" b="1" dirty="0"/>
              <a:t>が考案された．</a:t>
            </a:r>
            <a:r>
              <a:rPr lang="en-US" altLang="ja-JP" sz="2000" b="1" dirty="0"/>
              <a:t>Attention </a:t>
            </a:r>
            <a:r>
              <a:rPr lang="ja-JP" altLang="en-US" sz="2000" b="1" dirty="0"/>
              <a:t>を特色とする．</a:t>
            </a:r>
            <a:endParaRPr lang="en-US" altLang="ja-JP" sz="2000" b="1" dirty="0"/>
          </a:p>
          <a:p>
            <a:pPr marL="360000"/>
            <a:r>
              <a:rPr lang="en-US" altLang="ja-JP" sz="2000" dirty="0"/>
              <a:t>Vision Transformer (</a:t>
            </a:r>
            <a:r>
              <a:rPr lang="en-US" altLang="ja-JP" sz="2000" dirty="0" err="1"/>
              <a:t>ViT</a:t>
            </a:r>
            <a:r>
              <a:rPr lang="en-US" altLang="ja-JP" sz="2000" dirty="0"/>
              <a:t>)</a:t>
            </a:r>
            <a:r>
              <a:rPr lang="ja-JP" altLang="en-US" sz="2000" dirty="0"/>
              <a:t>（</a:t>
            </a:r>
            <a:r>
              <a:rPr lang="en-US" altLang="ja-JP" sz="2000" dirty="0"/>
              <a:t>2020</a:t>
            </a:r>
            <a:r>
              <a:rPr lang="ja-JP" altLang="en-US" sz="2000" dirty="0"/>
              <a:t>年）</a:t>
            </a:r>
            <a:endParaRPr lang="en-US" altLang="ja-JP" sz="2000" dirty="0"/>
          </a:p>
          <a:p>
            <a:pPr marL="360000" indent="0">
              <a:buNone/>
            </a:pPr>
            <a:r>
              <a:rPr lang="en-US" altLang="ja-JP" sz="2000" b="1" dirty="0"/>
              <a:t>Transformer </a:t>
            </a:r>
            <a:r>
              <a:rPr lang="ja-JP" altLang="ja-JP" sz="2000" b="1" dirty="0"/>
              <a:t>を</a:t>
            </a:r>
            <a:r>
              <a:rPr lang="ja-JP" altLang="en-US" sz="2000" b="1" dirty="0"/>
              <a:t>画像理解</a:t>
            </a:r>
            <a:r>
              <a:rPr lang="ja-JP" altLang="ja-JP" sz="2000" b="1" dirty="0"/>
              <a:t>に使用．</a:t>
            </a:r>
            <a:r>
              <a:rPr lang="en-US" altLang="ja-JP" sz="2000" b="1" dirty="0"/>
              <a:t>CNN</a:t>
            </a:r>
            <a:r>
              <a:rPr lang="ja-JP" altLang="ja-JP" sz="2000" b="1" dirty="0"/>
              <a:t>と違うもので，畳み込み演算を用いない</a:t>
            </a:r>
            <a:endParaRPr lang="en-US" altLang="ja-JP" sz="2000" b="1" dirty="0"/>
          </a:p>
          <a:p>
            <a:pPr marL="360000"/>
            <a:r>
              <a:rPr lang="en-US" altLang="ja-JP" sz="2000" dirty="0" err="1"/>
              <a:t>Swin</a:t>
            </a:r>
            <a:r>
              <a:rPr lang="en-US" altLang="ja-JP" sz="2000" dirty="0"/>
              <a:t> Transformer </a:t>
            </a:r>
            <a:r>
              <a:rPr lang="ja-JP" altLang="en-US" sz="2000" dirty="0"/>
              <a:t>（</a:t>
            </a:r>
            <a:r>
              <a:rPr lang="en-US" altLang="ja-JP" sz="2000" dirty="0"/>
              <a:t>2021</a:t>
            </a:r>
            <a:r>
              <a:rPr lang="ja-JP" altLang="en-US" sz="2000" dirty="0"/>
              <a:t>年）</a:t>
            </a:r>
            <a:endParaRPr lang="en-US" altLang="ja-JP" sz="2000" dirty="0"/>
          </a:p>
          <a:p>
            <a:pPr marL="360000" indent="0">
              <a:buNone/>
            </a:pPr>
            <a:r>
              <a:rPr lang="en-US" altLang="ja-JP" sz="2000" b="1" dirty="0"/>
              <a:t>vision Transformer </a:t>
            </a:r>
            <a:r>
              <a:rPr lang="ja-JP" altLang="en-US" sz="2000" b="1" dirty="0"/>
              <a:t>に </a:t>
            </a:r>
            <a:r>
              <a:rPr lang="en-US" altLang="ja-JP" sz="2000" b="1" dirty="0"/>
              <a:t>Sifted Windows </a:t>
            </a:r>
            <a:r>
              <a:rPr lang="ja-JP" altLang="en-US" sz="2000" b="1" dirty="0"/>
              <a:t>を導入</a:t>
            </a:r>
            <a:endParaRPr lang="en-US" altLang="ja-JP" sz="2000" b="1" dirty="0"/>
          </a:p>
          <a:p>
            <a:pPr marL="360000"/>
            <a:r>
              <a:rPr lang="en-US" altLang="ja-JP" sz="2000" dirty="0" err="1"/>
              <a:t>DiNAT</a:t>
            </a:r>
            <a:r>
              <a:rPr lang="ja-JP" altLang="en-US" sz="2000" dirty="0"/>
              <a:t>（</a:t>
            </a:r>
            <a:r>
              <a:rPr lang="en-US" altLang="ja-JP" sz="2000" dirty="0"/>
              <a:t>2022</a:t>
            </a:r>
            <a:r>
              <a:rPr lang="ja-JP" altLang="en-US" sz="2000" dirty="0"/>
              <a:t>年）</a:t>
            </a:r>
            <a:endParaRPr lang="en-US" altLang="ja-JP" sz="2000" dirty="0"/>
          </a:p>
          <a:p>
            <a:pPr marL="360000" indent="0">
              <a:buNone/>
            </a:pPr>
            <a:r>
              <a:rPr lang="en-US" altLang="ja-JP" sz="2000" b="1" dirty="0"/>
              <a:t>vision </a:t>
            </a:r>
            <a:r>
              <a:rPr lang="en-US" altLang="ja-JP" sz="2000" b="1" dirty="0" err="1"/>
              <a:t>Transormer</a:t>
            </a:r>
            <a:r>
              <a:rPr lang="en-US" altLang="ja-JP" sz="2000" b="1" dirty="0"/>
              <a:t> </a:t>
            </a:r>
            <a:r>
              <a:rPr lang="ja-JP" altLang="en-US" sz="2000" b="1" dirty="0"/>
              <a:t>で用いられる </a:t>
            </a:r>
            <a:r>
              <a:rPr lang="en-US" altLang="ja-JP" sz="2000" b="1" dirty="0"/>
              <a:t>NA (Neighborhood Attention) </a:t>
            </a:r>
            <a:r>
              <a:rPr lang="ja-JP" altLang="en-US" sz="2000" b="1" dirty="0"/>
              <a:t>の改良．</a:t>
            </a:r>
            <a:endParaRPr lang="en-US" altLang="ja-JP" sz="2000" b="1" dirty="0"/>
          </a:p>
          <a:p>
            <a:pPr marL="0" indent="0">
              <a:buNone/>
            </a:pPr>
            <a:endParaRPr lang="en-US" altLang="ja-JP" sz="2000" b="1" dirty="0"/>
          </a:p>
          <a:p>
            <a:pPr marL="0" indent="0">
              <a:buNone/>
            </a:pPr>
            <a:endParaRPr kumimoji="1" lang="ja-JP" altLang="en-US" sz="2000" dirty="0"/>
          </a:p>
        </p:txBody>
      </p:sp>
      <p:sp>
        <p:nvSpPr>
          <p:cNvPr id="4" name="スライド番号プレースホルダー 3">
            <a:extLst>
              <a:ext uri="{FF2B5EF4-FFF2-40B4-BE49-F238E27FC236}">
                <a16:creationId xmlns:a16="http://schemas.microsoft.com/office/drawing/2014/main" id="{B1CD6614-E557-4E13-981C-CCA58BE104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07793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err="1"/>
              <a:t>ResNet</a:t>
            </a:r>
            <a:r>
              <a:rPr lang="en-US" altLang="ja-JP" dirty="0"/>
              <a:t> (2015 </a:t>
            </a:r>
            <a:r>
              <a:rPr lang="ja-JP" altLang="ja-JP" dirty="0"/>
              <a:t>年</a:t>
            </a:r>
            <a:r>
              <a:rPr lang="en-US" altLang="ja-JP" dirty="0"/>
              <a:t>) </a:t>
            </a:r>
            <a:r>
              <a:rPr lang="ja-JP" altLang="en-US" dirty="0"/>
              <a:t>の基本アイデア</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92F40D00-E8FB-4B32-8B06-A91FC5C9EBEE}"/>
              </a:ext>
            </a:extLst>
          </p:cNvPr>
          <p:cNvSpPr>
            <a:spLocks noGrp="1"/>
          </p:cNvSpPr>
          <p:nvPr>
            <p:ph idx="1"/>
          </p:nvPr>
        </p:nvSpPr>
        <p:spPr>
          <a:xfrm>
            <a:off x="583258" y="5969604"/>
            <a:ext cx="8262292" cy="576470"/>
          </a:xfrm>
        </p:spPr>
        <p:txBody>
          <a:bodyPr>
            <a:noAutofit/>
          </a:bodyPr>
          <a:lstStyle/>
          <a:p>
            <a:pPr marL="0" indent="0">
              <a:buNone/>
            </a:pPr>
            <a:r>
              <a:rPr lang="en-US" altLang="ja-JP" sz="1200" dirty="0" err="1"/>
              <a:t>Kaiming</a:t>
            </a:r>
            <a:r>
              <a:rPr lang="en-US" altLang="ja-JP" sz="1200" dirty="0"/>
              <a:t> He, </a:t>
            </a:r>
            <a:r>
              <a:rPr lang="en-US" altLang="ja-JP" sz="1200" dirty="0" err="1"/>
              <a:t>Xiangyu</a:t>
            </a:r>
            <a:r>
              <a:rPr lang="en-US" altLang="ja-JP" sz="1200" dirty="0"/>
              <a:t> Zhang, </a:t>
            </a:r>
            <a:r>
              <a:rPr lang="en-US" altLang="ja-JP" sz="1200" dirty="0" err="1"/>
              <a:t>Shaoqing</a:t>
            </a:r>
            <a:r>
              <a:rPr lang="en-US" altLang="ja-JP" sz="1200" dirty="0"/>
              <a:t> Ren, Jian Sun, </a:t>
            </a:r>
          </a:p>
          <a:p>
            <a:pPr marL="0" indent="0">
              <a:buNone/>
            </a:pPr>
            <a:r>
              <a:rPr lang="en-US" altLang="ja-JP" sz="1200" dirty="0"/>
              <a:t>Deep Residual Learning for Image Recognition, IEEE Conference on Computer Vision and Pattern Recognition, 2016.</a:t>
            </a:r>
          </a:p>
          <a:p>
            <a:pPr marL="0" indent="0">
              <a:buNone/>
            </a:pPr>
            <a:endParaRPr kumimoji="1" lang="ja-JP" altLang="en-US" sz="1200" dirty="0"/>
          </a:p>
        </p:txBody>
      </p:sp>
      <p:sp>
        <p:nvSpPr>
          <p:cNvPr id="6" name="テキスト ボックス 5">
            <a:extLst>
              <a:ext uri="{FF2B5EF4-FFF2-40B4-BE49-F238E27FC236}">
                <a16:creationId xmlns:a16="http://schemas.microsoft.com/office/drawing/2014/main" id="{FD96A6F2-2E7C-4029-BF66-596FFF0A7480}"/>
              </a:ext>
            </a:extLst>
          </p:cNvPr>
          <p:cNvSpPr txBox="1"/>
          <p:nvPr/>
        </p:nvSpPr>
        <p:spPr>
          <a:xfrm>
            <a:off x="3490843" y="3179417"/>
            <a:ext cx="2336236"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CNN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層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(weight layer)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2701B787-E410-4FE8-8D96-16E39C369C78}"/>
              </a:ext>
            </a:extLst>
          </p:cNvPr>
          <p:cNvSpPr txBox="1"/>
          <p:nvPr/>
        </p:nvSpPr>
        <p:spPr>
          <a:xfrm>
            <a:off x="3490843" y="4067313"/>
            <a:ext cx="2336236" cy="369332"/>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CNN</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層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(weight layer)</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8" name="直線矢印コネクタ 7">
            <a:extLst>
              <a:ext uri="{FF2B5EF4-FFF2-40B4-BE49-F238E27FC236}">
                <a16:creationId xmlns:a16="http://schemas.microsoft.com/office/drawing/2014/main" id="{356DFF53-4EED-4977-B91C-8944CA3D8ABC}"/>
              </a:ext>
            </a:extLst>
          </p:cNvPr>
          <p:cNvCxnSpPr>
            <a:stCxn id="6" idx="2"/>
            <a:endCxn id="7" idx="0"/>
          </p:cNvCxnSpPr>
          <p:nvPr/>
        </p:nvCxnSpPr>
        <p:spPr>
          <a:xfrm>
            <a:off x="4658961" y="3548749"/>
            <a:ext cx="0" cy="518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2F778C5C-1B3B-49DA-9055-AFEBCE65ABC6}"/>
              </a:ext>
            </a:extLst>
          </p:cNvPr>
          <p:cNvCxnSpPr/>
          <p:nvPr/>
        </p:nvCxnSpPr>
        <p:spPr>
          <a:xfrm>
            <a:off x="4603153" y="2660853"/>
            <a:ext cx="0" cy="518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0F7FD82-BCD1-43D4-8F84-327BFB10EDFE}"/>
              </a:ext>
            </a:extLst>
          </p:cNvPr>
          <p:cNvCxnSpPr/>
          <p:nvPr/>
        </p:nvCxnSpPr>
        <p:spPr>
          <a:xfrm>
            <a:off x="4584931" y="4436645"/>
            <a:ext cx="0" cy="518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7A0E7740-D919-406A-9E62-97E63CE7EDE2}"/>
              </a:ext>
            </a:extLst>
          </p:cNvPr>
          <p:cNvCxnSpPr/>
          <p:nvPr/>
        </p:nvCxnSpPr>
        <p:spPr>
          <a:xfrm>
            <a:off x="4590685" y="5347804"/>
            <a:ext cx="0" cy="5185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467E52A7-409E-4040-9C30-4EEF99D48ADF}"/>
              </a:ext>
            </a:extLst>
          </p:cNvPr>
          <p:cNvSpPr/>
          <p:nvPr/>
        </p:nvSpPr>
        <p:spPr>
          <a:xfrm>
            <a:off x="4385015" y="4960179"/>
            <a:ext cx="422810" cy="39259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CB11E676-0012-443E-8987-BE70AB96A77B}"/>
              </a:ext>
            </a:extLst>
          </p:cNvPr>
          <p:cNvSpPr txBox="1"/>
          <p:nvPr/>
        </p:nvSpPr>
        <p:spPr>
          <a:xfrm>
            <a:off x="4430171" y="4916760"/>
            <a:ext cx="666399" cy="33855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rPr>
              <a:t>+</a:t>
            </a:r>
            <a:endParaRPr kumimoji="1" lang="ja-JP" altLang="en-US" sz="2400" b="0" i="0" u="none" strike="noStrike" kern="1200" cap="none" spc="0" normalizeH="0" baseline="-25000" noProof="0" dirty="0">
              <a:ln>
                <a:noFill/>
              </a:ln>
              <a:solidFill>
                <a:prstClr val="black"/>
              </a:solidFill>
              <a:effectLst/>
              <a:uLnTx/>
              <a:uFillTx/>
              <a:latin typeface="Times New Roman" panose="02020603050405020304" pitchFamily="18" charset="0"/>
              <a:ea typeface="游ゴシック" panose="020B0400000000000000" pitchFamily="50"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4246A48C-6114-401F-A5FC-0CA437A43214}"/>
              </a:ext>
            </a:extLst>
          </p:cNvPr>
          <p:cNvSpPr txBox="1"/>
          <p:nvPr/>
        </p:nvSpPr>
        <p:spPr>
          <a:xfrm>
            <a:off x="682278" y="3987152"/>
            <a:ext cx="203459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残余ブロック（</a:t>
            </a:r>
            <a:r>
              <a:rPr kumimoji="1" lang="en-US" altLang="ja-JP" sz="1800" b="1" i="0" u="none" strike="noStrike" kern="1200" cap="none" spc="0" normalizeH="0" baseline="0" noProof="0" dirty="0" err="1">
                <a:ln>
                  <a:noFill/>
                </a:ln>
                <a:solidFill>
                  <a:srgbClr val="C00000"/>
                </a:solidFill>
                <a:effectLst/>
                <a:uLnTx/>
                <a:uFillTx/>
                <a:latin typeface="Calibri" panose="020F0502020204030204"/>
                <a:ea typeface="游ゴシック" panose="020B0400000000000000" pitchFamily="50" charset="-128"/>
                <a:cs typeface="+mn-cs"/>
              </a:rPr>
              <a:t>Residial</a:t>
            </a:r>
            <a:r>
              <a:rPr kumimoji="1" lang="en-US" altLang="ja-JP"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 Block</a:t>
            </a:r>
            <a:r>
              <a:rPr kumimoji="1" lang="ja-JP" altLang="en-US" sz="18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p>
        </p:txBody>
      </p:sp>
      <p:sp>
        <p:nvSpPr>
          <p:cNvPr id="16" name="フリーフォーム: 図形 14">
            <a:extLst>
              <a:ext uri="{FF2B5EF4-FFF2-40B4-BE49-F238E27FC236}">
                <a16:creationId xmlns:a16="http://schemas.microsoft.com/office/drawing/2014/main" id="{CFE36028-60C2-4014-AD89-E2879D305A4C}"/>
              </a:ext>
            </a:extLst>
          </p:cNvPr>
          <p:cNvSpPr/>
          <p:nvPr/>
        </p:nvSpPr>
        <p:spPr>
          <a:xfrm>
            <a:off x="4608996" y="2891183"/>
            <a:ext cx="2009368" cy="2276060"/>
          </a:xfrm>
          <a:custGeom>
            <a:avLst/>
            <a:gdLst>
              <a:gd name="connsiteX0" fmla="*/ 0 w 1918025"/>
              <a:gd name="connsiteY0" fmla="*/ 0 h 2325756"/>
              <a:gd name="connsiteX1" fmla="*/ 1336813 w 1918025"/>
              <a:gd name="connsiteY1" fmla="*/ 59634 h 2325756"/>
              <a:gd name="connsiteX2" fmla="*/ 1828800 w 1918025"/>
              <a:gd name="connsiteY2" fmla="*/ 680830 h 2325756"/>
              <a:gd name="connsiteX3" fmla="*/ 1868556 w 1918025"/>
              <a:gd name="connsiteY3" fmla="*/ 1704560 h 2325756"/>
              <a:gd name="connsiteX4" fmla="*/ 1302026 w 1918025"/>
              <a:gd name="connsiteY4" fmla="*/ 2216426 h 2325756"/>
              <a:gd name="connsiteX5" fmla="*/ 168965 w 1918025"/>
              <a:gd name="connsiteY5" fmla="*/ 2325756 h 23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025" h="2325756">
                <a:moveTo>
                  <a:pt x="0" y="0"/>
                </a:moveTo>
                <a:lnTo>
                  <a:pt x="1336813" y="59634"/>
                </a:lnTo>
                <a:cubicBezTo>
                  <a:pt x="1641613" y="173106"/>
                  <a:pt x="1740176" y="406676"/>
                  <a:pt x="1828800" y="680830"/>
                </a:cubicBezTo>
                <a:cubicBezTo>
                  <a:pt x="1917424" y="954984"/>
                  <a:pt x="1956352" y="1448627"/>
                  <a:pt x="1868556" y="1704560"/>
                </a:cubicBezTo>
                <a:cubicBezTo>
                  <a:pt x="1780760" y="1960493"/>
                  <a:pt x="1585291" y="2112893"/>
                  <a:pt x="1302026" y="2216426"/>
                </a:cubicBezTo>
                <a:cubicBezTo>
                  <a:pt x="1018761" y="2319959"/>
                  <a:pt x="593863" y="2322857"/>
                  <a:pt x="168965" y="2325756"/>
                </a:cubicBezTo>
              </a:path>
            </a:pathLst>
          </a:custGeom>
          <a:noFill/>
          <a:ln>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B5ACB06F-90AF-4E89-AB32-C61376DB7397}"/>
              </a:ext>
            </a:extLst>
          </p:cNvPr>
          <p:cNvSpPr txBox="1"/>
          <p:nvPr/>
        </p:nvSpPr>
        <p:spPr>
          <a:xfrm>
            <a:off x="6551085" y="3706047"/>
            <a:ext cx="203459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rPr>
              <a:t>残余接続</a:t>
            </a:r>
            <a:endParaRPr kumimoji="1" lang="en-US" altLang="ja-JP" sz="1800" b="1"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5E35510-5615-4743-8C04-D2A79638679C}"/>
              </a:ext>
            </a:extLst>
          </p:cNvPr>
          <p:cNvSpPr txBox="1"/>
          <p:nvPr/>
        </p:nvSpPr>
        <p:spPr>
          <a:xfrm>
            <a:off x="583258" y="741992"/>
            <a:ext cx="7565260" cy="156966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残余接続</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を導入．</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層をスキップして，後続の層へ直接データを送る経路を追加</a:t>
            </a:r>
            <a:r>
              <a:rPr kumimoji="1" lang="ja-JP" altLang="en-US" sz="2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残余ブロック（</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Residual Block</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a:t>
            </a:r>
            <a:r>
              <a:rPr kumimoji="1" lang="en-US" altLang="ja-JP"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を構成</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游ゴシック" panose="020B0400000000000000" pitchFamily="50" charset="-128"/>
                <a:cs typeface="+mn-cs"/>
              </a:rPr>
              <a:t>勾配消失問題の緩和</a:t>
            </a:r>
          </a:p>
        </p:txBody>
      </p:sp>
      <p:sp>
        <p:nvSpPr>
          <p:cNvPr id="19" name="テキスト ボックス 18">
            <a:extLst>
              <a:ext uri="{FF2B5EF4-FFF2-40B4-BE49-F238E27FC236}">
                <a16:creationId xmlns:a16="http://schemas.microsoft.com/office/drawing/2014/main" id="{E5B8003F-6388-402D-9B9F-4907380E80D6}"/>
              </a:ext>
            </a:extLst>
          </p:cNvPr>
          <p:cNvSpPr txBox="1"/>
          <p:nvPr/>
        </p:nvSpPr>
        <p:spPr>
          <a:xfrm>
            <a:off x="4012728" y="3629315"/>
            <a:ext cx="203459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ReLU</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3" name="左中かっこ 22"/>
          <p:cNvSpPr/>
          <p:nvPr/>
        </p:nvSpPr>
        <p:spPr>
          <a:xfrm>
            <a:off x="2527300" y="2736551"/>
            <a:ext cx="317500" cy="2870535"/>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4309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057133" y="4148278"/>
            <a:ext cx="2907084" cy="2346789"/>
          </a:xfrm>
          <a:prstGeom prst="rect">
            <a:avLst/>
          </a:prstGeom>
        </p:spPr>
      </p:pic>
      <p:pic>
        <p:nvPicPr>
          <p:cNvPr id="44" name="図 43"/>
          <p:cNvPicPr>
            <a:picLocks noChangeAspect="1"/>
          </p:cNvPicPr>
          <p:nvPr/>
        </p:nvPicPr>
        <p:blipFill>
          <a:blip r:embed="rId3"/>
          <a:stretch>
            <a:fillRect/>
          </a:stretch>
        </p:blipFill>
        <p:spPr>
          <a:xfrm>
            <a:off x="408992" y="4202358"/>
            <a:ext cx="2938733" cy="2238631"/>
          </a:xfrm>
          <a:prstGeom prst="rect">
            <a:avLst/>
          </a:prstGeom>
        </p:spPr>
      </p:pic>
      <p:sp>
        <p:nvSpPr>
          <p:cNvPr id="2" name="タイトル 1"/>
          <p:cNvSpPr>
            <a:spLocks noGrp="1"/>
          </p:cNvSpPr>
          <p:nvPr>
            <p:ph type="title"/>
          </p:nvPr>
        </p:nvSpPr>
        <p:spPr/>
        <p:txBody>
          <a:bodyPr>
            <a:normAutofit fontScale="90000"/>
          </a:bodyPr>
          <a:lstStyle/>
          <a:p>
            <a:r>
              <a:rPr lang="en-US" altLang="ja-JP" dirty="0" err="1"/>
              <a:t>ResNet</a:t>
            </a:r>
            <a:r>
              <a:rPr lang="en-US" altLang="ja-JP" dirty="0"/>
              <a:t> </a:t>
            </a:r>
            <a:r>
              <a:rPr lang="ja-JP" altLang="en-US" dirty="0"/>
              <a:t>の残余ブロックの</a:t>
            </a:r>
            <a:r>
              <a:rPr kumimoji="1" lang="ja-JP" altLang="en-US" dirty="0"/>
              <a:t>効果</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18" name="グループ化 17"/>
          <p:cNvGrpSpPr/>
          <p:nvPr/>
        </p:nvGrpSpPr>
        <p:grpSpPr>
          <a:xfrm>
            <a:off x="141708" y="1148786"/>
            <a:ext cx="3770436" cy="2517471"/>
            <a:chOff x="1571575" y="2571472"/>
            <a:chExt cx="4137620" cy="2486665"/>
          </a:xfrm>
        </p:grpSpPr>
        <p:pic>
          <p:nvPicPr>
            <p:cNvPr id="5" name="図 4">
              <a:extLst>
                <a:ext uri="{FF2B5EF4-FFF2-40B4-BE49-F238E27FC236}">
                  <a16:creationId xmlns:a16="http://schemas.microsoft.com/office/drawing/2014/main" id="{FF8B52AE-7369-49E8-A04C-6CA23D03EF66}"/>
                </a:ext>
              </a:extLst>
            </p:cNvPr>
            <p:cNvPicPr>
              <a:picLocks noChangeAspect="1"/>
            </p:cNvPicPr>
            <p:nvPr/>
          </p:nvPicPr>
          <p:blipFill>
            <a:blip r:embed="rId4"/>
            <a:stretch>
              <a:fillRect/>
            </a:stretch>
          </p:blipFill>
          <p:spPr>
            <a:xfrm>
              <a:off x="5069060" y="2571472"/>
              <a:ext cx="640135" cy="2479886"/>
            </a:xfrm>
            <a:prstGeom prst="rect">
              <a:avLst/>
            </a:prstGeom>
          </p:spPr>
        </p:pic>
        <p:pic>
          <p:nvPicPr>
            <p:cNvPr id="6" name="図 5">
              <a:extLst>
                <a:ext uri="{FF2B5EF4-FFF2-40B4-BE49-F238E27FC236}">
                  <a16:creationId xmlns:a16="http://schemas.microsoft.com/office/drawing/2014/main" id="{6004B3C4-B560-FE1E-BDF4-E1EF13ACC04E}"/>
                </a:ext>
              </a:extLst>
            </p:cNvPr>
            <p:cNvPicPr>
              <a:picLocks noChangeAspect="1"/>
            </p:cNvPicPr>
            <p:nvPr/>
          </p:nvPicPr>
          <p:blipFill>
            <a:blip r:embed="rId4"/>
            <a:stretch>
              <a:fillRect/>
            </a:stretch>
          </p:blipFill>
          <p:spPr>
            <a:xfrm>
              <a:off x="4145202" y="2571472"/>
              <a:ext cx="640135" cy="2486665"/>
            </a:xfrm>
            <a:prstGeom prst="rect">
              <a:avLst/>
            </a:prstGeom>
          </p:spPr>
        </p:pic>
        <p:pic>
          <p:nvPicPr>
            <p:cNvPr id="7" name="図 6">
              <a:extLst>
                <a:ext uri="{FF2B5EF4-FFF2-40B4-BE49-F238E27FC236}">
                  <a16:creationId xmlns:a16="http://schemas.microsoft.com/office/drawing/2014/main" id="{D553E3D0-A800-30CC-CCF4-49F1D14B3896}"/>
                </a:ext>
              </a:extLst>
            </p:cNvPr>
            <p:cNvPicPr>
              <a:picLocks noChangeAspect="1"/>
            </p:cNvPicPr>
            <p:nvPr/>
          </p:nvPicPr>
          <p:blipFill>
            <a:blip r:embed="rId4"/>
            <a:stretch>
              <a:fillRect/>
            </a:stretch>
          </p:blipFill>
          <p:spPr>
            <a:xfrm>
              <a:off x="1571575" y="2571472"/>
              <a:ext cx="640135" cy="2479886"/>
            </a:xfrm>
            <a:prstGeom prst="rect">
              <a:avLst/>
            </a:prstGeom>
          </p:spPr>
        </p:pic>
        <p:pic>
          <p:nvPicPr>
            <p:cNvPr id="8" name="図 7">
              <a:extLst>
                <a:ext uri="{FF2B5EF4-FFF2-40B4-BE49-F238E27FC236}">
                  <a16:creationId xmlns:a16="http://schemas.microsoft.com/office/drawing/2014/main" id="{C1B9377D-815D-CC44-85F4-8ABD97B2F1F6}"/>
                </a:ext>
              </a:extLst>
            </p:cNvPr>
            <p:cNvPicPr>
              <a:picLocks noChangeAspect="1"/>
            </p:cNvPicPr>
            <p:nvPr/>
          </p:nvPicPr>
          <p:blipFill>
            <a:blip r:embed="rId4"/>
            <a:stretch>
              <a:fillRect/>
            </a:stretch>
          </p:blipFill>
          <p:spPr>
            <a:xfrm>
              <a:off x="2435744" y="2571472"/>
              <a:ext cx="640135" cy="2479886"/>
            </a:xfrm>
            <a:prstGeom prst="rect">
              <a:avLst/>
            </a:prstGeom>
          </p:spPr>
        </p:pic>
        <p:pic>
          <p:nvPicPr>
            <p:cNvPr id="9" name="図 8">
              <a:extLst>
                <a:ext uri="{FF2B5EF4-FFF2-40B4-BE49-F238E27FC236}">
                  <a16:creationId xmlns:a16="http://schemas.microsoft.com/office/drawing/2014/main" id="{D663D89D-46E4-8EAC-3212-8A5352246D50}"/>
                </a:ext>
              </a:extLst>
            </p:cNvPr>
            <p:cNvPicPr>
              <a:picLocks noChangeAspect="1"/>
            </p:cNvPicPr>
            <p:nvPr/>
          </p:nvPicPr>
          <p:blipFill>
            <a:blip r:embed="rId4"/>
            <a:stretch>
              <a:fillRect/>
            </a:stretch>
          </p:blipFill>
          <p:spPr>
            <a:xfrm>
              <a:off x="3261530" y="2571472"/>
              <a:ext cx="640135" cy="2479886"/>
            </a:xfrm>
            <a:prstGeom prst="rect">
              <a:avLst/>
            </a:prstGeom>
            <a:ln>
              <a:solidFill>
                <a:srgbClr val="FF0000"/>
              </a:solidFill>
            </a:ln>
          </p:spPr>
        </p:pic>
        <p:sp>
          <p:nvSpPr>
            <p:cNvPr id="10" name="矢印: 右 40">
              <a:extLst>
                <a:ext uri="{FF2B5EF4-FFF2-40B4-BE49-F238E27FC236}">
                  <a16:creationId xmlns:a16="http://schemas.microsoft.com/office/drawing/2014/main" id="{266C4DDB-C03D-15CE-56AA-46C32F9219CD}"/>
                </a:ext>
              </a:extLst>
            </p:cNvPr>
            <p:cNvSpPr/>
            <p:nvPr/>
          </p:nvSpPr>
          <p:spPr>
            <a:xfrm>
              <a:off x="2269607" y="3642902"/>
              <a:ext cx="136599" cy="4111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矢印: 右 42">
              <a:extLst>
                <a:ext uri="{FF2B5EF4-FFF2-40B4-BE49-F238E27FC236}">
                  <a16:creationId xmlns:a16="http://schemas.microsoft.com/office/drawing/2014/main" id="{71EEFBF6-5169-0FA9-13B0-01571DF9DC5B}"/>
                </a:ext>
              </a:extLst>
            </p:cNvPr>
            <p:cNvSpPr/>
            <p:nvPr/>
          </p:nvSpPr>
          <p:spPr>
            <a:xfrm>
              <a:off x="3108097" y="3624718"/>
              <a:ext cx="136599" cy="4111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矢印: 右 51">
              <a:extLst>
                <a:ext uri="{FF2B5EF4-FFF2-40B4-BE49-F238E27FC236}">
                  <a16:creationId xmlns:a16="http://schemas.microsoft.com/office/drawing/2014/main" id="{5AF8CDEC-1ADC-8FA8-9014-AFA3DF212F51}"/>
                </a:ext>
              </a:extLst>
            </p:cNvPr>
            <p:cNvSpPr/>
            <p:nvPr/>
          </p:nvSpPr>
          <p:spPr>
            <a:xfrm>
              <a:off x="3970183" y="3606534"/>
              <a:ext cx="136599" cy="4111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76E6DC87-3C86-EA81-DE1E-238DF4E29620}"/>
                </a:ext>
              </a:extLst>
            </p:cNvPr>
            <p:cNvSpPr txBox="1"/>
            <p:nvPr/>
          </p:nvSpPr>
          <p:spPr>
            <a:xfrm>
              <a:off x="1655472" y="3086071"/>
              <a:ext cx="492443" cy="139394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畳み込み層</a:t>
              </a:r>
            </a:p>
          </p:txBody>
        </p:sp>
        <p:sp>
          <p:nvSpPr>
            <p:cNvPr id="14" name="テキスト ボックス 13">
              <a:extLst>
                <a:ext uri="{FF2B5EF4-FFF2-40B4-BE49-F238E27FC236}">
                  <a16:creationId xmlns:a16="http://schemas.microsoft.com/office/drawing/2014/main" id="{C716F335-F872-B1FC-0AAA-EE7375E263D5}"/>
                </a:ext>
              </a:extLst>
            </p:cNvPr>
            <p:cNvSpPr txBox="1"/>
            <p:nvPr/>
          </p:nvSpPr>
          <p:spPr>
            <a:xfrm>
              <a:off x="2510995" y="3086071"/>
              <a:ext cx="492443" cy="139394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畳み込み層</a:t>
              </a:r>
            </a:p>
          </p:txBody>
        </p:sp>
        <p:sp>
          <p:nvSpPr>
            <p:cNvPr id="15" name="テキスト ボックス 14">
              <a:extLst>
                <a:ext uri="{FF2B5EF4-FFF2-40B4-BE49-F238E27FC236}">
                  <a16:creationId xmlns:a16="http://schemas.microsoft.com/office/drawing/2014/main" id="{CC698A77-44DD-46F2-E7E5-DC4F3ED58211}"/>
                </a:ext>
              </a:extLst>
            </p:cNvPr>
            <p:cNvSpPr txBox="1"/>
            <p:nvPr/>
          </p:nvSpPr>
          <p:spPr>
            <a:xfrm>
              <a:off x="3366518" y="3086070"/>
              <a:ext cx="492443" cy="183368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プーリング層</a:t>
              </a:r>
            </a:p>
          </p:txBody>
        </p:sp>
        <p:sp>
          <p:nvSpPr>
            <p:cNvPr id="16" name="テキスト ボックス 15">
              <a:extLst>
                <a:ext uri="{FF2B5EF4-FFF2-40B4-BE49-F238E27FC236}">
                  <a16:creationId xmlns:a16="http://schemas.microsoft.com/office/drawing/2014/main" id="{96A7D2BF-611C-48A9-5DFD-B1AD41FA5B99}"/>
                </a:ext>
              </a:extLst>
            </p:cNvPr>
            <p:cNvSpPr txBox="1"/>
            <p:nvPr/>
          </p:nvSpPr>
          <p:spPr>
            <a:xfrm>
              <a:off x="4234195" y="3092787"/>
              <a:ext cx="492443" cy="141619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全結合層</a:t>
              </a:r>
            </a:p>
          </p:txBody>
        </p:sp>
        <p:sp>
          <p:nvSpPr>
            <p:cNvPr id="17" name="テキスト ボックス 16">
              <a:extLst>
                <a:ext uri="{FF2B5EF4-FFF2-40B4-BE49-F238E27FC236}">
                  <a16:creationId xmlns:a16="http://schemas.microsoft.com/office/drawing/2014/main" id="{FF46787A-9058-CD91-95AB-E40098590B1D}"/>
                </a:ext>
              </a:extLst>
            </p:cNvPr>
            <p:cNvSpPr txBox="1"/>
            <p:nvPr/>
          </p:nvSpPr>
          <p:spPr>
            <a:xfrm>
              <a:off x="5148671" y="3092786"/>
              <a:ext cx="492443" cy="141619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全結合層</a:t>
              </a:r>
            </a:p>
          </p:txBody>
        </p:sp>
      </p:grpSp>
      <p:sp>
        <p:nvSpPr>
          <p:cNvPr id="19" name="テキスト ボックス 18"/>
          <p:cNvSpPr txBox="1"/>
          <p:nvPr/>
        </p:nvSpPr>
        <p:spPr>
          <a:xfrm>
            <a:off x="-46312" y="693584"/>
            <a:ext cx="454483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畳み込みニューラルネットワークの例</a:t>
            </a:r>
          </a:p>
        </p:txBody>
      </p:sp>
      <p:sp>
        <p:nvSpPr>
          <p:cNvPr id="37" name="テキスト ボックス 36"/>
          <p:cNvSpPr txBox="1"/>
          <p:nvPr/>
        </p:nvSpPr>
        <p:spPr>
          <a:xfrm>
            <a:off x="122327" y="3870036"/>
            <a:ext cx="408175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手書き文字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9) MNIST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の分類での損失</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408992" y="6382922"/>
            <a:ext cx="346761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学習の繰り返しにより、損失は減少</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grpSp>
        <p:nvGrpSpPr>
          <p:cNvPr id="32" name="グループ化 31"/>
          <p:cNvGrpSpPr/>
          <p:nvPr/>
        </p:nvGrpSpPr>
        <p:grpSpPr>
          <a:xfrm>
            <a:off x="4650649" y="1148786"/>
            <a:ext cx="3770436" cy="2517471"/>
            <a:chOff x="1571575" y="2571472"/>
            <a:chExt cx="4137620" cy="2486665"/>
          </a:xfrm>
        </p:grpSpPr>
        <p:pic>
          <p:nvPicPr>
            <p:cNvPr id="36" name="図 35">
              <a:extLst>
                <a:ext uri="{FF2B5EF4-FFF2-40B4-BE49-F238E27FC236}">
                  <a16:creationId xmlns:a16="http://schemas.microsoft.com/office/drawing/2014/main" id="{FF8B52AE-7369-49E8-A04C-6CA23D03EF66}"/>
                </a:ext>
              </a:extLst>
            </p:cNvPr>
            <p:cNvPicPr>
              <a:picLocks noChangeAspect="1"/>
            </p:cNvPicPr>
            <p:nvPr/>
          </p:nvPicPr>
          <p:blipFill>
            <a:blip r:embed="rId4"/>
            <a:stretch>
              <a:fillRect/>
            </a:stretch>
          </p:blipFill>
          <p:spPr>
            <a:xfrm>
              <a:off x="5069060" y="2571472"/>
              <a:ext cx="640135" cy="2479886"/>
            </a:xfrm>
            <a:prstGeom prst="rect">
              <a:avLst/>
            </a:prstGeom>
          </p:spPr>
        </p:pic>
        <p:pic>
          <p:nvPicPr>
            <p:cNvPr id="38" name="図 37">
              <a:extLst>
                <a:ext uri="{FF2B5EF4-FFF2-40B4-BE49-F238E27FC236}">
                  <a16:creationId xmlns:a16="http://schemas.microsoft.com/office/drawing/2014/main" id="{6004B3C4-B560-FE1E-BDF4-E1EF13ACC04E}"/>
                </a:ext>
              </a:extLst>
            </p:cNvPr>
            <p:cNvPicPr>
              <a:picLocks noChangeAspect="1"/>
            </p:cNvPicPr>
            <p:nvPr/>
          </p:nvPicPr>
          <p:blipFill>
            <a:blip r:embed="rId4"/>
            <a:stretch>
              <a:fillRect/>
            </a:stretch>
          </p:blipFill>
          <p:spPr>
            <a:xfrm>
              <a:off x="4145202" y="2571472"/>
              <a:ext cx="640135" cy="2486665"/>
            </a:xfrm>
            <a:prstGeom prst="rect">
              <a:avLst/>
            </a:prstGeom>
          </p:spPr>
        </p:pic>
        <p:pic>
          <p:nvPicPr>
            <p:cNvPr id="40" name="図 39">
              <a:extLst>
                <a:ext uri="{FF2B5EF4-FFF2-40B4-BE49-F238E27FC236}">
                  <a16:creationId xmlns:a16="http://schemas.microsoft.com/office/drawing/2014/main" id="{D553E3D0-A800-30CC-CCF4-49F1D14B3896}"/>
                </a:ext>
              </a:extLst>
            </p:cNvPr>
            <p:cNvPicPr>
              <a:picLocks noChangeAspect="1"/>
            </p:cNvPicPr>
            <p:nvPr/>
          </p:nvPicPr>
          <p:blipFill>
            <a:blip r:embed="rId4"/>
            <a:stretch>
              <a:fillRect/>
            </a:stretch>
          </p:blipFill>
          <p:spPr>
            <a:xfrm>
              <a:off x="1571575" y="2571472"/>
              <a:ext cx="640135" cy="2479886"/>
            </a:xfrm>
            <a:prstGeom prst="rect">
              <a:avLst/>
            </a:prstGeom>
          </p:spPr>
        </p:pic>
        <p:pic>
          <p:nvPicPr>
            <p:cNvPr id="45" name="図 44">
              <a:extLst>
                <a:ext uri="{FF2B5EF4-FFF2-40B4-BE49-F238E27FC236}">
                  <a16:creationId xmlns:a16="http://schemas.microsoft.com/office/drawing/2014/main" id="{C1B9377D-815D-CC44-85F4-8ABD97B2F1F6}"/>
                </a:ext>
              </a:extLst>
            </p:cNvPr>
            <p:cNvPicPr>
              <a:picLocks noChangeAspect="1"/>
            </p:cNvPicPr>
            <p:nvPr/>
          </p:nvPicPr>
          <p:blipFill>
            <a:blip r:embed="rId4"/>
            <a:stretch>
              <a:fillRect/>
            </a:stretch>
          </p:blipFill>
          <p:spPr>
            <a:xfrm>
              <a:off x="2435744" y="2571472"/>
              <a:ext cx="640135" cy="2479886"/>
            </a:xfrm>
            <a:prstGeom prst="rect">
              <a:avLst/>
            </a:prstGeom>
          </p:spPr>
        </p:pic>
        <p:pic>
          <p:nvPicPr>
            <p:cNvPr id="46" name="図 45">
              <a:extLst>
                <a:ext uri="{FF2B5EF4-FFF2-40B4-BE49-F238E27FC236}">
                  <a16:creationId xmlns:a16="http://schemas.microsoft.com/office/drawing/2014/main" id="{D663D89D-46E4-8EAC-3212-8A5352246D50}"/>
                </a:ext>
              </a:extLst>
            </p:cNvPr>
            <p:cNvPicPr>
              <a:picLocks noChangeAspect="1"/>
            </p:cNvPicPr>
            <p:nvPr/>
          </p:nvPicPr>
          <p:blipFill>
            <a:blip r:embed="rId4"/>
            <a:stretch>
              <a:fillRect/>
            </a:stretch>
          </p:blipFill>
          <p:spPr>
            <a:xfrm>
              <a:off x="3261530" y="2571472"/>
              <a:ext cx="640135" cy="2479886"/>
            </a:xfrm>
            <a:prstGeom prst="rect">
              <a:avLst/>
            </a:prstGeom>
            <a:ln>
              <a:solidFill>
                <a:srgbClr val="FF0000"/>
              </a:solidFill>
            </a:ln>
          </p:spPr>
        </p:pic>
        <p:sp>
          <p:nvSpPr>
            <p:cNvPr id="47" name="矢印: 右 40">
              <a:extLst>
                <a:ext uri="{FF2B5EF4-FFF2-40B4-BE49-F238E27FC236}">
                  <a16:creationId xmlns:a16="http://schemas.microsoft.com/office/drawing/2014/main" id="{266C4DDB-C03D-15CE-56AA-46C32F9219CD}"/>
                </a:ext>
              </a:extLst>
            </p:cNvPr>
            <p:cNvSpPr/>
            <p:nvPr/>
          </p:nvSpPr>
          <p:spPr>
            <a:xfrm>
              <a:off x="2269607" y="3642902"/>
              <a:ext cx="136599" cy="4111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矢印: 右 42">
              <a:extLst>
                <a:ext uri="{FF2B5EF4-FFF2-40B4-BE49-F238E27FC236}">
                  <a16:creationId xmlns:a16="http://schemas.microsoft.com/office/drawing/2014/main" id="{71EEFBF6-5169-0FA9-13B0-01571DF9DC5B}"/>
                </a:ext>
              </a:extLst>
            </p:cNvPr>
            <p:cNvSpPr/>
            <p:nvPr/>
          </p:nvSpPr>
          <p:spPr>
            <a:xfrm>
              <a:off x="3108097" y="3624718"/>
              <a:ext cx="136599" cy="4111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矢印: 右 51">
              <a:extLst>
                <a:ext uri="{FF2B5EF4-FFF2-40B4-BE49-F238E27FC236}">
                  <a16:creationId xmlns:a16="http://schemas.microsoft.com/office/drawing/2014/main" id="{5AF8CDEC-1ADC-8FA8-9014-AFA3DF212F51}"/>
                </a:ext>
              </a:extLst>
            </p:cNvPr>
            <p:cNvSpPr/>
            <p:nvPr/>
          </p:nvSpPr>
          <p:spPr>
            <a:xfrm>
              <a:off x="3970183" y="3606534"/>
              <a:ext cx="136599" cy="41119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76E6DC87-3C86-EA81-DE1E-238DF4E29620}"/>
                </a:ext>
              </a:extLst>
            </p:cNvPr>
            <p:cNvSpPr txBox="1"/>
            <p:nvPr/>
          </p:nvSpPr>
          <p:spPr>
            <a:xfrm>
              <a:off x="1607563" y="3086071"/>
              <a:ext cx="540400" cy="1652743"/>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残余ブロック</a:t>
              </a:r>
            </a:p>
          </p:txBody>
        </p:sp>
        <p:sp>
          <p:nvSpPr>
            <p:cNvPr id="51" name="テキスト ボックス 50">
              <a:extLst>
                <a:ext uri="{FF2B5EF4-FFF2-40B4-BE49-F238E27FC236}">
                  <a16:creationId xmlns:a16="http://schemas.microsoft.com/office/drawing/2014/main" id="{C716F335-F872-B1FC-0AAA-EE7375E263D5}"/>
                </a:ext>
              </a:extLst>
            </p:cNvPr>
            <p:cNvSpPr txBox="1"/>
            <p:nvPr/>
          </p:nvSpPr>
          <p:spPr>
            <a:xfrm>
              <a:off x="2463062" y="3086070"/>
              <a:ext cx="540400" cy="1730042"/>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残余ブロック</a:t>
              </a:r>
            </a:p>
          </p:txBody>
        </p:sp>
        <p:sp>
          <p:nvSpPr>
            <p:cNvPr id="52" name="テキスト ボックス 51">
              <a:extLst>
                <a:ext uri="{FF2B5EF4-FFF2-40B4-BE49-F238E27FC236}">
                  <a16:creationId xmlns:a16="http://schemas.microsoft.com/office/drawing/2014/main" id="{CC698A77-44DD-46F2-E7E5-DC4F3ED58211}"/>
                </a:ext>
              </a:extLst>
            </p:cNvPr>
            <p:cNvSpPr txBox="1"/>
            <p:nvPr/>
          </p:nvSpPr>
          <p:spPr>
            <a:xfrm>
              <a:off x="3366518" y="3086070"/>
              <a:ext cx="492443" cy="183368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プーリング層</a:t>
              </a:r>
            </a:p>
          </p:txBody>
        </p:sp>
        <p:sp>
          <p:nvSpPr>
            <p:cNvPr id="53" name="テキスト ボックス 52">
              <a:extLst>
                <a:ext uri="{FF2B5EF4-FFF2-40B4-BE49-F238E27FC236}">
                  <a16:creationId xmlns:a16="http://schemas.microsoft.com/office/drawing/2014/main" id="{96A7D2BF-611C-48A9-5DFD-B1AD41FA5B99}"/>
                </a:ext>
              </a:extLst>
            </p:cNvPr>
            <p:cNvSpPr txBox="1"/>
            <p:nvPr/>
          </p:nvSpPr>
          <p:spPr>
            <a:xfrm>
              <a:off x="4234195" y="3092787"/>
              <a:ext cx="492443" cy="141619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全結合層</a:t>
              </a:r>
            </a:p>
          </p:txBody>
        </p:sp>
        <p:sp>
          <p:nvSpPr>
            <p:cNvPr id="54" name="テキスト ボックス 53">
              <a:extLst>
                <a:ext uri="{FF2B5EF4-FFF2-40B4-BE49-F238E27FC236}">
                  <a16:creationId xmlns:a16="http://schemas.microsoft.com/office/drawing/2014/main" id="{FF46787A-9058-CD91-95AB-E40098590B1D}"/>
                </a:ext>
              </a:extLst>
            </p:cNvPr>
            <p:cNvSpPr txBox="1"/>
            <p:nvPr/>
          </p:nvSpPr>
          <p:spPr>
            <a:xfrm>
              <a:off x="5148671" y="3092786"/>
              <a:ext cx="492443" cy="141619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全結合層</a:t>
              </a:r>
            </a:p>
          </p:txBody>
        </p:sp>
      </p:grpSp>
      <p:sp>
        <p:nvSpPr>
          <p:cNvPr id="55" name="テキスト ボックス 54"/>
          <p:cNvSpPr txBox="1"/>
          <p:nvPr/>
        </p:nvSpPr>
        <p:spPr>
          <a:xfrm>
            <a:off x="4462629" y="693584"/>
            <a:ext cx="35499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ResNet</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の残余ブロックの導入</a:t>
            </a:r>
          </a:p>
        </p:txBody>
      </p:sp>
      <p:sp>
        <p:nvSpPr>
          <p:cNvPr id="56" name="テキスト ボックス 55"/>
          <p:cNvSpPr txBox="1"/>
          <p:nvPr/>
        </p:nvSpPr>
        <p:spPr>
          <a:xfrm>
            <a:off x="4631268" y="3870036"/>
            <a:ext cx="4081758"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手書き文字 </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から</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9) MNIST </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の分類での損失</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p:cNvSpPr txBox="1"/>
          <p:nvPr/>
        </p:nvSpPr>
        <p:spPr>
          <a:xfrm>
            <a:off x="4917933" y="6382922"/>
            <a:ext cx="3467616"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学習の繰り返しにより、損失は減少</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58" name="テキスト ボックス 57"/>
          <p:cNvSpPr txBox="1"/>
          <p:nvPr/>
        </p:nvSpPr>
        <p:spPr>
          <a:xfrm>
            <a:off x="6190633" y="4735648"/>
            <a:ext cx="16209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改善がみられる</a:t>
            </a:r>
            <a:endParaRPr kumimoji="1" lang="en-US" altLang="ja-JP" sz="16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2586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a:t>
            </a:r>
            <a:br>
              <a:rPr lang="en-US" altLang="ja-JP" dirty="0"/>
            </a:b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r>
              <a:rPr lang="ja-JP" altLang="en-US" sz="2400" b="1" dirty="0"/>
              <a:t>手書き数字の認識</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a:spcAft>
                <a:spcPts val="600"/>
              </a:spcAft>
            </a:pPr>
            <a:r>
              <a:rPr lang="ja-JP" altLang="en-US" sz="2400" b="1" dirty="0"/>
              <a:t>畳み込みニューラルネットワークの進展、最新技術</a:t>
            </a:r>
            <a:endParaRPr lang="en-US" altLang="ja-JP" sz="2400" b="1" dirty="0"/>
          </a:p>
          <a:p>
            <a:pPr>
              <a:spcAft>
                <a:spcPts val="600"/>
              </a:spcAft>
            </a:pPr>
            <a:r>
              <a:rPr lang="ja-JP" altLang="en-US" sz="2400" b="1" dirty="0"/>
              <a:t>残余ブロック、その効果</a:t>
            </a:r>
            <a:endParaRPr lang="en-US" altLang="ja-JP" sz="2400"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84052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06863FC-BAC9-42A0-9B20-467A27D35465}"/>
              </a:ext>
            </a:extLst>
          </p:cNvPr>
          <p:cNvSpPr>
            <a:spLocks noGrp="1"/>
          </p:cNvSpPr>
          <p:nvPr>
            <p:ph idx="1"/>
          </p:nvPr>
        </p:nvSpPr>
        <p:spPr>
          <a:xfrm>
            <a:off x="247924" y="102981"/>
            <a:ext cx="8620626" cy="2321309"/>
          </a:xfrm>
        </p:spPr>
        <p:txBody>
          <a:bodyPr>
            <a:noAutofit/>
          </a:bodyPr>
          <a:lstStyle/>
          <a:p>
            <a:pPr marL="0" indent="0">
              <a:buNone/>
            </a:pPr>
            <a:r>
              <a:rPr lang="ja-JP" altLang="en-US" sz="2400" dirty="0"/>
              <a:t>① </a:t>
            </a:r>
            <a:r>
              <a:rPr lang="en-US" altLang="ja-JP" sz="2400" dirty="0"/>
              <a:t>Google </a:t>
            </a:r>
            <a:r>
              <a:rPr lang="en-US" altLang="ja-JP" sz="2400" dirty="0" err="1"/>
              <a:t>Colaboratory</a:t>
            </a:r>
            <a:r>
              <a:rPr lang="en-US" altLang="ja-JP" sz="2400" dirty="0"/>
              <a:t> </a:t>
            </a:r>
            <a:r>
              <a:rPr lang="ja-JP" altLang="en-US" sz="2400" dirty="0"/>
              <a:t>のページを開く</a:t>
            </a:r>
            <a:r>
              <a:rPr lang="en-US" altLang="ja-JP" sz="2400" dirty="0">
                <a:hlinkClick r:id="rId2"/>
              </a:rPr>
              <a:t>https://colab.research.google.com/drive/18IPPkY96Oc6jkYD2su4cFgWcoYAskLo_?usp=sharing</a:t>
            </a:r>
            <a:endParaRPr lang="en-US" altLang="ja-JP" sz="2400" dirty="0"/>
          </a:p>
          <a:p>
            <a:pPr marL="0" indent="0">
              <a:buNone/>
            </a:pPr>
            <a:r>
              <a:rPr lang="ja-JP" altLang="en-US" sz="2400" dirty="0"/>
              <a:t>② プログラムや説明や実行結果が掲載されていることを確認。</a:t>
            </a:r>
            <a:endParaRPr lang="en-US" altLang="ja-JP" sz="2400" dirty="0"/>
          </a:p>
          <a:p>
            <a:pPr marL="0" indent="0">
              <a:buNone/>
            </a:pPr>
            <a:r>
              <a:rPr lang="ja-JP" altLang="en-US" sz="2400" dirty="0"/>
              <a:t>各自でよく読む。</a:t>
            </a:r>
            <a:endParaRPr lang="en-US" altLang="ja-JP" sz="2400" dirty="0"/>
          </a:p>
          <a:p>
            <a:pPr marL="0" indent="0">
              <a:buNone/>
            </a:pPr>
            <a:r>
              <a:rPr lang="ja-JP" altLang="en-US" sz="2400" dirty="0"/>
              <a:t>③「</a:t>
            </a:r>
            <a:r>
              <a:rPr lang="ja-JP" altLang="en-US" sz="2400" b="1" dirty="0"/>
              <a:t>２．手書き数字の認識（教師あり学習）（畳み込みニューラルネットワークの一種 </a:t>
            </a:r>
            <a:r>
              <a:rPr lang="en-US" altLang="ja-JP" sz="2400" b="1" dirty="0" err="1"/>
              <a:t>ResNet</a:t>
            </a:r>
            <a:r>
              <a:rPr lang="en-US" altLang="ja-JP" sz="2400" b="1" dirty="0"/>
              <a:t> </a:t>
            </a:r>
            <a:r>
              <a:rPr lang="ja-JP" altLang="en-US" sz="2400" b="1" dirty="0"/>
              <a:t>を使用）</a:t>
            </a:r>
            <a:r>
              <a:rPr lang="ja-JP" altLang="en-US" sz="2400" dirty="0"/>
              <a:t>」を確認。</a:t>
            </a:r>
            <a:r>
              <a:rPr lang="ja-JP" altLang="en-US" sz="2400" b="1" dirty="0"/>
              <a:t>このさき３ページ分で詳細説明</a:t>
            </a:r>
            <a:r>
              <a:rPr lang="ja-JP" altLang="en-US" sz="2400" dirty="0"/>
              <a:t>。各自で確認</a:t>
            </a:r>
            <a:endParaRPr lang="en-US" altLang="ja-JP" sz="2400" dirty="0"/>
          </a:p>
          <a:p>
            <a:endParaRPr lang="en-US" altLang="ja-JP" sz="2400" dirty="0"/>
          </a:p>
          <a:p>
            <a:endParaRPr lang="en-US" altLang="ja-JP" sz="2400" dirty="0"/>
          </a:p>
          <a:p>
            <a:endParaRPr lang="en-US" altLang="ja-JP" sz="2400" dirty="0"/>
          </a:p>
          <a:p>
            <a:endParaRPr lang="en-US" altLang="ja-JP" sz="2400" dirty="0"/>
          </a:p>
          <a:p>
            <a:pPr marL="0" indent="0">
              <a:buNone/>
            </a:pPr>
            <a:endParaRPr lang="ja-JP" altLang="en-US" sz="2400" dirty="0"/>
          </a:p>
        </p:txBody>
      </p:sp>
      <p:sp>
        <p:nvSpPr>
          <p:cNvPr id="4" name="スライド番号プレースホルダー 3">
            <a:extLst>
              <a:ext uri="{FF2B5EF4-FFF2-40B4-BE49-F238E27FC236}">
                <a16:creationId xmlns:a16="http://schemas.microsoft.com/office/drawing/2014/main" id="{5F14CFF6-D90C-4FC2-933B-FAA5C78DB5F5}"/>
              </a:ext>
            </a:extLst>
          </p:cNvPr>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2" name="図 1"/>
          <p:cNvPicPr>
            <a:picLocks noChangeAspect="1"/>
          </p:cNvPicPr>
          <p:nvPr/>
        </p:nvPicPr>
        <p:blipFill>
          <a:blip r:embed="rId3"/>
          <a:stretch>
            <a:fillRect/>
          </a:stretch>
        </p:blipFill>
        <p:spPr>
          <a:xfrm>
            <a:off x="331635" y="3802006"/>
            <a:ext cx="4245556" cy="1551043"/>
          </a:xfrm>
          <a:prstGeom prst="rect">
            <a:avLst/>
          </a:prstGeom>
        </p:spPr>
      </p:pic>
      <p:pic>
        <p:nvPicPr>
          <p:cNvPr id="7" name="図 6"/>
          <p:cNvPicPr>
            <a:picLocks noChangeAspect="1"/>
          </p:cNvPicPr>
          <p:nvPr/>
        </p:nvPicPr>
        <p:blipFill>
          <a:blip r:embed="rId4"/>
          <a:stretch>
            <a:fillRect/>
          </a:stretch>
        </p:blipFill>
        <p:spPr>
          <a:xfrm>
            <a:off x="5146579" y="3472257"/>
            <a:ext cx="2721072" cy="2937468"/>
          </a:xfrm>
          <a:prstGeom prst="rect">
            <a:avLst/>
          </a:prstGeom>
        </p:spPr>
      </p:pic>
    </p:spTree>
    <p:extLst>
      <p:ext uri="{BB962C8B-B14F-4D97-AF65-F5344CB8AC3E}">
        <p14:creationId xmlns:p14="http://schemas.microsoft.com/office/powerpoint/2010/main" val="1887225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演習２の畳み込みニューラルネットワーク</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矢印: 右 6">
            <a:extLst>
              <a:ext uri="{FF2B5EF4-FFF2-40B4-BE49-F238E27FC236}">
                <a16:creationId xmlns:a16="http://schemas.microsoft.com/office/drawing/2014/main" id="{A258DFA7-8B11-4315-BEDD-C4BC2CBA4D60}"/>
              </a:ext>
            </a:extLst>
          </p:cNvPr>
          <p:cNvSpPr/>
          <p:nvPr/>
        </p:nvSpPr>
        <p:spPr>
          <a:xfrm>
            <a:off x="375131" y="3661086"/>
            <a:ext cx="703835" cy="481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矢印: 右 23">
            <a:extLst>
              <a:ext uri="{FF2B5EF4-FFF2-40B4-BE49-F238E27FC236}">
                <a16:creationId xmlns:a16="http://schemas.microsoft.com/office/drawing/2014/main" id="{1BE0D411-BF09-4B05-B2A4-1DB1B172B0CA}"/>
              </a:ext>
            </a:extLst>
          </p:cNvPr>
          <p:cNvSpPr/>
          <p:nvPr/>
        </p:nvSpPr>
        <p:spPr>
          <a:xfrm>
            <a:off x="6256629" y="3429000"/>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CC35B30D-CBE5-4B69-A7FC-9D8B7D749133}"/>
              </a:ext>
            </a:extLst>
          </p:cNvPr>
          <p:cNvSpPr txBox="1"/>
          <p:nvPr/>
        </p:nvSpPr>
        <p:spPr>
          <a:xfrm>
            <a:off x="25418" y="4421736"/>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入力</a:t>
            </a:r>
          </a:p>
        </p:txBody>
      </p:sp>
      <p:sp>
        <p:nvSpPr>
          <p:cNvPr id="8" name="テキスト ボックス 7">
            <a:extLst>
              <a:ext uri="{FF2B5EF4-FFF2-40B4-BE49-F238E27FC236}">
                <a16:creationId xmlns:a16="http://schemas.microsoft.com/office/drawing/2014/main" id="{941223CB-07F1-454C-AE54-88A2FCF8C5B1}"/>
              </a:ext>
            </a:extLst>
          </p:cNvPr>
          <p:cNvSpPr txBox="1"/>
          <p:nvPr/>
        </p:nvSpPr>
        <p:spPr>
          <a:xfrm>
            <a:off x="6136493" y="4267866"/>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出力</a:t>
            </a:r>
          </a:p>
        </p:txBody>
      </p:sp>
      <p:sp>
        <p:nvSpPr>
          <p:cNvPr id="9" name="テキスト ボックス 8">
            <a:extLst>
              <a:ext uri="{FF2B5EF4-FFF2-40B4-BE49-F238E27FC236}">
                <a16:creationId xmlns:a16="http://schemas.microsoft.com/office/drawing/2014/main" id="{3BA82FF2-30E0-497F-80E1-AD60E94874F4}"/>
              </a:ext>
            </a:extLst>
          </p:cNvPr>
          <p:cNvSpPr txBox="1"/>
          <p:nvPr/>
        </p:nvSpPr>
        <p:spPr>
          <a:xfrm>
            <a:off x="4958882" y="1299566"/>
            <a:ext cx="1467068"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個</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softmax</a:t>
            </a: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DFA6EFD1-5304-4956-9916-9010DA1E6AC6}"/>
              </a:ext>
            </a:extLst>
          </p:cNvPr>
          <p:cNvSpPr/>
          <p:nvPr/>
        </p:nvSpPr>
        <p:spPr>
          <a:xfrm>
            <a:off x="1439444" y="2379399"/>
            <a:ext cx="4558111" cy="36167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635D8CCF-7151-4B21-82AC-56ED1939AA4D}"/>
              </a:ext>
            </a:extLst>
          </p:cNvPr>
          <p:cNvSpPr txBox="1"/>
          <p:nvPr/>
        </p:nvSpPr>
        <p:spPr>
          <a:xfrm>
            <a:off x="4912073" y="6060367"/>
            <a:ext cx="95410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最終層</a:t>
            </a:r>
            <a:endParaRPr kumimoji="1" lang="en-US" altLang="ja-JP" sz="20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FF8B52AE-7369-49E8-A04C-6CA23D03EF66}"/>
              </a:ext>
            </a:extLst>
          </p:cNvPr>
          <p:cNvPicPr>
            <a:picLocks noChangeAspect="1"/>
          </p:cNvPicPr>
          <p:nvPr/>
        </p:nvPicPr>
        <p:blipFill>
          <a:blip r:embed="rId2"/>
          <a:stretch>
            <a:fillRect/>
          </a:stretch>
        </p:blipFill>
        <p:spPr>
          <a:xfrm>
            <a:off x="5069060" y="2571472"/>
            <a:ext cx="640135" cy="2902006"/>
          </a:xfrm>
          <a:prstGeom prst="rect">
            <a:avLst/>
          </a:prstGeom>
        </p:spPr>
      </p:pic>
      <p:pic>
        <p:nvPicPr>
          <p:cNvPr id="13" name="図 12">
            <a:extLst>
              <a:ext uri="{FF2B5EF4-FFF2-40B4-BE49-F238E27FC236}">
                <a16:creationId xmlns:a16="http://schemas.microsoft.com/office/drawing/2014/main" id="{6004B3C4-B560-FE1E-BDF4-E1EF13ACC04E}"/>
              </a:ext>
            </a:extLst>
          </p:cNvPr>
          <p:cNvPicPr>
            <a:picLocks noChangeAspect="1"/>
          </p:cNvPicPr>
          <p:nvPr/>
        </p:nvPicPr>
        <p:blipFill>
          <a:blip r:embed="rId2"/>
          <a:stretch>
            <a:fillRect/>
          </a:stretch>
        </p:blipFill>
        <p:spPr>
          <a:xfrm>
            <a:off x="4145202" y="2571472"/>
            <a:ext cx="640135" cy="2909939"/>
          </a:xfrm>
          <a:prstGeom prst="rect">
            <a:avLst/>
          </a:prstGeom>
        </p:spPr>
      </p:pic>
      <p:sp>
        <p:nvSpPr>
          <p:cNvPr id="14" name="テキスト ボックス 13">
            <a:extLst>
              <a:ext uri="{FF2B5EF4-FFF2-40B4-BE49-F238E27FC236}">
                <a16:creationId xmlns:a16="http://schemas.microsoft.com/office/drawing/2014/main" id="{C54EEBAD-DC33-4001-3346-BF398F59D467}"/>
              </a:ext>
            </a:extLst>
          </p:cNvPr>
          <p:cNvSpPr txBox="1"/>
          <p:nvPr/>
        </p:nvSpPr>
        <p:spPr>
          <a:xfrm>
            <a:off x="3731735" y="1278836"/>
            <a:ext cx="1467068"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128</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個</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relu</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5" name="図 14">
            <a:extLst>
              <a:ext uri="{FF2B5EF4-FFF2-40B4-BE49-F238E27FC236}">
                <a16:creationId xmlns:a16="http://schemas.microsoft.com/office/drawing/2014/main" id="{D553E3D0-A800-30CC-CCF4-49F1D14B3896}"/>
              </a:ext>
            </a:extLst>
          </p:cNvPr>
          <p:cNvPicPr>
            <a:picLocks noChangeAspect="1"/>
          </p:cNvPicPr>
          <p:nvPr/>
        </p:nvPicPr>
        <p:blipFill>
          <a:blip r:embed="rId2"/>
          <a:stretch>
            <a:fillRect/>
          </a:stretch>
        </p:blipFill>
        <p:spPr>
          <a:xfrm>
            <a:off x="1571575" y="2571472"/>
            <a:ext cx="640135" cy="2902006"/>
          </a:xfrm>
          <a:prstGeom prst="rect">
            <a:avLst/>
          </a:prstGeom>
        </p:spPr>
      </p:pic>
      <p:pic>
        <p:nvPicPr>
          <p:cNvPr id="16" name="図 15">
            <a:extLst>
              <a:ext uri="{FF2B5EF4-FFF2-40B4-BE49-F238E27FC236}">
                <a16:creationId xmlns:a16="http://schemas.microsoft.com/office/drawing/2014/main" id="{C1B9377D-815D-CC44-85F4-8ABD97B2F1F6}"/>
              </a:ext>
            </a:extLst>
          </p:cNvPr>
          <p:cNvPicPr>
            <a:picLocks noChangeAspect="1"/>
          </p:cNvPicPr>
          <p:nvPr/>
        </p:nvPicPr>
        <p:blipFill>
          <a:blip r:embed="rId2"/>
          <a:stretch>
            <a:fillRect/>
          </a:stretch>
        </p:blipFill>
        <p:spPr>
          <a:xfrm>
            <a:off x="2435744" y="2571472"/>
            <a:ext cx="640135" cy="2902006"/>
          </a:xfrm>
          <a:prstGeom prst="rect">
            <a:avLst/>
          </a:prstGeom>
        </p:spPr>
      </p:pic>
      <p:pic>
        <p:nvPicPr>
          <p:cNvPr id="17" name="図 16">
            <a:extLst>
              <a:ext uri="{FF2B5EF4-FFF2-40B4-BE49-F238E27FC236}">
                <a16:creationId xmlns:a16="http://schemas.microsoft.com/office/drawing/2014/main" id="{D663D89D-46E4-8EAC-3212-8A5352246D50}"/>
              </a:ext>
            </a:extLst>
          </p:cNvPr>
          <p:cNvPicPr>
            <a:picLocks noChangeAspect="1"/>
          </p:cNvPicPr>
          <p:nvPr/>
        </p:nvPicPr>
        <p:blipFill>
          <a:blip r:embed="rId2"/>
          <a:stretch>
            <a:fillRect/>
          </a:stretch>
        </p:blipFill>
        <p:spPr>
          <a:xfrm>
            <a:off x="3261530" y="2571472"/>
            <a:ext cx="640135" cy="2902006"/>
          </a:xfrm>
          <a:prstGeom prst="rect">
            <a:avLst/>
          </a:prstGeom>
          <a:ln>
            <a:solidFill>
              <a:srgbClr val="FF0000"/>
            </a:solidFill>
          </a:ln>
        </p:spPr>
      </p:pic>
      <p:sp>
        <p:nvSpPr>
          <p:cNvPr id="18" name="矢印: 右 40">
            <a:extLst>
              <a:ext uri="{FF2B5EF4-FFF2-40B4-BE49-F238E27FC236}">
                <a16:creationId xmlns:a16="http://schemas.microsoft.com/office/drawing/2014/main" id="{266C4DDB-C03D-15CE-56AA-46C32F9219CD}"/>
              </a:ext>
            </a:extLst>
          </p:cNvPr>
          <p:cNvSpPr/>
          <p:nvPr/>
        </p:nvSpPr>
        <p:spPr>
          <a:xfrm>
            <a:off x="2269607" y="3642902"/>
            <a:ext cx="136599" cy="481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矢印: 右 42">
            <a:extLst>
              <a:ext uri="{FF2B5EF4-FFF2-40B4-BE49-F238E27FC236}">
                <a16:creationId xmlns:a16="http://schemas.microsoft.com/office/drawing/2014/main" id="{71EEFBF6-5169-0FA9-13B0-01571DF9DC5B}"/>
              </a:ext>
            </a:extLst>
          </p:cNvPr>
          <p:cNvSpPr/>
          <p:nvPr/>
        </p:nvSpPr>
        <p:spPr>
          <a:xfrm>
            <a:off x="3108097" y="3624718"/>
            <a:ext cx="136599" cy="481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矢印: 右 51">
            <a:extLst>
              <a:ext uri="{FF2B5EF4-FFF2-40B4-BE49-F238E27FC236}">
                <a16:creationId xmlns:a16="http://schemas.microsoft.com/office/drawing/2014/main" id="{5AF8CDEC-1ADC-8FA8-9014-AFA3DF212F51}"/>
              </a:ext>
            </a:extLst>
          </p:cNvPr>
          <p:cNvSpPr/>
          <p:nvPr/>
        </p:nvSpPr>
        <p:spPr>
          <a:xfrm>
            <a:off x="3970183" y="3606534"/>
            <a:ext cx="136599" cy="48118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76E6DC87-3C86-EA81-DE1E-238DF4E29620}"/>
              </a:ext>
            </a:extLst>
          </p:cNvPr>
          <p:cNvSpPr txBox="1"/>
          <p:nvPr/>
        </p:nvSpPr>
        <p:spPr>
          <a:xfrm>
            <a:off x="1593916" y="3086071"/>
            <a:ext cx="553998" cy="1938992"/>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残余ブロック</a:t>
            </a:r>
          </a:p>
        </p:txBody>
      </p:sp>
      <p:sp>
        <p:nvSpPr>
          <p:cNvPr id="22" name="テキスト ボックス 21">
            <a:extLst>
              <a:ext uri="{FF2B5EF4-FFF2-40B4-BE49-F238E27FC236}">
                <a16:creationId xmlns:a16="http://schemas.microsoft.com/office/drawing/2014/main" id="{C716F335-F872-B1FC-0AAA-EE7375E263D5}"/>
              </a:ext>
            </a:extLst>
          </p:cNvPr>
          <p:cNvSpPr txBox="1"/>
          <p:nvPr/>
        </p:nvSpPr>
        <p:spPr>
          <a:xfrm>
            <a:off x="2449439" y="3086071"/>
            <a:ext cx="553998" cy="1938992"/>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残余ブロック</a:t>
            </a:r>
          </a:p>
        </p:txBody>
      </p:sp>
      <p:sp>
        <p:nvSpPr>
          <p:cNvPr id="23" name="テキスト ボックス 22">
            <a:extLst>
              <a:ext uri="{FF2B5EF4-FFF2-40B4-BE49-F238E27FC236}">
                <a16:creationId xmlns:a16="http://schemas.microsoft.com/office/drawing/2014/main" id="{CC698A77-44DD-46F2-E7E5-DC4F3ED58211}"/>
              </a:ext>
            </a:extLst>
          </p:cNvPr>
          <p:cNvSpPr txBox="1"/>
          <p:nvPr/>
        </p:nvSpPr>
        <p:spPr>
          <a:xfrm>
            <a:off x="3304962" y="3086070"/>
            <a:ext cx="553998" cy="2145815"/>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プーリング層</a:t>
            </a:r>
          </a:p>
        </p:txBody>
      </p:sp>
      <p:sp>
        <p:nvSpPr>
          <p:cNvPr id="24" name="テキスト ボックス 23">
            <a:extLst>
              <a:ext uri="{FF2B5EF4-FFF2-40B4-BE49-F238E27FC236}">
                <a16:creationId xmlns:a16="http://schemas.microsoft.com/office/drawing/2014/main" id="{96A7D2BF-611C-48A9-5DFD-B1AD41FA5B99}"/>
              </a:ext>
            </a:extLst>
          </p:cNvPr>
          <p:cNvSpPr txBox="1"/>
          <p:nvPr/>
        </p:nvSpPr>
        <p:spPr>
          <a:xfrm>
            <a:off x="4172639" y="3092787"/>
            <a:ext cx="553998" cy="165726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全結合層</a:t>
            </a:r>
          </a:p>
        </p:txBody>
      </p:sp>
      <p:sp>
        <p:nvSpPr>
          <p:cNvPr id="25" name="テキスト ボックス 24">
            <a:extLst>
              <a:ext uri="{FF2B5EF4-FFF2-40B4-BE49-F238E27FC236}">
                <a16:creationId xmlns:a16="http://schemas.microsoft.com/office/drawing/2014/main" id="{FF46787A-9058-CD91-95AB-E40098590B1D}"/>
              </a:ext>
            </a:extLst>
          </p:cNvPr>
          <p:cNvSpPr txBox="1"/>
          <p:nvPr/>
        </p:nvSpPr>
        <p:spPr>
          <a:xfrm>
            <a:off x="5087115" y="3092786"/>
            <a:ext cx="553998" cy="165726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全結合層</a:t>
            </a:r>
          </a:p>
        </p:txBody>
      </p:sp>
      <p:sp>
        <p:nvSpPr>
          <p:cNvPr id="26" name="テキスト ボックス 25">
            <a:extLst>
              <a:ext uri="{FF2B5EF4-FFF2-40B4-BE49-F238E27FC236}">
                <a16:creationId xmlns:a16="http://schemas.microsoft.com/office/drawing/2014/main" id="{02513816-EB54-61E0-699A-7238033785CD}"/>
              </a:ext>
            </a:extLst>
          </p:cNvPr>
          <p:cNvSpPr txBox="1"/>
          <p:nvPr/>
        </p:nvSpPr>
        <p:spPr>
          <a:xfrm>
            <a:off x="7223611" y="3500570"/>
            <a:ext cx="1418978"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種類に</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分類</a:t>
            </a:r>
          </a:p>
        </p:txBody>
      </p:sp>
    </p:spTree>
    <p:extLst>
      <p:ext uri="{BB962C8B-B14F-4D97-AF65-F5344CB8AC3E}">
        <p14:creationId xmlns:p14="http://schemas.microsoft.com/office/powerpoint/2010/main" val="693419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1" y="1741337"/>
            <a:ext cx="6611258" cy="2387918"/>
          </a:xfrm>
        </p:spPr>
        <p:txBody>
          <a:bodyPr anchor="b">
            <a:normAutofit/>
          </a:bodyPr>
          <a:lstStyle/>
          <a:p>
            <a:r>
              <a:rPr lang="en-US" altLang="ja-JP" sz="4500" dirty="0">
                <a:solidFill>
                  <a:schemeClr val="tx2"/>
                </a:solidFill>
              </a:rPr>
              <a:t>5-1. </a:t>
            </a:r>
            <a:r>
              <a:rPr lang="ja-JP" altLang="en-US" sz="4500" dirty="0">
                <a:solidFill>
                  <a:schemeClr val="tx2"/>
                </a:solidFill>
              </a:rPr>
              <a:t>イントロダクション</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7583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1845" y="175028"/>
            <a:ext cx="8461208" cy="768309"/>
          </a:xfrm>
        </p:spPr>
        <p:txBody>
          <a:bodyPr>
            <a:normAutofit fontScale="90000"/>
          </a:bodyPr>
          <a:lstStyle/>
          <a:p>
            <a:r>
              <a:rPr lang="ja-JP" altLang="en-US" dirty="0"/>
              <a:t>演習２で、ニューラルネットワーク作成を行っているプログラムの部分</a:t>
            </a:r>
            <a:endParaRPr kumimoji="1" lang="ja-JP" altLang="en-US" dirty="0"/>
          </a:p>
        </p:txBody>
      </p:sp>
      <p:sp>
        <p:nvSpPr>
          <p:cNvPr id="3" name="コンテンツ プレースホルダー 2"/>
          <p:cNvSpPr>
            <a:spLocks noGrp="1"/>
          </p:cNvSpPr>
          <p:nvPr>
            <p:ph idx="1"/>
          </p:nvPr>
        </p:nvSpPr>
        <p:spPr>
          <a:xfrm>
            <a:off x="321845" y="1296365"/>
            <a:ext cx="8461208" cy="4906204"/>
          </a:xfrm>
        </p:spPr>
        <p:txBody>
          <a:bodyPr>
            <a:normAutofit/>
          </a:bodyPr>
          <a:lstStyle/>
          <a:p>
            <a:pPr marL="0" indent="0">
              <a:buNone/>
            </a:pPr>
            <a:endParaRPr lang="en-US" altLang="ja-JP" sz="2000" dirty="0"/>
          </a:p>
          <a:p>
            <a:pPr marL="0" indent="0">
              <a:buNone/>
            </a:pPr>
            <a:r>
              <a:rPr lang="en-US" altLang="ja-JP" sz="2000" dirty="0" err="1"/>
              <a:t>def</a:t>
            </a:r>
            <a:r>
              <a:rPr lang="en-US" altLang="ja-JP" sz="2000" dirty="0"/>
              <a:t> __</a:t>
            </a:r>
            <a:r>
              <a:rPr lang="en-US" altLang="ja-JP" sz="2000" dirty="0" err="1"/>
              <a:t>init</a:t>
            </a:r>
            <a:r>
              <a:rPr lang="en-US" altLang="ja-JP" sz="2000" dirty="0"/>
              <a:t>__(self):</a:t>
            </a:r>
          </a:p>
          <a:p>
            <a:pPr marL="0" indent="0">
              <a:buNone/>
            </a:pPr>
            <a:r>
              <a:rPr lang="en-US" altLang="ja-JP" sz="2000" dirty="0"/>
              <a:t>super(</a:t>
            </a:r>
            <a:r>
              <a:rPr lang="en-US" altLang="ja-JP" sz="2000" dirty="0" err="1"/>
              <a:t>ResNet</a:t>
            </a:r>
            <a:r>
              <a:rPr lang="en-US" altLang="ja-JP" sz="2000" dirty="0"/>
              <a:t>, self).__</a:t>
            </a:r>
            <a:r>
              <a:rPr lang="en-US" altLang="ja-JP" sz="2000" dirty="0" err="1"/>
              <a:t>init</a:t>
            </a:r>
            <a:r>
              <a:rPr lang="en-US" altLang="ja-JP" sz="2000" dirty="0"/>
              <a:t>__()</a:t>
            </a:r>
          </a:p>
          <a:p>
            <a:pPr marL="0" indent="0">
              <a:buNone/>
            </a:pPr>
            <a:r>
              <a:rPr lang="en-US" altLang="ja-JP" sz="2000" dirty="0"/>
              <a:t>self.block1 = </a:t>
            </a:r>
            <a:r>
              <a:rPr lang="en-US" altLang="ja-JP" sz="2000" dirty="0" err="1"/>
              <a:t>ResidualBlock</a:t>
            </a:r>
            <a:r>
              <a:rPr lang="en-US" altLang="ja-JP" sz="2000" dirty="0"/>
              <a:t>(1, 32)  # </a:t>
            </a:r>
            <a:r>
              <a:rPr lang="ja-JP" altLang="en-US" sz="2000" dirty="0"/>
              <a:t>残余ブロック</a:t>
            </a:r>
            <a:endParaRPr lang="en-US" altLang="ja-JP" sz="2000" dirty="0"/>
          </a:p>
          <a:p>
            <a:pPr marL="0" indent="0">
              <a:buNone/>
            </a:pPr>
            <a:r>
              <a:rPr lang="en-US" altLang="ja-JP" sz="2000" dirty="0"/>
              <a:t>self.block2 = </a:t>
            </a:r>
            <a:r>
              <a:rPr lang="en-US" altLang="ja-JP" sz="2000" dirty="0" err="1"/>
              <a:t>ResidualBlock</a:t>
            </a:r>
            <a:r>
              <a:rPr lang="en-US" altLang="ja-JP" sz="2000" dirty="0"/>
              <a:t>(32, 64)  # </a:t>
            </a:r>
            <a:r>
              <a:rPr lang="ja-JP" altLang="en-US" sz="2000" dirty="0"/>
              <a:t>残余ブロック</a:t>
            </a:r>
          </a:p>
          <a:p>
            <a:pPr marL="0" indent="0">
              <a:buNone/>
            </a:pPr>
            <a:r>
              <a:rPr lang="en-US" altLang="ja-JP" sz="2000" dirty="0" err="1"/>
              <a:t>self.pool</a:t>
            </a:r>
            <a:r>
              <a:rPr lang="en-US" altLang="ja-JP" sz="2000" dirty="0"/>
              <a:t> = nn.MaxPool2d(2, 2)  # </a:t>
            </a:r>
            <a:r>
              <a:rPr lang="ja-JP" altLang="en-US" sz="2000" dirty="0"/>
              <a:t>プーリング層</a:t>
            </a:r>
          </a:p>
          <a:p>
            <a:pPr marL="0" indent="0">
              <a:buNone/>
            </a:pPr>
            <a:r>
              <a:rPr lang="en-US" altLang="ja-JP" sz="2000" dirty="0"/>
              <a:t>self.fc1 = </a:t>
            </a:r>
            <a:r>
              <a:rPr lang="en-US" altLang="ja-JP" sz="2000" dirty="0" err="1"/>
              <a:t>nn.Linear</a:t>
            </a:r>
            <a:r>
              <a:rPr lang="en-US" altLang="ja-JP" sz="2000" dirty="0"/>
              <a:t>(64 * 12 * 12, </a:t>
            </a:r>
            <a:r>
              <a:rPr lang="en-US" altLang="ja-JP" sz="2000" b="1" dirty="0">
                <a:solidFill>
                  <a:srgbClr val="C00000"/>
                </a:solidFill>
              </a:rPr>
              <a:t>128</a:t>
            </a:r>
            <a:r>
              <a:rPr lang="en-US" altLang="ja-JP" sz="2000" dirty="0"/>
              <a:t>)  # </a:t>
            </a:r>
            <a:r>
              <a:rPr lang="ja-JP" altLang="en-US" sz="2000" dirty="0"/>
              <a:t>全結合層、</a:t>
            </a:r>
            <a:r>
              <a:rPr lang="en-US" altLang="ja-JP" sz="2000" dirty="0"/>
              <a:t>128</a:t>
            </a:r>
            <a:r>
              <a:rPr lang="ja-JP" altLang="en-US" sz="2000" dirty="0"/>
              <a:t>ニューロン</a:t>
            </a:r>
          </a:p>
          <a:p>
            <a:pPr marL="0" indent="0">
              <a:buNone/>
            </a:pPr>
            <a:r>
              <a:rPr lang="en-US" altLang="ja-JP" sz="2000" dirty="0"/>
              <a:t>self.fc2 = </a:t>
            </a:r>
            <a:r>
              <a:rPr lang="en-US" altLang="ja-JP" sz="2000" dirty="0" err="1"/>
              <a:t>nn.Linear</a:t>
            </a:r>
            <a:r>
              <a:rPr lang="en-US" altLang="ja-JP" sz="2000" dirty="0"/>
              <a:t>(128, </a:t>
            </a:r>
            <a:r>
              <a:rPr lang="en-US" altLang="ja-JP" sz="2000" b="1" dirty="0">
                <a:solidFill>
                  <a:srgbClr val="C00000"/>
                </a:solidFill>
              </a:rPr>
              <a:t>10</a:t>
            </a:r>
            <a:r>
              <a:rPr lang="en-US" altLang="ja-JP" sz="2000" dirty="0"/>
              <a:t>)  # </a:t>
            </a:r>
            <a:r>
              <a:rPr lang="ja-JP" altLang="en-US" sz="2000" dirty="0"/>
              <a:t>全結合層、</a:t>
            </a:r>
            <a:r>
              <a:rPr lang="en-US" altLang="ja-JP" sz="2000" dirty="0"/>
              <a:t>10</a:t>
            </a:r>
            <a:r>
              <a:rPr lang="ja-JP" altLang="en-US" sz="2000" dirty="0"/>
              <a:t>ニューロン（クラス数）</a:t>
            </a:r>
          </a:p>
          <a:p>
            <a:pPr marL="0" indent="0">
              <a:buNone/>
            </a:pPr>
            <a:endParaRPr kumimoji="1" lang="ja-JP" altLang="en-US" sz="20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50059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7F30CF-7E10-4076-B596-043CB1E5832E}"/>
              </a:ext>
            </a:extLst>
          </p:cNvPr>
          <p:cNvSpPr>
            <a:spLocks noGrp="1"/>
          </p:cNvSpPr>
          <p:nvPr>
            <p:ph type="title"/>
          </p:nvPr>
        </p:nvSpPr>
        <p:spPr>
          <a:xfrm>
            <a:off x="321845" y="175028"/>
            <a:ext cx="8461208" cy="469865"/>
          </a:xfrm>
        </p:spPr>
        <p:txBody>
          <a:bodyPr>
            <a:normAutofit fontScale="90000"/>
          </a:bodyPr>
          <a:lstStyle/>
          <a:p>
            <a:r>
              <a:rPr lang="ja-JP" altLang="en-US" dirty="0"/>
              <a:t>演習２のプログラムの実行結果</a:t>
            </a:r>
            <a:endParaRPr kumimoji="1" lang="ja-JP" altLang="en-US" dirty="0"/>
          </a:p>
        </p:txBody>
      </p:sp>
      <p:sp>
        <p:nvSpPr>
          <p:cNvPr id="4" name="スライド番号プレースホルダー 3">
            <a:extLst>
              <a:ext uri="{FF2B5EF4-FFF2-40B4-BE49-F238E27FC236}">
                <a16:creationId xmlns:a16="http://schemas.microsoft.com/office/drawing/2014/main" id="{20410FFC-E41D-470A-AC17-ADDB250ADF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67E9491E-FECD-4EEB-B68E-2F6D388B04AA}"/>
              </a:ext>
            </a:extLst>
          </p:cNvPr>
          <p:cNvSpPr/>
          <p:nvPr/>
        </p:nvSpPr>
        <p:spPr>
          <a:xfrm>
            <a:off x="89546" y="72865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同じ訓練データを用いた学習を１０回繰り返し．</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4349A6F4-84E3-47FF-9829-8F7712DA4AFC}"/>
              </a:ext>
            </a:extLst>
          </p:cNvPr>
          <p:cNvSpPr txBox="1"/>
          <p:nvPr/>
        </p:nvSpPr>
        <p:spPr>
          <a:xfrm>
            <a:off x="169778" y="5940852"/>
            <a:ext cx="5589671" cy="830997"/>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学習</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a:t>
            </a:r>
            <a:r>
              <a:rPr kumimoji="1" lang="ja-JP" altLang="en-US" sz="2400" b="1" i="0" u="sng"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繰り返し</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ごとに，訓練データや検証データでの</a:t>
            </a:r>
            <a:r>
              <a:rPr kumimoji="1" lang="ja-JP" altLang="en-US" sz="24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損失</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の変化を確認</a:t>
            </a:r>
          </a:p>
        </p:txBody>
      </p:sp>
      <p:sp>
        <p:nvSpPr>
          <p:cNvPr id="11" name="正方形/長方形 10">
            <a:extLst>
              <a:ext uri="{FF2B5EF4-FFF2-40B4-BE49-F238E27FC236}">
                <a16:creationId xmlns:a16="http://schemas.microsoft.com/office/drawing/2014/main" id="{0DC8C05E-9915-4293-8D06-E4338C978A58}"/>
              </a:ext>
            </a:extLst>
          </p:cNvPr>
          <p:cNvSpPr/>
          <p:nvPr/>
        </p:nvSpPr>
        <p:spPr>
          <a:xfrm>
            <a:off x="81213" y="1162809"/>
            <a:ext cx="8942471"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そのとき，検証データで検証</a:t>
            </a:r>
            <a:endParaRPr kumimoji="0" lang="en-US" altLang="ja-JP" sz="2400" b="1"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p:txBody>
      </p:sp>
      <p:pic>
        <p:nvPicPr>
          <p:cNvPr id="9" name="図 8"/>
          <p:cNvPicPr>
            <a:picLocks noChangeAspect="1"/>
          </p:cNvPicPr>
          <p:nvPr/>
        </p:nvPicPr>
        <p:blipFill>
          <a:blip r:embed="rId2"/>
          <a:stretch>
            <a:fillRect/>
          </a:stretch>
        </p:blipFill>
        <p:spPr>
          <a:xfrm>
            <a:off x="5065032" y="1549412"/>
            <a:ext cx="3718021" cy="4013700"/>
          </a:xfrm>
          <a:prstGeom prst="rect">
            <a:avLst/>
          </a:prstGeom>
        </p:spPr>
      </p:pic>
      <p:pic>
        <p:nvPicPr>
          <p:cNvPr id="10" name="図 9"/>
          <p:cNvPicPr>
            <a:picLocks noChangeAspect="1"/>
          </p:cNvPicPr>
          <p:nvPr/>
        </p:nvPicPr>
        <p:blipFill>
          <a:blip r:embed="rId3"/>
          <a:stretch>
            <a:fillRect/>
          </a:stretch>
        </p:blipFill>
        <p:spPr>
          <a:xfrm>
            <a:off x="57528" y="1767587"/>
            <a:ext cx="4701705" cy="3795525"/>
          </a:xfrm>
          <a:prstGeom prst="rect">
            <a:avLst/>
          </a:prstGeom>
        </p:spPr>
      </p:pic>
    </p:spTree>
    <p:extLst>
      <p:ext uri="{BB962C8B-B14F-4D97-AF65-F5344CB8AC3E}">
        <p14:creationId xmlns:p14="http://schemas.microsoft.com/office/powerpoint/2010/main" val="820861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a:t>ここまでのまとめ</a:t>
            </a:r>
          </a:p>
        </p:txBody>
      </p:sp>
      <p:sp>
        <p:nvSpPr>
          <p:cNvPr id="3" name="コンテンツ プレースホルダー 2"/>
          <p:cNvSpPr>
            <a:spLocks noGrp="1"/>
          </p:cNvSpPr>
          <p:nvPr>
            <p:ph idx="1"/>
          </p:nvPr>
        </p:nvSpPr>
        <p:spPr>
          <a:xfrm>
            <a:off x="321845" y="846252"/>
            <a:ext cx="8461208" cy="5968433"/>
          </a:xfrm>
        </p:spPr>
        <p:txBody>
          <a:bodyPr>
            <a:normAutofit fontScale="62500" lnSpcReduction="20000"/>
          </a:bodyPr>
          <a:lstStyle/>
          <a:p>
            <a:pPr marL="0" indent="0">
              <a:lnSpc>
                <a:spcPct val="120000"/>
              </a:lnSpc>
              <a:buNone/>
            </a:pPr>
            <a:r>
              <a:rPr lang="ja-JP" altLang="en-US" b="1" u="sng" dirty="0"/>
              <a:t>手書き文字 </a:t>
            </a:r>
            <a:r>
              <a:rPr lang="en-US" altLang="ja-JP" b="1" u="sng" dirty="0"/>
              <a:t>MNIST </a:t>
            </a:r>
            <a:r>
              <a:rPr lang="ja-JP" altLang="en-US" b="1" u="sng" dirty="0"/>
              <a:t>データセット</a:t>
            </a:r>
          </a:p>
          <a:p>
            <a:pPr>
              <a:lnSpc>
                <a:spcPct val="120000"/>
              </a:lnSpc>
            </a:pPr>
            <a:r>
              <a:rPr lang="en-US" altLang="ja-JP" dirty="0"/>
              <a:t>0</a:t>
            </a:r>
            <a:r>
              <a:rPr lang="ja-JP" altLang="en-US" dirty="0"/>
              <a:t>～</a:t>
            </a:r>
            <a:r>
              <a:rPr lang="en-US" altLang="ja-JP" dirty="0"/>
              <a:t>9</a:t>
            </a:r>
            <a:r>
              <a:rPr lang="ja-JP" altLang="en-US" dirty="0"/>
              <a:t>の手書き数字、</a:t>
            </a:r>
            <a:r>
              <a:rPr lang="en-US" altLang="ja-JP" dirty="0"/>
              <a:t>28×28</a:t>
            </a:r>
            <a:r>
              <a:rPr lang="ja-JP" altLang="en-US" dirty="0"/>
              <a:t>ピクセル、</a:t>
            </a:r>
            <a:r>
              <a:rPr lang="en-US" altLang="ja-JP" dirty="0"/>
              <a:t>60,000</a:t>
            </a:r>
            <a:r>
              <a:rPr lang="ja-JP" altLang="en-US" dirty="0"/>
              <a:t>枚の訓練データ、</a:t>
            </a:r>
            <a:r>
              <a:rPr lang="en-US" altLang="ja-JP" dirty="0"/>
              <a:t>10,000</a:t>
            </a:r>
            <a:r>
              <a:rPr lang="ja-JP" altLang="en-US" dirty="0"/>
              <a:t>枚の検証データ</a:t>
            </a:r>
          </a:p>
          <a:p>
            <a:pPr marL="0" indent="0">
              <a:lnSpc>
                <a:spcPct val="120000"/>
              </a:lnSpc>
              <a:buNone/>
            </a:pPr>
            <a:r>
              <a:rPr lang="ja-JP" altLang="en-US" b="1" u="sng" dirty="0"/>
              <a:t>手書き文字 </a:t>
            </a:r>
            <a:r>
              <a:rPr lang="en-US" altLang="ja-JP" b="1" u="sng" dirty="0"/>
              <a:t>MNIST </a:t>
            </a:r>
            <a:r>
              <a:rPr lang="ja-JP" altLang="en-US" b="1" u="sng" dirty="0"/>
              <a:t>データセットの分類</a:t>
            </a:r>
          </a:p>
          <a:p>
            <a:pPr>
              <a:lnSpc>
                <a:spcPct val="120000"/>
              </a:lnSpc>
            </a:pPr>
            <a:r>
              <a:rPr lang="ja-JP" altLang="en-US" dirty="0"/>
              <a:t>数字</a:t>
            </a:r>
            <a:r>
              <a:rPr lang="en-US" altLang="ja-JP" dirty="0"/>
              <a:t>0</a:t>
            </a:r>
            <a:r>
              <a:rPr lang="ja-JP" altLang="en-US" dirty="0"/>
              <a:t>～</a:t>
            </a:r>
            <a:r>
              <a:rPr lang="en-US" altLang="ja-JP" dirty="0"/>
              <a:t>9</a:t>
            </a:r>
            <a:r>
              <a:rPr lang="ja-JP" altLang="en-US" dirty="0"/>
              <a:t>に分類、訓練データでモデルを学習、検証データでモデルを検証</a:t>
            </a:r>
          </a:p>
          <a:p>
            <a:pPr marL="0" indent="0">
              <a:lnSpc>
                <a:spcPct val="120000"/>
              </a:lnSpc>
              <a:buNone/>
            </a:pPr>
            <a:r>
              <a:rPr lang="ja-JP" altLang="en-US" b="1" u="sng" dirty="0"/>
              <a:t>ディープラーニングの利点と弱点</a:t>
            </a:r>
          </a:p>
          <a:p>
            <a:pPr>
              <a:lnSpc>
                <a:spcPct val="120000"/>
              </a:lnSpc>
            </a:pPr>
            <a:r>
              <a:rPr lang="ja-JP" altLang="en-US" dirty="0"/>
              <a:t>深い層で複雑な特徴を捉えるが、</a:t>
            </a:r>
            <a:r>
              <a:rPr lang="ja-JP" altLang="en-US" b="1" dirty="0"/>
              <a:t>勾配消失</a:t>
            </a:r>
            <a:r>
              <a:rPr lang="ja-JP" altLang="en-US" dirty="0"/>
              <a:t>の問題が発生することがある</a:t>
            </a:r>
          </a:p>
          <a:p>
            <a:pPr>
              <a:lnSpc>
                <a:spcPct val="120000"/>
              </a:lnSpc>
            </a:pPr>
            <a:r>
              <a:rPr lang="ja-JP" altLang="en-US" b="1" dirty="0"/>
              <a:t>勾配消失</a:t>
            </a:r>
            <a:r>
              <a:rPr lang="ja-JP" altLang="en-US" dirty="0"/>
              <a:t>により学習が困難になる</a:t>
            </a:r>
          </a:p>
          <a:p>
            <a:pPr marL="0" indent="0">
              <a:lnSpc>
                <a:spcPct val="120000"/>
              </a:lnSpc>
              <a:buNone/>
            </a:pPr>
            <a:r>
              <a:rPr lang="en-US" altLang="ja-JP" b="1" u="sng" dirty="0" err="1"/>
              <a:t>ResNet</a:t>
            </a:r>
            <a:r>
              <a:rPr lang="en-US" altLang="ja-JP" b="1" u="sng" dirty="0"/>
              <a:t> (2015</a:t>
            </a:r>
            <a:r>
              <a:rPr lang="ja-JP" altLang="en-US" b="1" u="sng" dirty="0"/>
              <a:t>年</a:t>
            </a:r>
            <a:r>
              <a:rPr lang="en-US" altLang="ja-JP" b="1" u="sng" dirty="0"/>
              <a:t>)</a:t>
            </a:r>
          </a:p>
          <a:p>
            <a:pPr>
              <a:lnSpc>
                <a:spcPct val="120000"/>
              </a:lnSpc>
            </a:pPr>
            <a:r>
              <a:rPr lang="ja-JP" altLang="en-US" dirty="0"/>
              <a:t>残余接続と残余ブロックを導入</a:t>
            </a:r>
          </a:p>
          <a:p>
            <a:pPr>
              <a:lnSpc>
                <a:spcPct val="120000"/>
              </a:lnSpc>
            </a:pPr>
            <a:r>
              <a:rPr lang="en-US" altLang="ja-JP" dirty="0"/>
              <a:t>30</a:t>
            </a:r>
            <a:r>
              <a:rPr lang="ja-JP" altLang="en-US" dirty="0"/>
              <a:t>層以上の深い</a:t>
            </a:r>
            <a:r>
              <a:rPr lang="en-US" altLang="ja-JP" dirty="0"/>
              <a:t>CNN</a:t>
            </a:r>
            <a:r>
              <a:rPr lang="ja-JP" altLang="en-US" dirty="0"/>
              <a:t>を実現</a:t>
            </a:r>
          </a:p>
          <a:p>
            <a:pPr>
              <a:lnSpc>
                <a:spcPct val="120000"/>
              </a:lnSpc>
            </a:pPr>
            <a:r>
              <a:rPr lang="ja-JP" altLang="en-US" dirty="0"/>
              <a:t>勾配消失の緩和</a:t>
            </a:r>
          </a:p>
          <a:p>
            <a:pPr marL="0" indent="0">
              <a:lnSpc>
                <a:spcPct val="120000"/>
              </a:lnSpc>
              <a:buNone/>
            </a:pPr>
            <a:r>
              <a:rPr lang="en-US" altLang="ja-JP" b="1" u="sng" dirty="0" err="1"/>
              <a:t>ResNet</a:t>
            </a:r>
            <a:r>
              <a:rPr lang="en-US" altLang="ja-JP" b="1" u="sng" dirty="0"/>
              <a:t> </a:t>
            </a:r>
            <a:r>
              <a:rPr lang="ja-JP" altLang="en-US" b="1" u="sng" dirty="0"/>
              <a:t>の残余ブロック</a:t>
            </a:r>
          </a:p>
          <a:p>
            <a:pPr>
              <a:lnSpc>
                <a:spcPct val="120000"/>
              </a:lnSpc>
            </a:pPr>
            <a:r>
              <a:rPr lang="ja-JP" altLang="en-US" dirty="0"/>
              <a:t>層をスキップして，後続の層へ直接データを送る経路により、勾配消失を緩和</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5533893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0" y="1741337"/>
            <a:ext cx="7191829" cy="2387918"/>
          </a:xfrm>
        </p:spPr>
        <p:txBody>
          <a:bodyPr anchor="b">
            <a:normAutofit/>
          </a:bodyPr>
          <a:lstStyle/>
          <a:p>
            <a:r>
              <a:rPr lang="en-US" altLang="ja-JP" sz="4500" dirty="0">
                <a:solidFill>
                  <a:schemeClr val="tx2"/>
                </a:solidFill>
              </a:rPr>
              <a:t>6-3. </a:t>
            </a:r>
            <a:r>
              <a:rPr lang="ja-JP" altLang="en-US" sz="4500" dirty="0">
                <a:solidFill>
                  <a:schemeClr val="tx2"/>
                </a:solidFill>
              </a:rPr>
              <a:t>学習済みモデルの活用</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43</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5559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EEBAA-1220-4F94-23CA-A81948546EC8}"/>
              </a:ext>
            </a:extLst>
          </p:cNvPr>
          <p:cNvSpPr>
            <a:spLocks noGrp="1"/>
          </p:cNvSpPr>
          <p:nvPr>
            <p:ph type="title"/>
          </p:nvPr>
        </p:nvSpPr>
        <p:spPr/>
        <p:txBody>
          <a:bodyPr>
            <a:normAutofit fontScale="90000"/>
          </a:bodyPr>
          <a:lstStyle/>
          <a:p>
            <a:r>
              <a:rPr kumimoji="1" lang="ja-JP" altLang="en-US" dirty="0"/>
              <a:t>ディープラーニングの学習済みモデル</a:t>
            </a:r>
          </a:p>
        </p:txBody>
      </p:sp>
      <p:sp>
        <p:nvSpPr>
          <p:cNvPr id="3" name="コンテンツ プレースホルダー 2">
            <a:extLst>
              <a:ext uri="{FF2B5EF4-FFF2-40B4-BE49-F238E27FC236}">
                <a16:creationId xmlns:a16="http://schemas.microsoft.com/office/drawing/2014/main" id="{8A1A26A4-A44B-DAEF-B3E0-1DA59351BB8E}"/>
              </a:ext>
            </a:extLst>
          </p:cNvPr>
          <p:cNvSpPr>
            <a:spLocks noGrp="1"/>
          </p:cNvSpPr>
          <p:nvPr>
            <p:ph idx="1"/>
          </p:nvPr>
        </p:nvSpPr>
        <p:spPr/>
        <p:txBody>
          <a:bodyPr>
            <a:normAutofit/>
          </a:bodyPr>
          <a:lstStyle/>
          <a:p>
            <a:r>
              <a:rPr kumimoji="1" lang="ja-JP" altLang="en-US" dirty="0"/>
              <a:t>有名なデータで</a:t>
            </a:r>
            <a:r>
              <a:rPr kumimoji="1" lang="ja-JP" altLang="en-US" b="1" dirty="0"/>
              <a:t>学習済みのモデル</a:t>
            </a:r>
            <a:r>
              <a:rPr kumimoji="1" lang="ja-JP" altLang="en-US" dirty="0"/>
              <a:t>は，</a:t>
            </a:r>
            <a:r>
              <a:rPr kumimoji="1" lang="ja-JP" altLang="en-US" b="1" dirty="0"/>
              <a:t>インターネットで公開</a:t>
            </a:r>
            <a:r>
              <a:rPr kumimoji="1" lang="ja-JP" altLang="en-US" dirty="0"/>
              <a:t>されていることが多い</a:t>
            </a:r>
            <a:endParaRPr kumimoji="1"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1F27881-2421-E335-DFA4-111EC514D53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6101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03439D-0023-E6FA-64A1-5F21A18942EC}"/>
              </a:ext>
            </a:extLst>
          </p:cNvPr>
          <p:cNvSpPr>
            <a:spLocks noGrp="1"/>
          </p:cNvSpPr>
          <p:nvPr>
            <p:ph type="title"/>
          </p:nvPr>
        </p:nvSpPr>
        <p:spPr/>
        <p:txBody>
          <a:bodyPr>
            <a:normAutofit fontScale="90000"/>
          </a:bodyPr>
          <a:lstStyle/>
          <a:p>
            <a:r>
              <a:rPr kumimoji="1" lang="ja-JP" altLang="en-US" dirty="0"/>
              <a:t>ディープラーニングの学習済みモデル</a:t>
            </a:r>
          </a:p>
        </p:txBody>
      </p:sp>
      <p:sp>
        <p:nvSpPr>
          <p:cNvPr id="3" name="コンテンツ プレースホルダー 2">
            <a:extLst>
              <a:ext uri="{FF2B5EF4-FFF2-40B4-BE49-F238E27FC236}">
                <a16:creationId xmlns:a16="http://schemas.microsoft.com/office/drawing/2014/main" id="{4530125E-8A11-BBAD-0717-FC834B012653}"/>
              </a:ext>
            </a:extLst>
          </p:cNvPr>
          <p:cNvSpPr>
            <a:spLocks noGrp="1"/>
          </p:cNvSpPr>
          <p:nvPr>
            <p:ph idx="1"/>
          </p:nvPr>
        </p:nvSpPr>
        <p:spPr/>
        <p:txBody>
          <a:bodyPr>
            <a:normAutofit/>
          </a:bodyPr>
          <a:lstStyle/>
          <a:p>
            <a:pPr>
              <a:spcBef>
                <a:spcPts val="1200"/>
              </a:spcBef>
              <a:buFont typeface="Arial" panose="020B0604020202020204" pitchFamily="34" charset="0"/>
              <a:buChar char="•"/>
            </a:pPr>
            <a:r>
              <a:rPr lang="ja-JP" altLang="en-US" sz="2400" dirty="0"/>
              <a:t>大規模データセットで</a:t>
            </a:r>
            <a:r>
              <a:rPr lang="ja-JP" altLang="en-US" sz="2400" b="1" dirty="0"/>
              <a:t>学習されたモデル</a:t>
            </a:r>
          </a:p>
          <a:p>
            <a:pPr>
              <a:spcBef>
                <a:spcPts val="1200"/>
              </a:spcBef>
              <a:buFont typeface="Arial" panose="020B0604020202020204" pitchFamily="34" charset="0"/>
              <a:buChar char="•"/>
            </a:pPr>
            <a:r>
              <a:rPr lang="ja-JP" altLang="en-US" sz="2400" dirty="0"/>
              <a:t>ニューラルネットワークの</a:t>
            </a:r>
            <a:r>
              <a:rPr lang="ja-JP" altLang="en-US" sz="2400" b="1" dirty="0"/>
              <a:t>パラメータ</a:t>
            </a:r>
            <a:r>
              <a:rPr lang="ja-JP" altLang="en-US" sz="2400" dirty="0"/>
              <a:t>（重み、バイアスなど）は</a:t>
            </a:r>
            <a:r>
              <a:rPr lang="ja-JP" altLang="en-US" sz="2400" b="1" dirty="0"/>
              <a:t>最適化済み</a:t>
            </a:r>
            <a:endParaRPr lang="en-US" altLang="ja-JP" sz="2400" b="1" dirty="0"/>
          </a:p>
          <a:p>
            <a:pPr>
              <a:spcBef>
                <a:spcPts val="1200"/>
              </a:spcBef>
              <a:buFont typeface="Arial" panose="020B0604020202020204" pitchFamily="34" charset="0"/>
              <a:buChar char="•"/>
            </a:pPr>
            <a:r>
              <a:rPr lang="ja-JP" altLang="en-US" sz="2400" b="1" dirty="0"/>
              <a:t>特定のタスク</a:t>
            </a:r>
            <a:r>
              <a:rPr lang="ja-JP" altLang="en-US" sz="2400" dirty="0"/>
              <a:t>（所定の </a:t>
            </a:r>
            <a:r>
              <a:rPr lang="en-US" altLang="ja-JP" sz="2400" dirty="0"/>
              <a:t>1000</a:t>
            </a:r>
            <a:r>
              <a:rPr lang="ja-JP" altLang="en-US" sz="2400" dirty="0"/>
              <a:t>種類の画像分類など）に</a:t>
            </a:r>
            <a:r>
              <a:rPr lang="ja-JP" altLang="en-US" sz="2400" b="1" dirty="0"/>
              <a:t>特化</a:t>
            </a:r>
            <a:r>
              <a:rPr lang="ja-JP" altLang="en-US" sz="2400" dirty="0"/>
              <a:t>して</a:t>
            </a:r>
            <a:r>
              <a:rPr lang="ja-JP" altLang="en-US" sz="2400" b="1" dirty="0"/>
              <a:t>最適化</a:t>
            </a:r>
            <a:r>
              <a:rPr lang="ja-JP" altLang="en-US" sz="2400" dirty="0"/>
              <a:t>されている</a:t>
            </a:r>
            <a:endParaRPr lang="en-US" altLang="ja-JP" sz="2400" dirty="0"/>
          </a:p>
          <a:p>
            <a:pPr>
              <a:spcBef>
                <a:spcPts val="1200"/>
              </a:spcBef>
              <a:buFont typeface="Arial" panose="020B0604020202020204" pitchFamily="34" charset="0"/>
              <a:buChar char="•"/>
            </a:pPr>
            <a:r>
              <a:rPr lang="ja-JP" altLang="en-US" sz="2400" b="1" dirty="0"/>
              <a:t>転移学習</a:t>
            </a:r>
            <a:r>
              <a:rPr lang="ja-JP" altLang="en-US" sz="2400" dirty="0"/>
              <a:t>や</a:t>
            </a:r>
            <a:r>
              <a:rPr lang="ja-JP" altLang="en-US" sz="2400" b="1" dirty="0"/>
              <a:t>ファインチューニング</a:t>
            </a:r>
            <a:r>
              <a:rPr lang="ja-JP" altLang="en-US" sz="2400" dirty="0"/>
              <a:t>を利用して、</a:t>
            </a:r>
            <a:r>
              <a:rPr lang="ja-JP" altLang="en-US" sz="2400" b="1" dirty="0"/>
              <a:t>異なるタスクにも適用可能</a:t>
            </a:r>
            <a:endParaRPr lang="en-US" altLang="ja-JP" sz="2400" b="1" dirty="0"/>
          </a:p>
          <a:p>
            <a:pPr>
              <a:spcBef>
                <a:spcPts val="1200"/>
              </a:spcBef>
              <a:buFont typeface="Arial" panose="020B0604020202020204" pitchFamily="34" charset="0"/>
              <a:buChar char="•"/>
            </a:pPr>
            <a:r>
              <a:rPr lang="ja-JP" altLang="en-US" sz="2400" b="1" dirty="0"/>
              <a:t>転移学習</a:t>
            </a:r>
            <a:r>
              <a:rPr lang="ja-JP" altLang="en-US" sz="2400" dirty="0"/>
              <a:t>や</a:t>
            </a:r>
            <a:r>
              <a:rPr lang="ja-JP" altLang="en-US" sz="2400" b="1" dirty="0"/>
              <a:t>ファインチューニング</a:t>
            </a:r>
            <a:r>
              <a:rPr lang="ja-JP" altLang="en-US" sz="2400" dirty="0"/>
              <a:t>にはそのためのデータが必要。</a:t>
            </a:r>
            <a:r>
              <a:rPr lang="ja-JP" altLang="en-US" sz="2400" b="1" dirty="0"/>
              <a:t>少量のデータ</a:t>
            </a:r>
            <a:r>
              <a:rPr lang="ja-JP" altLang="en-US" sz="2400" dirty="0"/>
              <a:t>でも</a:t>
            </a:r>
            <a:r>
              <a:rPr lang="ja-JP" altLang="en-US" sz="2400" b="1" dirty="0"/>
              <a:t>効果的に動作する</a:t>
            </a:r>
            <a:r>
              <a:rPr lang="ja-JP" altLang="en-US" sz="2400" dirty="0"/>
              <a:t>場合がある</a:t>
            </a:r>
            <a:endParaRPr kumimoji="1" lang="ja-JP" altLang="en-US" sz="2400" dirty="0"/>
          </a:p>
        </p:txBody>
      </p:sp>
      <p:sp>
        <p:nvSpPr>
          <p:cNvPr id="4" name="スライド番号プレースホルダー 3">
            <a:extLst>
              <a:ext uri="{FF2B5EF4-FFF2-40B4-BE49-F238E27FC236}">
                <a16:creationId xmlns:a16="http://schemas.microsoft.com/office/drawing/2014/main" id="{350D7F77-BD9D-8958-5ED2-2860E37F78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0326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1D9B7-60B3-3D64-7E25-2436E1F5DD95}"/>
              </a:ext>
            </a:extLst>
          </p:cNvPr>
          <p:cNvSpPr>
            <a:spLocks noGrp="1"/>
          </p:cNvSpPr>
          <p:nvPr>
            <p:ph type="title"/>
          </p:nvPr>
        </p:nvSpPr>
        <p:spPr/>
        <p:txBody>
          <a:bodyPr>
            <a:normAutofit fontScale="90000"/>
          </a:bodyPr>
          <a:lstStyle/>
          <a:p>
            <a:r>
              <a:rPr kumimoji="1" lang="ja-JP" altLang="en-US" dirty="0"/>
              <a:t>ディープラーニングの学習済みモデルの活用</a:t>
            </a:r>
          </a:p>
        </p:txBody>
      </p:sp>
      <p:sp>
        <p:nvSpPr>
          <p:cNvPr id="3" name="コンテンツ プレースホルダー 2">
            <a:extLst>
              <a:ext uri="{FF2B5EF4-FFF2-40B4-BE49-F238E27FC236}">
                <a16:creationId xmlns:a16="http://schemas.microsoft.com/office/drawing/2014/main" id="{AFB87BC7-F951-708C-36EE-4218F6774BC0}"/>
              </a:ext>
            </a:extLst>
          </p:cNvPr>
          <p:cNvSpPr>
            <a:spLocks noGrp="1"/>
          </p:cNvSpPr>
          <p:nvPr>
            <p:ph idx="1"/>
          </p:nvPr>
        </p:nvSpPr>
        <p:spPr/>
        <p:txBody>
          <a:bodyPr>
            <a:normAutofit/>
          </a:bodyPr>
          <a:lstStyle/>
          <a:p>
            <a:pPr>
              <a:spcBef>
                <a:spcPts val="1200"/>
              </a:spcBef>
            </a:pPr>
            <a:r>
              <a:rPr kumimoji="1" lang="ja-JP" altLang="en-US" sz="2400" b="1" dirty="0"/>
              <a:t>コスト削減</a:t>
            </a:r>
            <a:endParaRPr kumimoji="1" lang="en-US" altLang="ja-JP" sz="2400" b="1" dirty="0"/>
          </a:p>
          <a:p>
            <a:pPr marL="0" indent="0">
              <a:spcBef>
                <a:spcPts val="1200"/>
              </a:spcBef>
              <a:buNone/>
            </a:pPr>
            <a:r>
              <a:rPr lang="ja-JP" altLang="en-US" sz="2400" dirty="0"/>
              <a:t>学習済みモデルは、</a:t>
            </a:r>
            <a:r>
              <a:rPr lang="ja-JP" altLang="en-US" sz="2400" b="1" dirty="0"/>
              <a:t>大規模データセット</a:t>
            </a:r>
            <a:r>
              <a:rPr lang="ja-JP" altLang="en-US" sz="2400" dirty="0"/>
              <a:t>で</a:t>
            </a:r>
            <a:r>
              <a:rPr lang="ja-JP" altLang="en-US" sz="2400" b="1" dirty="0"/>
              <a:t>学習済み</a:t>
            </a:r>
            <a:r>
              <a:rPr lang="ja-JP" altLang="en-US" sz="2400" dirty="0"/>
              <a:t>のため、最初から学習するよりも時間や手間や設備が省ける</a:t>
            </a:r>
            <a:endParaRPr lang="en-US" altLang="ja-JP" sz="2400" dirty="0"/>
          </a:p>
          <a:p>
            <a:pPr marL="0" indent="0">
              <a:spcBef>
                <a:spcPts val="1200"/>
              </a:spcBef>
              <a:buNone/>
            </a:pPr>
            <a:endParaRPr lang="en-US" altLang="ja-JP" sz="2400" dirty="0"/>
          </a:p>
          <a:p>
            <a:pPr>
              <a:spcBef>
                <a:spcPts val="1200"/>
              </a:spcBef>
            </a:pPr>
            <a:r>
              <a:rPr lang="ja-JP" altLang="en-US" sz="2400" b="1" dirty="0"/>
              <a:t>高い性能</a:t>
            </a:r>
            <a:endParaRPr lang="en-US" altLang="ja-JP" sz="2400" b="1" dirty="0"/>
          </a:p>
          <a:p>
            <a:pPr marL="0" indent="0">
              <a:spcBef>
                <a:spcPts val="1200"/>
              </a:spcBef>
              <a:buNone/>
            </a:pPr>
            <a:r>
              <a:rPr lang="ja-JP" altLang="en-US" sz="2400" b="1" dirty="0"/>
              <a:t>大規模データセットでの学習</a:t>
            </a:r>
            <a:r>
              <a:rPr lang="ja-JP" altLang="en-US" sz="2400" dirty="0"/>
              <a:t>により、</a:t>
            </a:r>
            <a:r>
              <a:rPr lang="ja-JP" altLang="en-US" sz="2400" b="1" dirty="0"/>
              <a:t>優れた性能</a:t>
            </a:r>
            <a:r>
              <a:rPr lang="ja-JP" altLang="en-US" sz="2400" dirty="0"/>
              <a:t>を持つ</a:t>
            </a:r>
            <a:endParaRPr lang="en-US" altLang="ja-JP" sz="2400" dirty="0"/>
          </a:p>
          <a:p>
            <a:pPr marL="0" indent="0">
              <a:spcBef>
                <a:spcPts val="1200"/>
              </a:spcBef>
              <a:buNone/>
            </a:pPr>
            <a:endParaRPr lang="en-US" altLang="ja-JP" sz="2400" dirty="0"/>
          </a:p>
          <a:p>
            <a:pPr>
              <a:spcBef>
                <a:spcPts val="1200"/>
              </a:spcBef>
            </a:pPr>
            <a:r>
              <a:rPr lang="ja-JP" altLang="en-US" sz="2400" b="1" dirty="0"/>
              <a:t>転移学習、ファインチューニング</a:t>
            </a:r>
            <a:endParaRPr lang="en-US" altLang="ja-JP" sz="2400" b="1" dirty="0"/>
          </a:p>
          <a:p>
            <a:pPr marL="0" indent="0">
              <a:spcBef>
                <a:spcPts val="1200"/>
              </a:spcBef>
              <a:buNone/>
            </a:pPr>
            <a:r>
              <a:rPr lang="ja-JP" altLang="en-US" sz="2400" dirty="0"/>
              <a:t>学習済みモデルの層を再利用し、異なるタスクにも適用可能</a:t>
            </a:r>
            <a:endParaRPr lang="en-US" altLang="ja-JP" sz="2400" dirty="0"/>
          </a:p>
          <a:p>
            <a:pPr>
              <a:spcBef>
                <a:spcPts val="1200"/>
              </a:spcBef>
            </a:pPr>
            <a:endParaRPr kumimoji="1" lang="ja-JP" altLang="en-US" sz="2400" dirty="0"/>
          </a:p>
        </p:txBody>
      </p:sp>
      <p:sp>
        <p:nvSpPr>
          <p:cNvPr id="4" name="スライド番号プレースホルダー 3">
            <a:extLst>
              <a:ext uri="{FF2B5EF4-FFF2-40B4-BE49-F238E27FC236}">
                <a16:creationId xmlns:a16="http://schemas.microsoft.com/office/drawing/2014/main" id="{98CFC6E3-B95D-941F-3D38-B3308EDD01D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87923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E3A04-6417-5414-02C8-AD775F401C38}"/>
              </a:ext>
            </a:extLst>
          </p:cNvPr>
          <p:cNvSpPr>
            <a:spLocks noGrp="1"/>
          </p:cNvSpPr>
          <p:nvPr>
            <p:ph type="title"/>
          </p:nvPr>
        </p:nvSpPr>
        <p:spPr/>
        <p:txBody>
          <a:bodyPr>
            <a:normAutofit fontScale="90000"/>
          </a:bodyPr>
          <a:lstStyle/>
          <a:p>
            <a:r>
              <a:rPr kumimoji="1" lang="ja-JP" altLang="en-US" dirty="0"/>
              <a:t>学習済みモデルの活用シーン</a:t>
            </a:r>
          </a:p>
        </p:txBody>
      </p:sp>
      <p:sp>
        <p:nvSpPr>
          <p:cNvPr id="3" name="コンテンツ プレースホルダー 2">
            <a:extLst>
              <a:ext uri="{FF2B5EF4-FFF2-40B4-BE49-F238E27FC236}">
                <a16:creationId xmlns:a16="http://schemas.microsoft.com/office/drawing/2014/main" id="{27E3EB54-2E01-9527-5DBD-F68D2D828F6F}"/>
              </a:ext>
            </a:extLst>
          </p:cNvPr>
          <p:cNvSpPr>
            <a:spLocks noGrp="1"/>
          </p:cNvSpPr>
          <p:nvPr>
            <p:ph idx="1"/>
          </p:nvPr>
        </p:nvSpPr>
        <p:spPr/>
        <p:txBody>
          <a:bodyPr>
            <a:normAutofit/>
          </a:bodyPr>
          <a:lstStyle/>
          <a:p>
            <a:pPr>
              <a:spcBef>
                <a:spcPts val="1200"/>
              </a:spcBef>
              <a:buFont typeface="Arial" panose="020B0604020202020204" pitchFamily="34" charset="0"/>
              <a:buChar char="•"/>
            </a:pPr>
            <a:r>
              <a:rPr lang="ja-JP" altLang="en-US" sz="2400" b="1" dirty="0">
                <a:latin typeface="メイリオ" panose="020B0604030504040204" pitchFamily="50" charset="-128"/>
              </a:rPr>
              <a:t>迅速な技術検証</a:t>
            </a:r>
            <a:endParaRPr lang="en-US" altLang="ja-JP" sz="2400" b="1"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新しい技術を素早く試したい</a:t>
            </a:r>
            <a:endParaRPr lang="en-US" altLang="ja-JP" sz="2400" dirty="0">
              <a:latin typeface="メイリオ" panose="020B0604030504040204" pitchFamily="50" charset="-128"/>
            </a:endParaRPr>
          </a:p>
          <a:p>
            <a:pPr marL="0" indent="0">
              <a:spcBef>
                <a:spcPts val="1200"/>
              </a:spcBef>
              <a:buNone/>
            </a:pPr>
            <a:endParaRPr lang="ja-JP" altLang="en-US" sz="2400" dirty="0">
              <a:latin typeface="メイリオ" panose="020B0604030504040204" pitchFamily="50" charset="-128"/>
            </a:endParaRPr>
          </a:p>
          <a:p>
            <a:pPr>
              <a:spcBef>
                <a:spcPts val="1200"/>
              </a:spcBef>
              <a:buFont typeface="Arial" panose="020B0604020202020204" pitchFamily="34" charset="0"/>
              <a:buChar char="•"/>
            </a:pPr>
            <a:r>
              <a:rPr lang="ja-JP" altLang="en-US" sz="2400" b="1" dirty="0">
                <a:latin typeface="メイリオ" panose="020B0604030504040204" pitchFamily="50" charset="-128"/>
              </a:rPr>
              <a:t>学習済みモデルの継続利用</a:t>
            </a:r>
            <a:endParaRPr lang="en-US" altLang="ja-JP" sz="2400" b="1"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既存の学習済みモデルが自分のタスクに適している場合</a:t>
            </a:r>
            <a:endParaRPr lang="en-US" altLang="ja-JP" sz="2400"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例：顔検出、姿勢推定</a:t>
            </a:r>
            <a:endParaRPr lang="en-US" altLang="ja-JP" sz="2400" dirty="0">
              <a:latin typeface="メイリオ" panose="020B0604030504040204" pitchFamily="50" charset="-128"/>
            </a:endParaRPr>
          </a:p>
          <a:p>
            <a:pPr marL="0" indent="0">
              <a:spcBef>
                <a:spcPts val="1200"/>
              </a:spcBef>
              <a:buNone/>
            </a:pPr>
            <a:endParaRPr lang="ja-JP" altLang="en-US" sz="2400" dirty="0">
              <a:latin typeface="メイリオ" panose="020B0604030504040204" pitchFamily="50" charset="-128"/>
            </a:endParaRPr>
          </a:p>
          <a:p>
            <a:pPr>
              <a:spcBef>
                <a:spcPts val="1200"/>
              </a:spcBef>
              <a:buFont typeface="Arial" panose="020B0604020202020204" pitchFamily="34" charset="0"/>
              <a:buChar char="•"/>
            </a:pPr>
            <a:r>
              <a:rPr lang="ja-JP" altLang="en-US" sz="2400" b="1" dirty="0">
                <a:latin typeface="メイリオ" panose="020B0604030504040204" pitchFamily="50" charset="-128"/>
              </a:rPr>
              <a:t>転移学習、ファインチューニングの導入</a:t>
            </a:r>
            <a:endParaRPr lang="en-US" altLang="ja-JP" sz="2400" b="1" dirty="0">
              <a:latin typeface="メイリオ" panose="020B0604030504040204" pitchFamily="50" charset="-128"/>
            </a:endParaRPr>
          </a:p>
          <a:p>
            <a:pPr marL="0" indent="0">
              <a:spcBef>
                <a:spcPts val="1200"/>
              </a:spcBef>
              <a:buNone/>
            </a:pPr>
            <a:r>
              <a:rPr lang="ja-JP" altLang="en-US" sz="2400" dirty="0">
                <a:latin typeface="メイリオ" panose="020B0604030504040204" pitchFamily="50" charset="-128"/>
              </a:rPr>
              <a:t>既存の学習済みモデルを新しいタスクに適用させるための転移学習、ファインチューニングを予定している</a:t>
            </a:r>
          </a:p>
          <a:p>
            <a:pPr>
              <a:spcBef>
                <a:spcPts val="1200"/>
              </a:spcBef>
            </a:pPr>
            <a:endParaRPr kumimoji="1" lang="ja-JP" altLang="en-US" sz="2400" dirty="0">
              <a:latin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C030B04E-C932-601B-E59E-7FACAA49D7B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06919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ImageNet-1K </a:t>
            </a:r>
            <a:r>
              <a:rPr kumimoji="1" lang="ja-JP" altLang="en-US" dirty="0"/>
              <a:t>データセット</a:t>
            </a:r>
          </a:p>
        </p:txBody>
      </p:sp>
      <p:sp>
        <p:nvSpPr>
          <p:cNvPr id="3" name="コンテンツ プレースホルダー 2"/>
          <p:cNvSpPr>
            <a:spLocks noGrp="1"/>
          </p:cNvSpPr>
          <p:nvPr>
            <p:ph idx="1"/>
          </p:nvPr>
        </p:nvSpPr>
        <p:spPr>
          <a:xfrm>
            <a:off x="321845" y="846253"/>
            <a:ext cx="8877814" cy="5333166"/>
          </a:xfrm>
        </p:spPr>
        <p:txBody>
          <a:bodyPr/>
          <a:lstStyle/>
          <a:p>
            <a:r>
              <a:rPr lang="ja-JP" altLang="en-US" b="1" dirty="0"/>
              <a:t>画像の総数</a:t>
            </a:r>
            <a:r>
              <a:rPr lang="ja-JP" altLang="en-US" dirty="0"/>
              <a:t>：カラー画像 </a:t>
            </a:r>
            <a:r>
              <a:rPr lang="ja-JP" altLang="en-US" b="1" dirty="0">
                <a:solidFill>
                  <a:srgbClr val="FF0000"/>
                </a:solidFill>
              </a:rPr>
              <a:t>約</a:t>
            </a:r>
            <a:r>
              <a:rPr lang="en-US" altLang="ja-JP" b="1" dirty="0">
                <a:solidFill>
                  <a:srgbClr val="FF0000"/>
                </a:solidFill>
              </a:rPr>
              <a:t>120</a:t>
            </a:r>
            <a:r>
              <a:rPr lang="ja-JP" altLang="en-US" b="1" dirty="0">
                <a:solidFill>
                  <a:srgbClr val="FF0000"/>
                </a:solidFill>
              </a:rPr>
              <a:t>万枚</a:t>
            </a:r>
            <a:endParaRPr lang="en-US" altLang="ja-JP" b="1" dirty="0">
              <a:solidFill>
                <a:srgbClr val="FF0000"/>
              </a:solidFill>
            </a:endParaRPr>
          </a:p>
          <a:p>
            <a:r>
              <a:rPr lang="ja-JP" altLang="en-US" b="1" dirty="0"/>
              <a:t>クラス数</a:t>
            </a:r>
            <a:r>
              <a:rPr lang="ja-JP" altLang="en-US" dirty="0"/>
              <a:t>：</a:t>
            </a:r>
            <a:r>
              <a:rPr lang="en-US" altLang="ja-JP" b="1" dirty="0">
                <a:solidFill>
                  <a:srgbClr val="FF0000"/>
                </a:solidFill>
              </a:rPr>
              <a:t>1000 </a:t>
            </a:r>
            <a:r>
              <a:rPr lang="ja-JP" altLang="en-US" b="1" dirty="0">
                <a:solidFill>
                  <a:srgbClr val="FF0000"/>
                </a:solidFill>
              </a:rPr>
              <a:t>種類</a:t>
            </a:r>
            <a:r>
              <a:rPr lang="ja-JP" altLang="en-US" dirty="0"/>
              <a:t>に分類済み</a:t>
            </a:r>
            <a:endParaRPr lang="en-US" altLang="ja-JP" dirty="0"/>
          </a:p>
          <a:p>
            <a:r>
              <a:rPr lang="ja-JP" altLang="en-US" b="1" dirty="0"/>
              <a:t>ラベル付きの画像：</a:t>
            </a:r>
            <a:r>
              <a:rPr lang="ja-JP" altLang="en-US" dirty="0"/>
              <a:t>画像が、ある特定のクラスのオブジェクトを含んでいるか（有無）のデータ</a:t>
            </a:r>
            <a:endParaRPr lang="en-US" altLang="ja-JP" dirty="0"/>
          </a:p>
          <a:p>
            <a:r>
              <a:rPr lang="ja-JP" altLang="en-US" dirty="0"/>
              <a:t>画像のうち </a:t>
            </a:r>
            <a:r>
              <a:rPr lang="en-US" altLang="ja-JP" dirty="0"/>
              <a:t>45</a:t>
            </a:r>
            <a:r>
              <a:rPr lang="ja-JP" altLang="en-US" dirty="0"/>
              <a:t>万枚については、画像内のオブジェクトの位置と大きさのデータもある</a:t>
            </a: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F49C2E45-B986-1D09-E6E1-2DF5E7E86DAF}"/>
              </a:ext>
            </a:extLst>
          </p:cNvPr>
          <p:cNvSpPr txBox="1"/>
          <p:nvPr/>
        </p:nvSpPr>
        <p:spPr>
          <a:xfrm>
            <a:off x="201529" y="6175140"/>
            <a:ext cx="805347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文献</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ImageNet Large Scale Visual Recognition Challenge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Olga </a:t>
            </a:r>
            <a:r>
              <a:rPr kumimoji="1" lang="en-US" altLang="ja-JP" sz="1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Russakovsky</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Jia Deng, Hao </a:t>
            </a:r>
            <a:r>
              <a:rPr kumimoji="1" lang="en-US" altLang="ja-JP" sz="1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Su</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Jonathan Krause, Sanjeev Satheesh, Sean Ma, </a:t>
            </a:r>
            <a:r>
              <a:rPr kumimoji="1" lang="en-US" altLang="ja-JP" sz="1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Zhiheng</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Huang, Andrej </a:t>
            </a:r>
            <a:r>
              <a:rPr kumimoji="1" lang="en-US" altLang="ja-JP" sz="14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Karpathy</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Aditya Khosla, Michael Bernstein, Alexander C. Berg, Li Fei-Fei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 name="図 7">
            <a:extLst>
              <a:ext uri="{FF2B5EF4-FFF2-40B4-BE49-F238E27FC236}">
                <a16:creationId xmlns:a16="http://schemas.microsoft.com/office/drawing/2014/main" id="{56ED3EC1-4B98-4FCA-B9F9-657F4DB6D94D}"/>
              </a:ext>
            </a:extLst>
          </p:cNvPr>
          <p:cNvPicPr>
            <a:picLocks noChangeAspect="1"/>
          </p:cNvPicPr>
          <p:nvPr/>
        </p:nvPicPr>
        <p:blipFill>
          <a:blip r:embed="rId2"/>
          <a:stretch>
            <a:fillRect/>
          </a:stretch>
        </p:blipFill>
        <p:spPr>
          <a:xfrm>
            <a:off x="825649" y="3712510"/>
            <a:ext cx="3027097" cy="2462630"/>
          </a:xfrm>
          <a:prstGeom prst="rect">
            <a:avLst/>
          </a:prstGeom>
        </p:spPr>
      </p:pic>
      <p:pic>
        <p:nvPicPr>
          <p:cNvPr id="7" name="図 6">
            <a:extLst>
              <a:ext uri="{FF2B5EF4-FFF2-40B4-BE49-F238E27FC236}">
                <a16:creationId xmlns:a16="http://schemas.microsoft.com/office/drawing/2014/main" id="{4E5D16B3-7A19-3FAF-2E54-5D6DB95903C0}"/>
              </a:ext>
            </a:extLst>
          </p:cNvPr>
          <p:cNvPicPr>
            <a:picLocks noChangeAspect="1"/>
          </p:cNvPicPr>
          <p:nvPr/>
        </p:nvPicPr>
        <p:blipFill>
          <a:blip r:embed="rId3"/>
          <a:stretch>
            <a:fillRect/>
          </a:stretch>
        </p:blipFill>
        <p:spPr>
          <a:xfrm>
            <a:off x="4883055" y="3962717"/>
            <a:ext cx="3747378" cy="1752397"/>
          </a:xfrm>
          <a:prstGeom prst="rect">
            <a:avLst/>
          </a:prstGeom>
        </p:spPr>
      </p:pic>
      <p:sp>
        <p:nvSpPr>
          <p:cNvPr id="9" name="テキスト ボックス 8">
            <a:extLst>
              <a:ext uri="{FF2B5EF4-FFF2-40B4-BE49-F238E27FC236}">
                <a16:creationId xmlns:a16="http://schemas.microsoft.com/office/drawing/2014/main" id="{EA478D50-3859-E41E-0E15-C0184103D750}"/>
              </a:ext>
            </a:extLst>
          </p:cNvPr>
          <p:cNvSpPr txBox="1"/>
          <p:nvPr/>
        </p:nvSpPr>
        <p:spPr>
          <a:xfrm>
            <a:off x="4816257" y="5798410"/>
            <a:ext cx="370967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1000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種類のうち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9</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番のクラス名</a:t>
            </a:r>
          </a:p>
        </p:txBody>
      </p:sp>
    </p:spTree>
    <p:extLst>
      <p:ext uri="{BB962C8B-B14F-4D97-AF65-F5344CB8AC3E}">
        <p14:creationId xmlns:p14="http://schemas.microsoft.com/office/powerpoint/2010/main" val="2071365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3D605-7A0C-01AF-DBF7-D2E6A0B55253}"/>
              </a:ext>
            </a:extLst>
          </p:cNvPr>
          <p:cNvSpPr>
            <a:spLocks noGrp="1"/>
          </p:cNvSpPr>
          <p:nvPr>
            <p:ph type="title"/>
          </p:nvPr>
        </p:nvSpPr>
        <p:spPr/>
        <p:txBody>
          <a:bodyPr>
            <a:normAutofit fontScale="90000"/>
          </a:bodyPr>
          <a:lstStyle/>
          <a:p>
            <a:r>
              <a:rPr kumimoji="1" lang="en-US" altLang="ja-JP" dirty="0"/>
              <a:t>ImageNet-1K </a:t>
            </a:r>
            <a:r>
              <a:rPr kumimoji="1" lang="ja-JP" altLang="en-US" dirty="0"/>
              <a:t>で学習済みのモデル</a:t>
            </a:r>
            <a:r>
              <a:rPr lang="ja-JP" altLang="en-US" dirty="0"/>
              <a:t>の活用</a:t>
            </a:r>
            <a:endParaRPr kumimoji="1" lang="ja-JP" altLang="en-US" dirty="0"/>
          </a:p>
        </p:txBody>
      </p:sp>
      <p:sp>
        <p:nvSpPr>
          <p:cNvPr id="3" name="コンテンツ プレースホルダー 2">
            <a:extLst>
              <a:ext uri="{FF2B5EF4-FFF2-40B4-BE49-F238E27FC236}">
                <a16:creationId xmlns:a16="http://schemas.microsoft.com/office/drawing/2014/main" id="{A3E603D9-BC44-F1FE-2B65-C7782CA3357C}"/>
              </a:ext>
            </a:extLst>
          </p:cNvPr>
          <p:cNvSpPr>
            <a:spLocks noGrp="1"/>
          </p:cNvSpPr>
          <p:nvPr>
            <p:ph idx="1"/>
          </p:nvPr>
        </p:nvSpPr>
        <p:spPr>
          <a:xfrm>
            <a:off x="211599" y="834039"/>
            <a:ext cx="8461208" cy="5333166"/>
          </a:xfrm>
        </p:spPr>
        <p:txBody>
          <a:bodyPr>
            <a:noAutofit/>
          </a:bodyPr>
          <a:lstStyle/>
          <a:p>
            <a:pPr marL="0" indent="0">
              <a:buNone/>
            </a:pPr>
            <a:r>
              <a:rPr lang="ja-JP" altLang="en-US" sz="2400" b="1" dirty="0"/>
              <a:t>１．迅速な技術検証</a:t>
            </a:r>
            <a:endParaRPr lang="en-US" altLang="ja-JP" sz="2400" b="1" dirty="0"/>
          </a:p>
          <a:p>
            <a:pPr marL="0" indent="0">
              <a:buNone/>
            </a:pPr>
            <a:r>
              <a:rPr lang="ja-JP" altLang="en-US" sz="2400" dirty="0"/>
              <a:t>画像分類の</a:t>
            </a:r>
            <a:r>
              <a:rPr lang="ja-JP" altLang="en-US" sz="2400" dirty="0">
                <a:latin typeface="メイリオ" panose="020B0604030504040204" pitchFamily="50" charset="-128"/>
              </a:rPr>
              <a:t>新しい技術を素早く試</a:t>
            </a:r>
            <a:r>
              <a:rPr lang="ja-JP" altLang="en-US" sz="2400" dirty="0"/>
              <a:t>すために、学習済みモデルを利用。</a:t>
            </a:r>
            <a:endParaRPr lang="en-US" altLang="ja-JP" sz="2400" dirty="0"/>
          </a:p>
          <a:p>
            <a:pPr>
              <a:buFont typeface="+mj-lt"/>
              <a:buAutoNum type="arabicPeriod"/>
            </a:pPr>
            <a:endParaRPr lang="ja-JP" altLang="en-US" sz="2400" dirty="0"/>
          </a:p>
          <a:p>
            <a:pPr marL="0" indent="0">
              <a:buNone/>
            </a:pPr>
            <a:r>
              <a:rPr lang="ja-JP" altLang="en-US" sz="2400" b="1" dirty="0"/>
              <a:t>２．学習済みモデルの継続利用</a:t>
            </a:r>
            <a:endParaRPr lang="en-US" altLang="ja-JP" sz="2400" b="1" dirty="0"/>
          </a:p>
          <a:p>
            <a:pPr marL="0" indent="0">
              <a:buNone/>
            </a:pPr>
            <a:r>
              <a:rPr lang="en-US" altLang="ja-JP" sz="2400" dirty="0"/>
              <a:t>ImageNet-1k</a:t>
            </a:r>
            <a:r>
              <a:rPr lang="ja-JP" altLang="en-US" sz="2400" dirty="0"/>
              <a:t> の </a:t>
            </a:r>
            <a:r>
              <a:rPr lang="en-US" altLang="ja-JP" sz="2400" dirty="0"/>
              <a:t>1,000</a:t>
            </a:r>
            <a:r>
              <a:rPr lang="ja-JP" altLang="en-US" sz="2400" dirty="0"/>
              <a:t>種類のクラスが、自分の目的とする画像分類タスクと一致する場合、そのまま使用</a:t>
            </a:r>
            <a:endParaRPr lang="en-US" altLang="ja-JP" sz="2400" dirty="0"/>
          </a:p>
          <a:p>
            <a:pPr marL="0" indent="0">
              <a:buNone/>
            </a:pPr>
            <a:endParaRPr lang="en-US" altLang="ja-JP" sz="2400" dirty="0"/>
          </a:p>
          <a:p>
            <a:pPr marL="0" indent="0">
              <a:buNone/>
            </a:pPr>
            <a:r>
              <a:rPr lang="ja-JP" altLang="en-US" sz="2400" b="1" dirty="0"/>
              <a:t>３．転移学習・ファインチューニングの導入</a:t>
            </a:r>
            <a:endParaRPr lang="en-US" altLang="ja-JP" sz="2400" b="1" dirty="0"/>
          </a:p>
          <a:p>
            <a:pPr marL="0" indent="0">
              <a:buNone/>
            </a:pPr>
            <a:r>
              <a:rPr lang="en-US" altLang="ja-JP" sz="2400" dirty="0"/>
              <a:t>ImageNet-1k</a:t>
            </a:r>
            <a:r>
              <a:rPr lang="ja-JP" altLang="en-US" sz="2400" dirty="0"/>
              <a:t>のクラスが目的と一致しない場合でも、転移学習やファインチューニングの実行が可能</a:t>
            </a:r>
          </a:p>
          <a:p>
            <a:pPr>
              <a:spcBef>
                <a:spcPts val="1200"/>
              </a:spcBef>
              <a:buFont typeface="Arial" panose="020B0604020202020204" pitchFamily="34" charset="0"/>
              <a:buChar char="•"/>
            </a:pPr>
            <a:endParaRPr lang="en-US" altLang="ja-JP" sz="2400" b="1" dirty="0">
              <a:latin typeface="メイリオ" panose="020B0604030504040204" pitchFamily="50" charset="-128"/>
            </a:endParaRP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172F868E-5DD0-4372-7110-16E599A3055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064773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AD88448-5387-4E74-054E-FE4A6FF17DB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楕円 2">
            <a:extLst>
              <a:ext uri="{FF2B5EF4-FFF2-40B4-BE49-F238E27FC236}">
                <a16:creationId xmlns:a16="http://schemas.microsoft.com/office/drawing/2014/main" id="{18C52FDA-87AF-9D72-9259-A41E1F8A2557}"/>
              </a:ext>
            </a:extLst>
          </p:cNvPr>
          <p:cNvSpPr/>
          <p:nvPr/>
        </p:nvSpPr>
        <p:spPr>
          <a:xfrm>
            <a:off x="397042" y="511342"/>
            <a:ext cx="7760369" cy="612407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楕円 3">
            <a:extLst>
              <a:ext uri="{FF2B5EF4-FFF2-40B4-BE49-F238E27FC236}">
                <a16:creationId xmlns:a16="http://schemas.microsoft.com/office/drawing/2014/main" id="{621E9C86-3AAD-96FF-7762-AF28CE5C1859}"/>
              </a:ext>
            </a:extLst>
          </p:cNvPr>
          <p:cNvSpPr/>
          <p:nvPr/>
        </p:nvSpPr>
        <p:spPr>
          <a:xfrm>
            <a:off x="986589" y="1822785"/>
            <a:ext cx="6671511" cy="45900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知的な</a:t>
            </a:r>
            <a:r>
              <a:rPr kumimoji="1" lang="en-US" altLang="ja-JP"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IT</a:t>
            </a:r>
            <a:r>
              <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rPr>
              <a:t>システム</a:t>
            </a:r>
          </a:p>
        </p:txBody>
      </p:sp>
      <p:sp>
        <p:nvSpPr>
          <p:cNvPr id="5" name="楕円 4">
            <a:extLst>
              <a:ext uri="{FF2B5EF4-FFF2-40B4-BE49-F238E27FC236}">
                <a16:creationId xmlns:a16="http://schemas.microsoft.com/office/drawing/2014/main" id="{6B81A2B0-10EA-896E-F9E1-584D80B29865}"/>
              </a:ext>
            </a:extLst>
          </p:cNvPr>
          <p:cNvSpPr/>
          <p:nvPr/>
        </p:nvSpPr>
        <p:spPr>
          <a:xfrm>
            <a:off x="1576136" y="3200400"/>
            <a:ext cx="5528511" cy="306989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09E15F69-62D3-E941-EB06-2A332BD1C6E9}"/>
              </a:ext>
            </a:extLst>
          </p:cNvPr>
          <p:cNvSpPr txBox="1"/>
          <p:nvPr/>
        </p:nvSpPr>
        <p:spPr>
          <a:xfrm>
            <a:off x="2992855" y="1009392"/>
            <a:ext cx="457200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知的なITシステム</a:t>
            </a:r>
          </a:p>
        </p:txBody>
      </p:sp>
      <p:sp>
        <p:nvSpPr>
          <p:cNvPr id="8" name="テキスト ボックス 7">
            <a:extLst>
              <a:ext uri="{FF2B5EF4-FFF2-40B4-BE49-F238E27FC236}">
                <a16:creationId xmlns:a16="http://schemas.microsoft.com/office/drawing/2014/main" id="{D94A4BDA-D25E-4F04-E9DB-68EF07375D91}"/>
              </a:ext>
            </a:extLst>
          </p:cNvPr>
          <p:cNvSpPr txBox="1"/>
          <p:nvPr/>
        </p:nvSpPr>
        <p:spPr>
          <a:xfrm>
            <a:off x="3519236" y="356877"/>
            <a:ext cx="1415772"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人工知能</a:t>
            </a:r>
          </a:p>
        </p:txBody>
      </p:sp>
      <p:sp>
        <p:nvSpPr>
          <p:cNvPr id="9" name="テキスト ボックス 8">
            <a:extLst>
              <a:ext uri="{FF2B5EF4-FFF2-40B4-BE49-F238E27FC236}">
                <a16:creationId xmlns:a16="http://schemas.microsoft.com/office/drawing/2014/main" id="{6FB3AF90-AED7-A1EF-F91B-E539F950854D}"/>
              </a:ext>
            </a:extLst>
          </p:cNvPr>
          <p:cNvSpPr txBox="1"/>
          <p:nvPr/>
        </p:nvSpPr>
        <p:spPr>
          <a:xfrm>
            <a:off x="3569340" y="1678750"/>
            <a:ext cx="1415772"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機械学習</a:t>
            </a:r>
          </a:p>
        </p:txBody>
      </p:sp>
      <p:sp>
        <p:nvSpPr>
          <p:cNvPr id="11" name="テキスト ボックス 10">
            <a:extLst>
              <a:ext uri="{FF2B5EF4-FFF2-40B4-BE49-F238E27FC236}">
                <a16:creationId xmlns:a16="http://schemas.microsoft.com/office/drawing/2014/main" id="{8863FEF5-D42A-F289-05F0-8D2DB1334356}"/>
              </a:ext>
            </a:extLst>
          </p:cNvPr>
          <p:cNvSpPr txBox="1"/>
          <p:nvPr/>
        </p:nvSpPr>
        <p:spPr>
          <a:xfrm>
            <a:off x="2195763" y="2316409"/>
            <a:ext cx="4565984"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データから</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し、知的能力を向上</a:t>
            </a:r>
          </a:p>
        </p:txBody>
      </p:sp>
      <p:sp>
        <p:nvSpPr>
          <p:cNvPr id="12" name="テキスト ボックス 11">
            <a:extLst>
              <a:ext uri="{FF2B5EF4-FFF2-40B4-BE49-F238E27FC236}">
                <a16:creationId xmlns:a16="http://schemas.microsoft.com/office/drawing/2014/main" id="{AB32A786-4DB9-526E-EE94-0404FBED5B11}"/>
              </a:ext>
            </a:extLst>
          </p:cNvPr>
          <p:cNvSpPr txBox="1"/>
          <p:nvPr/>
        </p:nvSpPr>
        <p:spPr>
          <a:xfrm>
            <a:off x="2845016" y="3111713"/>
            <a:ext cx="2954655" cy="461665"/>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ディープラーニング</a:t>
            </a:r>
          </a:p>
        </p:txBody>
      </p:sp>
      <p:sp>
        <p:nvSpPr>
          <p:cNvPr id="14" name="テキスト ボックス 13">
            <a:extLst>
              <a:ext uri="{FF2B5EF4-FFF2-40B4-BE49-F238E27FC236}">
                <a16:creationId xmlns:a16="http://schemas.microsoft.com/office/drawing/2014/main" id="{21669F09-56C6-8A47-4557-C3ED0AC72B6E}"/>
              </a:ext>
            </a:extLst>
          </p:cNvPr>
          <p:cNvSpPr txBox="1"/>
          <p:nvPr/>
        </p:nvSpPr>
        <p:spPr>
          <a:xfrm>
            <a:off x="2189747" y="3978921"/>
            <a:ext cx="45720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データから</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学習</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し、複雑なタスクを実行。</a:t>
            </a:r>
            <a:r>
              <a:rPr kumimoji="0"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多層のニューラルネットワーク</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を使用</a:t>
            </a:r>
          </a:p>
        </p:txBody>
      </p:sp>
    </p:spTree>
    <p:extLst>
      <p:ext uri="{BB962C8B-B14F-4D97-AF65-F5344CB8AC3E}">
        <p14:creationId xmlns:p14="http://schemas.microsoft.com/office/powerpoint/2010/main" val="1157093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47369" y="1138019"/>
            <a:ext cx="6896611" cy="3281582"/>
          </a:xfrm>
        </p:spPr>
        <p:txBody>
          <a:bodyPr>
            <a:noAutofit/>
          </a:bodyPr>
          <a:lstStyle/>
          <a:p>
            <a:r>
              <a:rPr lang="ja-JP" altLang="en-US" sz="2400" b="1" dirty="0"/>
              <a:t>最先端のディープラーニング</a:t>
            </a:r>
            <a:r>
              <a:rPr lang="ja-JP" altLang="en-US" sz="2400" dirty="0"/>
              <a:t>による</a:t>
            </a:r>
            <a:r>
              <a:rPr lang="ja-JP" altLang="en-US" sz="2400" b="1" dirty="0"/>
              <a:t>画像分類</a:t>
            </a:r>
            <a:r>
              <a:rPr lang="ja-JP" altLang="en-US" sz="2400" dirty="0"/>
              <a:t>技術を学び、情報工学への理解を深められる</a:t>
            </a:r>
          </a:p>
          <a:p>
            <a:r>
              <a:rPr lang="ja-JP" altLang="en-US" sz="2400" b="1" dirty="0"/>
              <a:t>画像データの扱い</a:t>
            </a:r>
            <a:r>
              <a:rPr lang="ja-JP" altLang="en-US" sz="2400" dirty="0"/>
              <a:t>、</a:t>
            </a:r>
            <a:r>
              <a:rPr lang="en-US" altLang="ja-JP" sz="2400" b="1" dirty="0"/>
              <a:t>CNN</a:t>
            </a:r>
            <a:r>
              <a:rPr lang="ja-JP" altLang="en-US" sz="2400" dirty="0"/>
              <a:t>など、実践的な知識が身につく</a:t>
            </a:r>
          </a:p>
          <a:p>
            <a:r>
              <a:rPr lang="ja-JP" altLang="en-US" sz="2400" b="1" dirty="0"/>
              <a:t>勾配消失問題などの課題</a:t>
            </a:r>
            <a:r>
              <a:rPr lang="ja-JP" altLang="en-US" sz="2400" dirty="0"/>
              <a:t>とその</a:t>
            </a:r>
            <a:r>
              <a:rPr lang="ja-JP" altLang="en-US" sz="2400" b="1" dirty="0"/>
              <a:t>解決策</a:t>
            </a:r>
            <a:r>
              <a:rPr lang="ja-JP" altLang="en-US" sz="2400" dirty="0"/>
              <a:t>を学ぶことで、</a:t>
            </a:r>
            <a:r>
              <a:rPr lang="ja-JP" altLang="en-US" sz="2400" b="1" dirty="0"/>
              <a:t>ディープラーニングの進展</a:t>
            </a:r>
            <a:r>
              <a:rPr lang="ja-JP" altLang="en-US" sz="2400" dirty="0"/>
              <a:t>を理解できる</a:t>
            </a:r>
          </a:p>
          <a:p>
            <a:r>
              <a:rPr lang="ja-JP" altLang="en-US" sz="2400" b="1" dirty="0"/>
              <a:t>学習済みモデルの活用</a:t>
            </a:r>
            <a:r>
              <a:rPr lang="ja-JP" altLang="en-US" sz="2400" dirty="0"/>
              <a:t>を知る。将来の各自の応用につながる</a:t>
            </a:r>
          </a:p>
          <a:p>
            <a:r>
              <a:rPr lang="ja-JP" altLang="en-US" sz="2400" b="1" dirty="0"/>
              <a:t>学ぶ楽しさ</a:t>
            </a:r>
            <a:r>
              <a:rPr lang="ja-JP" altLang="en-US" sz="2400" dirty="0"/>
              <a:t>を感じながら、知識とスキルを向上させ、学びの達成感が更なる学習意欲につながる</a:t>
            </a:r>
          </a:p>
          <a:p>
            <a:pPr>
              <a:spcAft>
                <a:spcPts val="600"/>
              </a:spcAft>
            </a:pPr>
            <a:endParaRPr lang="ja-JP" altLang="en-US" sz="24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タイトル 1">
            <a:extLst>
              <a:ext uri="{FF2B5EF4-FFF2-40B4-BE49-F238E27FC236}">
                <a16:creationId xmlns:a16="http://schemas.microsoft.com/office/drawing/2014/main" id="{6643B461-B76A-2440-ED27-95E7EDAF894C}"/>
              </a:ext>
            </a:extLst>
          </p:cNvPr>
          <p:cNvSpPr>
            <a:spLocks noGrp="1"/>
          </p:cNvSpPr>
          <p:nvPr>
            <p:ph type="title"/>
          </p:nvPr>
        </p:nvSpPr>
        <p:spPr>
          <a:xfrm>
            <a:off x="321845" y="175028"/>
            <a:ext cx="8461208" cy="469865"/>
          </a:xfrm>
        </p:spPr>
        <p:txBody>
          <a:bodyPr>
            <a:normAutofit fontScale="90000"/>
          </a:bodyPr>
          <a:lstStyle/>
          <a:p>
            <a:r>
              <a:rPr lang="ja-JP" altLang="en-US" dirty="0"/>
              <a:t>授業の学ぶ意義と満足感</a:t>
            </a:r>
            <a:endParaRPr kumimoji="1" lang="ja-JP" altLang="en-US" dirty="0"/>
          </a:p>
        </p:txBody>
      </p:sp>
    </p:spTree>
    <p:extLst>
      <p:ext uri="{BB962C8B-B14F-4D97-AF65-F5344CB8AC3E}">
        <p14:creationId xmlns:p14="http://schemas.microsoft.com/office/powerpoint/2010/main" val="384881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57FAC2-3188-49BE-96D3-3D274586EF19}"/>
              </a:ext>
            </a:extLst>
          </p:cNvPr>
          <p:cNvSpPr>
            <a:spLocks noGrp="1"/>
          </p:cNvSpPr>
          <p:nvPr>
            <p:ph type="title"/>
          </p:nvPr>
        </p:nvSpPr>
        <p:spPr/>
        <p:txBody>
          <a:bodyPr>
            <a:normAutofit fontScale="90000"/>
          </a:bodyPr>
          <a:lstStyle/>
          <a:p>
            <a:r>
              <a:rPr kumimoji="1" lang="ja-JP" altLang="en-US" dirty="0"/>
              <a:t>ニューロンとニューラルネットワーク</a:t>
            </a:r>
          </a:p>
        </p:txBody>
      </p:sp>
      <p:sp>
        <p:nvSpPr>
          <p:cNvPr id="3" name="コンテンツ プレースホルダー 2">
            <a:extLst>
              <a:ext uri="{FF2B5EF4-FFF2-40B4-BE49-F238E27FC236}">
                <a16:creationId xmlns:a16="http://schemas.microsoft.com/office/drawing/2014/main" id="{F8E19C64-24F9-48B7-937F-B1129EFE27C9}"/>
              </a:ext>
            </a:extLst>
          </p:cNvPr>
          <p:cNvSpPr>
            <a:spLocks noGrp="1"/>
          </p:cNvSpPr>
          <p:nvPr>
            <p:ph idx="1"/>
          </p:nvPr>
        </p:nvSpPr>
        <p:spPr>
          <a:xfrm>
            <a:off x="321844" y="769716"/>
            <a:ext cx="8665897" cy="5666090"/>
          </a:xfrm>
        </p:spPr>
        <p:txBody>
          <a:bodyPr>
            <a:normAutofit/>
          </a:bodyPr>
          <a:lstStyle/>
          <a:p>
            <a:r>
              <a:rPr lang="ja-JP" altLang="en-US" sz="2400" b="1" dirty="0"/>
              <a:t>ニューロン</a:t>
            </a:r>
            <a:r>
              <a:rPr lang="ja-JP" altLang="en-US" sz="2400" dirty="0"/>
              <a:t>は、</a:t>
            </a:r>
            <a:r>
              <a:rPr lang="ja-JP" altLang="en-US" sz="2400" b="1" dirty="0"/>
              <a:t>ニューラルネットワーク</a:t>
            </a:r>
            <a:r>
              <a:rPr lang="ja-JP" altLang="en-US" sz="2400" dirty="0"/>
              <a:t>の基本的な構成要素</a:t>
            </a:r>
            <a:endParaRPr lang="en-US" altLang="ja-JP" sz="2400" dirty="0"/>
          </a:p>
          <a:p>
            <a:r>
              <a:rPr lang="ja-JP" altLang="en-US" sz="2400" dirty="0"/>
              <a:t>一つ一つの</a:t>
            </a:r>
            <a:r>
              <a:rPr lang="ja-JP" altLang="en-US" sz="2400" b="1" dirty="0"/>
              <a:t>ニューロン</a:t>
            </a:r>
            <a:r>
              <a:rPr lang="ja-JP" altLang="en-US" sz="2400" dirty="0"/>
              <a:t>は、データの受け取り、処理、伝達を行う</a:t>
            </a:r>
            <a:endParaRPr lang="en-US" altLang="ja-JP" sz="2400" dirty="0"/>
          </a:p>
          <a:p>
            <a:r>
              <a:rPr lang="ja-JP" altLang="en-US" sz="2400" b="1" dirty="0"/>
              <a:t>ニューラルネットワーク</a:t>
            </a:r>
            <a:r>
              <a:rPr lang="ja-JP" altLang="en-US" sz="2400" dirty="0"/>
              <a:t>は、これらの</a:t>
            </a:r>
            <a:r>
              <a:rPr lang="ja-JP" altLang="en-US" sz="2400" b="1" dirty="0"/>
              <a:t>ニューロン</a:t>
            </a:r>
            <a:r>
              <a:rPr lang="ja-JP" altLang="en-US" sz="2400" dirty="0"/>
              <a:t>が多数組み合わさったもの</a:t>
            </a:r>
            <a:endParaRPr lang="en-US" altLang="ja-JP" sz="2400" dirty="0"/>
          </a:p>
        </p:txBody>
      </p:sp>
      <p:sp>
        <p:nvSpPr>
          <p:cNvPr id="4" name="スライド番号プレースホルダー 3">
            <a:extLst>
              <a:ext uri="{FF2B5EF4-FFF2-40B4-BE49-F238E27FC236}">
                <a16:creationId xmlns:a16="http://schemas.microsoft.com/office/drawing/2014/main" id="{42ECB97B-CDE9-4408-936B-B3EADEE590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0" name="正方形/長方形 39">
            <a:extLst>
              <a:ext uri="{FF2B5EF4-FFF2-40B4-BE49-F238E27FC236}">
                <a16:creationId xmlns:a16="http://schemas.microsoft.com/office/drawing/2014/main" id="{E5E29843-2DAA-DD82-0D05-71E86B9F6B5D}"/>
              </a:ext>
            </a:extLst>
          </p:cNvPr>
          <p:cNvSpPr/>
          <p:nvPr/>
        </p:nvSpPr>
        <p:spPr>
          <a:xfrm>
            <a:off x="2074697" y="3754732"/>
            <a:ext cx="366361" cy="5927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正方形/長方形 40">
            <a:extLst>
              <a:ext uri="{FF2B5EF4-FFF2-40B4-BE49-F238E27FC236}">
                <a16:creationId xmlns:a16="http://schemas.microsoft.com/office/drawing/2014/main" id="{28FB2540-0D30-6A54-7259-50B175B528B6}"/>
              </a:ext>
            </a:extLst>
          </p:cNvPr>
          <p:cNvSpPr/>
          <p:nvPr/>
        </p:nvSpPr>
        <p:spPr>
          <a:xfrm>
            <a:off x="2074697" y="4632587"/>
            <a:ext cx="366361" cy="59276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a:extLst>
              <a:ext uri="{FF2B5EF4-FFF2-40B4-BE49-F238E27FC236}">
                <a16:creationId xmlns:a16="http://schemas.microsoft.com/office/drawing/2014/main" id="{9CC4730D-00F6-C676-B8F3-B58D1488B2CA}"/>
              </a:ext>
            </a:extLst>
          </p:cNvPr>
          <p:cNvSpPr/>
          <p:nvPr/>
        </p:nvSpPr>
        <p:spPr>
          <a:xfrm>
            <a:off x="3867934" y="3754730"/>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987FA2DC-8F7F-EF2B-5DF7-200FCA395C2B}"/>
              </a:ext>
            </a:extLst>
          </p:cNvPr>
          <p:cNvSpPr/>
          <p:nvPr/>
        </p:nvSpPr>
        <p:spPr>
          <a:xfrm>
            <a:off x="3867934" y="4524226"/>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97E95E5C-F7E8-E6F4-2D6E-CB8EAA9EE63B}"/>
              </a:ext>
            </a:extLst>
          </p:cNvPr>
          <p:cNvSpPr/>
          <p:nvPr/>
        </p:nvSpPr>
        <p:spPr>
          <a:xfrm>
            <a:off x="3867934" y="5293722"/>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E4085462-AE33-2F6A-FAB1-C6A3FB2DEEF8}"/>
              </a:ext>
            </a:extLst>
          </p:cNvPr>
          <p:cNvSpPr/>
          <p:nvPr/>
        </p:nvSpPr>
        <p:spPr>
          <a:xfrm>
            <a:off x="3867934" y="6063218"/>
            <a:ext cx="366361" cy="59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B7265F1D-50C3-C6D6-AE68-C579A8B07846}"/>
              </a:ext>
            </a:extLst>
          </p:cNvPr>
          <p:cNvSpPr/>
          <p:nvPr/>
        </p:nvSpPr>
        <p:spPr>
          <a:xfrm>
            <a:off x="6522208" y="3754728"/>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B70FA2E3-7BBB-92FB-0655-204513064677}"/>
              </a:ext>
            </a:extLst>
          </p:cNvPr>
          <p:cNvSpPr/>
          <p:nvPr/>
        </p:nvSpPr>
        <p:spPr>
          <a:xfrm>
            <a:off x="6522208" y="4541656"/>
            <a:ext cx="366361" cy="59276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矢印: 右 47">
            <a:extLst>
              <a:ext uri="{FF2B5EF4-FFF2-40B4-BE49-F238E27FC236}">
                <a16:creationId xmlns:a16="http://schemas.microsoft.com/office/drawing/2014/main" id="{3105A78B-0AD7-4F13-CB38-0E7372855397}"/>
              </a:ext>
            </a:extLst>
          </p:cNvPr>
          <p:cNvSpPr/>
          <p:nvPr/>
        </p:nvSpPr>
        <p:spPr>
          <a:xfrm>
            <a:off x="639341" y="4828761"/>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矢印: 右 48">
            <a:extLst>
              <a:ext uri="{FF2B5EF4-FFF2-40B4-BE49-F238E27FC236}">
                <a16:creationId xmlns:a16="http://schemas.microsoft.com/office/drawing/2014/main" id="{4C5089CC-A2E4-CB9B-825A-FEBC13C0A256}"/>
              </a:ext>
            </a:extLst>
          </p:cNvPr>
          <p:cNvSpPr/>
          <p:nvPr/>
        </p:nvSpPr>
        <p:spPr>
          <a:xfrm>
            <a:off x="7664489" y="4774409"/>
            <a:ext cx="703835" cy="5722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0" name="テキスト ボックス 49">
            <a:extLst>
              <a:ext uri="{FF2B5EF4-FFF2-40B4-BE49-F238E27FC236}">
                <a16:creationId xmlns:a16="http://schemas.microsoft.com/office/drawing/2014/main" id="{E85E5386-3A73-F202-8C34-A992953C9AAD}"/>
              </a:ext>
            </a:extLst>
          </p:cNvPr>
          <p:cNvSpPr txBox="1"/>
          <p:nvPr/>
        </p:nvSpPr>
        <p:spPr>
          <a:xfrm>
            <a:off x="321844" y="5677680"/>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入力データ</a:t>
            </a:r>
          </a:p>
        </p:txBody>
      </p:sp>
      <p:sp>
        <p:nvSpPr>
          <p:cNvPr id="51" name="テキスト ボックス 50">
            <a:extLst>
              <a:ext uri="{FF2B5EF4-FFF2-40B4-BE49-F238E27FC236}">
                <a16:creationId xmlns:a16="http://schemas.microsoft.com/office/drawing/2014/main" id="{258FF497-D278-6036-DC46-A25A8E02B123}"/>
              </a:ext>
            </a:extLst>
          </p:cNvPr>
          <p:cNvSpPr txBox="1"/>
          <p:nvPr/>
        </p:nvSpPr>
        <p:spPr>
          <a:xfrm>
            <a:off x="7346992" y="5672307"/>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出力データ</a:t>
            </a:r>
          </a:p>
        </p:txBody>
      </p:sp>
      <p:cxnSp>
        <p:nvCxnSpPr>
          <p:cNvPr id="52" name="直線矢印コネクタ 51">
            <a:extLst>
              <a:ext uri="{FF2B5EF4-FFF2-40B4-BE49-F238E27FC236}">
                <a16:creationId xmlns:a16="http://schemas.microsoft.com/office/drawing/2014/main" id="{3B83B170-9320-CC41-0CAA-2870382019C2}"/>
              </a:ext>
            </a:extLst>
          </p:cNvPr>
          <p:cNvCxnSpPr>
            <a:stCxn id="40" idx="3"/>
            <a:endCxn id="42" idx="1"/>
          </p:cNvCxnSpPr>
          <p:nvPr/>
        </p:nvCxnSpPr>
        <p:spPr>
          <a:xfrm flipV="1">
            <a:off x="2441058" y="4051113"/>
            <a:ext cx="1426876"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1BB5868D-CDF0-8D12-8FE6-970B5734BFB0}"/>
              </a:ext>
            </a:extLst>
          </p:cNvPr>
          <p:cNvCxnSpPr>
            <a:cxnSpLocks/>
            <a:stCxn id="40" idx="3"/>
          </p:cNvCxnSpPr>
          <p:nvPr/>
        </p:nvCxnSpPr>
        <p:spPr>
          <a:xfrm>
            <a:off x="2441058" y="4051115"/>
            <a:ext cx="1440594" cy="841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FE8FBCC9-B9B8-5822-7671-ECDCF880FAEC}"/>
              </a:ext>
            </a:extLst>
          </p:cNvPr>
          <p:cNvCxnSpPr>
            <a:cxnSpLocks/>
            <a:endCxn id="44" idx="1"/>
          </p:cNvCxnSpPr>
          <p:nvPr/>
        </p:nvCxnSpPr>
        <p:spPr>
          <a:xfrm>
            <a:off x="2441058" y="4051117"/>
            <a:ext cx="1426876" cy="153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9C5607A3-1770-68CC-BB13-B0B5958ACA2D}"/>
              </a:ext>
            </a:extLst>
          </p:cNvPr>
          <p:cNvCxnSpPr>
            <a:cxnSpLocks/>
          </p:cNvCxnSpPr>
          <p:nvPr/>
        </p:nvCxnSpPr>
        <p:spPr>
          <a:xfrm>
            <a:off x="2441058" y="4051119"/>
            <a:ext cx="1426876" cy="153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A22F8493-C628-560D-FC66-DCF566E6B657}"/>
              </a:ext>
            </a:extLst>
          </p:cNvPr>
          <p:cNvCxnSpPr>
            <a:cxnSpLocks/>
            <a:endCxn id="45" idx="1"/>
          </p:cNvCxnSpPr>
          <p:nvPr/>
        </p:nvCxnSpPr>
        <p:spPr>
          <a:xfrm>
            <a:off x="2441058" y="4051121"/>
            <a:ext cx="1426876" cy="2308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40C5650A-5527-8D0A-267A-C174D2ABBBFF}"/>
              </a:ext>
            </a:extLst>
          </p:cNvPr>
          <p:cNvCxnSpPr>
            <a:cxnSpLocks/>
            <a:stCxn id="41" idx="3"/>
            <a:endCxn id="42" idx="1"/>
          </p:cNvCxnSpPr>
          <p:nvPr/>
        </p:nvCxnSpPr>
        <p:spPr>
          <a:xfrm flipV="1">
            <a:off x="2441058" y="4051113"/>
            <a:ext cx="1426876" cy="877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5C6D95C1-CE6F-437B-9106-3A8F2B44E8A4}"/>
              </a:ext>
            </a:extLst>
          </p:cNvPr>
          <p:cNvCxnSpPr>
            <a:cxnSpLocks/>
            <a:endCxn id="43" idx="1"/>
          </p:cNvCxnSpPr>
          <p:nvPr/>
        </p:nvCxnSpPr>
        <p:spPr>
          <a:xfrm flipV="1">
            <a:off x="2441058" y="4820609"/>
            <a:ext cx="1426876" cy="108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69E0D7D1-B563-7528-D2BF-50C09F98EB1C}"/>
              </a:ext>
            </a:extLst>
          </p:cNvPr>
          <p:cNvCxnSpPr>
            <a:cxnSpLocks/>
            <a:stCxn id="41" idx="3"/>
          </p:cNvCxnSpPr>
          <p:nvPr/>
        </p:nvCxnSpPr>
        <p:spPr>
          <a:xfrm>
            <a:off x="2441058" y="4928970"/>
            <a:ext cx="1426876" cy="66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23398056-6D40-FA2C-5557-81DBF755C7AB}"/>
              </a:ext>
            </a:extLst>
          </p:cNvPr>
          <p:cNvCxnSpPr>
            <a:cxnSpLocks/>
            <a:stCxn id="41" idx="3"/>
            <a:endCxn id="45" idx="1"/>
          </p:cNvCxnSpPr>
          <p:nvPr/>
        </p:nvCxnSpPr>
        <p:spPr>
          <a:xfrm>
            <a:off x="2441058" y="4928970"/>
            <a:ext cx="1426876" cy="143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215F0C7A-514B-259A-40C0-F7FEA42F27F1}"/>
              </a:ext>
            </a:extLst>
          </p:cNvPr>
          <p:cNvCxnSpPr>
            <a:cxnSpLocks/>
            <a:stCxn id="42" idx="3"/>
            <a:endCxn id="46" idx="1"/>
          </p:cNvCxnSpPr>
          <p:nvPr/>
        </p:nvCxnSpPr>
        <p:spPr>
          <a:xfrm flipV="1">
            <a:off x="4234295" y="4051111"/>
            <a:ext cx="2287913"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8F8C7804-4E4A-83DA-8FF4-FA6F8F13F034}"/>
              </a:ext>
            </a:extLst>
          </p:cNvPr>
          <p:cNvCxnSpPr>
            <a:cxnSpLocks/>
            <a:endCxn id="47" idx="1"/>
          </p:cNvCxnSpPr>
          <p:nvPr/>
        </p:nvCxnSpPr>
        <p:spPr>
          <a:xfrm>
            <a:off x="4234295" y="4061152"/>
            <a:ext cx="2287913" cy="77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BCBEBD79-A47D-D028-8937-F872098F33E9}"/>
              </a:ext>
            </a:extLst>
          </p:cNvPr>
          <p:cNvCxnSpPr>
            <a:cxnSpLocks/>
            <a:endCxn id="46" idx="1"/>
          </p:cNvCxnSpPr>
          <p:nvPr/>
        </p:nvCxnSpPr>
        <p:spPr>
          <a:xfrm flipV="1">
            <a:off x="4234295" y="4051111"/>
            <a:ext cx="2287913" cy="7304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408E0889-4A45-359F-8A54-112DE8359824}"/>
              </a:ext>
            </a:extLst>
          </p:cNvPr>
          <p:cNvCxnSpPr>
            <a:cxnSpLocks/>
            <a:endCxn id="47" idx="1"/>
          </p:cNvCxnSpPr>
          <p:nvPr/>
        </p:nvCxnSpPr>
        <p:spPr>
          <a:xfrm>
            <a:off x="4234295" y="4771554"/>
            <a:ext cx="2287913" cy="66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4F4943ED-5976-B446-2FFD-FEA12E4B31F1}"/>
              </a:ext>
            </a:extLst>
          </p:cNvPr>
          <p:cNvCxnSpPr>
            <a:cxnSpLocks/>
            <a:endCxn id="46" idx="1"/>
          </p:cNvCxnSpPr>
          <p:nvPr/>
        </p:nvCxnSpPr>
        <p:spPr>
          <a:xfrm flipV="1">
            <a:off x="4222413" y="4051111"/>
            <a:ext cx="2299795" cy="1554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F6D16A8A-7C42-F10E-FDD4-F8B64A25181C}"/>
              </a:ext>
            </a:extLst>
          </p:cNvPr>
          <p:cNvCxnSpPr>
            <a:cxnSpLocks/>
            <a:endCxn id="46" idx="1"/>
          </p:cNvCxnSpPr>
          <p:nvPr/>
        </p:nvCxnSpPr>
        <p:spPr>
          <a:xfrm flipV="1">
            <a:off x="4209504" y="4051111"/>
            <a:ext cx="2312704" cy="2333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0AF4A11D-2321-198D-DC7A-54306A5B7A32}"/>
              </a:ext>
            </a:extLst>
          </p:cNvPr>
          <p:cNvCxnSpPr>
            <a:cxnSpLocks/>
            <a:stCxn id="44" idx="3"/>
            <a:endCxn id="47" idx="1"/>
          </p:cNvCxnSpPr>
          <p:nvPr/>
        </p:nvCxnSpPr>
        <p:spPr>
          <a:xfrm flipV="1">
            <a:off x="4234295" y="4838039"/>
            <a:ext cx="2287913" cy="7520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4E168B4F-494D-2124-B717-95BD8A93B768}"/>
              </a:ext>
            </a:extLst>
          </p:cNvPr>
          <p:cNvCxnSpPr>
            <a:cxnSpLocks/>
            <a:endCxn id="47" idx="1"/>
          </p:cNvCxnSpPr>
          <p:nvPr/>
        </p:nvCxnSpPr>
        <p:spPr>
          <a:xfrm flipV="1">
            <a:off x="4259086" y="4838039"/>
            <a:ext cx="2263122" cy="153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4FA47A29-A463-C5AA-91B3-9CFAED07EEF7}"/>
              </a:ext>
            </a:extLst>
          </p:cNvPr>
          <p:cNvSpPr txBox="1"/>
          <p:nvPr/>
        </p:nvSpPr>
        <p:spPr>
          <a:xfrm>
            <a:off x="1788155" y="3236665"/>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a:t>
            </a:r>
          </a:p>
        </p:txBody>
      </p:sp>
      <p:sp>
        <p:nvSpPr>
          <p:cNvPr id="70" name="テキスト ボックス 69">
            <a:extLst>
              <a:ext uri="{FF2B5EF4-FFF2-40B4-BE49-F238E27FC236}">
                <a16:creationId xmlns:a16="http://schemas.microsoft.com/office/drawing/2014/main" id="{F586363D-24A5-C9B7-B06C-60FC55B77AA6}"/>
              </a:ext>
            </a:extLst>
          </p:cNvPr>
          <p:cNvSpPr txBox="1"/>
          <p:nvPr/>
        </p:nvSpPr>
        <p:spPr>
          <a:xfrm>
            <a:off x="3569099" y="3240674"/>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a:t>
            </a:r>
          </a:p>
        </p:txBody>
      </p:sp>
      <p:sp>
        <p:nvSpPr>
          <p:cNvPr id="71" name="テキスト ボックス 70">
            <a:extLst>
              <a:ext uri="{FF2B5EF4-FFF2-40B4-BE49-F238E27FC236}">
                <a16:creationId xmlns:a16="http://schemas.microsoft.com/office/drawing/2014/main" id="{A786F2CA-4126-87D3-DB59-D1AAD61D2801}"/>
              </a:ext>
            </a:extLst>
          </p:cNvPr>
          <p:cNvSpPr txBox="1"/>
          <p:nvPr/>
        </p:nvSpPr>
        <p:spPr>
          <a:xfrm>
            <a:off x="6151390" y="3231728"/>
            <a:ext cx="146706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a:t>
            </a:r>
          </a:p>
        </p:txBody>
      </p:sp>
      <p:sp>
        <p:nvSpPr>
          <p:cNvPr id="72" name="テキスト ボックス 71">
            <a:extLst>
              <a:ext uri="{FF2B5EF4-FFF2-40B4-BE49-F238E27FC236}">
                <a16:creationId xmlns:a16="http://schemas.microsoft.com/office/drawing/2014/main" id="{5E18B02E-A125-1B62-0FA1-F421C01E312F}"/>
              </a:ext>
            </a:extLst>
          </p:cNvPr>
          <p:cNvSpPr txBox="1"/>
          <p:nvPr/>
        </p:nvSpPr>
        <p:spPr>
          <a:xfrm>
            <a:off x="2485173" y="3458340"/>
            <a:ext cx="156726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ニューロン間の結合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3" name="テキスト ボックス 72">
            <a:extLst>
              <a:ext uri="{FF2B5EF4-FFF2-40B4-BE49-F238E27FC236}">
                <a16:creationId xmlns:a16="http://schemas.microsoft.com/office/drawing/2014/main" id="{880CCDB3-95C2-EE08-986A-1BE5B26EDEF2}"/>
              </a:ext>
            </a:extLst>
          </p:cNvPr>
          <p:cNvSpPr txBox="1"/>
          <p:nvPr/>
        </p:nvSpPr>
        <p:spPr>
          <a:xfrm>
            <a:off x="4785156" y="3459142"/>
            <a:ext cx="156726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ニューロン間の結合</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5373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761AFA3-DC87-46CB-822A-AA40C11F93B2}"/>
              </a:ext>
            </a:extLst>
          </p:cNvPr>
          <p:cNvSpPr>
            <a:spLocks noGrp="1"/>
          </p:cNvSpPr>
          <p:nvPr>
            <p:ph idx="1"/>
          </p:nvPr>
        </p:nvSpPr>
        <p:spPr>
          <a:xfrm>
            <a:off x="321845" y="846253"/>
            <a:ext cx="8620626" cy="1080738"/>
          </a:xfrm>
        </p:spPr>
        <p:txBody>
          <a:bodyPr/>
          <a:lstStyle/>
          <a:p>
            <a:pPr marL="0" indent="0">
              <a:buNone/>
            </a:pPr>
            <a:r>
              <a:rPr lang="ja-JP" altLang="en-US" b="1" dirty="0"/>
              <a:t>ディープラーニング</a:t>
            </a:r>
            <a:r>
              <a:rPr lang="ja-JP" altLang="en-US" dirty="0"/>
              <a:t>に「</a:t>
            </a:r>
            <a:r>
              <a:rPr lang="ja-JP" altLang="en-US" b="1" dirty="0"/>
              <a:t>ディープ</a:t>
            </a:r>
            <a:r>
              <a:rPr lang="ja-JP" altLang="en-US" dirty="0"/>
              <a:t>」とついているのは、</a:t>
            </a:r>
            <a:r>
              <a:rPr lang="ja-JP" altLang="en-US" b="1" u="sng" dirty="0">
                <a:solidFill>
                  <a:srgbClr val="FF0000"/>
                </a:solidFill>
              </a:rPr>
              <a:t>多層のニューラルネットワーク</a:t>
            </a:r>
            <a:r>
              <a:rPr lang="ja-JP" altLang="en-US" dirty="0"/>
              <a:t>を使用するため</a:t>
            </a:r>
            <a:endParaRPr lang="en-US" altLang="ja-JP" b="1" dirty="0">
              <a:solidFill>
                <a:srgbClr val="C00000"/>
              </a:solidFill>
            </a:endParaRPr>
          </a:p>
          <a:p>
            <a:pPr marL="0" indent="0">
              <a:buNone/>
            </a:pPr>
            <a:endParaRPr lang="en-US" altLang="ja-JP" b="1" dirty="0">
              <a:solidFill>
                <a:srgbClr val="C00000"/>
              </a:solidFill>
            </a:endParaRPr>
          </a:p>
        </p:txBody>
      </p:sp>
      <p:sp>
        <p:nvSpPr>
          <p:cNvPr id="4" name="スライド番号プレースホルダー 3">
            <a:extLst>
              <a:ext uri="{FF2B5EF4-FFF2-40B4-BE49-F238E27FC236}">
                <a16:creationId xmlns:a16="http://schemas.microsoft.com/office/drawing/2014/main" id="{E78DC6D6-17C0-4DAF-85A1-0093061E02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A513BFA3-5439-41CE-BD82-E0D6FC400AB4}"/>
              </a:ext>
            </a:extLst>
          </p:cNvPr>
          <p:cNvSpPr txBox="1">
            <a:spLocks/>
          </p:cNvSpPr>
          <p:nvPr/>
        </p:nvSpPr>
        <p:spPr>
          <a:xfrm>
            <a:off x="407904" y="2397868"/>
            <a:ext cx="8620626" cy="10807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Abadi" panose="020B0604020202020204" pitchFamily="34" charset="0"/>
              <a:ea typeface="メイリオ" panose="020B0604030504040204" pitchFamily="50" charset="-128"/>
              <a:cs typeface="Segoe UI" panose="020B0502040204020203" pitchFamily="34" charset="0"/>
            </a:endParaRPr>
          </a:p>
        </p:txBody>
      </p:sp>
      <p:sp>
        <p:nvSpPr>
          <p:cNvPr id="11" name="テキスト ボックス 10">
            <a:extLst>
              <a:ext uri="{FF2B5EF4-FFF2-40B4-BE49-F238E27FC236}">
                <a16:creationId xmlns:a16="http://schemas.microsoft.com/office/drawing/2014/main" id="{5F6CD0BD-0177-427C-BDB3-5F463FF2B67B}"/>
              </a:ext>
            </a:extLst>
          </p:cNvPr>
          <p:cNvSpPr txBox="1"/>
          <p:nvPr/>
        </p:nvSpPr>
        <p:spPr>
          <a:xfrm>
            <a:off x="856093" y="5419896"/>
            <a:ext cx="233910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層の数が少ない</a:t>
            </a:r>
          </a:p>
        </p:txBody>
      </p:sp>
      <p:sp>
        <p:nvSpPr>
          <p:cNvPr id="12" name="テキスト ボックス 11">
            <a:extLst>
              <a:ext uri="{FF2B5EF4-FFF2-40B4-BE49-F238E27FC236}">
                <a16:creationId xmlns:a16="http://schemas.microsoft.com/office/drawing/2014/main" id="{E1486206-1AC5-45F5-94FD-DB1F37662932}"/>
              </a:ext>
            </a:extLst>
          </p:cNvPr>
          <p:cNvSpPr txBox="1"/>
          <p:nvPr/>
        </p:nvSpPr>
        <p:spPr>
          <a:xfrm>
            <a:off x="5341751" y="5533035"/>
            <a:ext cx="387798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層の数が多い（ディープ）</a:t>
            </a:r>
          </a:p>
        </p:txBody>
      </p:sp>
      <p:sp>
        <p:nvSpPr>
          <p:cNvPr id="13" name="正方形/長方形 12">
            <a:extLst>
              <a:ext uri="{FF2B5EF4-FFF2-40B4-BE49-F238E27FC236}">
                <a16:creationId xmlns:a16="http://schemas.microsoft.com/office/drawing/2014/main" id="{8DC369F1-3A61-4D63-8EA4-B478BD8F2950}"/>
              </a:ext>
            </a:extLst>
          </p:cNvPr>
          <p:cNvSpPr/>
          <p:nvPr/>
        </p:nvSpPr>
        <p:spPr>
          <a:xfrm>
            <a:off x="1582153" y="3254542"/>
            <a:ext cx="270710" cy="1894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a:extLst>
              <a:ext uri="{FF2B5EF4-FFF2-40B4-BE49-F238E27FC236}">
                <a16:creationId xmlns:a16="http://schemas.microsoft.com/office/drawing/2014/main" id="{D2F51FA1-2904-45DD-B13A-05D1157AC4A8}"/>
              </a:ext>
            </a:extLst>
          </p:cNvPr>
          <p:cNvSpPr/>
          <p:nvPr/>
        </p:nvSpPr>
        <p:spPr>
          <a:xfrm>
            <a:off x="1927831" y="3560567"/>
            <a:ext cx="270710" cy="12633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223B939A-78D7-4C32-9063-7A420F0C952E}"/>
              </a:ext>
            </a:extLst>
          </p:cNvPr>
          <p:cNvSpPr/>
          <p:nvPr/>
        </p:nvSpPr>
        <p:spPr>
          <a:xfrm>
            <a:off x="2273509" y="3429000"/>
            <a:ext cx="270710" cy="149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33D64FA4-062E-41F8-99F3-234479FB1D2C}"/>
              </a:ext>
            </a:extLst>
          </p:cNvPr>
          <p:cNvSpPr/>
          <p:nvPr/>
        </p:nvSpPr>
        <p:spPr>
          <a:xfrm>
            <a:off x="5167564" y="3389338"/>
            <a:ext cx="270710" cy="18949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F4F41FB1-94DB-4591-BB81-20D868402759}"/>
              </a:ext>
            </a:extLst>
          </p:cNvPr>
          <p:cNvSpPr/>
          <p:nvPr/>
        </p:nvSpPr>
        <p:spPr>
          <a:xfrm>
            <a:off x="5513242" y="3521506"/>
            <a:ext cx="270710" cy="16227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F1FBB16C-DEA7-4049-BE60-F4393E838B52}"/>
              </a:ext>
            </a:extLst>
          </p:cNvPr>
          <p:cNvSpPr/>
          <p:nvPr/>
        </p:nvSpPr>
        <p:spPr>
          <a:xfrm>
            <a:off x="5858920" y="3661607"/>
            <a:ext cx="270710" cy="12991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90251E1A-B984-474F-B659-5B3E73D3E3CF}"/>
              </a:ext>
            </a:extLst>
          </p:cNvPr>
          <p:cNvSpPr/>
          <p:nvPr/>
        </p:nvSpPr>
        <p:spPr>
          <a:xfrm>
            <a:off x="6204598" y="3985124"/>
            <a:ext cx="270710" cy="4564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AFDABD12-23DE-4FE0-B071-04BFB9FFE8AA}"/>
              </a:ext>
            </a:extLst>
          </p:cNvPr>
          <p:cNvSpPr/>
          <p:nvPr/>
        </p:nvSpPr>
        <p:spPr>
          <a:xfrm>
            <a:off x="6563227" y="3707062"/>
            <a:ext cx="270710" cy="125373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232ED5DF-3DED-44B1-BDB8-22DBCFE01176}"/>
              </a:ext>
            </a:extLst>
          </p:cNvPr>
          <p:cNvSpPr/>
          <p:nvPr/>
        </p:nvSpPr>
        <p:spPr>
          <a:xfrm>
            <a:off x="6921856" y="3429000"/>
            <a:ext cx="270710" cy="185531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正方形/長方形 21">
            <a:extLst>
              <a:ext uri="{FF2B5EF4-FFF2-40B4-BE49-F238E27FC236}">
                <a16:creationId xmlns:a16="http://schemas.microsoft.com/office/drawing/2014/main" id="{5F18B233-29CD-4716-9160-BBD28502222B}"/>
              </a:ext>
            </a:extLst>
          </p:cNvPr>
          <p:cNvSpPr/>
          <p:nvPr/>
        </p:nvSpPr>
        <p:spPr>
          <a:xfrm>
            <a:off x="7280485" y="3707062"/>
            <a:ext cx="270710" cy="12991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a:extLst>
              <a:ext uri="{FF2B5EF4-FFF2-40B4-BE49-F238E27FC236}">
                <a16:creationId xmlns:a16="http://schemas.microsoft.com/office/drawing/2014/main" id="{24589AE5-3D71-452D-91A9-DEE9E3CC156E}"/>
              </a:ext>
            </a:extLst>
          </p:cNvPr>
          <p:cNvSpPr/>
          <p:nvPr/>
        </p:nvSpPr>
        <p:spPr>
          <a:xfrm>
            <a:off x="7639114" y="3985124"/>
            <a:ext cx="270710" cy="87195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a:extLst>
              <a:ext uri="{FF2B5EF4-FFF2-40B4-BE49-F238E27FC236}">
                <a16:creationId xmlns:a16="http://schemas.microsoft.com/office/drawing/2014/main" id="{065CA097-D6C8-41F4-ADB4-6456BE855401}"/>
              </a:ext>
            </a:extLst>
          </p:cNvPr>
          <p:cNvSpPr/>
          <p:nvPr/>
        </p:nvSpPr>
        <p:spPr>
          <a:xfrm>
            <a:off x="7997743" y="3429000"/>
            <a:ext cx="270710" cy="185531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4"/>
          <p:cNvSpPr>
            <a:spLocks noGrp="1"/>
          </p:cNvSpPr>
          <p:nvPr>
            <p:ph type="title"/>
          </p:nvPr>
        </p:nvSpPr>
        <p:spPr/>
        <p:txBody>
          <a:bodyPr>
            <a:normAutofit fontScale="90000"/>
          </a:bodyPr>
          <a:lstStyle/>
          <a:p>
            <a:endParaRPr kumimoji="1" lang="ja-JP" altLang="en-US"/>
          </a:p>
        </p:txBody>
      </p:sp>
    </p:spTree>
    <p:extLst>
      <p:ext uri="{BB962C8B-B14F-4D97-AF65-F5344CB8AC3E}">
        <p14:creationId xmlns:p14="http://schemas.microsoft.com/office/powerpoint/2010/main" val="374842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ディープラーニングまとめ</a:t>
            </a:r>
          </a:p>
        </p:txBody>
      </p:sp>
      <p:sp>
        <p:nvSpPr>
          <p:cNvPr id="3" name="コンテンツ プレースホルダー 2"/>
          <p:cNvSpPr>
            <a:spLocks noGrp="1"/>
          </p:cNvSpPr>
          <p:nvPr>
            <p:ph idx="1"/>
          </p:nvPr>
        </p:nvSpPr>
        <p:spPr/>
        <p:txBody>
          <a:bodyPr>
            <a:normAutofit/>
          </a:bodyPr>
          <a:lstStyle/>
          <a:p>
            <a:r>
              <a:rPr lang="ja-JP" altLang="en-US" sz="2400" b="1" dirty="0"/>
              <a:t>ディープラーニング</a:t>
            </a:r>
            <a:r>
              <a:rPr lang="ja-JP" altLang="en-US" sz="2400" dirty="0"/>
              <a:t>は</a:t>
            </a:r>
            <a:r>
              <a:rPr lang="ja-JP" altLang="en-US" sz="2400" b="1" dirty="0"/>
              <a:t>機械学習</a:t>
            </a:r>
            <a:r>
              <a:rPr lang="ja-JP" altLang="en-US" sz="2400" dirty="0"/>
              <a:t>の一種であり、人工</a:t>
            </a:r>
            <a:r>
              <a:rPr lang="ja-JP" altLang="en-US" sz="2400" b="1" dirty="0"/>
              <a:t>ニューラルネットワーク</a:t>
            </a:r>
            <a:r>
              <a:rPr lang="ja-JP" altLang="en-US" sz="2400" dirty="0"/>
              <a:t>を使用して</a:t>
            </a:r>
            <a:r>
              <a:rPr lang="ja-JP" altLang="en-US" sz="2400" b="1" dirty="0"/>
              <a:t>データから学習</a:t>
            </a:r>
            <a:r>
              <a:rPr lang="ja-JP" altLang="en-US" sz="2400" dirty="0"/>
              <a:t>し、複雑な</a:t>
            </a:r>
            <a:r>
              <a:rPr lang="ja-JP" altLang="en-US" sz="2400" b="1" dirty="0"/>
              <a:t>タスクを実行</a:t>
            </a:r>
            <a:r>
              <a:rPr lang="ja-JP" altLang="en-US" sz="2400" dirty="0"/>
              <a:t>する技術</a:t>
            </a:r>
          </a:p>
          <a:p>
            <a:endParaRPr lang="ja-JP" altLang="en-US" sz="2400" dirty="0"/>
          </a:p>
          <a:p>
            <a:r>
              <a:rPr lang="ja-JP" altLang="en-US" sz="2400" dirty="0"/>
              <a:t>「ディープ」の名前は、</a:t>
            </a:r>
            <a:r>
              <a:rPr lang="ja-JP" altLang="en-US" sz="2400" b="1" dirty="0"/>
              <a:t>多層のニューラルネットワーク</a:t>
            </a:r>
            <a:r>
              <a:rPr lang="ja-JP" altLang="en-US" sz="2400" dirty="0"/>
              <a:t>を使用することに由来</a:t>
            </a:r>
          </a:p>
          <a:p>
            <a:endParaRPr lang="ja-JP" altLang="en-US" sz="2400" dirty="0"/>
          </a:p>
          <a:p>
            <a:r>
              <a:rPr lang="ja-JP" altLang="en-US" sz="2400" dirty="0"/>
              <a:t>ディープラーニングが広く利用される理由は、</a:t>
            </a:r>
            <a:r>
              <a:rPr lang="ja-JP" altLang="en-US" sz="2400" b="1" dirty="0"/>
              <a:t>多様なデータに適用</a:t>
            </a:r>
            <a:r>
              <a:rPr lang="ja-JP" altLang="en-US" sz="2400" dirty="0"/>
              <a:t>でき、</a:t>
            </a:r>
            <a:r>
              <a:rPr lang="ja-JP" altLang="en-US" sz="2400" b="1" dirty="0"/>
              <a:t>さまざまなタスク</a:t>
            </a:r>
            <a:r>
              <a:rPr lang="ja-JP" altLang="en-US" sz="2400" dirty="0"/>
              <a:t>で高性能を発揮するため。例：</a:t>
            </a:r>
            <a:r>
              <a:rPr lang="ja-JP" altLang="en-US" sz="2400" b="1" dirty="0"/>
              <a:t>画像認識</a:t>
            </a:r>
            <a:r>
              <a:rPr lang="ja-JP" altLang="en-US" sz="2400" dirty="0"/>
              <a:t>、</a:t>
            </a:r>
            <a:r>
              <a:rPr lang="ja-JP" altLang="en-US" sz="2400" b="1" dirty="0"/>
              <a:t>自然言語処理</a:t>
            </a:r>
            <a:r>
              <a:rPr lang="ja-JP" altLang="en-US" sz="2400" dirty="0"/>
              <a:t>、</a:t>
            </a:r>
            <a:r>
              <a:rPr lang="ja-JP" altLang="en-US" sz="2400" b="1" dirty="0"/>
              <a:t>音声認識</a:t>
            </a:r>
            <a:r>
              <a:rPr lang="ja-JP" altLang="en-US" sz="2400" dirty="0"/>
              <a:t>など。</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47275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1190171" y="1741337"/>
            <a:ext cx="6611258" cy="2387918"/>
          </a:xfrm>
        </p:spPr>
        <p:txBody>
          <a:bodyPr anchor="b">
            <a:normAutofit/>
          </a:bodyPr>
          <a:lstStyle/>
          <a:p>
            <a:r>
              <a:rPr lang="en-US" altLang="ja-JP" sz="4500" dirty="0">
                <a:solidFill>
                  <a:schemeClr val="tx2"/>
                </a:solidFill>
              </a:rPr>
              <a:t>5-2. </a:t>
            </a:r>
            <a:r>
              <a:rPr lang="ja-JP" altLang="en-US" sz="4500" dirty="0">
                <a:solidFill>
                  <a:schemeClr val="tx2"/>
                </a:solidFill>
              </a:rPr>
              <a:t>コンピュータによる画像理解</a:t>
            </a:r>
          </a:p>
        </p:txBody>
      </p:sp>
      <p:sp>
        <p:nvSpPr>
          <p:cNvPr id="3" name="字幕 2">
            <a:extLst>
              <a:ext uri="{FF2B5EF4-FFF2-40B4-BE49-F238E27FC236}">
                <a16:creationId xmlns:a16="http://schemas.microsoft.com/office/drawing/2014/main" id="{81BB6C5D-5D04-49F7-B5F6-C3E1CB233D8A}"/>
              </a:ext>
            </a:extLst>
          </p:cNvPr>
          <p:cNvSpPr>
            <a:spLocks noGrp="1"/>
          </p:cNvSpPr>
          <p:nvPr>
            <p:ph type="subTitle" idx="1"/>
          </p:nvPr>
        </p:nvSpPr>
        <p:spPr>
          <a:xfrm>
            <a:off x="2044128" y="4200522"/>
            <a:ext cx="5055514" cy="682079"/>
          </a:xfrm>
        </p:spPr>
        <p:txBody>
          <a:bodyPr>
            <a:normAutofit/>
          </a:bodyPr>
          <a:lstStyle/>
          <a:p>
            <a:endParaRPr kumimoji="1" lang="ja-JP" altLang="en-US">
              <a:solidFill>
                <a:schemeClr val="tx2"/>
              </a:solidFill>
            </a:endParaRPr>
          </a:p>
        </p:txBody>
      </p:sp>
      <p:grpSp>
        <p:nvGrpSpPr>
          <p:cNvPr id="32" name="Group 31">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28" y="0"/>
            <a:ext cx="3872286" cy="3153018"/>
            <a:chOff x="6867015" y="-1"/>
            <a:chExt cx="5324985" cy="3251912"/>
          </a:xfrm>
          <a:solidFill>
            <a:schemeClr val="accent5">
              <a:alpha val="10000"/>
            </a:schemeClr>
          </a:solidFill>
        </p:grpSpPr>
        <p:sp>
          <p:nvSpPr>
            <p:cNvPr id="33" name="Freeform: Shape 32">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9</a:t>
            </a:fld>
            <a:endParaRPr kumimoji="0" lang="ja-JP"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pSp>
        <p:nvGrpSpPr>
          <p:cNvPr id="38" name="Group 37">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6553998" y="4267997"/>
            <a:ext cx="3142400" cy="2037604"/>
            <a:chOff x="-305" y="-4155"/>
            <a:chExt cx="2514948" cy="2174333"/>
          </a:xfrm>
        </p:grpSpPr>
        <p:sp>
          <p:nvSpPr>
            <p:cNvPr id="39" name="Freeform: Shape 38">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8404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6494</TotalTime>
  <Words>3084</Words>
  <Application>Microsoft Office PowerPoint</Application>
  <PresentationFormat>画面に合わせる (4:3)</PresentationFormat>
  <Paragraphs>508</Paragraphs>
  <Slides>50</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4</vt:i4>
      </vt:variant>
      <vt:variant>
        <vt:lpstr>スライド タイトル</vt:lpstr>
      </vt:variant>
      <vt:variant>
        <vt:i4>50</vt:i4>
      </vt:variant>
    </vt:vector>
  </HeadingPairs>
  <TitlesOfParts>
    <vt:vector size="64" baseType="lpstr">
      <vt:lpstr>ＭＳ ゴシック</vt:lpstr>
      <vt:lpstr>Söhne</vt:lpstr>
      <vt:lpstr>ヒラギノ角ゴ Pro W3</vt:lpstr>
      <vt:lpstr>メイリオ</vt:lpstr>
      <vt:lpstr>游ゴシック</vt:lpstr>
      <vt:lpstr>Abadi</vt:lpstr>
      <vt:lpstr>Arial</vt:lpstr>
      <vt:lpstr>Calibri</vt:lpstr>
      <vt:lpstr>Segoe UI</vt:lpstr>
      <vt:lpstr>Times New Roman</vt:lpstr>
      <vt:lpstr>Office テーマ</vt:lpstr>
      <vt:lpstr>1_Office テーマ</vt:lpstr>
      <vt:lpstr>3_Office テーマ</vt:lpstr>
      <vt:lpstr>2_Office テーマ</vt:lpstr>
      <vt:lpstr>at-5.画像分類 </vt:lpstr>
      <vt:lpstr>PowerPoint プレゼンテーション</vt:lpstr>
      <vt:lpstr>アウトライン</vt:lpstr>
      <vt:lpstr>5-1. イントロダクション</vt:lpstr>
      <vt:lpstr>PowerPoint プレゼンテーション</vt:lpstr>
      <vt:lpstr>ニューロンとニューラルネットワーク</vt:lpstr>
      <vt:lpstr>PowerPoint プレゼンテーション</vt:lpstr>
      <vt:lpstr>ディープラーニングまとめ</vt:lpstr>
      <vt:lpstr>5-2. コンピュータによる画像理解</vt:lpstr>
      <vt:lpstr>コンピュータによる画像理解</vt:lpstr>
      <vt:lpstr>コンピュータによる画像理解</vt:lpstr>
      <vt:lpstr>画像理解の応用例：医療分野</vt:lpstr>
      <vt:lpstr>① 画像分類</vt:lpstr>
      <vt:lpstr>② 物体検出</vt:lpstr>
      <vt:lpstr>③ セグメンテーション</vt:lpstr>
      <vt:lpstr>画像理解の主な種類</vt:lpstr>
      <vt:lpstr>画像分類の精度の向上</vt:lpstr>
      <vt:lpstr>ここまでのまとめ</vt:lpstr>
      <vt:lpstr>5-3. 画像データの扱い</vt:lpstr>
      <vt:lpstr>画像と画素</vt:lpstr>
      <vt:lpstr>画像の種類</vt:lpstr>
      <vt:lpstr>濃淡画像でのコード化</vt:lpstr>
      <vt:lpstr>R（赤）成分，G（緑），B（青）成分で考える場合</vt:lpstr>
      <vt:lpstr>演習１ </vt:lpstr>
      <vt:lpstr>PowerPoint プレゼンテーション</vt:lpstr>
      <vt:lpstr>PowerPoint プレゼンテーション</vt:lpstr>
      <vt:lpstr>5-4. 画像分類と畳み込みニューラルネットワーク</vt:lpstr>
      <vt:lpstr>機械学習と訓練データとプログラム</vt:lpstr>
      <vt:lpstr>手書き文字の MNIST データセット</vt:lpstr>
      <vt:lpstr>手書き文字の MNIST データセットの分類</vt:lpstr>
      <vt:lpstr>ディープラーニングの利点と弱点</vt:lpstr>
      <vt:lpstr>ディープラーニングによる画像分類 AlexNet (2012年）</vt:lpstr>
      <vt:lpstr>ディープラーニングによる画像分類の進展 ①</vt:lpstr>
      <vt:lpstr>ディープラーニングによる画像分類の進展 ②</vt:lpstr>
      <vt:lpstr>ResNet (2015 年) の基本アイデア</vt:lpstr>
      <vt:lpstr>ResNet の残余ブロックの効果</vt:lpstr>
      <vt:lpstr>演習２ </vt:lpstr>
      <vt:lpstr>PowerPoint プレゼンテーション</vt:lpstr>
      <vt:lpstr>演習２の畳み込みニューラルネットワーク</vt:lpstr>
      <vt:lpstr>演習２で、ニューラルネットワーク作成を行っているプログラムの部分</vt:lpstr>
      <vt:lpstr>演習２のプログラムの実行結果</vt:lpstr>
      <vt:lpstr>ここまでのまとめ</vt:lpstr>
      <vt:lpstr>6-3. 学習済みモデルの活用</vt:lpstr>
      <vt:lpstr>ディープラーニングの学習済みモデル</vt:lpstr>
      <vt:lpstr>ディープラーニングの学習済みモデル</vt:lpstr>
      <vt:lpstr>ディープラーニングの学習済みモデルの活用</vt:lpstr>
      <vt:lpstr>学習済みモデルの活用シーン</vt:lpstr>
      <vt:lpstr>ImageNet-1K データセット</vt:lpstr>
      <vt:lpstr>ImageNet-1K で学習済みのモデルの活用</vt:lpstr>
      <vt:lpstr>授業の学ぶ意義と満足感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at-5.画像分類（ディープラーニングのシステムとプログラミング）</dc:title>
  <dc:creator>kaneko kunihiko</dc:creator>
  <cp:lastModifiedBy>金子　邦彦</cp:lastModifiedBy>
  <cp:revision>609</cp:revision>
  <dcterms:created xsi:type="dcterms:W3CDTF">2019-11-02T00:06:04Z</dcterms:created>
  <dcterms:modified xsi:type="dcterms:W3CDTF">2025-03-25T06:03:47Z</dcterms:modified>
</cp:coreProperties>
</file>