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3" r:id="rId2"/>
    <p:sldMasterId id="2147483688" r:id="rId3"/>
    <p:sldMasterId id="2147483693" r:id="rId4"/>
  </p:sldMasterIdLst>
  <p:notesMasterIdLst>
    <p:notesMasterId r:id="rId23"/>
  </p:notesMasterIdLst>
  <p:handoutMasterIdLst>
    <p:handoutMasterId r:id="rId24"/>
  </p:handoutMasterIdLst>
  <p:sldIdLst>
    <p:sldId id="1693" r:id="rId5"/>
    <p:sldId id="1744" r:id="rId6"/>
    <p:sldId id="554" r:id="rId7"/>
    <p:sldId id="1398" r:id="rId8"/>
    <p:sldId id="814" r:id="rId9"/>
    <p:sldId id="1666" r:id="rId10"/>
    <p:sldId id="1927" r:id="rId11"/>
    <p:sldId id="1929" r:id="rId12"/>
    <p:sldId id="1765" r:id="rId13"/>
    <p:sldId id="1771" r:id="rId14"/>
    <p:sldId id="1767" r:id="rId15"/>
    <p:sldId id="1465" r:id="rId16"/>
    <p:sldId id="1769" r:id="rId17"/>
    <p:sldId id="1678" r:id="rId18"/>
    <p:sldId id="1680" r:id="rId19"/>
    <p:sldId id="1679" r:id="rId20"/>
    <p:sldId id="1782" r:id="rId21"/>
    <p:sldId id="1934"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61" d="100"/>
          <a:sy n="61" d="100"/>
        </p:scale>
        <p:origin x="938" y="20"/>
      </p:cViewPr>
      <p:guideLst/>
    </p:cSldViewPr>
  </p:slideViewPr>
  <p:notesTextViewPr>
    <p:cViewPr>
      <p:scale>
        <a:sx n="3" d="2"/>
        <a:sy n="3" d="2"/>
      </p:scale>
      <p:origin x="0" y="0"/>
    </p:cViewPr>
  </p:notesTextViewPr>
  <p:sorterViewPr>
    <p:cViewPr varScale="1">
      <p:scale>
        <a:sx n="1" d="1"/>
        <a:sy n="1" d="1"/>
      </p:scale>
      <p:origin x="0" y="-4480"/>
    </p:cViewPr>
  </p:sorterViewPr>
  <p:notesViewPr>
    <p:cSldViewPr snapToGrid="0">
      <p:cViewPr varScale="1">
        <p:scale>
          <a:sx n="36" d="100"/>
          <a:sy n="36" d="100"/>
        </p:scale>
        <p:origin x="1568" y="24"/>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2763BF-D648-4028-9754-3615FF609D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B10CE5D-8673-4CA7-9090-03259476253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5FF2E0-C691-4652-BD93-B8DB4314A43F}"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C2FF5B21-A326-4B36-82F5-4E6EA1A9FF6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BE679C3-E509-4B6D-8BC5-8667FC746E2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6BFD2C-F54A-4665-824F-63737EEC6896}" type="slidenum">
              <a:rPr kumimoji="1" lang="ja-JP" altLang="en-US" smtClean="0"/>
              <a:t>‹#›</a:t>
            </a:fld>
            <a:endParaRPr kumimoji="1" lang="ja-JP" altLang="en-US"/>
          </a:p>
        </p:txBody>
      </p:sp>
    </p:spTree>
    <p:extLst>
      <p:ext uri="{BB962C8B-B14F-4D97-AF65-F5344CB8AC3E}">
        <p14:creationId xmlns:p14="http://schemas.microsoft.com/office/powerpoint/2010/main" val="226197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r>
              <a:rPr lang="ja-JP" altLang="en-US" dirty="0"/>
              <a:t>画像分類は，画像に対して，ラベルとその確率を得ることです．</a:t>
            </a:r>
          </a:p>
          <a:p>
            <a:endParaRPr lang="ja-JP" altLang="en-US" dirty="0"/>
          </a:p>
          <a:p>
            <a:r>
              <a:rPr lang="ja-JP" altLang="en-US" dirty="0"/>
              <a:t>ラベルというのは，画像分類した結果の，画像の種類を表すキーワードのことです．</a:t>
            </a:r>
          </a:p>
          <a:p>
            <a:endParaRPr lang="ja-JP" altLang="en-US" dirty="0"/>
          </a:p>
          <a:p>
            <a:r>
              <a:rPr lang="ja-JP" altLang="en-US" dirty="0"/>
              <a:t>このラベルと確率を精度よく自動で求めるために，人工知能を使うことができます．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223C1-63D0-4CA4-8D67-2118CF2CB8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581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画像分類の例</a:t>
            </a:r>
          </a:p>
          <a:p>
            <a:endParaRPr lang="ja-JP" altLang="en-US" dirty="0"/>
          </a:p>
          <a:p>
            <a:r>
              <a:rPr lang="ja-JP" altLang="en-US" dirty="0"/>
              <a:t>画像に対して，いくつかのラベル，</a:t>
            </a:r>
          </a:p>
          <a:p>
            <a:r>
              <a:rPr lang="ja-JP" altLang="en-US" dirty="0"/>
              <a:t>それぞれのラベルに対しての確率が得られています．</a:t>
            </a:r>
          </a:p>
          <a:p>
            <a:endParaRPr lang="ja-JP" altLang="en-US" dirty="0"/>
          </a:p>
          <a:p>
            <a:r>
              <a:rPr lang="ja-JP" altLang="en-US" dirty="0"/>
              <a:t>例えば，この結果を見ると，この画像，ラベルが </a:t>
            </a:r>
            <a:r>
              <a:rPr lang="en-US" altLang="ja-JP" dirty="0" err="1"/>
              <a:t>lab_coat</a:t>
            </a:r>
            <a:r>
              <a:rPr lang="en-US" altLang="ja-JP" dirty="0"/>
              <a:t> </a:t>
            </a:r>
            <a:r>
              <a:rPr lang="ja-JP" altLang="en-US" dirty="0"/>
              <a:t>である確率が，約 </a:t>
            </a:r>
            <a:r>
              <a:rPr lang="en-US" altLang="ja-JP" dirty="0"/>
              <a:t>0.98 </a:t>
            </a:r>
            <a:r>
              <a:rPr lang="ja-JP" altLang="en-US" dirty="0" err="1"/>
              <a:t>のように</a:t>
            </a:r>
            <a:r>
              <a:rPr lang="ja-JP" altLang="en-US" dirty="0"/>
              <a:t>結果が得られています．</a:t>
            </a:r>
          </a:p>
          <a:p>
            <a:endParaRPr lang="ja-JP" altLang="en-US" dirty="0"/>
          </a:p>
          <a:p>
            <a:r>
              <a:rPr lang="ja-JP" altLang="en-US" dirty="0"/>
              <a:t>このように，１枚の画像に対して，複数のラベルとそれぞれの確率を得ること．</a:t>
            </a:r>
          </a:p>
          <a:p>
            <a:r>
              <a:rPr lang="ja-JP" altLang="en-US" dirty="0"/>
              <a:t>それが画像分類です．</a:t>
            </a:r>
          </a:p>
          <a:p>
            <a:endParaRPr lang="ja-JP" altLang="en-US" dirty="0"/>
          </a:p>
          <a:p>
            <a:r>
              <a:rPr lang="ja-JP" altLang="en-US" dirty="0"/>
              <a:t>画像分類は，画像を扱う他の人工知能，例えば，物体検出などの基礎になっています．</a:t>
            </a:r>
          </a:p>
          <a:p>
            <a:endParaRPr lang="ja-JP" altLang="en-US" dirty="0"/>
          </a:p>
          <a:p>
            <a:r>
              <a:rPr lang="ja-JP" altLang="en-US" dirty="0"/>
              <a:t>画像分類の説明は以上です．</a:t>
            </a:r>
          </a:p>
          <a:p>
            <a:r>
              <a:rPr lang="ja-JP" altLang="en-US" dirty="0"/>
              <a:t>視聴ありがとうございました．</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223C1-63D0-4CA4-8D67-2118CF2CB8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831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5717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4846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90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29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10636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17491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65390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83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5101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9716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55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6190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23590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52777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21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9175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81928411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4.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9725406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60580841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a:p>
        </p:txBody>
      </p:sp>
    </p:spTree>
    <p:extLst>
      <p:ext uri="{BB962C8B-B14F-4D97-AF65-F5344CB8AC3E}">
        <p14:creationId xmlns:p14="http://schemas.microsoft.com/office/powerpoint/2010/main" val="27872913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8958926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kkaneko.jp/ai/at/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7.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a:latin typeface="メイリオ" panose="020B0604030504040204" pitchFamily="50" charset="-128"/>
              </a:rPr>
              <a:t>a</a:t>
            </a:r>
            <a:r>
              <a:rPr lang="en-US" altLang="ja-JP" sz="4400" dirty="0">
                <a:latin typeface="メイリオ" panose="020B0604030504040204" pitchFamily="50" charset="-128"/>
              </a:rPr>
              <a:t>t-6.</a:t>
            </a:r>
            <a:r>
              <a:rPr lang="ja-JP" altLang="en-US" dirty="0">
                <a:latin typeface="メイリオ" panose="020B0604030504040204" pitchFamily="50" charset="-128"/>
              </a:rPr>
              <a:t>物体検出</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字幕 7">
            <a:extLst>
              <a:ext uri="{FF2B5EF4-FFF2-40B4-BE49-F238E27FC236}">
                <a16:creationId xmlns:a16="http://schemas.microsoft.com/office/drawing/2014/main" id="{7184E5D4-AC85-DEDB-4E4D-ED6716086149}"/>
              </a:ext>
            </a:extLst>
          </p:cNvPr>
          <p:cNvSpPr>
            <a:spLocks noGrp="1"/>
          </p:cNvSpPr>
          <p:nvPr>
            <p:ph type="subTitle" idx="1"/>
          </p:nvPr>
        </p:nvSpPr>
        <p:spPr>
          <a:xfrm>
            <a:off x="450157" y="3150100"/>
            <a:ext cx="8266421" cy="1506085"/>
          </a:xfrm>
        </p:spPr>
        <p:txBody>
          <a:bodyPr>
            <a:normAutofit fontScale="92500"/>
          </a:bodyPr>
          <a:lstStyle/>
          <a:p>
            <a:r>
              <a:rPr lang="ja-JP" altLang="en-US" sz="2800" dirty="0"/>
              <a:t>（ディープラーニングのシステムとプログラミング）</a:t>
            </a:r>
            <a:endParaRPr lang="en-US" altLang="ja-JP" sz="2800" dirty="0"/>
          </a:p>
          <a:p>
            <a:r>
              <a:rPr lang="ja-JP" altLang="en-US" sz="2800"/>
              <a:t>（全１２回</a:t>
            </a:r>
            <a:r>
              <a:rPr lang="ja-JP" altLang="en-US" sz="2800" dirty="0"/>
              <a:t>）</a:t>
            </a:r>
          </a:p>
          <a:p>
            <a:r>
              <a:rPr lang="en-US" altLang="ja-JP" dirty="0">
                <a:hlinkClick r:id="rId5"/>
              </a:rPr>
              <a:t>https://www.kkaneko.jp/ai/at/index.html</a:t>
            </a:r>
            <a:endParaRPr lang="en-US" altLang="ja-JP" dirty="0"/>
          </a:p>
          <a:p>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97789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物体検出の特質</a:t>
            </a:r>
          </a:p>
        </p:txBody>
      </p:sp>
      <p:sp>
        <p:nvSpPr>
          <p:cNvPr id="3" name="コンテンツ プレースホルダー 2"/>
          <p:cNvSpPr>
            <a:spLocks noGrp="1"/>
          </p:cNvSpPr>
          <p:nvPr>
            <p:ph idx="1"/>
          </p:nvPr>
        </p:nvSpPr>
        <p:spPr>
          <a:xfrm>
            <a:off x="321845" y="3244849"/>
            <a:ext cx="8461208" cy="3613151"/>
          </a:xfrm>
        </p:spPr>
        <p:txBody>
          <a:bodyPr>
            <a:normAutofit/>
          </a:bodyPr>
          <a:lstStyle/>
          <a:p>
            <a:r>
              <a:rPr lang="ja-JP" altLang="en-US" sz="2400" b="1" dirty="0"/>
              <a:t>スケールの多様性</a:t>
            </a:r>
            <a:r>
              <a:rPr lang="ja-JP" altLang="en-US" sz="2400" dirty="0"/>
              <a:t>：画像内には大小さまざまな物体が存在</a:t>
            </a:r>
          </a:p>
          <a:p>
            <a:r>
              <a:rPr lang="ja-JP" altLang="en-US" sz="2400" b="1" dirty="0"/>
              <a:t>不要な特徴やパターンの排除</a:t>
            </a:r>
            <a:r>
              <a:rPr lang="ja-JP" altLang="en-US" sz="2400" dirty="0"/>
              <a:t>：検出に不要な特徴やパターンを取り除く必要がある。</a:t>
            </a:r>
          </a:p>
          <a:p>
            <a:r>
              <a:rPr lang="ja-JP" altLang="en-US" sz="2400" b="1" dirty="0"/>
              <a:t>特徴の多様性</a:t>
            </a:r>
            <a:r>
              <a:rPr lang="ja-JP" altLang="en-US" sz="2400" dirty="0"/>
              <a:t>：検出対象の物体は、多岐にわたる特徴を持つ。</a:t>
            </a:r>
            <a:endParaRPr lang="en-US" altLang="ja-JP" sz="2400" dirty="0"/>
          </a:p>
          <a:p>
            <a:pPr marL="0" indent="0">
              <a:buNone/>
            </a:pPr>
            <a:r>
              <a:rPr lang="ja-JP" altLang="en-US" sz="2400" dirty="0"/>
              <a:t>→　バックボーン、ネック</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ChangeAspect="1"/>
          </p:cNvPicPr>
          <p:nvPr/>
        </p:nvPicPr>
        <p:blipFill>
          <a:blip r:embed="rId2"/>
          <a:stretch>
            <a:fillRect/>
          </a:stretch>
        </p:blipFill>
        <p:spPr>
          <a:xfrm>
            <a:off x="647594" y="804833"/>
            <a:ext cx="7508508" cy="2084417"/>
          </a:xfrm>
          <a:prstGeom prst="rect">
            <a:avLst/>
          </a:prstGeom>
        </p:spPr>
      </p:pic>
    </p:spTree>
    <p:extLst>
      <p:ext uri="{BB962C8B-B14F-4D97-AF65-F5344CB8AC3E}">
        <p14:creationId xmlns:p14="http://schemas.microsoft.com/office/powerpoint/2010/main" val="136218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バックボーンとネック</a:t>
            </a:r>
          </a:p>
        </p:txBody>
      </p:sp>
      <p:sp>
        <p:nvSpPr>
          <p:cNvPr id="3" name="コンテンツ プレースホルダー 2"/>
          <p:cNvSpPr>
            <a:spLocks noGrp="1"/>
          </p:cNvSpPr>
          <p:nvPr>
            <p:ph idx="1"/>
          </p:nvPr>
        </p:nvSpPr>
        <p:spPr/>
        <p:txBody>
          <a:bodyPr>
            <a:normAutofit/>
          </a:bodyPr>
          <a:lstStyle/>
          <a:p>
            <a:r>
              <a:rPr kumimoji="1" lang="ja-JP" altLang="en-US" sz="2400" b="1" dirty="0"/>
              <a:t>バックボーン</a:t>
            </a:r>
            <a:r>
              <a:rPr kumimoji="1" lang="ja-JP" altLang="en-US" sz="2400" dirty="0"/>
              <a:t>：　画像全体から</a:t>
            </a:r>
            <a:r>
              <a:rPr kumimoji="1" lang="ja-JP" altLang="en-US" sz="2400" b="1" dirty="0"/>
              <a:t>多様なサイズと形状の特徴</a:t>
            </a:r>
            <a:r>
              <a:rPr kumimoji="1" lang="ja-JP" altLang="en-US" sz="2400" dirty="0"/>
              <a:t>（</a:t>
            </a:r>
            <a:r>
              <a:rPr lang="ja-JP" altLang="en-US" sz="2400" dirty="0"/>
              <a:t>マルチスケールの</a:t>
            </a:r>
            <a:r>
              <a:rPr lang="ja-JP" altLang="en-US" sz="2400" b="1" dirty="0"/>
              <a:t>特徴マップ</a:t>
            </a:r>
            <a:r>
              <a:rPr lang="ja-JP" altLang="en-US" sz="2400" dirty="0"/>
              <a:t>）</a:t>
            </a:r>
            <a:r>
              <a:rPr kumimoji="1" lang="ja-JP" altLang="en-US" sz="2400" dirty="0"/>
              <a:t>を</a:t>
            </a:r>
            <a:r>
              <a:rPr kumimoji="1" lang="ja-JP" altLang="en-US" sz="2400" b="1" dirty="0"/>
              <a:t>抽出</a:t>
            </a:r>
            <a:endParaRPr kumimoji="1" lang="en-US" altLang="ja-JP" sz="2400" b="1" dirty="0"/>
          </a:p>
          <a:p>
            <a:endParaRPr lang="en-US" altLang="ja-JP" sz="2400" dirty="0"/>
          </a:p>
          <a:p>
            <a:r>
              <a:rPr kumimoji="1" lang="ja-JP" altLang="en-US" sz="2400" b="1" dirty="0"/>
              <a:t>ネック</a:t>
            </a:r>
            <a:r>
              <a:rPr kumimoji="1" lang="ja-JP" altLang="en-US" sz="2400" dirty="0"/>
              <a:t>：　バックボーンで得られた</a:t>
            </a:r>
            <a:r>
              <a:rPr kumimoji="1" lang="ja-JP" altLang="en-US" sz="2400" b="1" dirty="0"/>
              <a:t>特徴マップ</a:t>
            </a:r>
            <a:r>
              <a:rPr kumimoji="1" lang="ja-JP" altLang="en-US" sz="2400" dirty="0"/>
              <a:t>を</a:t>
            </a:r>
            <a:r>
              <a:rPr kumimoji="1" lang="ja-JP" altLang="en-US" sz="2400" b="1" dirty="0"/>
              <a:t>改善</a:t>
            </a:r>
            <a:r>
              <a:rPr kumimoji="1" lang="ja-JP" altLang="en-US" sz="2400" dirty="0"/>
              <a:t>、</a:t>
            </a:r>
            <a:r>
              <a:rPr kumimoji="1" lang="ja-JP" altLang="en-US" sz="2400" b="1" dirty="0"/>
              <a:t>統合</a:t>
            </a:r>
            <a:r>
              <a:rPr kumimoji="1" lang="ja-JP" altLang="en-US" sz="2400" dirty="0"/>
              <a:t>し、</a:t>
            </a:r>
            <a:r>
              <a:rPr kumimoji="1" lang="ja-JP" altLang="en-US" sz="2400" b="1" dirty="0"/>
              <a:t>さまざまなサイズの物体を検出</a:t>
            </a:r>
            <a:r>
              <a:rPr kumimoji="1" lang="ja-JP" altLang="en-US" sz="2400" dirty="0"/>
              <a:t>する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8BF7BA9-6174-4DCB-81AD-C25EED07F737}"/>
              </a:ext>
            </a:extLst>
          </p:cNvPr>
          <p:cNvSpPr txBox="1"/>
          <p:nvPr/>
        </p:nvSpPr>
        <p:spPr>
          <a:xfrm>
            <a:off x="349973" y="5203676"/>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元画像</a:t>
            </a:r>
          </a:p>
        </p:txBody>
      </p:sp>
      <p:sp>
        <p:nvSpPr>
          <p:cNvPr id="6" name="テキスト ボックス 5">
            <a:extLst>
              <a:ext uri="{FF2B5EF4-FFF2-40B4-BE49-F238E27FC236}">
                <a16:creationId xmlns:a16="http://schemas.microsoft.com/office/drawing/2014/main" id="{22C115CF-9702-4D15-BA78-EEB60E524E0D}"/>
              </a:ext>
            </a:extLst>
          </p:cNvPr>
          <p:cNvSpPr txBox="1"/>
          <p:nvPr/>
        </p:nvSpPr>
        <p:spPr>
          <a:xfrm>
            <a:off x="1995685" y="4096406"/>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マルチスケール</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の特徴マップ</a:t>
            </a:r>
          </a:p>
        </p:txBody>
      </p:sp>
      <p:sp>
        <p:nvSpPr>
          <p:cNvPr id="7" name="テキスト ボックス 6">
            <a:extLst>
              <a:ext uri="{FF2B5EF4-FFF2-40B4-BE49-F238E27FC236}">
                <a16:creationId xmlns:a16="http://schemas.microsoft.com/office/drawing/2014/main" id="{4D447EEC-BE77-4657-8A06-B4224617517B}"/>
              </a:ext>
            </a:extLst>
          </p:cNvPr>
          <p:cNvSpPr txBox="1"/>
          <p:nvPr/>
        </p:nvSpPr>
        <p:spPr>
          <a:xfrm>
            <a:off x="4312933" y="4096406"/>
            <a:ext cx="146706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改善された</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特徴マップ</a:t>
            </a:r>
          </a:p>
        </p:txBody>
      </p:sp>
      <p:sp>
        <p:nvSpPr>
          <p:cNvPr id="8" name="テキスト ボックス 7">
            <a:extLst>
              <a:ext uri="{FF2B5EF4-FFF2-40B4-BE49-F238E27FC236}">
                <a16:creationId xmlns:a16="http://schemas.microsoft.com/office/drawing/2014/main" id="{B4E4EBD5-06B8-42B0-A2ED-EACA81125A5D}"/>
              </a:ext>
            </a:extLst>
          </p:cNvPr>
          <p:cNvSpPr txBox="1"/>
          <p:nvPr/>
        </p:nvSpPr>
        <p:spPr>
          <a:xfrm>
            <a:off x="6117220" y="3953196"/>
            <a:ext cx="1210588"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画像の</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区切り，</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分類結果</a:t>
            </a:r>
          </a:p>
        </p:txBody>
      </p:sp>
      <p:pic>
        <p:nvPicPr>
          <p:cNvPr id="9" name="図 8">
            <a:extLst>
              <a:ext uri="{FF2B5EF4-FFF2-40B4-BE49-F238E27FC236}">
                <a16:creationId xmlns:a16="http://schemas.microsoft.com/office/drawing/2014/main" id="{335CD90E-6545-444C-BF4B-8C26BB98C15D}"/>
              </a:ext>
            </a:extLst>
          </p:cNvPr>
          <p:cNvPicPr>
            <a:picLocks noChangeAspect="1"/>
          </p:cNvPicPr>
          <p:nvPr/>
        </p:nvPicPr>
        <p:blipFill>
          <a:blip r:embed="rId2"/>
          <a:stretch>
            <a:fillRect/>
          </a:stretch>
        </p:blipFill>
        <p:spPr>
          <a:xfrm>
            <a:off x="149292" y="3760440"/>
            <a:ext cx="1529438" cy="1379819"/>
          </a:xfrm>
          <a:prstGeom prst="rect">
            <a:avLst/>
          </a:prstGeom>
        </p:spPr>
      </p:pic>
      <p:cxnSp>
        <p:nvCxnSpPr>
          <p:cNvPr id="10" name="直線矢印コネクタ 9">
            <a:extLst>
              <a:ext uri="{FF2B5EF4-FFF2-40B4-BE49-F238E27FC236}">
                <a16:creationId xmlns:a16="http://schemas.microsoft.com/office/drawing/2014/main" id="{8565161F-40D6-4635-B235-85473CD848CF}"/>
              </a:ext>
            </a:extLst>
          </p:cNvPr>
          <p:cNvCxnSpPr>
            <a:cxnSpLocks/>
          </p:cNvCxnSpPr>
          <p:nvPr/>
        </p:nvCxnSpPr>
        <p:spPr>
          <a:xfrm>
            <a:off x="1698358" y="4461028"/>
            <a:ext cx="40997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8092217-BD42-432F-A525-6390C1D1526E}"/>
              </a:ext>
            </a:extLst>
          </p:cNvPr>
          <p:cNvCxnSpPr>
            <a:cxnSpLocks/>
          </p:cNvCxnSpPr>
          <p:nvPr/>
        </p:nvCxnSpPr>
        <p:spPr>
          <a:xfrm>
            <a:off x="3912624" y="4461774"/>
            <a:ext cx="40997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9241083-59A6-459A-A241-355234420A21}"/>
              </a:ext>
            </a:extLst>
          </p:cNvPr>
          <p:cNvCxnSpPr>
            <a:cxnSpLocks/>
          </p:cNvCxnSpPr>
          <p:nvPr/>
        </p:nvCxnSpPr>
        <p:spPr>
          <a:xfrm>
            <a:off x="5735074" y="4461028"/>
            <a:ext cx="40997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FBA7D60E-658B-47F7-B9F8-BE41891336C5}"/>
              </a:ext>
            </a:extLst>
          </p:cNvPr>
          <p:cNvCxnSpPr>
            <a:cxnSpLocks/>
          </p:cNvCxnSpPr>
          <p:nvPr/>
        </p:nvCxnSpPr>
        <p:spPr>
          <a:xfrm>
            <a:off x="7240024" y="4481877"/>
            <a:ext cx="40997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871302F0-AFA0-4B69-BE29-9A85A7591298}"/>
              </a:ext>
            </a:extLst>
          </p:cNvPr>
          <p:cNvPicPr>
            <a:picLocks noChangeAspect="1"/>
          </p:cNvPicPr>
          <p:nvPr/>
        </p:nvPicPr>
        <p:blipFill>
          <a:blip r:embed="rId2"/>
          <a:stretch>
            <a:fillRect/>
          </a:stretch>
        </p:blipFill>
        <p:spPr>
          <a:xfrm>
            <a:off x="7703366" y="3799127"/>
            <a:ext cx="1503109" cy="1437182"/>
          </a:xfrm>
          <a:prstGeom prst="rect">
            <a:avLst/>
          </a:prstGeom>
        </p:spPr>
      </p:pic>
      <p:sp>
        <p:nvSpPr>
          <p:cNvPr id="15" name="正方形/長方形 14">
            <a:extLst>
              <a:ext uri="{FF2B5EF4-FFF2-40B4-BE49-F238E27FC236}">
                <a16:creationId xmlns:a16="http://schemas.microsoft.com/office/drawing/2014/main" id="{4DBC3D42-F2F2-4459-8D10-C622DDEC11D3}"/>
              </a:ext>
            </a:extLst>
          </p:cNvPr>
          <p:cNvSpPr/>
          <p:nvPr/>
        </p:nvSpPr>
        <p:spPr>
          <a:xfrm>
            <a:off x="7794400" y="4369124"/>
            <a:ext cx="1198568" cy="7895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3E2A6EEB-F782-418D-B374-EAB2379B5469}"/>
              </a:ext>
            </a:extLst>
          </p:cNvPr>
          <p:cNvSpPr/>
          <p:nvPr/>
        </p:nvSpPr>
        <p:spPr>
          <a:xfrm>
            <a:off x="8168638" y="3896711"/>
            <a:ext cx="572563" cy="11351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15DECF94-3E32-49B3-94D0-D9BB56F27A4D}"/>
              </a:ext>
            </a:extLst>
          </p:cNvPr>
          <p:cNvSpPr txBox="1"/>
          <p:nvPr/>
        </p:nvSpPr>
        <p:spPr>
          <a:xfrm>
            <a:off x="8185925" y="3107054"/>
            <a:ext cx="1020550" cy="475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person</a:t>
            </a:r>
          </a:p>
        </p:txBody>
      </p:sp>
      <p:sp>
        <p:nvSpPr>
          <p:cNvPr id="18" name="テキスト ボックス 17">
            <a:extLst>
              <a:ext uri="{FF2B5EF4-FFF2-40B4-BE49-F238E27FC236}">
                <a16:creationId xmlns:a16="http://schemas.microsoft.com/office/drawing/2014/main" id="{F57056AF-3C22-4462-9D52-078B12B810C7}"/>
              </a:ext>
            </a:extLst>
          </p:cNvPr>
          <p:cNvSpPr txBox="1"/>
          <p:nvPr/>
        </p:nvSpPr>
        <p:spPr>
          <a:xfrm>
            <a:off x="7619493" y="5424822"/>
            <a:ext cx="1009552" cy="475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bicycle</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9" name="直線矢印コネクタ 18">
            <a:extLst>
              <a:ext uri="{FF2B5EF4-FFF2-40B4-BE49-F238E27FC236}">
                <a16:creationId xmlns:a16="http://schemas.microsoft.com/office/drawing/2014/main" id="{3C355E95-2074-49B3-8DC9-FF600B43EEB6}"/>
              </a:ext>
            </a:extLst>
          </p:cNvPr>
          <p:cNvCxnSpPr>
            <a:endCxn id="16" idx="0"/>
          </p:cNvCxnSpPr>
          <p:nvPr/>
        </p:nvCxnSpPr>
        <p:spPr>
          <a:xfrm flipH="1">
            <a:off x="8454920" y="3579424"/>
            <a:ext cx="166589" cy="3172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854E241-8C85-43B6-B072-A223C43BD70F}"/>
              </a:ext>
            </a:extLst>
          </p:cNvPr>
          <p:cNvCxnSpPr>
            <a:cxnSpLocks/>
            <a:stCxn id="18" idx="0"/>
          </p:cNvCxnSpPr>
          <p:nvPr/>
        </p:nvCxnSpPr>
        <p:spPr>
          <a:xfrm flipV="1">
            <a:off x="8124269" y="5166632"/>
            <a:ext cx="157368" cy="25819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737A17E4-1C63-49A1-AA52-C2C292055C06}"/>
              </a:ext>
            </a:extLst>
          </p:cNvPr>
          <p:cNvSpPr/>
          <p:nvPr/>
        </p:nvSpPr>
        <p:spPr>
          <a:xfrm>
            <a:off x="8920448" y="4017641"/>
            <a:ext cx="201306" cy="4207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矢印コネクタ 21">
            <a:extLst>
              <a:ext uri="{FF2B5EF4-FFF2-40B4-BE49-F238E27FC236}">
                <a16:creationId xmlns:a16="http://schemas.microsoft.com/office/drawing/2014/main" id="{DA8F89C7-6E88-4487-B9B7-17608331D7A9}"/>
              </a:ext>
            </a:extLst>
          </p:cNvPr>
          <p:cNvCxnSpPr>
            <a:cxnSpLocks/>
          </p:cNvCxnSpPr>
          <p:nvPr/>
        </p:nvCxnSpPr>
        <p:spPr>
          <a:xfrm>
            <a:off x="8871250" y="3670950"/>
            <a:ext cx="121718" cy="3002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579C6B2-1353-4033-931C-F454A708E311}"/>
              </a:ext>
            </a:extLst>
          </p:cNvPr>
          <p:cNvSpPr/>
          <p:nvPr/>
        </p:nvSpPr>
        <p:spPr>
          <a:xfrm>
            <a:off x="7880027" y="4187280"/>
            <a:ext cx="401609" cy="3319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4" name="直線矢印コネクタ 23">
            <a:extLst>
              <a:ext uri="{FF2B5EF4-FFF2-40B4-BE49-F238E27FC236}">
                <a16:creationId xmlns:a16="http://schemas.microsoft.com/office/drawing/2014/main" id="{997063A0-D46F-4F39-AE9A-9669499EA13A}"/>
              </a:ext>
            </a:extLst>
          </p:cNvPr>
          <p:cNvCxnSpPr>
            <a:cxnSpLocks/>
          </p:cNvCxnSpPr>
          <p:nvPr/>
        </p:nvCxnSpPr>
        <p:spPr>
          <a:xfrm>
            <a:off x="8038590" y="3360287"/>
            <a:ext cx="1" cy="7561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F4DFF8F-8CA3-4037-8C93-BACAEB072FF4}"/>
              </a:ext>
            </a:extLst>
          </p:cNvPr>
          <p:cNvSpPr txBox="1"/>
          <p:nvPr/>
        </p:nvSpPr>
        <p:spPr>
          <a:xfrm>
            <a:off x="7570557" y="2928128"/>
            <a:ext cx="540766" cy="475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car</a:t>
            </a:r>
          </a:p>
        </p:txBody>
      </p:sp>
      <p:sp>
        <p:nvSpPr>
          <p:cNvPr id="26" name="右中かっこ 25"/>
          <p:cNvSpPr/>
          <p:nvPr/>
        </p:nvSpPr>
        <p:spPr>
          <a:xfrm rot="5400000">
            <a:off x="2062771" y="4595516"/>
            <a:ext cx="347380" cy="168452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右中かっこ 26"/>
          <p:cNvSpPr/>
          <p:nvPr/>
        </p:nvSpPr>
        <p:spPr>
          <a:xfrm rot="5400000">
            <a:off x="5419190" y="3122876"/>
            <a:ext cx="315743" cy="466144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a:off x="1298634" y="5812829"/>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バックボーン</a:t>
            </a:r>
          </a:p>
        </p:txBody>
      </p:sp>
      <p:sp>
        <p:nvSpPr>
          <p:cNvPr id="29" name="テキスト ボックス 28"/>
          <p:cNvSpPr txBox="1"/>
          <p:nvPr/>
        </p:nvSpPr>
        <p:spPr>
          <a:xfrm>
            <a:off x="4699738" y="5788258"/>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ネック</a:t>
            </a:r>
          </a:p>
        </p:txBody>
      </p:sp>
    </p:spTree>
    <p:extLst>
      <p:ext uri="{BB962C8B-B14F-4D97-AF65-F5344CB8AC3E}">
        <p14:creationId xmlns:p14="http://schemas.microsoft.com/office/powerpoint/2010/main" val="248523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7DAD9-03EF-497D-9F7F-52B2327B2153}"/>
              </a:ext>
            </a:extLst>
          </p:cNvPr>
          <p:cNvSpPr>
            <a:spLocks noGrp="1"/>
          </p:cNvSpPr>
          <p:nvPr>
            <p:ph type="title"/>
          </p:nvPr>
        </p:nvSpPr>
        <p:spPr/>
        <p:txBody>
          <a:bodyPr>
            <a:normAutofit fontScale="90000"/>
          </a:bodyPr>
          <a:lstStyle/>
          <a:p>
            <a:r>
              <a:rPr kumimoji="1" lang="ja-JP" altLang="en-US" dirty="0"/>
              <a:t>バックボーンとネック</a:t>
            </a:r>
          </a:p>
        </p:txBody>
      </p:sp>
      <p:sp>
        <p:nvSpPr>
          <p:cNvPr id="4" name="スライド番号プレースホルダー 3">
            <a:extLst>
              <a:ext uri="{FF2B5EF4-FFF2-40B4-BE49-F238E27FC236}">
                <a16:creationId xmlns:a16="http://schemas.microsoft.com/office/drawing/2014/main" id="{7B176E5D-9273-4016-A15A-52CE1AC61B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A7987E5-52A1-48E0-9E8E-447484A4FF47}"/>
              </a:ext>
            </a:extLst>
          </p:cNvPr>
          <p:cNvSpPr txBox="1"/>
          <p:nvPr/>
        </p:nvSpPr>
        <p:spPr>
          <a:xfrm>
            <a:off x="353586" y="5682442"/>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元画像</a:t>
            </a:r>
          </a:p>
        </p:txBody>
      </p:sp>
      <p:sp>
        <p:nvSpPr>
          <p:cNvPr id="6" name="テキスト ボックス 5">
            <a:extLst>
              <a:ext uri="{FF2B5EF4-FFF2-40B4-BE49-F238E27FC236}">
                <a16:creationId xmlns:a16="http://schemas.microsoft.com/office/drawing/2014/main" id="{AD09F0D1-61F8-4D8B-A6F7-7E286E84D055}"/>
              </a:ext>
            </a:extLst>
          </p:cNvPr>
          <p:cNvSpPr txBox="1"/>
          <p:nvPr/>
        </p:nvSpPr>
        <p:spPr>
          <a:xfrm>
            <a:off x="1966729" y="1123812"/>
            <a:ext cx="2262158"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マルチスケール化，</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特徴マップ</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(backbone)</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FCC00849-E15B-4E59-B509-2F18E977E235}"/>
              </a:ext>
            </a:extLst>
          </p:cNvPr>
          <p:cNvPicPr>
            <a:picLocks noChangeAspect="1"/>
          </p:cNvPicPr>
          <p:nvPr/>
        </p:nvPicPr>
        <p:blipFill>
          <a:blip r:embed="rId2"/>
          <a:stretch>
            <a:fillRect/>
          </a:stretch>
        </p:blipFill>
        <p:spPr>
          <a:xfrm>
            <a:off x="131415" y="2405654"/>
            <a:ext cx="1450227" cy="935509"/>
          </a:xfrm>
          <a:prstGeom prst="rect">
            <a:avLst/>
          </a:prstGeom>
        </p:spPr>
      </p:pic>
      <p:pic>
        <p:nvPicPr>
          <p:cNvPr id="8" name="図 7">
            <a:extLst>
              <a:ext uri="{FF2B5EF4-FFF2-40B4-BE49-F238E27FC236}">
                <a16:creationId xmlns:a16="http://schemas.microsoft.com/office/drawing/2014/main" id="{F4469A5D-F415-47F7-883F-739601FC17AD}"/>
              </a:ext>
            </a:extLst>
          </p:cNvPr>
          <p:cNvPicPr>
            <a:picLocks noChangeAspect="1"/>
          </p:cNvPicPr>
          <p:nvPr/>
        </p:nvPicPr>
        <p:blipFill>
          <a:blip r:embed="rId2"/>
          <a:stretch>
            <a:fillRect/>
          </a:stretch>
        </p:blipFill>
        <p:spPr>
          <a:xfrm>
            <a:off x="2335658" y="3625061"/>
            <a:ext cx="762150" cy="491646"/>
          </a:xfrm>
          <a:prstGeom prst="rect">
            <a:avLst/>
          </a:prstGeom>
        </p:spPr>
      </p:pic>
      <p:pic>
        <p:nvPicPr>
          <p:cNvPr id="9" name="図 8">
            <a:extLst>
              <a:ext uri="{FF2B5EF4-FFF2-40B4-BE49-F238E27FC236}">
                <a16:creationId xmlns:a16="http://schemas.microsoft.com/office/drawing/2014/main" id="{8A438729-DE8C-43F6-8BD4-926B31DB2C1D}"/>
              </a:ext>
            </a:extLst>
          </p:cNvPr>
          <p:cNvPicPr>
            <a:picLocks noChangeAspect="1"/>
          </p:cNvPicPr>
          <p:nvPr/>
        </p:nvPicPr>
        <p:blipFill>
          <a:blip r:embed="rId2"/>
          <a:stretch>
            <a:fillRect/>
          </a:stretch>
        </p:blipFill>
        <p:spPr>
          <a:xfrm>
            <a:off x="2527570" y="4832870"/>
            <a:ext cx="378325" cy="244049"/>
          </a:xfrm>
          <a:prstGeom prst="rect">
            <a:avLst/>
          </a:prstGeom>
        </p:spPr>
      </p:pic>
      <p:pic>
        <p:nvPicPr>
          <p:cNvPr id="11" name="図 10">
            <a:extLst>
              <a:ext uri="{FF2B5EF4-FFF2-40B4-BE49-F238E27FC236}">
                <a16:creationId xmlns:a16="http://schemas.microsoft.com/office/drawing/2014/main" id="{6BFC380A-C3D6-454B-8384-5BB0BA216C11}"/>
              </a:ext>
            </a:extLst>
          </p:cNvPr>
          <p:cNvPicPr>
            <a:picLocks noChangeAspect="1"/>
          </p:cNvPicPr>
          <p:nvPr/>
        </p:nvPicPr>
        <p:blipFill>
          <a:blip r:embed="rId2"/>
          <a:stretch>
            <a:fillRect/>
          </a:stretch>
        </p:blipFill>
        <p:spPr>
          <a:xfrm>
            <a:off x="1991621" y="2405654"/>
            <a:ext cx="1450227" cy="935509"/>
          </a:xfrm>
          <a:prstGeom prst="rect">
            <a:avLst/>
          </a:prstGeom>
        </p:spPr>
      </p:pic>
      <p:sp>
        <p:nvSpPr>
          <p:cNvPr id="13" name="テキスト ボックス 12">
            <a:extLst>
              <a:ext uri="{FF2B5EF4-FFF2-40B4-BE49-F238E27FC236}">
                <a16:creationId xmlns:a16="http://schemas.microsoft.com/office/drawing/2014/main" id="{F35017DA-439A-4979-9F19-8D0BB3AFF237}"/>
              </a:ext>
            </a:extLst>
          </p:cNvPr>
          <p:cNvSpPr txBox="1"/>
          <p:nvPr/>
        </p:nvSpPr>
        <p:spPr>
          <a:xfrm>
            <a:off x="3580339" y="2322882"/>
            <a:ext cx="338554" cy="1015663"/>
          </a:xfrm>
          <a:prstGeom prst="rect">
            <a:avLst/>
          </a:prstGeom>
          <a:noFill/>
          <a:ln>
            <a:solidFill>
              <a:schemeClr val="tx1">
                <a:lumMod val="50000"/>
                <a:lumOff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徴</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ッ</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2A1DE2BE-6A49-4D53-802D-AC17F600C4A8}"/>
              </a:ext>
            </a:extLst>
          </p:cNvPr>
          <p:cNvSpPr txBox="1"/>
          <p:nvPr/>
        </p:nvSpPr>
        <p:spPr>
          <a:xfrm>
            <a:off x="3579888" y="3372262"/>
            <a:ext cx="338554" cy="1015663"/>
          </a:xfrm>
          <a:prstGeom prst="rect">
            <a:avLst/>
          </a:prstGeom>
          <a:noFill/>
          <a:ln>
            <a:solidFill>
              <a:schemeClr val="tx1">
                <a:lumMod val="50000"/>
                <a:lumOff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徴</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ッ</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4810CFA1-4099-4238-865B-3E7E10BBA193}"/>
              </a:ext>
            </a:extLst>
          </p:cNvPr>
          <p:cNvSpPr txBox="1"/>
          <p:nvPr/>
        </p:nvSpPr>
        <p:spPr>
          <a:xfrm>
            <a:off x="3586368" y="4439872"/>
            <a:ext cx="338554" cy="1015663"/>
          </a:xfrm>
          <a:prstGeom prst="rect">
            <a:avLst/>
          </a:prstGeom>
          <a:noFill/>
          <a:ln>
            <a:solidFill>
              <a:schemeClr val="tx1">
                <a:lumMod val="50000"/>
                <a:lumOff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徴</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ッ</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66E60BF2-A913-425F-A688-18E2FFDE6DA0}"/>
              </a:ext>
            </a:extLst>
          </p:cNvPr>
          <p:cNvSpPr txBox="1"/>
          <p:nvPr/>
        </p:nvSpPr>
        <p:spPr>
          <a:xfrm>
            <a:off x="353586" y="675427"/>
            <a:ext cx="8648521" cy="400110"/>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特徴マップ：画像の中の特定のパターンがどこにあるかなど示したマップ</a:t>
            </a:r>
          </a:p>
        </p:txBody>
      </p:sp>
      <p:sp>
        <p:nvSpPr>
          <p:cNvPr id="18" name="テキスト ボックス 17">
            <a:extLst>
              <a:ext uri="{FF2B5EF4-FFF2-40B4-BE49-F238E27FC236}">
                <a16:creationId xmlns:a16="http://schemas.microsoft.com/office/drawing/2014/main" id="{024FD16D-D9BC-4AAF-8CCA-8FE4604230A9}"/>
              </a:ext>
            </a:extLst>
          </p:cNvPr>
          <p:cNvSpPr txBox="1"/>
          <p:nvPr/>
        </p:nvSpPr>
        <p:spPr>
          <a:xfrm>
            <a:off x="4137826" y="1077782"/>
            <a:ext cx="203132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各スケールの特徴</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マップを上位に</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反映させるなど</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(neck)</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34FA1BC3-B70A-443C-950B-BA96208024BA}"/>
              </a:ext>
            </a:extLst>
          </p:cNvPr>
          <p:cNvSpPr/>
          <p:nvPr/>
        </p:nvSpPr>
        <p:spPr>
          <a:xfrm>
            <a:off x="1910807" y="2258957"/>
            <a:ext cx="2079057" cy="3242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7EFB6BCF-4CB2-4873-B2E9-42E565A7BF45}"/>
              </a:ext>
            </a:extLst>
          </p:cNvPr>
          <p:cNvSpPr/>
          <p:nvPr/>
        </p:nvSpPr>
        <p:spPr>
          <a:xfrm>
            <a:off x="70174" y="2250996"/>
            <a:ext cx="1604036" cy="1317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2642882E-8FDB-4F96-A837-108159240F72}"/>
              </a:ext>
            </a:extLst>
          </p:cNvPr>
          <p:cNvSpPr/>
          <p:nvPr/>
        </p:nvSpPr>
        <p:spPr>
          <a:xfrm>
            <a:off x="4154894" y="2250996"/>
            <a:ext cx="1886287" cy="3242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3" name="直線矢印コネクタ 22">
            <a:extLst>
              <a:ext uri="{FF2B5EF4-FFF2-40B4-BE49-F238E27FC236}">
                <a16:creationId xmlns:a16="http://schemas.microsoft.com/office/drawing/2014/main" id="{7D4A7BE6-0EBE-471F-B554-C42E76324EE3}"/>
              </a:ext>
            </a:extLst>
          </p:cNvPr>
          <p:cNvCxnSpPr>
            <a:cxnSpLocks/>
          </p:cNvCxnSpPr>
          <p:nvPr/>
        </p:nvCxnSpPr>
        <p:spPr>
          <a:xfrm>
            <a:off x="1637188" y="2880871"/>
            <a:ext cx="40997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A878E67-7547-4826-9A16-BAE7D7895BCA}"/>
              </a:ext>
            </a:extLst>
          </p:cNvPr>
          <p:cNvCxnSpPr>
            <a:cxnSpLocks/>
            <a:stCxn id="11" idx="2"/>
            <a:endCxn id="8" idx="0"/>
          </p:cNvCxnSpPr>
          <p:nvPr/>
        </p:nvCxnSpPr>
        <p:spPr>
          <a:xfrm flipH="1">
            <a:off x="2716733" y="3341163"/>
            <a:ext cx="2" cy="28389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A8B6664-50B6-4527-B617-E1EC545C7AB3}"/>
              </a:ext>
            </a:extLst>
          </p:cNvPr>
          <p:cNvCxnSpPr>
            <a:cxnSpLocks/>
          </p:cNvCxnSpPr>
          <p:nvPr/>
        </p:nvCxnSpPr>
        <p:spPr>
          <a:xfrm>
            <a:off x="2716733" y="4345851"/>
            <a:ext cx="0" cy="35027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714F7D0-8F32-4A4E-A1F1-932CD8997814}"/>
              </a:ext>
            </a:extLst>
          </p:cNvPr>
          <p:cNvCxnSpPr>
            <a:cxnSpLocks/>
          </p:cNvCxnSpPr>
          <p:nvPr/>
        </p:nvCxnSpPr>
        <p:spPr>
          <a:xfrm>
            <a:off x="3374461" y="2857356"/>
            <a:ext cx="273706"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AC409C6-70AE-4974-9A90-B79F43FEB621}"/>
              </a:ext>
            </a:extLst>
          </p:cNvPr>
          <p:cNvCxnSpPr>
            <a:cxnSpLocks/>
          </p:cNvCxnSpPr>
          <p:nvPr/>
        </p:nvCxnSpPr>
        <p:spPr>
          <a:xfrm>
            <a:off x="3126390" y="3864173"/>
            <a:ext cx="453498" cy="796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92CCD5C4-FD54-4ACE-BBA7-301AB6726A91}"/>
              </a:ext>
            </a:extLst>
          </p:cNvPr>
          <p:cNvCxnSpPr>
            <a:cxnSpLocks/>
          </p:cNvCxnSpPr>
          <p:nvPr/>
        </p:nvCxnSpPr>
        <p:spPr>
          <a:xfrm>
            <a:off x="3126390" y="4939743"/>
            <a:ext cx="453498" cy="796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C88A42C9-0FD7-4EF4-A310-7585658A3370}"/>
              </a:ext>
            </a:extLst>
          </p:cNvPr>
          <p:cNvCxnSpPr>
            <a:cxnSpLocks/>
          </p:cNvCxnSpPr>
          <p:nvPr/>
        </p:nvCxnSpPr>
        <p:spPr>
          <a:xfrm>
            <a:off x="3918442" y="2866807"/>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730D3EFE-3116-4E46-88CB-692CE6EF28B7}"/>
              </a:ext>
            </a:extLst>
          </p:cNvPr>
          <p:cNvSpPr/>
          <p:nvPr/>
        </p:nvSpPr>
        <p:spPr>
          <a:xfrm>
            <a:off x="4725534" y="2599831"/>
            <a:ext cx="721895" cy="46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2" name="直線矢印コネクタ 41">
            <a:extLst>
              <a:ext uri="{FF2B5EF4-FFF2-40B4-BE49-F238E27FC236}">
                <a16:creationId xmlns:a16="http://schemas.microsoft.com/office/drawing/2014/main" id="{640D87C4-4426-40DE-A097-E9898D50CF43}"/>
              </a:ext>
            </a:extLst>
          </p:cNvPr>
          <p:cNvCxnSpPr>
            <a:cxnSpLocks/>
          </p:cNvCxnSpPr>
          <p:nvPr/>
        </p:nvCxnSpPr>
        <p:spPr>
          <a:xfrm>
            <a:off x="3918441" y="3886199"/>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09BE08B7-5E9B-4065-AB1C-72E333D74D80}"/>
              </a:ext>
            </a:extLst>
          </p:cNvPr>
          <p:cNvCxnSpPr>
            <a:cxnSpLocks/>
          </p:cNvCxnSpPr>
          <p:nvPr/>
        </p:nvCxnSpPr>
        <p:spPr>
          <a:xfrm>
            <a:off x="3924922" y="4933672"/>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DE3A14F6-19D7-4578-A1DC-916D377B80A9}"/>
              </a:ext>
            </a:extLst>
          </p:cNvPr>
          <p:cNvSpPr/>
          <p:nvPr/>
        </p:nvSpPr>
        <p:spPr>
          <a:xfrm>
            <a:off x="4734393" y="3640002"/>
            <a:ext cx="721895" cy="46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正方形/長方形 47">
            <a:extLst>
              <a:ext uri="{FF2B5EF4-FFF2-40B4-BE49-F238E27FC236}">
                <a16:creationId xmlns:a16="http://schemas.microsoft.com/office/drawing/2014/main" id="{15D9DB70-BDE1-44E2-B124-A158CAFD500D}"/>
              </a:ext>
            </a:extLst>
          </p:cNvPr>
          <p:cNvSpPr/>
          <p:nvPr/>
        </p:nvSpPr>
        <p:spPr>
          <a:xfrm>
            <a:off x="4740874" y="4705872"/>
            <a:ext cx="721895" cy="46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9" name="直線矢印コネクタ 48">
            <a:extLst>
              <a:ext uri="{FF2B5EF4-FFF2-40B4-BE49-F238E27FC236}">
                <a16:creationId xmlns:a16="http://schemas.microsoft.com/office/drawing/2014/main" id="{BEFD6AB1-CE7B-4A26-ABB4-8E4221125234}"/>
              </a:ext>
            </a:extLst>
          </p:cNvPr>
          <p:cNvCxnSpPr>
            <a:cxnSpLocks/>
          </p:cNvCxnSpPr>
          <p:nvPr/>
        </p:nvCxnSpPr>
        <p:spPr>
          <a:xfrm flipV="1">
            <a:off x="5069281" y="4289345"/>
            <a:ext cx="0" cy="30105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FB565A6A-C132-4CF6-A25C-6222A4A3FBDF}"/>
              </a:ext>
            </a:extLst>
          </p:cNvPr>
          <p:cNvCxnSpPr>
            <a:cxnSpLocks/>
          </p:cNvCxnSpPr>
          <p:nvPr/>
        </p:nvCxnSpPr>
        <p:spPr>
          <a:xfrm flipV="1">
            <a:off x="5082227" y="3188018"/>
            <a:ext cx="0" cy="30105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C9DA2964-E3E6-4540-8269-B0CBDED8E7FA}"/>
              </a:ext>
            </a:extLst>
          </p:cNvPr>
          <p:cNvSpPr txBox="1"/>
          <p:nvPr/>
        </p:nvSpPr>
        <p:spPr>
          <a:xfrm>
            <a:off x="6170590" y="1524134"/>
            <a:ext cx="2262158"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画像を区切る処理，</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画像分類など</a:t>
            </a:r>
          </a:p>
        </p:txBody>
      </p:sp>
      <p:sp>
        <p:nvSpPr>
          <p:cNvPr id="56" name="正方形/長方形 55">
            <a:extLst>
              <a:ext uri="{FF2B5EF4-FFF2-40B4-BE49-F238E27FC236}">
                <a16:creationId xmlns:a16="http://schemas.microsoft.com/office/drawing/2014/main" id="{3BD7A88B-2C58-4ACF-B61A-B1C54F2BFD51}"/>
              </a:ext>
            </a:extLst>
          </p:cNvPr>
          <p:cNvSpPr/>
          <p:nvPr/>
        </p:nvSpPr>
        <p:spPr>
          <a:xfrm>
            <a:off x="6169151" y="2243035"/>
            <a:ext cx="1443923" cy="3242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7" name="直線矢印コネクタ 56">
            <a:extLst>
              <a:ext uri="{FF2B5EF4-FFF2-40B4-BE49-F238E27FC236}">
                <a16:creationId xmlns:a16="http://schemas.microsoft.com/office/drawing/2014/main" id="{A6C34688-5BD4-4E3E-8F27-E100E0D3D73F}"/>
              </a:ext>
            </a:extLst>
          </p:cNvPr>
          <p:cNvCxnSpPr>
            <a:cxnSpLocks/>
          </p:cNvCxnSpPr>
          <p:nvPr/>
        </p:nvCxnSpPr>
        <p:spPr>
          <a:xfrm>
            <a:off x="5664692" y="2843877"/>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D0E63468-22BA-4434-9EA1-8700F306BE1B}"/>
              </a:ext>
            </a:extLst>
          </p:cNvPr>
          <p:cNvCxnSpPr>
            <a:cxnSpLocks/>
          </p:cNvCxnSpPr>
          <p:nvPr/>
        </p:nvCxnSpPr>
        <p:spPr>
          <a:xfrm>
            <a:off x="5626592" y="3864173"/>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E040B541-093A-4868-A8AC-CB621D038777}"/>
              </a:ext>
            </a:extLst>
          </p:cNvPr>
          <p:cNvCxnSpPr>
            <a:cxnSpLocks/>
          </p:cNvCxnSpPr>
          <p:nvPr/>
        </p:nvCxnSpPr>
        <p:spPr>
          <a:xfrm>
            <a:off x="5626592" y="4924558"/>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A23DFB73-24AF-410F-AC4A-2CCAB7D1F1CD}"/>
              </a:ext>
            </a:extLst>
          </p:cNvPr>
          <p:cNvSpPr/>
          <p:nvPr/>
        </p:nvSpPr>
        <p:spPr>
          <a:xfrm>
            <a:off x="6470548" y="2599831"/>
            <a:ext cx="721895" cy="46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6035C82B-82B3-4E14-BA4D-DA2B493ECB3D}"/>
              </a:ext>
            </a:extLst>
          </p:cNvPr>
          <p:cNvSpPr/>
          <p:nvPr/>
        </p:nvSpPr>
        <p:spPr>
          <a:xfrm>
            <a:off x="6470547" y="3601450"/>
            <a:ext cx="721895" cy="497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93B8DEEE-230F-47A2-8FFC-AAD8F3717B25}"/>
              </a:ext>
            </a:extLst>
          </p:cNvPr>
          <p:cNvSpPr/>
          <p:nvPr/>
        </p:nvSpPr>
        <p:spPr>
          <a:xfrm>
            <a:off x="6497104" y="4638889"/>
            <a:ext cx="721895" cy="46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3" name="直線矢印コネクタ 62">
            <a:extLst>
              <a:ext uri="{FF2B5EF4-FFF2-40B4-BE49-F238E27FC236}">
                <a16:creationId xmlns:a16="http://schemas.microsoft.com/office/drawing/2014/main" id="{FE9EF09F-AA85-47C0-A93C-67D0E255E0BD}"/>
              </a:ext>
            </a:extLst>
          </p:cNvPr>
          <p:cNvCxnSpPr>
            <a:cxnSpLocks/>
          </p:cNvCxnSpPr>
          <p:nvPr/>
        </p:nvCxnSpPr>
        <p:spPr>
          <a:xfrm>
            <a:off x="7319135" y="2843877"/>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447E2C3C-224E-4F14-AD30-213F3E78D9D1}"/>
              </a:ext>
            </a:extLst>
          </p:cNvPr>
          <p:cNvCxnSpPr>
            <a:cxnSpLocks/>
          </p:cNvCxnSpPr>
          <p:nvPr/>
        </p:nvCxnSpPr>
        <p:spPr>
          <a:xfrm>
            <a:off x="7312923" y="3843529"/>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8694AAF2-0E26-46E1-9320-B869A74057EE}"/>
              </a:ext>
            </a:extLst>
          </p:cNvPr>
          <p:cNvCxnSpPr>
            <a:cxnSpLocks/>
          </p:cNvCxnSpPr>
          <p:nvPr/>
        </p:nvCxnSpPr>
        <p:spPr>
          <a:xfrm>
            <a:off x="7346928" y="4875693"/>
            <a:ext cx="7066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6B99D53C-E1D0-4BF5-A405-A0A4384923AF}"/>
              </a:ext>
            </a:extLst>
          </p:cNvPr>
          <p:cNvSpPr txBox="1"/>
          <p:nvPr/>
        </p:nvSpPr>
        <p:spPr>
          <a:xfrm>
            <a:off x="8364606" y="2422997"/>
            <a:ext cx="492443"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物</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体</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検</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果</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531DA17E-46F5-43CF-AD36-DABCC7FDAE13}"/>
              </a:ext>
            </a:extLst>
          </p:cNvPr>
          <p:cNvSpPr txBox="1"/>
          <p:nvPr/>
        </p:nvSpPr>
        <p:spPr>
          <a:xfrm>
            <a:off x="2005648" y="5590396"/>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マルチスケール</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の特徴マップ</a:t>
            </a:r>
          </a:p>
        </p:txBody>
      </p:sp>
      <p:sp>
        <p:nvSpPr>
          <p:cNvPr id="68" name="テキスト ボックス 67">
            <a:extLst>
              <a:ext uri="{FF2B5EF4-FFF2-40B4-BE49-F238E27FC236}">
                <a16:creationId xmlns:a16="http://schemas.microsoft.com/office/drawing/2014/main" id="{C60BB9D7-BCA6-4FA8-93E1-0496B29EF94F}"/>
              </a:ext>
            </a:extLst>
          </p:cNvPr>
          <p:cNvSpPr txBox="1"/>
          <p:nvPr/>
        </p:nvSpPr>
        <p:spPr>
          <a:xfrm>
            <a:off x="4286327" y="5644202"/>
            <a:ext cx="146706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改善された</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特徴マップ</a:t>
            </a:r>
          </a:p>
        </p:txBody>
      </p:sp>
      <p:sp>
        <p:nvSpPr>
          <p:cNvPr id="69" name="テキスト ボックス 68">
            <a:extLst>
              <a:ext uri="{FF2B5EF4-FFF2-40B4-BE49-F238E27FC236}">
                <a16:creationId xmlns:a16="http://schemas.microsoft.com/office/drawing/2014/main" id="{48B44BAB-796B-4077-A32B-1F7F4B274393}"/>
              </a:ext>
            </a:extLst>
          </p:cNvPr>
          <p:cNvSpPr txBox="1"/>
          <p:nvPr/>
        </p:nvSpPr>
        <p:spPr>
          <a:xfrm>
            <a:off x="6241758" y="5640508"/>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画像の区切り，</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分類結果</a:t>
            </a:r>
          </a:p>
        </p:txBody>
      </p:sp>
      <p:sp>
        <p:nvSpPr>
          <p:cNvPr id="3" name="テキスト ボックス 2">
            <a:extLst>
              <a:ext uri="{FF2B5EF4-FFF2-40B4-BE49-F238E27FC236}">
                <a16:creationId xmlns:a16="http://schemas.microsoft.com/office/drawing/2014/main" id="{60C7EA01-AFDF-F060-E2FE-09B4EC80AB39}"/>
              </a:ext>
            </a:extLst>
          </p:cNvPr>
          <p:cNvSpPr txBox="1"/>
          <p:nvPr/>
        </p:nvSpPr>
        <p:spPr>
          <a:xfrm>
            <a:off x="2129442" y="6433350"/>
            <a:ext cx="454483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全体で多層のニューラルネットワーク</a:t>
            </a:r>
          </a:p>
        </p:txBody>
      </p:sp>
    </p:spTree>
    <p:extLst>
      <p:ext uri="{BB962C8B-B14F-4D97-AF65-F5344CB8AC3E}">
        <p14:creationId xmlns:p14="http://schemas.microsoft.com/office/powerpoint/2010/main" val="135682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YOLO</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a:t>YOLO (You Only Look Once) </a:t>
            </a:r>
            <a:r>
              <a:rPr lang="ja-JP" altLang="en-US" sz="2400" dirty="0"/>
              <a:t>は物体検出のモデル</a:t>
            </a:r>
          </a:p>
          <a:p>
            <a:r>
              <a:rPr lang="ja-JP" altLang="en-US" sz="2400" dirty="0"/>
              <a:t>畳み込みニューラルネットワークを基盤とする</a:t>
            </a:r>
          </a:p>
          <a:p>
            <a:r>
              <a:rPr lang="ja-JP" altLang="en-US" sz="2400" dirty="0"/>
              <a:t>高速に動作</a:t>
            </a:r>
          </a:p>
          <a:p>
            <a:r>
              <a:rPr lang="ja-JP" altLang="en-US" sz="2400" dirty="0"/>
              <a:t>高い検出精度</a:t>
            </a:r>
          </a:p>
          <a:p>
            <a:r>
              <a:rPr lang="ja-JP" altLang="en-US" sz="2400" dirty="0"/>
              <a:t>バックボーンとネックの構造</a:t>
            </a:r>
          </a:p>
          <a:p>
            <a:endParaRPr lang="en-US" altLang="ja-JP" sz="2400"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937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8C4F4-8531-48F9-95C9-C07FCB9FB381}"/>
              </a:ext>
            </a:extLst>
          </p:cNvPr>
          <p:cNvSpPr>
            <a:spLocks noGrp="1"/>
          </p:cNvSpPr>
          <p:nvPr>
            <p:ph type="title"/>
          </p:nvPr>
        </p:nvSpPr>
        <p:spPr/>
        <p:txBody>
          <a:bodyPr>
            <a:normAutofit fontScale="90000"/>
          </a:bodyPr>
          <a:lstStyle/>
          <a:p>
            <a:r>
              <a:rPr kumimoji="1" lang="en-US" altLang="ja-JP" dirty="0" err="1"/>
              <a:t>ADE</a:t>
            </a:r>
            <a:r>
              <a:rPr lang="en-US" altLang="ja-JP" dirty="0" err="1"/>
              <a:t>20K</a:t>
            </a:r>
            <a:endParaRPr kumimoji="1" lang="ja-JP" altLang="en-US" dirty="0"/>
          </a:p>
        </p:txBody>
      </p:sp>
      <p:sp>
        <p:nvSpPr>
          <p:cNvPr id="3" name="コンテンツ プレースホルダー 2">
            <a:extLst>
              <a:ext uri="{FF2B5EF4-FFF2-40B4-BE49-F238E27FC236}">
                <a16:creationId xmlns:a16="http://schemas.microsoft.com/office/drawing/2014/main" id="{E2766DD4-0109-4803-AB5C-28FBC433F8EC}"/>
              </a:ext>
            </a:extLst>
          </p:cNvPr>
          <p:cNvSpPr>
            <a:spLocks noGrp="1"/>
          </p:cNvSpPr>
          <p:nvPr>
            <p:ph idx="1"/>
          </p:nvPr>
        </p:nvSpPr>
        <p:spPr>
          <a:xfrm>
            <a:off x="321845" y="846253"/>
            <a:ext cx="8461208" cy="3129846"/>
          </a:xfrm>
        </p:spPr>
        <p:txBody>
          <a:bodyPr/>
          <a:lstStyle/>
          <a:p>
            <a:r>
              <a:rPr lang="ja-JP" altLang="en-US" dirty="0"/>
              <a:t>アノテーション済みの画像データ</a:t>
            </a:r>
            <a:endParaRPr lang="en-US" altLang="ja-JP" dirty="0"/>
          </a:p>
          <a:p>
            <a:r>
              <a:rPr lang="ja-JP" altLang="en-US" dirty="0"/>
              <a:t>オブジェクト</a:t>
            </a:r>
            <a:r>
              <a:rPr lang="en-US" altLang="ja-JP" dirty="0"/>
              <a:t>(car </a:t>
            </a:r>
            <a:r>
              <a:rPr lang="ja-JP" altLang="en-US" dirty="0"/>
              <a:t>や </a:t>
            </a:r>
            <a:r>
              <a:rPr lang="en-US" altLang="ja-JP" dirty="0"/>
              <a:t>person </a:t>
            </a:r>
            <a:r>
              <a:rPr lang="ja-JP" altLang="en-US" dirty="0"/>
              <a:t>など</a:t>
            </a:r>
            <a:r>
              <a:rPr lang="en-US" altLang="ja-JP" dirty="0"/>
              <a:t>) </a:t>
            </a:r>
            <a:r>
              <a:rPr lang="ja-JP" altLang="en-US" dirty="0"/>
              <a:t>も，背景領域も</a:t>
            </a:r>
            <a:r>
              <a:rPr lang="en-US" altLang="ja-JP" dirty="0"/>
              <a:t>(grass, sky </a:t>
            </a:r>
            <a:r>
              <a:rPr lang="ja-JP" altLang="en-US" dirty="0"/>
              <a:t>など</a:t>
            </a:r>
            <a:r>
              <a:rPr lang="en-US" altLang="ja-JP" dirty="0"/>
              <a:t>) </a:t>
            </a:r>
            <a:r>
              <a:rPr lang="ja-JP" altLang="en-US" dirty="0" err="1"/>
              <a:t>，</a:t>
            </a:r>
            <a:r>
              <a:rPr lang="ja-JP" altLang="en-US" dirty="0"/>
              <a:t>画素単位でアノテーションされている</a:t>
            </a:r>
            <a:endParaRPr lang="en-US" altLang="ja-JP" dirty="0"/>
          </a:p>
          <a:p>
            <a:r>
              <a:rPr kumimoji="1" lang="ja-JP" altLang="en-US" dirty="0"/>
              <a:t>画像数： </a:t>
            </a:r>
            <a:r>
              <a:rPr lang="en-US" altLang="ja-JP" dirty="0"/>
              <a:t>3</a:t>
            </a:r>
            <a:r>
              <a:rPr kumimoji="1" lang="en-US" altLang="ja-JP" dirty="0"/>
              <a:t>0,574</a:t>
            </a:r>
          </a:p>
          <a:p>
            <a:r>
              <a:rPr lang="ja-JP" altLang="en-US" dirty="0"/>
              <a:t>クラス数</a:t>
            </a:r>
            <a:r>
              <a:rPr lang="en-US" altLang="ja-JP" dirty="0"/>
              <a:t>: 3,688</a:t>
            </a:r>
          </a:p>
          <a:p>
            <a:pPr marL="0" indent="0">
              <a:buNone/>
            </a:pP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4127E8B-AB2E-4273-83F4-E88C8F584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02F5C19B-6A02-44DF-B71D-4AB1FA69C52B}"/>
              </a:ext>
            </a:extLst>
          </p:cNvPr>
          <p:cNvSpPr/>
          <p:nvPr/>
        </p:nvSpPr>
        <p:spPr>
          <a:xfrm>
            <a:off x="662682" y="4177459"/>
            <a:ext cx="7510409"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ADE20K データセットの URL: http://groups.csail.mit.edu/vision/datasets/ADE20K/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文献</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Bolei Zhou, Hang Zhao, Xavier Puig, Sanja Fidler, Adela Barriuso, Antonio Torralba,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Scene Parsing Through ADE20K Dataset,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CVPR 2017, also CoRR, abs/1608.05442, 2017.</a:t>
            </a:r>
          </a:p>
        </p:txBody>
      </p:sp>
    </p:spTree>
    <p:extLst>
      <p:ext uri="{BB962C8B-B14F-4D97-AF65-F5344CB8AC3E}">
        <p14:creationId xmlns:p14="http://schemas.microsoft.com/office/powerpoint/2010/main" val="135550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8C4F4-8531-48F9-95C9-C07FCB9FB381}"/>
              </a:ext>
            </a:extLst>
          </p:cNvPr>
          <p:cNvSpPr>
            <a:spLocks noGrp="1"/>
          </p:cNvSpPr>
          <p:nvPr>
            <p:ph type="title"/>
          </p:nvPr>
        </p:nvSpPr>
        <p:spPr/>
        <p:txBody>
          <a:bodyPr>
            <a:normAutofit fontScale="90000"/>
          </a:bodyPr>
          <a:lstStyle/>
          <a:p>
            <a:r>
              <a:rPr kumimoji="1" lang="en-US" altLang="ja-JP" dirty="0" err="1"/>
              <a:t>CityScapes</a:t>
            </a:r>
            <a:endParaRPr kumimoji="1" lang="ja-JP" altLang="en-US" dirty="0"/>
          </a:p>
        </p:txBody>
      </p:sp>
      <p:sp>
        <p:nvSpPr>
          <p:cNvPr id="3" name="コンテンツ プレースホルダー 2">
            <a:extLst>
              <a:ext uri="{FF2B5EF4-FFF2-40B4-BE49-F238E27FC236}">
                <a16:creationId xmlns:a16="http://schemas.microsoft.com/office/drawing/2014/main" id="{E2766DD4-0109-4803-AB5C-28FBC433F8EC}"/>
              </a:ext>
            </a:extLst>
          </p:cNvPr>
          <p:cNvSpPr>
            <a:spLocks noGrp="1"/>
          </p:cNvSpPr>
          <p:nvPr>
            <p:ph idx="1"/>
          </p:nvPr>
        </p:nvSpPr>
        <p:spPr>
          <a:xfrm>
            <a:off x="321845" y="846253"/>
            <a:ext cx="8461208" cy="3129846"/>
          </a:xfrm>
        </p:spPr>
        <p:txBody>
          <a:bodyPr>
            <a:normAutofit lnSpcReduction="10000"/>
          </a:bodyPr>
          <a:lstStyle/>
          <a:p>
            <a:r>
              <a:rPr lang="ja-JP" altLang="en-US" dirty="0"/>
              <a:t>アノテーション済みの画像データ</a:t>
            </a:r>
            <a:endParaRPr lang="en-US" altLang="ja-JP" dirty="0"/>
          </a:p>
          <a:p>
            <a:r>
              <a:rPr lang="en-US" altLang="ja-JP" dirty="0"/>
              <a:t>50</a:t>
            </a:r>
            <a:r>
              <a:rPr lang="ja-JP" altLang="en-US" dirty="0"/>
              <a:t>都市の数ヶ月間（春，夏，秋）の日中，良好な</a:t>
            </a:r>
            <a:r>
              <a:rPr lang="en-US" altLang="ja-JP" dirty="0"/>
              <a:t>/</a:t>
            </a:r>
            <a:r>
              <a:rPr lang="ja-JP" altLang="en-US" dirty="0"/>
              <a:t>中程度の天候のもとで撮影，計測</a:t>
            </a:r>
            <a:endParaRPr lang="en-US" altLang="ja-JP" dirty="0"/>
          </a:p>
          <a:p>
            <a:r>
              <a:rPr lang="ja-JP" altLang="en-US" dirty="0"/>
              <a:t>画像数</a:t>
            </a:r>
            <a:r>
              <a:rPr kumimoji="1" lang="ja-JP" altLang="en-US" dirty="0"/>
              <a:t>： </a:t>
            </a:r>
            <a:r>
              <a:rPr kumimoji="1" lang="en-US" altLang="ja-JP" dirty="0"/>
              <a:t>24,998</a:t>
            </a:r>
          </a:p>
          <a:p>
            <a:r>
              <a:rPr lang="ja-JP" altLang="en-US" dirty="0"/>
              <a:t>クラス数</a:t>
            </a:r>
            <a:r>
              <a:rPr lang="en-US" altLang="ja-JP" dirty="0"/>
              <a:t>: 30</a:t>
            </a:r>
          </a:p>
          <a:p>
            <a:pPr marL="0" indent="0">
              <a:buNone/>
            </a:pPr>
            <a:r>
              <a:rPr lang="en-US" altLang="ja-JP" sz="1400" dirty="0"/>
              <a:t>road, sidewalk, parking, rail track, person, rider, car, truck, bus, on rails, motorcycle, bicycle, caravan, trailer, building, wall, fence, guard rail, bridge, tunnel, pole, pole group, traffic sign, traffic light, vegetation, terrain, sky, ground, dynamic, static</a:t>
            </a:r>
          </a:p>
          <a:p>
            <a:pPr marL="0" indent="0">
              <a:buNone/>
            </a:pPr>
            <a:endParaRPr lang="en-US" altLang="ja-JP" dirty="0"/>
          </a:p>
          <a:p>
            <a:pPr marL="0" indent="0">
              <a:buNone/>
            </a:pP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4127E8B-AB2E-4273-83F4-E88C8F584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02F5C19B-6A02-44DF-B71D-4AB1FA69C52B}"/>
              </a:ext>
            </a:extLst>
          </p:cNvPr>
          <p:cNvSpPr/>
          <p:nvPr/>
        </p:nvSpPr>
        <p:spPr>
          <a:xfrm>
            <a:off x="698641" y="4434313"/>
            <a:ext cx="7510409" cy="258532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CityScapes</a:t>
            </a: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データセットの URL:</a:t>
            </a:r>
            <a:endPar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https://</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www.cityscapes-dataset.com</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文献</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Marius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Cordts</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Mohamed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Omran</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Sebastian Ramos, Timo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Rehfeld</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Markus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Enzweiler</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Rodrigo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Benenson</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Uwe Frank\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 Stefan Roth,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Bernt</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Schiele</a:t>
            </a:r>
            <a:r>
              <a:rPr kumimoji="0" lang="ja-JP" alt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The Cityscapes Dataset for Semantic Urban Scene Understanding,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CVPR</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2016, also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CoRR</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abs/1604.01685, 2016.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53873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8C4F4-8531-48F9-95C9-C07FCB9FB381}"/>
              </a:ext>
            </a:extLst>
          </p:cNvPr>
          <p:cNvSpPr>
            <a:spLocks noGrp="1"/>
          </p:cNvSpPr>
          <p:nvPr>
            <p:ph type="title"/>
          </p:nvPr>
        </p:nvSpPr>
        <p:spPr/>
        <p:txBody>
          <a:bodyPr>
            <a:normAutofit fontScale="90000"/>
          </a:bodyPr>
          <a:lstStyle/>
          <a:p>
            <a:r>
              <a:rPr lang="en-US" altLang="ja-JP" dirty="0"/>
              <a:t>COCO</a:t>
            </a:r>
            <a:endParaRPr kumimoji="1" lang="ja-JP" altLang="en-US" dirty="0"/>
          </a:p>
        </p:txBody>
      </p:sp>
      <p:sp>
        <p:nvSpPr>
          <p:cNvPr id="3" name="コンテンツ プレースホルダー 2">
            <a:extLst>
              <a:ext uri="{FF2B5EF4-FFF2-40B4-BE49-F238E27FC236}">
                <a16:creationId xmlns:a16="http://schemas.microsoft.com/office/drawing/2014/main" id="{E2766DD4-0109-4803-AB5C-28FBC433F8EC}"/>
              </a:ext>
            </a:extLst>
          </p:cNvPr>
          <p:cNvSpPr>
            <a:spLocks noGrp="1"/>
          </p:cNvSpPr>
          <p:nvPr>
            <p:ph idx="1"/>
          </p:nvPr>
        </p:nvSpPr>
        <p:spPr>
          <a:xfrm>
            <a:off x="321845" y="846253"/>
            <a:ext cx="8461208" cy="3129846"/>
          </a:xfrm>
        </p:spPr>
        <p:txBody>
          <a:bodyPr/>
          <a:lstStyle/>
          <a:p>
            <a:r>
              <a:rPr lang="ja-JP" altLang="en-US" dirty="0"/>
              <a:t>画像データ，人体のランドマーク，人体姿勢のデータ</a:t>
            </a:r>
            <a:endParaRPr lang="en-US" altLang="ja-JP" dirty="0"/>
          </a:p>
          <a:p>
            <a:r>
              <a:rPr lang="ja-JP" altLang="en-US" dirty="0"/>
              <a:t>ラベル付け済みの</a:t>
            </a:r>
            <a:r>
              <a:rPr kumimoji="1" lang="ja-JP" altLang="en-US" dirty="0"/>
              <a:t>画像数： </a:t>
            </a:r>
            <a:r>
              <a:rPr kumimoji="1" lang="en-US" altLang="ja-JP" dirty="0"/>
              <a:t>200,000</a:t>
            </a:r>
            <a:r>
              <a:rPr kumimoji="1" lang="ja-JP" altLang="en-US" dirty="0"/>
              <a:t>以上</a:t>
            </a:r>
            <a:endParaRPr kumimoji="1" lang="en-US" altLang="ja-JP" dirty="0"/>
          </a:p>
          <a:p>
            <a:r>
              <a:rPr lang="ja-JP" altLang="en-US" dirty="0"/>
              <a:t>オブジェクトのクラス数</a:t>
            </a:r>
            <a:r>
              <a:rPr lang="en-US" altLang="ja-JP" dirty="0"/>
              <a:t>: 80</a:t>
            </a:r>
          </a:p>
          <a:p>
            <a:r>
              <a:rPr lang="ja-JP" altLang="en-US" dirty="0"/>
              <a:t>ランドマーク：左目、鼻、右腰、右足首などの </a:t>
            </a:r>
            <a:r>
              <a:rPr lang="en-US" altLang="ja-JP" dirty="0"/>
              <a:t>17</a:t>
            </a:r>
            <a:r>
              <a:rPr lang="ja-JP" altLang="en-US" dirty="0"/>
              <a:t>のキーポイント</a:t>
            </a:r>
            <a:endParaRPr lang="en-US" altLang="ja-JP" dirty="0"/>
          </a:p>
          <a:p>
            <a:pPr marL="0" indent="0">
              <a:buNone/>
            </a:pP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4127E8B-AB2E-4273-83F4-E88C8F584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02F5C19B-6A02-44DF-B71D-4AB1FA69C52B}"/>
              </a:ext>
            </a:extLst>
          </p:cNvPr>
          <p:cNvSpPr/>
          <p:nvPr/>
        </p:nvSpPr>
        <p:spPr>
          <a:xfrm>
            <a:off x="662682" y="4177459"/>
            <a:ext cx="7510409" cy="258532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COCO </a:t>
            </a: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データセットの</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URL: https://</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cocodataset.org</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文献</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Tsung-Yi Lin, Michael Maire, Serge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Belongie</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Lubomir</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Bourdev</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Ross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Girshick</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James Hays, Pietro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Perona</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Deva Ramanan, C. Lawrence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Zitnick</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Piotr </a:t>
            </a: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Dollr</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Microsoft COCO: Common Objects in Context,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CoRR</a:t>
            </a:r>
            <a:r>
              <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abs/1405.0312, 2014.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55208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p:cNvSpPr>
            <a:spLocks noGrp="1"/>
          </p:cNvSpPr>
          <p:nvPr>
            <p:ph idx="1"/>
          </p:nvPr>
        </p:nvSpPr>
        <p:spPr>
          <a:xfrm>
            <a:off x="321845" y="707458"/>
            <a:ext cx="8461208" cy="6150542"/>
          </a:xfrm>
        </p:spPr>
        <p:txBody>
          <a:bodyPr>
            <a:normAutofit fontScale="55000" lnSpcReduction="20000"/>
          </a:bodyPr>
          <a:lstStyle/>
          <a:p>
            <a:pPr marL="0" indent="0">
              <a:lnSpc>
                <a:spcPct val="120000"/>
              </a:lnSpc>
              <a:buNone/>
            </a:pPr>
            <a:r>
              <a:rPr lang="ja-JP" altLang="en-US" b="1" u="sng" dirty="0"/>
              <a:t>物体検出の特質</a:t>
            </a:r>
            <a:endParaRPr lang="en-US" altLang="ja-JP" b="1" u="sng" dirty="0"/>
          </a:p>
          <a:p>
            <a:pPr>
              <a:lnSpc>
                <a:spcPct val="120000"/>
              </a:lnSpc>
            </a:pPr>
            <a:r>
              <a:rPr lang="ja-JP" altLang="en-US" dirty="0"/>
              <a:t>スケールの多様性</a:t>
            </a:r>
            <a:endParaRPr lang="en-US" altLang="ja-JP" dirty="0"/>
          </a:p>
          <a:p>
            <a:pPr>
              <a:lnSpc>
                <a:spcPct val="120000"/>
              </a:lnSpc>
            </a:pPr>
            <a:r>
              <a:rPr lang="ja-JP" altLang="en-US" dirty="0"/>
              <a:t>不要な特徴やパターンの排除</a:t>
            </a:r>
          </a:p>
          <a:p>
            <a:pPr>
              <a:lnSpc>
                <a:spcPct val="120000"/>
              </a:lnSpc>
            </a:pPr>
            <a:r>
              <a:rPr lang="ja-JP" altLang="en-US" dirty="0"/>
              <a:t>特徴の多様性</a:t>
            </a:r>
          </a:p>
          <a:p>
            <a:pPr marL="0" indent="0">
              <a:lnSpc>
                <a:spcPct val="120000"/>
              </a:lnSpc>
              <a:buNone/>
            </a:pPr>
            <a:r>
              <a:rPr lang="ja-JP" altLang="en-US" b="1" u="sng" dirty="0"/>
              <a:t>バックボーンとネック</a:t>
            </a:r>
          </a:p>
          <a:p>
            <a:pPr>
              <a:lnSpc>
                <a:spcPct val="120000"/>
              </a:lnSpc>
            </a:pPr>
            <a:r>
              <a:rPr lang="ja-JP" altLang="en-US" dirty="0"/>
              <a:t>バックボーン：画像からマルチスケールの特徴マップを抽出</a:t>
            </a:r>
          </a:p>
          <a:p>
            <a:pPr>
              <a:lnSpc>
                <a:spcPct val="120000"/>
              </a:lnSpc>
            </a:pPr>
            <a:r>
              <a:rPr lang="ja-JP" altLang="en-US" dirty="0"/>
              <a:t>ネック</a:t>
            </a:r>
            <a:r>
              <a:rPr lang="en-US" altLang="ja-JP" dirty="0"/>
              <a:t>: </a:t>
            </a:r>
            <a:r>
              <a:rPr lang="ja-JP" altLang="en-US" dirty="0"/>
              <a:t>特徴マップを改善、統合し、さまざまなサイズの物体を検出</a:t>
            </a:r>
          </a:p>
          <a:p>
            <a:pPr marL="0" indent="0">
              <a:lnSpc>
                <a:spcPct val="120000"/>
              </a:lnSpc>
              <a:buNone/>
            </a:pPr>
            <a:r>
              <a:rPr lang="en-US" altLang="ja-JP" b="1" u="sng" dirty="0"/>
              <a:t>YOLO (You Only Look Once)</a:t>
            </a:r>
          </a:p>
          <a:p>
            <a:r>
              <a:rPr lang="ja-JP" altLang="en-US" sz="2800" dirty="0"/>
              <a:t>物体検出のモデル</a:t>
            </a:r>
          </a:p>
          <a:p>
            <a:r>
              <a:rPr lang="ja-JP" altLang="en-US" sz="2800" dirty="0"/>
              <a:t>畳み込みニューラルネットワークを基盤とする</a:t>
            </a:r>
          </a:p>
          <a:p>
            <a:r>
              <a:rPr lang="ja-JP" altLang="en-US" sz="2800" dirty="0"/>
              <a:t>高速に動作</a:t>
            </a:r>
          </a:p>
          <a:p>
            <a:r>
              <a:rPr lang="ja-JP" altLang="en-US" sz="2800" dirty="0"/>
              <a:t>高い検出精度</a:t>
            </a:r>
          </a:p>
          <a:p>
            <a:r>
              <a:rPr lang="ja-JP" altLang="en-US" sz="2800" dirty="0"/>
              <a:t>バックボーンとネックの構造</a:t>
            </a:r>
            <a:endParaRPr lang="en-US" altLang="ja-JP" b="1" u="sng" dirty="0"/>
          </a:p>
          <a:p>
            <a:pPr marL="0" indent="0">
              <a:lnSpc>
                <a:spcPct val="120000"/>
              </a:lnSpc>
              <a:buNone/>
            </a:pPr>
            <a:r>
              <a:rPr lang="en-US" altLang="ja-JP" b="1" u="sng" dirty="0"/>
              <a:t>COCO </a:t>
            </a:r>
            <a:r>
              <a:rPr lang="ja-JP" altLang="en-US" b="1" u="sng" dirty="0"/>
              <a:t>データセット</a:t>
            </a:r>
          </a:p>
          <a:p>
            <a:pPr>
              <a:lnSpc>
                <a:spcPct val="120000"/>
              </a:lnSpc>
            </a:pPr>
            <a:r>
              <a:rPr lang="ja-JP" altLang="en-US" dirty="0"/>
              <a:t>画像理解で広く使用される</a:t>
            </a:r>
          </a:p>
          <a:p>
            <a:pPr>
              <a:lnSpc>
                <a:spcPct val="120000"/>
              </a:lnSpc>
            </a:pPr>
            <a:r>
              <a:rPr lang="en-US" altLang="ja-JP" dirty="0"/>
              <a:t>80</a:t>
            </a:r>
            <a:r>
              <a:rPr lang="ja-JP" altLang="en-US" dirty="0"/>
              <a:t>カテゴリ、数十万枚の画像、その他</a:t>
            </a:r>
          </a:p>
          <a:p>
            <a:pPr>
              <a:lnSpc>
                <a:spcPct val="120000"/>
              </a:lnSpc>
            </a:pPr>
            <a:r>
              <a:rPr lang="ja-JP" altLang="en-US" dirty="0"/>
              <a:t>現実シーンを模倣</a:t>
            </a:r>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37561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47369" y="1138019"/>
            <a:ext cx="6896611" cy="3281582"/>
          </a:xfrm>
        </p:spPr>
        <p:txBody>
          <a:bodyPr>
            <a:noAutofit/>
          </a:bodyPr>
          <a:lstStyle/>
          <a:p>
            <a:pPr>
              <a:buFont typeface="Arial" panose="020B0604020202020204" pitchFamily="34" charset="0"/>
              <a:buChar char="•"/>
            </a:pPr>
            <a:r>
              <a:rPr lang="ja-JP" altLang="en-US" sz="2400" dirty="0"/>
              <a:t>最先端の物体検出技術を知る。</a:t>
            </a:r>
          </a:p>
          <a:p>
            <a:pPr>
              <a:buFont typeface="Arial" panose="020B0604020202020204" pitchFamily="34" charset="0"/>
              <a:buChar char="•"/>
            </a:pPr>
            <a:r>
              <a:rPr lang="ja-JP" altLang="en-US" sz="2400" dirty="0"/>
              <a:t>情報工学への理解が深まり、満足感が得られる。</a:t>
            </a:r>
          </a:p>
          <a:p>
            <a:pPr>
              <a:buFont typeface="Arial" panose="020B0604020202020204" pitchFamily="34" charset="0"/>
              <a:buChar char="•"/>
            </a:pPr>
            <a:r>
              <a:rPr lang="ja-JP" altLang="en-US" sz="2400" dirty="0"/>
              <a:t>物体検出に関する実践的知識が身につき、スキルが向上する</a:t>
            </a:r>
          </a:p>
          <a:p>
            <a:pPr>
              <a:buFont typeface="Arial" panose="020B0604020202020204" pitchFamily="34" charset="0"/>
              <a:buChar char="•"/>
            </a:pPr>
            <a:r>
              <a:rPr lang="ja-JP" altLang="en-US" sz="2400" dirty="0"/>
              <a:t>物体検出技術の進展と課題解決の工夫を理解。知的好奇心が満たされる。 </a:t>
            </a:r>
          </a:p>
          <a:p>
            <a:pPr>
              <a:buFont typeface="Arial" panose="020B0604020202020204" pitchFamily="34" charset="0"/>
              <a:buChar char="•"/>
            </a:pPr>
            <a:r>
              <a:rPr lang="ja-JP" altLang="en-US" sz="2400" dirty="0"/>
              <a:t>追加の自習</a:t>
            </a:r>
            <a:r>
              <a:rPr lang="ja-JP" altLang="en-US" sz="2400"/>
              <a:t>にチャレンジする</a:t>
            </a:r>
            <a:r>
              <a:rPr lang="ja-JP" altLang="en-US" sz="2400" dirty="0"/>
              <a:t>ことにより、学習済みモデルの活用法や追加学習を知り、将来の応用へ</a:t>
            </a:r>
            <a:r>
              <a:rPr lang="ja-JP" altLang="en-US" sz="2400"/>
              <a:t>の道を拓くことができる。</a:t>
            </a:r>
            <a:endParaRPr lang="ja-JP" altLang="en-US" sz="2400" dirty="0"/>
          </a:p>
          <a:p>
            <a:pPr marL="0" indent="0">
              <a:spcAft>
                <a:spcPts val="600"/>
              </a:spcAft>
              <a:buNone/>
            </a:pPr>
            <a:endParaRPr lang="ja-JP" altLang="en-US" sz="36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6643B461-B76A-2440-ED27-95E7EDAF894C}"/>
              </a:ext>
            </a:extLst>
          </p:cNvPr>
          <p:cNvSpPr>
            <a:spLocks noGrp="1"/>
          </p:cNvSpPr>
          <p:nvPr>
            <p:ph type="title"/>
          </p:nvPr>
        </p:nvSpPr>
        <p:spPr>
          <a:xfrm>
            <a:off x="321845" y="175028"/>
            <a:ext cx="8461208" cy="469865"/>
          </a:xfrm>
        </p:spPr>
        <p:txBody>
          <a:bodyPr>
            <a:normAutofit fontScale="90000"/>
          </a:bodyPr>
          <a:lstStyle/>
          <a:p>
            <a:r>
              <a:rPr lang="ja-JP" altLang="en-US" dirty="0"/>
              <a:t>授業の学ぶ意義と満足感</a:t>
            </a:r>
            <a:endParaRPr kumimoji="1" lang="ja-JP" altLang="en-US" dirty="0"/>
          </a:p>
        </p:txBody>
      </p:sp>
    </p:spTree>
    <p:extLst>
      <p:ext uri="{BB962C8B-B14F-4D97-AF65-F5344CB8AC3E}">
        <p14:creationId xmlns:p14="http://schemas.microsoft.com/office/powerpoint/2010/main" val="384881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8672" y="1027612"/>
            <a:ext cx="6765328" cy="4331607"/>
          </a:xfrm>
        </p:spPr>
        <p:txBody>
          <a:bodyPr>
            <a:noAutofit/>
          </a:bodyPr>
          <a:lstStyle/>
          <a:p>
            <a:pPr marL="457200" indent="-457200">
              <a:buFont typeface="+mj-lt"/>
              <a:buAutoNum type="arabicPeriod"/>
            </a:pPr>
            <a:r>
              <a:rPr lang="ja-JP" altLang="en-US" sz="2400" b="1" dirty="0">
                <a:solidFill>
                  <a:srgbClr val="374151"/>
                </a:solidFill>
                <a:latin typeface="Söhne"/>
              </a:rPr>
              <a:t>物体検出</a:t>
            </a:r>
            <a:r>
              <a:rPr lang="ja-JP" altLang="en-US" sz="2400" dirty="0">
                <a:solidFill>
                  <a:srgbClr val="374151"/>
                </a:solidFill>
                <a:latin typeface="Söhne"/>
              </a:rPr>
              <a:t>は、</a:t>
            </a:r>
            <a:r>
              <a:rPr lang="ja-JP" altLang="en-US" sz="2400" b="1" dirty="0">
                <a:solidFill>
                  <a:srgbClr val="374151"/>
                </a:solidFill>
                <a:latin typeface="Söhne"/>
              </a:rPr>
              <a:t>画像内の物体の種類、位置、サイズを特定</a:t>
            </a:r>
            <a:r>
              <a:rPr lang="ja-JP" altLang="en-US" sz="2400" dirty="0">
                <a:solidFill>
                  <a:srgbClr val="374151"/>
                </a:solidFill>
                <a:latin typeface="Söhne"/>
              </a:rPr>
              <a:t>するタスクである。</a:t>
            </a:r>
            <a:endParaRPr lang="en-US" altLang="ja-JP" sz="2400" dirty="0">
              <a:solidFill>
                <a:srgbClr val="374151"/>
              </a:solidFill>
              <a:latin typeface="Söhne"/>
            </a:endParaRPr>
          </a:p>
          <a:p>
            <a:pPr marL="457200" indent="-457200">
              <a:buFont typeface="+mj-lt"/>
              <a:buAutoNum type="arabicPeriod"/>
            </a:pPr>
            <a:r>
              <a:rPr lang="ja-JP" altLang="en-US" sz="2400" b="1" dirty="0">
                <a:solidFill>
                  <a:srgbClr val="374151"/>
                </a:solidFill>
                <a:latin typeface="Söhne"/>
              </a:rPr>
              <a:t>物体検出</a:t>
            </a:r>
            <a:r>
              <a:rPr lang="ja-JP" altLang="en-US" sz="2400" dirty="0">
                <a:solidFill>
                  <a:srgbClr val="374151"/>
                </a:solidFill>
                <a:latin typeface="Söhne"/>
              </a:rPr>
              <a:t>では、</a:t>
            </a:r>
            <a:r>
              <a:rPr lang="ja-JP" altLang="en-US" sz="2400" b="1" dirty="0">
                <a:solidFill>
                  <a:srgbClr val="374151"/>
                </a:solidFill>
                <a:latin typeface="Söhne"/>
              </a:rPr>
              <a:t>スケールや特徴の多様性に対応</a:t>
            </a:r>
            <a:r>
              <a:rPr lang="ja-JP" altLang="en-US" sz="2400" dirty="0">
                <a:solidFill>
                  <a:srgbClr val="374151"/>
                </a:solidFill>
                <a:latin typeface="Söhne"/>
              </a:rPr>
              <a:t>する必要がある。バックボーンとネックからなる多層ニューラルネットワークを用いられている。</a:t>
            </a:r>
            <a:endParaRPr lang="en-US" altLang="ja-JP" sz="2400" dirty="0">
              <a:solidFill>
                <a:srgbClr val="374151"/>
              </a:solidFill>
              <a:latin typeface="Söhne"/>
            </a:endParaRPr>
          </a:p>
          <a:p>
            <a:pPr marL="457200" indent="-457200">
              <a:buFont typeface="+mj-lt"/>
              <a:buAutoNum type="arabicPeriod"/>
            </a:pPr>
            <a:r>
              <a:rPr lang="en-US" altLang="ja-JP" sz="2400" b="1" dirty="0">
                <a:solidFill>
                  <a:srgbClr val="374151"/>
                </a:solidFill>
                <a:latin typeface="Söhne"/>
              </a:rPr>
              <a:t>YOLO</a:t>
            </a:r>
            <a:r>
              <a:rPr lang="ja-JP" altLang="en-US" sz="2400" dirty="0">
                <a:solidFill>
                  <a:srgbClr val="374151"/>
                </a:solidFill>
                <a:latin typeface="Söhne"/>
              </a:rPr>
              <a:t>は</a:t>
            </a:r>
            <a:r>
              <a:rPr lang="ja-JP" altLang="en-US" sz="2400" b="1" dirty="0">
                <a:solidFill>
                  <a:srgbClr val="374151"/>
                </a:solidFill>
                <a:latin typeface="Söhne"/>
              </a:rPr>
              <a:t>高速</a:t>
            </a:r>
            <a:r>
              <a:rPr lang="ja-JP" altLang="en-US" sz="2400" dirty="0">
                <a:solidFill>
                  <a:srgbClr val="374151"/>
                </a:solidFill>
                <a:latin typeface="Söhne"/>
              </a:rPr>
              <a:t>かつ高精度な</a:t>
            </a:r>
            <a:r>
              <a:rPr lang="ja-JP" altLang="en-US" sz="2400" b="1" dirty="0">
                <a:solidFill>
                  <a:srgbClr val="374151"/>
                </a:solidFill>
                <a:latin typeface="Söhne"/>
              </a:rPr>
              <a:t>物体検出モデル</a:t>
            </a:r>
            <a:r>
              <a:rPr lang="ja-JP" altLang="en-US" sz="2400" dirty="0">
                <a:solidFill>
                  <a:srgbClr val="374151"/>
                </a:solidFill>
                <a:latin typeface="Söhne"/>
              </a:rPr>
              <a:t>で、畳み込みニューラルネットワークをベースとする。</a:t>
            </a:r>
            <a:endParaRPr lang="en-US" altLang="ja-JP" sz="2400" dirty="0">
              <a:solidFill>
                <a:srgbClr val="374151"/>
              </a:solidFill>
              <a:latin typeface="Söhne"/>
            </a:endParaRPr>
          </a:p>
          <a:p>
            <a:pPr marL="457200" indent="-457200">
              <a:buFont typeface="+mj-lt"/>
              <a:buAutoNum type="arabicPeriod"/>
            </a:pPr>
            <a:r>
              <a:rPr lang="en-US" altLang="ja-JP" sz="2400" b="1" dirty="0">
                <a:solidFill>
                  <a:srgbClr val="374151"/>
                </a:solidFill>
                <a:latin typeface="Söhne"/>
              </a:rPr>
              <a:t>COCO</a:t>
            </a:r>
            <a:r>
              <a:rPr lang="ja-JP" altLang="en-US" sz="2400" b="1" dirty="0">
                <a:solidFill>
                  <a:srgbClr val="374151"/>
                </a:solidFill>
                <a:latin typeface="Söhne"/>
              </a:rPr>
              <a:t>などの大規模データセット</a:t>
            </a:r>
            <a:r>
              <a:rPr lang="ja-JP" altLang="en-US" sz="2400" dirty="0">
                <a:solidFill>
                  <a:srgbClr val="374151"/>
                </a:solidFill>
                <a:latin typeface="Söhne"/>
              </a:rPr>
              <a:t>を用いた</a:t>
            </a:r>
            <a:r>
              <a:rPr lang="ja-JP" altLang="en-US" sz="2400" b="1" dirty="0">
                <a:solidFill>
                  <a:srgbClr val="374151"/>
                </a:solidFill>
                <a:latin typeface="Söhne"/>
              </a:rPr>
              <a:t>学習</a:t>
            </a:r>
            <a:r>
              <a:rPr lang="ja-JP" altLang="en-US" sz="2400" dirty="0">
                <a:solidFill>
                  <a:srgbClr val="374151"/>
                </a:solidFill>
                <a:latin typeface="Söhne"/>
              </a:rPr>
              <a:t>によって、物体検出の精度が向上。</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2385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1" y="1741337"/>
            <a:ext cx="6611258" cy="2387918"/>
          </a:xfrm>
        </p:spPr>
        <p:txBody>
          <a:bodyPr anchor="b">
            <a:normAutofit/>
          </a:bodyPr>
          <a:lstStyle/>
          <a:p>
            <a:r>
              <a:rPr lang="en-US" altLang="ja-JP" sz="4500" dirty="0">
                <a:solidFill>
                  <a:schemeClr val="tx2"/>
                </a:solidFill>
              </a:rPr>
              <a:t>6-1. </a:t>
            </a:r>
            <a:r>
              <a:rPr lang="ja-JP" altLang="en-US" sz="4500" dirty="0">
                <a:solidFill>
                  <a:schemeClr val="tx2"/>
                </a:solidFill>
              </a:rPr>
              <a:t>イントロダクション</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758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D304-4E80-4E1C-BCD7-2E6BEA1A4CE4}"/>
              </a:ext>
            </a:extLst>
          </p:cNvPr>
          <p:cNvSpPr>
            <a:spLocks noGrp="1"/>
          </p:cNvSpPr>
          <p:nvPr>
            <p:ph type="title"/>
          </p:nvPr>
        </p:nvSpPr>
        <p:spPr/>
        <p:txBody>
          <a:bodyPr>
            <a:normAutofit fontScale="90000"/>
          </a:bodyPr>
          <a:lstStyle/>
          <a:p>
            <a:r>
              <a:rPr kumimoji="1" lang="ja-JP" altLang="en-US" dirty="0"/>
              <a:t>画像理解の主な種類</a:t>
            </a:r>
          </a:p>
        </p:txBody>
      </p:sp>
      <p:sp>
        <p:nvSpPr>
          <p:cNvPr id="3" name="コンテンツ プレースホルダー 2">
            <a:extLst>
              <a:ext uri="{FF2B5EF4-FFF2-40B4-BE49-F238E27FC236}">
                <a16:creationId xmlns:a16="http://schemas.microsoft.com/office/drawing/2014/main" id="{2A6A7986-E1A6-4993-BF6D-5B521D884A80}"/>
              </a:ext>
            </a:extLst>
          </p:cNvPr>
          <p:cNvSpPr>
            <a:spLocks noGrp="1"/>
          </p:cNvSpPr>
          <p:nvPr>
            <p:ph idx="1"/>
          </p:nvPr>
        </p:nvSpPr>
        <p:spPr>
          <a:xfrm>
            <a:off x="430964" y="689164"/>
            <a:ext cx="8461208" cy="5333166"/>
          </a:xfrm>
        </p:spPr>
        <p:txBody>
          <a:bodyPr>
            <a:normAutofit lnSpcReduction="10000"/>
          </a:bodyPr>
          <a:lstStyle/>
          <a:p>
            <a:pPr marL="0" indent="0">
              <a:buNone/>
            </a:pPr>
            <a:r>
              <a:rPr kumimoji="1" lang="ja-JP" altLang="en-US" dirty="0"/>
              <a:t>① </a:t>
            </a:r>
            <a:r>
              <a:rPr kumimoji="1" lang="ja-JP" altLang="en-US" b="1" dirty="0"/>
              <a:t>画像分類</a:t>
            </a:r>
            <a:endParaRPr kumimoji="1" lang="en-US" altLang="ja-JP" b="1" dirty="0"/>
          </a:p>
          <a:p>
            <a:pPr marL="0" indent="0">
              <a:buNone/>
            </a:pPr>
            <a:r>
              <a:rPr lang="ja-JP" altLang="en-US" dirty="0"/>
              <a:t>　「何があるか」を理解</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② </a:t>
            </a:r>
            <a:r>
              <a:rPr lang="ja-JP" altLang="en-US" b="1" dirty="0"/>
              <a:t>物体検出</a:t>
            </a:r>
            <a:endParaRPr lang="en-US" altLang="ja-JP" b="1" dirty="0"/>
          </a:p>
          <a:p>
            <a:pPr marL="0" indent="0">
              <a:buNone/>
            </a:pPr>
            <a:r>
              <a:rPr kumimoji="1" lang="ja-JP" altLang="en-US" dirty="0"/>
              <a:t>　</a:t>
            </a:r>
            <a:r>
              <a:rPr lang="ja-JP" altLang="en-US" dirty="0"/>
              <a:t>場所と大きさも理解</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③ </a:t>
            </a:r>
            <a:r>
              <a:rPr lang="ja-JP" altLang="en-US" b="1" dirty="0"/>
              <a:t>セグメンテーション</a:t>
            </a:r>
            <a:endParaRPr lang="en-US" altLang="ja-JP" b="1" dirty="0"/>
          </a:p>
          <a:p>
            <a:pPr marL="0" indent="0">
              <a:buNone/>
            </a:pPr>
            <a:r>
              <a:rPr kumimoji="1" lang="ja-JP" altLang="en-US" dirty="0"/>
              <a:t>　画素単位で理解</a:t>
            </a:r>
          </a:p>
        </p:txBody>
      </p:sp>
      <p:sp>
        <p:nvSpPr>
          <p:cNvPr id="4" name="スライド番号プレースホルダー 3">
            <a:extLst>
              <a:ext uri="{FF2B5EF4-FFF2-40B4-BE49-F238E27FC236}">
                <a16:creationId xmlns:a16="http://schemas.microsoft.com/office/drawing/2014/main" id="{30E28734-965B-4960-8324-3716789522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矢印: 上下 5">
            <a:extLst>
              <a:ext uri="{FF2B5EF4-FFF2-40B4-BE49-F238E27FC236}">
                <a16:creationId xmlns:a16="http://schemas.microsoft.com/office/drawing/2014/main" id="{99362720-41F6-494A-A43A-4BA1EA824879}"/>
              </a:ext>
            </a:extLst>
          </p:cNvPr>
          <p:cNvSpPr/>
          <p:nvPr/>
        </p:nvSpPr>
        <p:spPr>
          <a:xfrm>
            <a:off x="147470" y="743256"/>
            <a:ext cx="283493" cy="5613095"/>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BA515375-69B1-4C05-9835-C482075EDF2A}"/>
              </a:ext>
            </a:extLst>
          </p:cNvPr>
          <p:cNvPicPr>
            <a:picLocks noChangeAspect="1"/>
          </p:cNvPicPr>
          <p:nvPr/>
        </p:nvPicPr>
        <p:blipFill>
          <a:blip r:embed="rId2"/>
          <a:stretch>
            <a:fillRect/>
          </a:stretch>
        </p:blipFill>
        <p:spPr>
          <a:xfrm>
            <a:off x="4661568" y="4856378"/>
            <a:ext cx="1752690" cy="1581231"/>
          </a:xfrm>
          <a:prstGeom prst="rect">
            <a:avLst/>
          </a:prstGeom>
        </p:spPr>
      </p:pic>
      <p:pic>
        <p:nvPicPr>
          <p:cNvPr id="9" name="図 8">
            <a:extLst>
              <a:ext uri="{FF2B5EF4-FFF2-40B4-BE49-F238E27FC236}">
                <a16:creationId xmlns:a16="http://schemas.microsoft.com/office/drawing/2014/main" id="{A4074452-B341-4AF0-AC82-8225C8950CF8}"/>
              </a:ext>
            </a:extLst>
          </p:cNvPr>
          <p:cNvPicPr>
            <a:picLocks noChangeAspect="1"/>
          </p:cNvPicPr>
          <p:nvPr/>
        </p:nvPicPr>
        <p:blipFill>
          <a:blip r:embed="rId3"/>
          <a:stretch>
            <a:fillRect/>
          </a:stretch>
        </p:blipFill>
        <p:spPr>
          <a:xfrm>
            <a:off x="6885071" y="4856378"/>
            <a:ext cx="1746340" cy="1581231"/>
          </a:xfrm>
          <a:prstGeom prst="rect">
            <a:avLst/>
          </a:prstGeom>
        </p:spPr>
      </p:pic>
      <p:sp>
        <p:nvSpPr>
          <p:cNvPr id="10" name="矢印: 右 9">
            <a:extLst>
              <a:ext uri="{FF2B5EF4-FFF2-40B4-BE49-F238E27FC236}">
                <a16:creationId xmlns:a16="http://schemas.microsoft.com/office/drawing/2014/main" id="{85D47AB2-662F-4D28-BFBC-356F3C627AF1}"/>
              </a:ext>
            </a:extLst>
          </p:cNvPr>
          <p:cNvSpPr/>
          <p:nvPr/>
        </p:nvSpPr>
        <p:spPr>
          <a:xfrm>
            <a:off x="6565900" y="5428141"/>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28EBFAF6-BE77-4527-93AA-1CDCCA421449}"/>
              </a:ext>
            </a:extLst>
          </p:cNvPr>
          <p:cNvPicPr>
            <a:picLocks noChangeAspect="1"/>
          </p:cNvPicPr>
          <p:nvPr/>
        </p:nvPicPr>
        <p:blipFill>
          <a:blip r:embed="rId2"/>
          <a:stretch>
            <a:fillRect/>
          </a:stretch>
        </p:blipFill>
        <p:spPr>
          <a:xfrm>
            <a:off x="4661568" y="2799817"/>
            <a:ext cx="1752690" cy="1581231"/>
          </a:xfrm>
          <a:prstGeom prst="rect">
            <a:avLst/>
          </a:prstGeom>
        </p:spPr>
      </p:pic>
      <p:pic>
        <p:nvPicPr>
          <p:cNvPr id="12" name="図 11">
            <a:extLst>
              <a:ext uri="{FF2B5EF4-FFF2-40B4-BE49-F238E27FC236}">
                <a16:creationId xmlns:a16="http://schemas.microsoft.com/office/drawing/2014/main" id="{BB1F05BE-4A47-4628-BF2A-AF8C6F9EBBE2}"/>
              </a:ext>
            </a:extLst>
          </p:cNvPr>
          <p:cNvPicPr>
            <a:picLocks noChangeAspect="1"/>
          </p:cNvPicPr>
          <p:nvPr/>
        </p:nvPicPr>
        <p:blipFill>
          <a:blip r:embed="rId2"/>
          <a:stretch>
            <a:fillRect/>
          </a:stretch>
        </p:blipFill>
        <p:spPr>
          <a:xfrm>
            <a:off x="4661568" y="743256"/>
            <a:ext cx="1752690" cy="1581231"/>
          </a:xfrm>
          <a:prstGeom prst="rect">
            <a:avLst/>
          </a:prstGeom>
        </p:spPr>
      </p:pic>
      <p:sp>
        <p:nvSpPr>
          <p:cNvPr id="13" name="矢印: 右 12">
            <a:extLst>
              <a:ext uri="{FF2B5EF4-FFF2-40B4-BE49-F238E27FC236}">
                <a16:creationId xmlns:a16="http://schemas.microsoft.com/office/drawing/2014/main" id="{9115178E-8940-46A0-A144-89BA551E28E8}"/>
              </a:ext>
            </a:extLst>
          </p:cNvPr>
          <p:cNvSpPr/>
          <p:nvPr/>
        </p:nvSpPr>
        <p:spPr>
          <a:xfrm>
            <a:off x="6565900" y="3348288"/>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矢印: 右 13">
            <a:extLst>
              <a:ext uri="{FF2B5EF4-FFF2-40B4-BE49-F238E27FC236}">
                <a16:creationId xmlns:a16="http://schemas.microsoft.com/office/drawing/2014/main" id="{EC65B982-7418-4003-8B83-04A4BDBAD40F}"/>
              </a:ext>
            </a:extLst>
          </p:cNvPr>
          <p:cNvSpPr/>
          <p:nvPr/>
        </p:nvSpPr>
        <p:spPr>
          <a:xfrm>
            <a:off x="6565900" y="1268435"/>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7DB0DDC5-571F-4511-BB42-C8AB4AF8CE9E}"/>
              </a:ext>
            </a:extLst>
          </p:cNvPr>
          <p:cNvSpPr txBox="1"/>
          <p:nvPr/>
        </p:nvSpPr>
        <p:spPr>
          <a:xfrm>
            <a:off x="7058212" y="978914"/>
            <a:ext cx="1190006"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person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bicycle</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6C84EEB7-F84C-49C2-A53C-CC66416D53BB}"/>
              </a:ext>
            </a:extLst>
          </p:cNvPr>
          <p:cNvPicPr>
            <a:picLocks noChangeAspect="1"/>
          </p:cNvPicPr>
          <p:nvPr/>
        </p:nvPicPr>
        <p:blipFill>
          <a:blip r:embed="rId2"/>
          <a:stretch>
            <a:fillRect/>
          </a:stretch>
        </p:blipFill>
        <p:spPr>
          <a:xfrm>
            <a:off x="6908042" y="2801873"/>
            <a:ext cx="1752690" cy="1581231"/>
          </a:xfrm>
          <a:prstGeom prst="rect">
            <a:avLst/>
          </a:prstGeom>
        </p:spPr>
      </p:pic>
      <p:sp>
        <p:nvSpPr>
          <p:cNvPr id="17" name="正方形/長方形 16">
            <a:extLst>
              <a:ext uri="{FF2B5EF4-FFF2-40B4-BE49-F238E27FC236}">
                <a16:creationId xmlns:a16="http://schemas.microsoft.com/office/drawing/2014/main" id="{40507AB2-612A-486D-B2E8-41E6AA2B1BA0}"/>
              </a:ext>
            </a:extLst>
          </p:cNvPr>
          <p:cNvSpPr/>
          <p:nvPr/>
        </p:nvSpPr>
        <p:spPr>
          <a:xfrm>
            <a:off x="7058212" y="3429000"/>
            <a:ext cx="1397582" cy="868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9178AF9D-FF65-40B6-ACEA-6592E316D191}"/>
              </a:ext>
            </a:extLst>
          </p:cNvPr>
          <p:cNvSpPr/>
          <p:nvPr/>
        </p:nvSpPr>
        <p:spPr>
          <a:xfrm>
            <a:off x="7494590" y="2909236"/>
            <a:ext cx="667633" cy="1248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3F714831-2206-465B-B64B-BD92B25C1031}"/>
              </a:ext>
            </a:extLst>
          </p:cNvPr>
          <p:cNvSpPr txBox="1"/>
          <p:nvPr/>
        </p:nvSpPr>
        <p:spPr>
          <a:xfrm>
            <a:off x="8006214" y="2179387"/>
            <a:ext cx="119000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person</a:t>
            </a:r>
          </a:p>
        </p:txBody>
      </p:sp>
      <p:sp>
        <p:nvSpPr>
          <p:cNvPr id="20" name="テキスト ボックス 19">
            <a:extLst>
              <a:ext uri="{FF2B5EF4-FFF2-40B4-BE49-F238E27FC236}">
                <a16:creationId xmlns:a16="http://schemas.microsoft.com/office/drawing/2014/main" id="{316A258D-726A-40CE-9CDC-4CC4A863035E}"/>
              </a:ext>
            </a:extLst>
          </p:cNvPr>
          <p:cNvSpPr txBox="1"/>
          <p:nvPr/>
        </p:nvSpPr>
        <p:spPr>
          <a:xfrm>
            <a:off x="7998599" y="4297680"/>
            <a:ext cx="117718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bicycle</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2" name="直線矢印コネクタ 21">
            <a:extLst>
              <a:ext uri="{FF2B5EF4-FFF2-40B4-BE49-F238E27FC236}">
                <a16:creationId xmlns:a16="http://schemas.microsoft.com/office/drawing/2014/main" id="{D3DF48C8-FE07-43A5-A317-C498662256B2}"/>
              </a:ext>
            </a:extLst>
          </p:cNvPr>
          <p:cNvCxnSpPr>
            <a:endCxn id="18" idx="0"/>
          </p:cNvCxnSpPr>
          <p:nvPr/>
        </p:nvCxnSpPr>
        <p:spPr>
          <a:xfrm flipH="1">
            <a:off x="7828407" y="2560148"/>
            <a:ext cx="194250" cy="349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F46A05C-9108-4636-821B-362019BFE9B0}"/>
              </a:ext>
            </a:extLst>
          </p:cNvPr>
          <p:cNvCxnSpPr>
            <a:cxnSpLocks/>
          </p:cNvCxnSpPr>
          <p:nvPr/>
        </p:nvCxnSpPr>
        <p:spPr>
          <a:xfrm flipH="1" flipV="1">
            <a:off x="7925533" y="4292294"/>
            <a:ext cx="198189" cy="280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2765C-CB59-436A-A927-CF73C7B1D42F}"/>
              </a:ext>
            </a:extLst>
          </p:cNvPr>
          <p:cNvSpPr>
            <a:spLocks noGrp="1"/>
          </p:cNvSpPr>
          <p:nvPr>
            <p:ph type="title"/>
          </p:nvPr>
        </p:nvSpPr>
        <p:spPr/>
        <p:txBody>
          <a:bodyPr>
            <a:normAutofit fontScale="90000"/>
          </a:bodyPr>
          <a:lstStyle/>
          <a:p>
            <a:r>
              <a:rPr lang="ja-JP" altLang="en-US" dirty="0"/>
              <a:t>① 画像分類</a:t>
            </a:r>
            <a:endParaRPr kumimoji="1" lang="ja-JP" altLang="en-US" dirty="0"/>
          </a:p>
        </p:txBody>
      </p:sp>
      <p:sp>
        <p:nvSpPr>
          <p:cNvPr id="4" name="スライド番号プレースホルダー 3">
            <a:extLst>
              <a:ext uri="{FF2B5EF4-FFF2-40B4-BE49-F238E27FC236}">
                <a16:creationId xmlns:a16="http://schemas.microsoft.com/office/drawing/2014/main" id="{A0504E33-58EA-4C98-902C-716C377E0C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1" name="図 10" descr="ネクタイを締めた男性&#10;&#10;自動的に生成された説明">
            <a:extLst>
              <a:ext uri="{FF2B5EF4-FFF2-40B4-BE49-F238E27FC236}">
                <a16:creationId xmlns:a16="http://schemas.microsoft.com/office/drawing/2014/main" id="{13F805D7-B720-4A46-A85D-01933F168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 y="826985"/>
            <a:ext cx="2772371" cy="2068615"/>
          </a:xfrm>
          <a:prstGeom prst="rect">
            <a:avLst/>
          </a:prstGeom>
        </p:spPr>
      </p:pic>
      <p:pic>
        <p:nvPicPr>
          <p:cNvPr id="12" name="図 11">
            <a:extLst>
              <a:ext uri="{FF2B5EF4-FFF2-40B4-BE49-F238E27FC236}">
                <a16:creationId xmlns:a16="http://schemas.microsoft.com/office/drawing/2014/main" id="{F6261987-CC9E-45BA-AA51-9D4C8E999E81}"/>
              </a:ext>
            </a:extLst>
          </p:cNvPr>
          <p:cNvPicPr>
            <a:picLocks noChangeAspect="1"/>
          </p:cNvPicPr>
          <p:nvPr/>
        </p:nvPicPr>
        <p:blipFill>
          <a:blip r:embed="rId4"/>
          <a:stretch>
            <a:fillRect/>
          </a:stretch>
        </p:blipFill>
        <p:spPr>
          <a:xfrm>
            <a:off x="3076502" y="1003440"/>
            <a:ext cx="6067498" cy="1635072"/>
          </a:xfrm>
          <a:prstGeom prst="rect">
            <a:avLst/>
          </a:prstGeom>
        </p:spPr>
      </p:pic>
      <p:sp>
        <p:nvSpPr>
          <p:cNvPr id="13" name="テキスト ボックス 12">
            <a:extLst>
              <a:ext uri="{FF2B5EF4-FFF2-40B4-BE49-F238E27FC236}">
                <a16:creationId xmlns:a16="http://schemas.microsoft.com/office/drawing/2014/main" id="{C30698F0-1C17-47BD-ABAC-B2C04CB718C3}"/>
              </a:ext>
            </a:extLst>
          </p:cNvPr>
          <p:cNvSpPr txBox="1"/>
          <p:nvPr/>
        </p:nvSpPr>
        <p:spPr>
          <a:xfrm>
            <a:off x="3667864" y="3297102"/>
            <a:ext cx="48847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画像分類の結果は，ラベル</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確率</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５つの候補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(top 5)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が表示されている</a:t>
            </a:r>
          </a:p>
        </p:txBody>
      </p:sp>
      <p:sp>
        <p:nvSpPr>
          <p:cNvPr id="14" name="矢印: 右 13">
            <a:extLst>
              <a:ext uri="{FF2B5EF4-FFF2-40B4-BE49-F238E27FC236}">
                <a16:creationId xmlns:a16="http://schemas.microsoft.com/office/drawing/2014/main" id="{0E8B969D-DD12-4CAD-815E-25F853BB32D3}"/>
              </a:ext>
            </a:extLst>
          </p:cNvPr>
          <p:cNvSpPr/>
          <p:nvPr/>
        </p:nvSpPr>
        <p:spPr>
          <a:xfrm>
            <a:off x="2914651" y="1625600"/>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764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D304-4E80-4E1C-BCD7-2E6BEA1A4CE4}"/>
              </a:ext>
            </a:extLst>
          </p:cNvPr>
          <p:cNvSpPr>
            <a:spLocks noGrp="1"/>
          </p:cNvSpPr>
          <p:nvPr>
            <p:ph type="title"/>
          </p:nvPr>
        </p:nvSpPr>
        <p:spPr/>
        <p:txBody>
          <a:bodyPr>
            <a:normAutofit fontScale="90000"/>
          </a:bodyPr>
          <a:lstStyle/>
          <a:p>
            <a:r>
              <a:rPr kumimoji="1" lang="ja-JP" altLang="en-US" dirty="0"/>
              <a:t>② 物体検出</a:t>
            </a:r>
          </a:p>
        </p:txBody>
      </p:sp>
      <p:sp>
        <p:nvSpPr>
          <p:cNvPr id="4" name="スライド番号プレースホルダー 3">
            <a:extLst>
              <a:ext uri="{FF2B5EF4-FFF2-40B4-BE49-F238E27FC236}">
                <a16:creationId xmlns:a16="http://schemas.microsoft.com/office/drawing/2014/main" id="{30E28734-965B-4960-8324-3716789522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1" name="図 10">
            <a:extLst>
              <a:ext uri="{FF2B5EF4-FFF2-40B4-BE49-F238E27FC236}">
                <a16:creationId xmlns:a16="http://schemas.microsoft.com/office/drawing/2014/main" id="{28EBFAF6-BE77-4527-93AA-1CDCCA421449}"/>
              </a:ext>
            </a:extLst>
          </p:cNvPr>
          <p:cNvPicPr>
            <a:picLocks noChangeAspect="1"/>
          </p:cNvPicPr>
          <p:nvPr/>
        </p:nvPicPr>
        <p:blipFill>
          <a:blip r:embed="rId2"/>
          <a:stretch>
            <a:fillRect/>
          </a:stretch>
        </p:blipFill>
        <p:spPr>
          <a:xfrm>
            <a:off x="4687212" y="2190643"/>
            <a:ext cx="1752690" cy="1581231"/>
          </a:xfrm>
          <a:prstGeom prst="rect">
            <a:avLst/>
          </a:prstGeom>
        </p:spPr>
      </p:pic>
      <p:sp>
        <p:nvSpPr>
          <p:cNvPr id="13" name="矢印: 右 12">
            <a:extLst>
              <a:ext uri="{FF2B5EF4-FFF2-40B4-BE49-F238E27FC236}">
                <a16:creationId xmlns:a16="http://schemas.microsoft.com/office/drawing/2014/main" id="{9115178E-8940-46A0-A144-89BA551E28E8}"/>
              </a:ext>
            </a:extLst>
          </p:cNvPr>
          <p:cNvSpPr/>
          <p:nvPr/>
        </p:nvSpPr>
        <p:spPr>
          <a:xfrm>
            <a:off x="6565900" y="2737059"/>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6C84EEB7-F84C-49C2-A53C-CC66416D53BB}"/>
              </a:ext>
            </a:extLst>
          </p:cNvPr>
          <p:cNvPicPr>
            <a:picLocks noChangeAspect="1"/>
          </p:cNvPicPr>
          <p:nvPr/>
        </p:nvPicPr>
        <p:blipFill>
          <a:blip r:embed="rId2"/>
          <a:stretch>
            <a:fillRect/>
          </a:stretch>
        </p:blipFill>
        <p:spPr>
          <a:xfrm>
            <a:off x="6952062" y="2190643"/>
            <a:ext cx="1752690" cy="1581231"/>
          </a:xfrm>
          <a:prstGeom prst="rect">
            <a:avLst/>
          </a:prstGeom>
        </p:spPr>
      </p:pic>
      <p:sp>
        <p:nvSpPr>
          <p:cNvPr id="17" name="正方形/長方形 16">
            <a:extLst>
              <a:ext uri="{FF2B5EF4-FFF2-40B4-BE49-F238E27FC236}">
                <a16:creationId xmlns:a16="http://schemas.microsoft.com/office/drawing/2014/main" id="{40507AB2-612A-486D-B2E8-41E6AA2B1BA0}"/>
              </a:ext>
            </a:extLst>
          </p:cNvPr>
          <p:cNvSpPr/>
          <p:nvPr/>
        </p:nvSpPr>
        <p:spPr>
          <a:xfrm>
            <a:off x="7058212" y="2817771"/>
            <a:ext cx="1397582" cy="868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9178AF9D-FF65-40B6-ACEA-6592E316D191}"/>
              </a:ext>
            </a:extLst>
          </p:cNvPr>
          <p:cNvSpPr/>
          <p:nvPr/>
        </p:nvSpPr>
        <p:spPr>
          <a:xfrm>
            <a:off x="7494590" y="2298007"/>
            <a:ext cx="667633" cy="1248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3F714831-2206-465B-B64B-BD92B25C1031}"/>
              </a:ext>
            </a:extLst>
          </p:cNvPr>
          <p:cNvSpPr txBox="1"/>
          <p:nvPr/>
        </p:nvSpPr>
        <p:spPr>
          <a:xfrm>
            <a:off x="8006214" y="1568158"/>
            <a:ext cx="119000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person</a:t>
            </a:r>
          </a:p>
        </p:txBody>
      </p:sp>
      <p:sp>
        <p:nvSpPr>
          <p:cNvPr id="20" name="テキスト ボックス 19">
            <a:extLst>
              <a:ext uri="{FF2B5EF4-FFF2-40B4-BE49-F238E27FC236}">
                <a16:creationId xmlns:a16="http://schemas.microsoft.com/office/drawing/2014/main" id="{316A258D-726A-40CE-9CDC-4CC4A863035E}"/>
              </a:ext>
            </a:extLst>
          </p:cNvPr>
          <p:cNvSpPr txBox="1"/>
          <p:nvPr/>
        </p:nvSpPr>
        <p:spPr>
          <a:xfrm>
            <a:off x="7998599" y="3686451"/>
            <a:ext cx="117718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bicycle</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2" name="直線矢印コネクタ 21">
            <a:extLst>
              <a:ext uri="{FF2B5EF4-FFF2-40B4-BE49-F238E27FC236}">
                <a16:creationId xmlns:a16="http://schemas.microsoft.com/office/drawing/2014/main" id="{D3DF48C8-FE07-43A5-A317-C498662256B2}"/>
              </a:ext>
            </a:extLst>
          </p:cNvPr>
          <p:cNvCxnSpPr>
            <a:endCxn id="18" idx="0"/>
          </p:cNvCxnSpPr>
          <p:nvPr/>
        </p:nvCxnSpPr>
        <p:spPr>
          <a:xfrm flipH="1">
            <a:off x="7828407" y="1948919"/>
            <a:ext cx="194250" cy="349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F46A05C-9108-4636-821B-362019BFE9B0}"/>
              </a:ext>
            </a:extLst>
          </p:cNvPr>
          <p:cNvCxnSpPr>
            <a:cxnSpLocks/>
          </p:cNvCxnSpPr>
          <p:nvPr/>
        </p:nvCxnSpPr>
        <p:spPr>
          <a:xfrm flipH="1" flipV="1">
            <a:off x="7925533" y="3681065"/>
            <a:ext cx="198189" cy="28021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424B6F6B-9D38-4493-BB44-FEF55BAEC3C7}"/>
              </a:ext>
            </a:extLst>
          </p:cNvPr>
          <p:cNvPicPr>
            <a:picLocks noChangeAspect="1"/>
          </p:cNvPicPr>
          <p:nvPr/>
        </p:nvPicPr>
        <p:blipFill>
          <a:blip r:embed="rId3"/>
          <a:stretch>
            <a:fillRect/>
          </a:stretch>
        </p:blipFill>
        <p:spPr>
          <a:xfrm>
            <a:off x="51846" y="830877"/>
            <a:ext cx="4495800" cy="2229039"/>
          </a:xfrm>
          <a:prstGeom prst="rect">
            <a:avLst/>
          </a:prstGeom>
        </p:spPr>
      </p:pic>
      <p:sp>
        <p:nvSpPr>
          <p:cNvPr id="3" name="テキスト ボックス 2">
            <a:extLst>
              <a:ext uri="{FF2B5EF4-FFF2-40B4-BE49-F238E27FC236}">
                <a16:creationId xmlns:a16="http://schemas.microsoft.com/office/drawing/2014/main" id="{9906979B-08F8-481E-8D28-2D3BCD2A9C88}"/>
              </a:ext>
            </a:extLst>
          </p:cNvPr>
          <p:cNvSpPr txBox="1"/>
          <p:nvPr/>
        </p:nvSpPr>
        <p:spPr>
          <a:xfrm>
            <a:off x="1834821" y="5728865"/>
            <a:ext cx="6288901"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バウンディングボックス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物体を囲む</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最小のボックス（四角形）</a:t>
            </a:r>
          </a:p>
        </p:txBody>
      </p:sp>
      <p:sp>
        <p:nvSpPr>
          <p:cNvPr id="21" name="正方形/長方形 20">
            <a:extLst>
              <a:ext uri="{FF2B5EF4-FFF2-40B4-BE49-F238E27FC236}">
                <a16:creationId xmlns:a16="http://schemas.microsoft.com/office/drawing/2014/main" id="{CF7123F4-E98B-4F17-84D5-9D024158EC9B}"/>
              </a:ext>
            </a:extLst>
          </p:cNvPr>
          <p:cNvSpPr/>
          <p:nvPr/>
        </p:nvSpPr>
        <p:spPr>
          <a:xfrm>
            <a:off x="8371233" y="2431058"/>
            <a:ext cx="234732" cy="462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5" name="直線矢印コネクタ 24">
            <a:extLst>
              <a:ext uri="{FF2B5EF4-FFF2-40B4-BE49-F238E27FC236}">
                <a16:creationId xmlns:a16="http://schemas.microsoft.com/office/drawing/2014/main" id="{F96AF8CA-8603-460D-BA81-DBC07B7959D4}"/>
              </a:ext>
            </a:extLst>
          </p:cNvPr>
          <p:cNvCxnSpPr>
            <a:cxnSpLocks/>
          </p:cNvCxnSpPr>
          <p:nvPr/>
        </p:nvCxnSpPr>
        <p:spPr>
          <a:xfrm>
            <a:off x="8313865" y="2049618"/>
            <a:ext cx="141929" cy="3303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83008ED8-CB6D-497A-A314-3D0F0ADC0F86}"/>
              </a:ext>
            </a:extLst>
          </p:cNvPr>
          <p:cNvSpPr/>
          <p:nvPr/>
        </p:nvSpPr>
        <p:spPr>
          <a:xfrm>
            <a:off x="7158057" y="2617700"/>
            <a:ext cx="468294" cy="3651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EE087379-F3F5-4142-99E8-837BEE05BDDE}"/>
              </a:ext>
            </a:extLst>
          </p:cNvPr>
          <p:cNvCxnSpPr>
            <a:cxnSpLocks/>
          </p:cNvCxnSpPr>
          <p:nvPr/>
        </p:nvCxnSpPr>
        <p:spPr>
          <a:xfrm>
            <a:off x="7342948" y="1707817"/>
            <a:ext cx="1" cy="8319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ECFCB07-DC33-46E0-87F3-8DD569B0ED64}"/>
              </a:ext>
            </a:extLst>
          </p:cNvPr>
          <p:cNvSpPr txBox="1"/>
          <p:nvPr/>
        </p:nvSpPr>
        <p:spPr>
          <a:xfrm>
            <a:off x="6797201" y="1232343"/>
            <a:ext cx="63055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car</a:t>
            </a:r>
          </a:p>
        </p:txBody>
      </p:sp>
      <p:sp>
        <p:nvSpPr>
          <p:cNvPr id="26" name="テキスト ボックス 13">
            <a:extLst>
              <a:ext uri="{FF2B5EF4-FFF2-40B4-BE49-F238E27FC236}">
                <a16:creationId xmlns:a16="http://schemas.microsoft.com/office/drawing/2014/main" id="{0E7977EE-791D-4311-B194-C45F986DC15E}"/>
              </a:ext>
            </a:extLst>
          </p:cNvPr>
          <p:cNvSpPr txBox="1"/>
          <p:nvPr/>
        </p:nvSpPr>
        <p:spPr>
          <a:xfrm>
            <a:off x="4900561" y="4438461"/>
            <a:ext cx="488477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バウンディングボックス，</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ラベルを得る</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17555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E45BB-49B3-40E1-A138-A5F6CCB28559}"/>
              </a:ext>
            </a:extLst>
          </p:cNvPr>
          <p:cNvSpPr>
            <a:spLocks noGrp="1"/>
          </p:cNvSpPr>
          <p:nvPr>
            <p:ph type="title"/>
          </p:nvPr>
        </p:nvSpPr>
        <p:spPr/>
        <p:txBody>
          <a:bodyPr>
            <a:normAutofit fontScale="90000"/>
          </a:bodyPr>
          <a:lstStyle/>
          <a:p>
            <a:r>
              <a:rPr lang="ja-JP" altLang="en-US" dirty="0"/>
              <a:t>③ セグメンテーション</a:t>
            </a:r>
            <a:endParaRPr kumimoji="1" lang="ja-JP" altLang="en-US" dirty="0"/>
          </a:p>
        </p:txBody>
      </p:sp>
      <p:sp>
        <p:nvSpPr>
          <p:cNvPr id="4" name="スライド番号プレースホルダー 3">
            <a:extLst>
              <a:ext uri="{FF2B5EF4-FFF2-40B4-BE49-F238E27FC236}">
                <a16:creationId xmlns:a16="http://schemas.microsoft.com/office/drawing/2014/main" id="{3044A1EE-9308-4000-B949-B0E19E5349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3">
            <a:extLst>
              <a:ext uri="{FF2B5EF4-FFF2-40B4-BE49-F238E27FC236}">
                <a16:creationId xmlns:a16="http://schemas.microsoft.com/office/drawing/2014/main" id="{230A5AB8-8E28-4FF7-9A61-F8482F75F8C5}"/>
              </a:ext>
            </a:extLst>
          </p:cNvPr>
          <p:cNvSpPr txBox="1"/>
          <p:nvPr/>
        </p:nvSpPr>
        <p:spPr>
          <a:xfrm>
            <a:off x="4800604" y="2997359"/>
            <a:ext cx="488477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物体の形を画素単位で抜き出し</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a:extLst>
              <a:ext uri="{FF2B5EF4-FFF2-40B4-BE49-F238E27FC236}">
                <a16:creationId xmlns:a16="http://schemas.microsoft.com/office/drawing/2014/main" id="{AA5E0ACE-CEB1-4BF1-A40E-A45B7CF065EA}"/>
              </a:ext>
            </a:extLst>
          </p:cNvPr>
          <p:cNvPicPr>
            <a:picLocks noChangeAspect="1"/>
          </p:cNvPicPr>
          <p:nvPr/>
        </p:nvPicPr>
        <p:blipFill>
          <a:blip r:embed="rId3"/>
          <a:stretch>
            <a:fillRect/>
          </a:stretch>
        </p:blipFill>
        <p:spPr>
          <a:xfrm>
            <a:off x="0" y="2424125"/>
            <a:ext cx="4495800" cy="2229039"/>
          </a:xfrm>
          <a:prstGeom prst="rect">
            <a:avLst/>
          </a:prstGeom>
        </p:spPr>
      </p:pic>
      <p:sp>
        <p:nvSpPr>
          <p:cNvPr id="14" name="矢印: 右 13">
            <a:extLst>
              <a:ext uri="{FF2B5EF4-FFF2-40B4-BE49-F238E27FC236}">
                <a16:creationId xmlns:a16="http://schemas.microsoft.com/office/drawing/2014/main" id="{F3E1FD31-6385-4B6F-93AF-A371DD79110E}"/>
              </a:ext>
            </a:extLst>
          </p:cNvPr>
          <p:cNvSpPr/>
          <p:nvPr/>
        </p:nvSpPr>
        <p:spPr>
          <a:xfrm>
            <a:off x="4591052" y="3178175"/>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A1EB9D81-21F0-491D-85F1-5EC5C22D4D1C}"/>
              </a:ext>
            </a:extLst>
          </p:cNvPr>
          <p:cNvPicPr>
            <a:picLocks noChangeAspect="1"/>
          </p:cNvPicPr>
          <p:nvPr/>
        </p:nvPicPr>
        <p:blipFill>
          <a:blip r:embed="rId4"/>
          <a:stretch>
            <a:fillRect/>
          </a:stretch>
        </p:blipFill>
        <p:spPr>
          <a:xfrm>
            <a:off x="4847246" y="799862"/>
            <a:ext cx="4273770" cy="2184512"/>
          </a:xfrm>
          <a:prstGeom prst="rect">
            <a:avLst/>
          </a:prstGeom>
        </p:spPr>
      </p:pic>
      <p:pic>
        <p:nvPicPr>
          <p:cNvPr id="5" name="図 4">
            <a:extLst>
              <a:ext uri="{FF2B5EF4-FFF2-40B4-BE49-F238E27FC236}">
                <a16:creationId xmlns:a16="http://schemas.microsoft.com/office/drawing/2014/main" id="{5A41BB87-0D48-4596-8422-FF6D133165D0}"/>
              </a:ext>
            </a:extLst>
          </p:cNvPr>
          <p:cNvPicPr>
            <a:picLocks noChangeAspect="1"/>
          </p:cNvPicPr>
          <p:nvPr/>
        </p:nvPicPr>
        <p:blipFill>
          <a:blip r:embed="rId5"/>
          <a:stretch>
            <a:fillRect/>
          </a:stretch>
        </p:blipFill>
        <p:spPr>
          <a:xfrm>
            <a:off x="4847246" y="3587897"/>
            <a:ext cx="4280120" cy="2130534"/>
          </a:xfrm>
          <a:prstGeom prst="rect">
            <a:avLst/>
          </a:prstGeom>
        </p:spPr>
      </p:pic>
      <p:sp>
        <p:nvSpPr>
          <p:cNvPr id="10" name="テキスト ボックス 13">
            <a:extLst>
              <a:ext uri="{FF2B5EF4-FFF2-40B4-BE49-F238E27FC236}">
                <a16:creationId xmlns:a16="http://schemas.microsoft.com/office/drawing/2014/main" id="{ECB2E3EB-2246-4E2C-A85B-08325A515C97}"/>
              </a:ext>
            </a:extLst>
          </p:cNvPr>
          <p:cNvSpPr txBox="1"/>
          <p:nvPr/>
        </p:nvSpPr>
        <p:spPr>
          <a:xfrm>
            <a:off x="4800604" y="5806558"/>
            <a:ext cx="488477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ラベルを得ることもできる</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7868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p:cNvSpPr>
            <a:spLocks noGrp="1"/>
          </p:cNvSpPr>
          <p:nvPr>
            <p:ph idx="1"/>
          </p:nvPr>
        </p:nvSpPr>
        <p:spPr>
          <a:xfrm>
            <a:off x="321845" y="846252"/>
            <a:ext cx="8620626" cy="5875223"/>
          </a:xfrm>
        </p:spPr>
        <p:txBody>
          <a:bodyPr>
            <a:normAutofit/>
          </a:bodyPr>
          <a:lstStyle/>
          <a:p>
            <a:pPr marL="0" indent="0">
              <a:buNone/>
            </a:pPr>
            <a:r>
              <a:rPr lang="ja-JP" altLang="en-US" sz="2400" b="1" u="sng" dirty="0"/>
              <a:t>画像理解の主な種類</a:t>
            </a:r>
            <a:endParaRPr lang="en-US" altLang="ja-JP" sz="2400" b="1" u="sng" dirty="0"/>
          </a:p>
          <a:p>
            <a:r>
              <a:rPr lang="ja-JP" altLang="en-US" sz="2400" b="1" dirty="0"/>
              <a:t>画像分類</a:t>
            </a:r>
          </a:p>
          <a:p>
            <a:pPr marL="0" indent="0">
              <a:buNone/>
            </a:pPr>
            <a:r>
              <a:rPr lang="ja-JP" altLang="en-US" sz="2400" dirty="0"/>
              <a:t>「何があるか」を理解。結果は「ラベル」として識別</a:t>
            </a:r>
          </a:p>
          <a:p>
            <a:pPr marL="0" indent="0">
              <a:buNone/>
            </a:pPr>
            <a:r>
              <a:rPr lang="ja-JP" altLang="en-US" sz="2400" dirty="0"/>
              <a:t>各ラベルに対する「確率」も提供</a:t>
            </a:r>
            <a:endParaRPr lang="en-US" altLang="ja-JP" sz="2400" dirty="0"/>
          </a:p>
          <a:p>
            <a:r>
              <a:rPr lang="ja-JP" altLang="en-US" sz="2400" b="1" dirty="0"/>
              <a:t>物体検出</a:t>
            </a:r>
          </a:p>
          <a:p>
            <a:pPr marL="0" indent="0">
              <a:buNone/>
            </a:pPr>
            <a:r>
              <a:rPr lang="ja-JP" altLang="en-US" sz="2400" dirty="0"/>
              <a:t>物体の種類、場所、大きさを理解。場所と大きさについて</a:t>
            </a:r>
            <a:endParaRPr lang="en-US" altLang="ja-JP" sz="2400" dirty="0"/>
          </a:p>
          <a:p>
            <a:pPr marL="0" indent="0">
              <a:buNone/>
            </a:pPr>
            <a:r>
              <a:rPr lang="ja-JP" altLang="en-US" sz="2400" dirty="0"/>
              <a:t>の結果は、物体を囲むバウンディングボックス。</a:t>
            </a:r>
            <a:endParaRPr lang="en-US" altLang="ja-JP" sz="2400" dirty="0"/>
          </a:p>
          <a:p>
            <a:pPr marL="0" indent="0">
              <a:buNone/>
            </a:pPr>
            <a:r>
              <a:rPr lang="ja-JP" altLang="en-US" sz="2400" b="1" dirty="0"/>
              <a:t>セグメンテーション</a:t>
            </a:r>
          </a:p>
          <a:p>
            <a:pPr marL="0" indent="0">
              <a:buNone/>
            </a:pPr>
            <a:r>
              <a:rPr lang="ja-JP" altLang="en-US" sz="2400" dirty="0"/>
              <a:t>画素単位で理解。</a:t>
            </a:r>
            <a:endParaRPr lang="en-US" altLang="ja-JP" sz="2400" dirty="0"/>
          </a:p>
          <a:p>
            <a:pPr marL="0" indent="0">
              <a:buNone/>
            </a:pPr>
            <a:r>
              <a:rPr lang="ja-JP" altLang="en-US" sz="2400" dirty="0"/>
              <a:t>物体の「形」を詳細に抽出。</a:t>
            </a:r>
          </a:p>
          <a:p>
            <a:pPr marL="0" indent="0">
              <a:buNone/>
            </a:pPr>
            <a:endParaRPr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8097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1" y="1741337"/>
            <a:ext cx="6611258" cy="2387918"/>
          </a:xfrm>
        </p:spPr>
        <p:txBody>
          <a:bodyPr anchor="b">
            <a:normAutofit/>
          </a:bodyPr>
          <a:lstStyle/>
          <a:p>
            <a:r>
              <a:rPr lang="en-US" altLang="ja-JP" sz="4500" dirty="0">
                <a:solidFill>
                  <a:schemeClr val="tx2"/>
                </a:solidFill>
              </a:rPr>
              <a:t>6-2. </a:t>
            </a:r>
            <a:r>
              <a:rPr lang="ja-JP" altLang="en-US" sz="4500" dirty="0">
                <a:solidFill>
                  <a:schemeClr val="tx2"/>
                </a:solidFill>
              </a:rPr>
              <a:t>物体検出と </a:t>
            </a:r>
            <a:r>
              <a:rPr lang="en-US" altLang="ja-JP" sz="4500" dirty="0">
                <a:solidFill>
                  <a:schemeClr val="tx2"/>
                </a:solidFill>
              </a:rPr>
              <a:t>YOLO</a:t>
            </a:r>
            <a:endParaRPr lang="ja-JP" altLang="en-US" sz="4500" dirty="0">
              <a:solidFill>
                <a:schemeClr val="tx2"/>
              </a:solidFill>
            </a:endParaRP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9</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7781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6562</TotalTime>
  <Words>1299</Words>
  <Application>Microsoft Office PowerPoint</Application>
  <PresentationFormat>画面に合わせる (4:3)</PresentationFormat>
  <Paragraphs>224</Paragraphs>
  <Slides>18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18</vt:i4>
      </vt:variant>
    </vt:vector>
  </HeadingPairs>
  <TitlesOfParts>
    <vt:vector size="29" baseType="lpstr">
      <vt:lpstr>Söhne</vt:lpstr>
      <vt:lpstr>メイリオ</vt:lpstr>
      <vt:lpstr>游ゴシック</vt:lpstr>
      <vt:lpstr>Abadi</vt:lpstr>
      <vt:lpstr>Arial</vt:lpstr>
      <vt:lpstr>Calibri</vt:lpstr>
      <vt:lpstr>Times New Roman</vt:lpstr>
      <vt:lpstr>1_Office テーマ</vt:lpstr>
      <vt:lpstr>2_Office テーマ</vt:lpstr>
      <vt:lpstr>Office テーマ</vt:lpstr>
      <vt:lpstr>3_Office テーマ</vt:lpstr>
      <vt:lpstr>at-6.物体検出 </vt:lpstr>
      <vt:lpstr>PowerPoint プレゼンテーション</vt:lpstr>
      <vt:lpstr>6-1. イントロダクション</vt:lpstr>
      <vt:lpstr>画像理解の主な種類</vt:lpstr>
      <vt:lpstr>① 画像分類</vt:lpstr>
      <vt:lpstr>② 物体検出</vt:lpstr>
      <vt:lpstr>③ セグメンテーション</vt:lpstr>
      <vt:lpstr>ここまでのまとめ</vt:lpstr>
      <vt:lpstr>6-2. 物体検出と YOLO</vt:lpstr>
      <vt:lpstr>物体検出の特質</vt:lpstr>
      <vt:lpstr>バックボーンとネック</vt:lpstr>
      <vt:lpstr>バックボーンとネック</vt:lpstr>
      <vt:lpstr>YOLO</vt:lpstr>
      <vt:lpstr>ADE20K</vt:lpstr>
      <vt:lpstr>CityScapes</vt:lpstr>
      <vt:lpstr>COCO</vt:lpstr>
      <vt:lpstr>まとめ</vt:lpstr>
      <vt:lpstr>授業の学ぶ意義と満足感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at-6.物体検出（ディープラーニングのシステムとプログラミング）</dc:title>
  <dc:creator>kaneko kunihiko</dc:creator>
  <cp:lastModifiedBy>金子　邦彦</cp:lastModifiedBy>
  <cp:revision>615</cp:revision>
  <dcterms:created xsi:type="dcterms:W3CDTF">2019-11-02T00:06:04Z</dcterms:created>
  <dcterms:modified xsi:type="dcterms:W3CDTF">2025-03-25T06:04:42Z</dcterms:modified>
</cp:coreProperties>
</file>