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3" r:id="rId2"/>
    <p:sldMasterId id="2147483688" r:id="rId3"/>
    <p:sldMasterId id="2147483693" r:id="rId4"/>
  </p:sldMasterIdLst>
  <p:notesMasterIdLst>
    <p:notesMasterId r:id="rId46"/>
  </p:notesMasterIdLst>
  <p:handoutMasterIdLst>
    <p:handoutMasterId r:id="rId47"/>
  </p:handoutMasterIdLst>
  <p:sldIdLst>
    <p:sldId id="1693" r:id="rId5"/>
    <p:sldId id="1744" r:id="rId6"/>
    <p:sldId id="554" r:id="rId7"/>
    <p:sldId id="1398" r:id="rId8"/>
    <p:sldId id="814" r:id="rId9"/>
    <p:sldId id="1666" r:id="rId10"/>
    <p:sldId id="1927" r:id="rId11"/>
    <p:sldId id="1929" r:id="rId12"/>
    <p:sldId id="1798" r:id="rId13"/>
    <p:sldId id="1799" r:id="rId14"/>
    <p:sldId id="1815" r:id="rId15"/>
    <p:sldId id="1800" r:id="rId16"/>
    <p:sldId id="1801" r:id="rId17"/>
    <p:sldId id="1802" r:id="rId18"/>
    <p:sldId id="1803" r:id="rId19"/>
    <p:sldId id="1804" r:id="rId20"/>
    <p:sldId id="1812" r:id="rId21"/>
    <p:sldId id="1813" r:id="rId22"/>
    <p:sldId id="1816" r:id="rId23"/>
    <p:sldId id="1811" r:id="rId24"/>
    <p:sldId id="1805" r:id="rId25"/>
    <p:sldId id="1806" r:id="rId26"/>
    <p:sldId id="1542" r:id="rId27"/>
    <p:sldId id="1807" r:id="rId28"/>
    <p:sldId id="1808" r:id="rId29"/>
    <p:sldId id="1545" r:id="rId30"/>
    <p:sldId id="1546" r:id="rId31"/>
    <p:sldId id="1544" r:id="rId32"/>
    <p:sldId id="1817" r:id="rId33"/>
    <p:sldId id="1814" r:id="rId34"/>
    <p:sldId id="1549" r:id="rId35"/>
    <p:sldId id="1540" r:id="rId36"/>
    <p:sldId id="1557" r:id="rId37"/>
    <p:sldId id="1821" r:id="rId38"/>
    <p:sldId id="1822" r:id="rId39"/>
    <p:sldId id="1819" r:id="rId40"/>
    <p:sldId id="1820" r:id="rId41"/>
    <p:sldId id="1548" r:id="rId42"/>
    <p:sldId id="1823" r:id="rId43"/>
    <p:sldId id="1825" r:id="rId44"/>
    <p:sldId id="1934" r:id="rId4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938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50" Type="http://schemas.openxmlformats.org/officeDocument/2006/relationships/theme" Target="theme/theme1.xml"/><Relationship Id="rId51" Type="http://schemas.openxmlformats.org/officeDocument/2006/relationships/tableStyles" Target="tableStyles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  <a:p>
            <a:r>
              <a:rPr lang="ja-JP" altLang="en-US" dirty="0"/>
              <a:t>画像分類は，画像に対して，ラベルとその確率を得ることです．</a:t>
            </a:r>
          </a:p>
          <a:p>
            <a:endParaRPr lang="ja-JP" altLang="en-US" dirty="0"/>
          </a:p>
          <a:p>
            <a:r>
              <a:rPr lang="ja-JP" altLang="en-US" dirty="0"/>
              <a:t>ラベルというのは，画像分類した結果の，画像の種類を表すキーワードのことです．</a:t>
            </a:r>
          </a:p>
          <a:p>
            <a:endParaRPr lang="ja-JP" altLang="en-US" dirty="0"/>
          </a:p>
          <a:p>
            <a:r>
              <a:rPr lang="ja-JP" altLang="en-US" dirty="0"/>
              <a:t>このラベルと確率を精度よく自動で求めるために，人工知能を使うことができます．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813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画像分類の例</a:t>
            </a:r>
          </a:p>
          <a:p>
            <a:endParaRPr lang="ja-JP" altLang="en-US" dirty="0"/>
          </a:p>
          <a:p>
            <a:r>
              <a:rPr lang="ja-JP" altLang="en-US" dirty="0"/>
              <a:t>画像に対して，いくつかのラベル，</a:t>
            </a:r>
          </a:p>
          <a:p>
            <a:r>
              <a:rPr lang="ja-JP" altLang="en-US" dirty="0"/>
              <a:t>それぞれのラベルに対しての確率が得られています．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例えば，この結果を見ると，この画像，ラベルが </a:t>
            </a:r>
            <a:r>
              <a:rPr lang="en-US" altLang="ja-JP" dirty="0" err="1"/>
              <a:t>lab_coat</a:t>
            </a:r>
            <a:r>
              <a:rPr lang="en-US" altLang="ja-JP" dirty="0"/>
              <a:t> </a:t>
            </a:r>
            <a:r>
              <a:rPr lang="ja-JP" altLang="en-US" dirty="0"/>
              <a:t>である確率が，約 </a:t>
            </a:r>
            <a:r>
              <a:rPr lang="en-US" altLang="ja-JP" dirty="0"/>
              <a:t>0.98 </a:t>
            </a:r>
            <a:r>
              <a:rPr lang="ja-JP" altLang="en-US" dirty="0" err="1"/>
              <a:t>のように</a:t>
            </a:r>
            <a:r>
              <a:rPr lang="ja-JP" altLang="en-US" dirty="0"/>
              <a:t>結果が得られています．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このように，１枚の画像に対して，複数のラベルとそれぞれの確率を得ること．</a:t>
            </a:r>
          </a:p>
          <a:p>
            <a:r>
              <a:rPr lang="ja-JP" altLang="en-US" dirty="0"/>
              <a:t>それが画像分類です．</a:t>
            </a:r>
          </a:p>
          <a:p>
            <a:endParaRPr lang="ja-JP" altLang="en-US" dirty="0"/>
          </a:p>
          <a:p>
            <a:r>
              <a:rPr lang="ja-JP" altLang="en-US" dirty="0"/>
              <a:t>画像分類は，画像を扱う他の人工知能，例えば，物体検出などの基礎になっています．</a:t>
            </a:r>
          </a:p>
          <a:p>
            <a:endParaRPr lang="ja-JP" altLang="en-US" dirty="0"/>
          </a:p>
          <a:p>
            <a:r>
              <a:rPr lang="ja-JP" altLang="en-US" dirty="0"/>
              <a:t>画像分類の説明は以上です．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315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6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06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731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277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6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299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367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9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90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8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1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16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55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90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90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77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21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54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2841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6" Type="http://schemas.openxmlformats.org/officeDocument/2006/relationships/image" Target="../media/image1.png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6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254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729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9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t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github.com/josedolz/IVD-Net" TargetMode="External"/><Relationship Id="rId3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arxiv.org/pdf/1612.07695v2.pdf" TargetMode="External"/><Relationship Id="rId3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3" Type="http://schemas.openxmlformats.org/officeDocument/2006/relationships/hyperlink" Target="https://arxiv.org/pdf/2110.05812.pdf" TargetMode="Externa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huggingface.co/spaces/shi-labs/OneFormer" TargetMode="External"/><Relationship Id="rId3" Type="http://schemas.openxmlformats.org/officeDocument/2006/relationships/image" Target="../media/image20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e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colab.research.google.com/drive/1Ri1v_O4A5vXRSSEBgt4umKC1l3SoWp9U?usp=sharing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huggingface.co/spaces/shi-labs/OneFormer" TargetMode="External"/><Relationship Id="rId3" Type="http://schemas.openxmlformats.org/officeDocument/2006/relationships/image" Target="../media/image32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colab.research.google.com/drive/1xWaQuJt50LqYwyw9ohsYERZ_Ix1gy1rN?usp=sharing#scrollTo=az0NragleQUI" TargetMode="Externa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a</a:t>
            </a:r>
            <a:r>
              <a:rPr lang="en-US" altLang="ja-JP" sz="4400" dirty="0">
                <a:latin typeface="メイリオ" panose="020B0604030504040204" pitchFamily="50" charset="-128"/>
              </a:rPr>
              <a:t>t-7.</a:t>
            </a:r>
            <a:r>
              <a:rPr lang="ja-JP" altLang="en-US" sz="4400" dirty="0">
                <a:latin typeface="メイリオ" panose="020B0604030504040204" pitchFamily="50" charset="-128"/>
              </a:rPr>
              <a:t>セグメンテーション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7">
            <a:extLst>
              <a:ext uri="{FF2B5EF4-FFF2-40B4-BE49-F238E27FC236}">
                <a16:creationId xmlns:a16="http://schemas.microsoft.com/office/drawing/2014/main" id="{41802FF3-E117-E2F4-40CE-4A625A7C4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fontScale="92500"/>
          </a:bodyPr>
          <a:lstStyle/>
          <a:p>
            <a:r>
              <a:rPr lang="ja-JP" altLang="en-US" sz="2800" dirty="0"/>
              <a:t>（ディープラーニングのシステムとプログラミング）</a:t>
            </a:r>
            <a:endParaRPr lang="en-US" altLang="ja-JP" sz="2800" dirty="0"/>
          </a:p>
          <a:p>
            <a:r>
              <a:rPr lang="ja-JP" altLang="en-US" sz="2800"/>
              <a:t>（全１２回</a:t>
            </a:r>
            <a:r>
              <a:rPr lang="ja-JP" altLang="en-US" sz="2800" dirty="0"/>
              <a:t>）</a:t>
            </a:r>
          </a:p>
          <a:p>
            <a:r>
              <a:rPr lang="en-US" altLang="ja-JP" dirty="0">
                <a:hlinkClick r:id="rId5"/>
              </a:rPr>
              <a:t>https://www.kkaneko.jp/ai/at/index.html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7789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684BBF-62B9-AB97-C82E-00C69AEC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画像セグメンテーションの例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CEE6CC-39E5-ABCF-1D8E-26322D57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CC20FC-57AE-521E-B1F4-E3CF5792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" y="1686706"/>
            <a:ext cx="4495800" cy="2229039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124ECC2B-B7D4-3A65-2DA2-F6702C255FAC}"/>
              </a:ext>
            </a:extLst>
          </p:cNvPr>
          <p:cNvSpPr/>
          <p:nvPr/>
        </p:nvSpPr>
        <p:spPr>
          <a:xfrm>
            <a:off x="4607686" y="2440756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630AEAF-C6D6-1DC8-F7E8-96C31188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238" y="1686705"/>
            <a:ext cx="4310128" cy="214547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60C15A-73AB-1FE0-148A-54449B57EA63}"/>
              </a:ext>
            </a:extLst>
          </p:cNvPr>
          <p:cNvSpPr txBox="1"/>
          <p:nvPr/>
        </p:nvSpPr>
        <p:spPr>
          <a:xfrm>
            <a:off x="883925" y="4416379"/>
            <a:ext cx="744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画像セグメンテーションは、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画像の画素単位で、種類を識別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7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6FF8C-C9D9-C370-7866-FC47349A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画像セグメンテーションの例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E6884-E43A-B94A-8853-6C6BD237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62B97A-CB4A-8F36-62A1-56611D44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392"/>
            <a:ext cx="9076044" cy="46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6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27B731-C993-4FC7-A574-63915368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画像セグメンテーション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ED9D3F-BFD0-98C1-D9AC-2C535093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020587"/>
            <a:ext cx="8461208" cy="5158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セグメンテーションの目的</a:t>
            </a:r>
          </a:p>
          <a:p>
            <a:r>
              <a:rPr kumimoji="1" lang="ja-JP" altLang="en-US" sz="2400" dirty="0"/>
              <a:t>画像を、</a:t>
            </a:r>
            <a:r>
              <a:rPr kumimoji="1" lang="ja-JP" altLang="en-US" sz="2400" b="1" dirty="0"/>
              <a:t>意味のある領域ごと</a:t>
            </a:r>
            <a:r>
              <a:rPr kumimoji="1" lang="ja-JP" altLang="en-US" sz="2400" dirty="0"/>
              <a:t>に分割</a:t>
            </a:r>
            <a:endParaRPr kumimoji="1" lang="en-US" altLang="ja-JP" sz="2400" dirty="0"/>
          </a:p>
          <a:p>
            <a:r>
              <a:rPr lang="ja-JP" altLang="en-US" sz="2400" dirty="0"/>
              <a:t>物体の「形」を詳細に解析</a:t>
            </a:r>
            <a:endParaRPr kumimoji="1" lang="ja-JP" altLang="en-US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dirty="0"/>
              <a:t>機能</a:t>
            </a:r>
            <a:endParaRPr kumimoji="1" lang="ja-JP" altLang="en-US" sz="2400" dirty="0"/>
          </a:p>
          <a:p>
            <a:r>
              <a:rPr kumimoji="1" lang="ja-JP" altLang="en-US" sz="2400" b="1" dirty="0"/>
              <a:t>同じ種類の画素</a:t>
            </a:r>
            <a:r>
              <a:rPr kumimoji="1" lang="ja-JP" altLang="en-US" sz="2400" dirty="0"/>
              <a:t>が同じラベルに分類される</a:t>
            </a:r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dirty="0"/>
              <a:t>セグメンテーションの利点</a:t>
            </a:r>
          </a:p>
          <a:p>
            <a:r>
              <a:rPr kumimoji="1" lang="ja-JP" altLang="en-US" sz="2400" b="1" dirty="0"/>
              <a:t>物体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画像のどこにあるか</a:t>
            </a:r>
            <a:r>
              <a:rPr kumimoji="1" lang="ja-JP" altLang="en-US" sz="2400" dirty="0"/>
              <a:t>を正確に知ることができる</a:t>
            </a:r>
            <a:endParaRPr kumimoji="1" lang="en-US" altLang="ja-JP" sz="2400" dirty="0"/>
          </a:p>
          <a:p>
            <a:r>
              <a:rPr kumimoji="1" lang="ja-JP" altLang="en-US" sz="2400" b="1" dirty="0"/>
              <a:t>物体の形</a:t>
            </a:r>
            <a:r>
              <a:rPr kumimoji="1" lang="ja-JP" altLang="en-US" sz="2400" dirty="0"/>
              <a:t>や</a:t>
            </a:r>
            <a:r>
              <a:rPr kumimoji="1" lang="ja-JP" altLang="en-US" sz="2400" b="1" dirty="0"/>
              <a:t>大きさ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数値化</a:t>
            </a:r>
            <a:r>
              <a:rPr kumimoji="1" lang="ja-JP" altLang="en-US" sz="2400" dirty="0"/>
              <a:t>するための基礎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E90BF1-211A-8A41-E75C-59BE55BB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F8E6EC-3D57-E6B2-77F5-6AD95DD9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医療画像のセグメンテーション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5A349C-B46C-5792-BBE2-F9C2F062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E733E0-E92D-7478-FF3E-EC478E56E70B}"/>
              </a:ext>
            </a:extLst>
          </p:cNvPr>
          <p:cNvSpPr txBox="1"/>
          <p:nvPr/>
        </p:nvSpPr>
        <p:spPr>
          <a:xfrm>
            <a:off x="485565" y="6413196"/>
            <a:ext cx="564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https://github.com/josedolz/IVD-Net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より転載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5AA417-AE98-8FF6-666E-45DF8BA92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5" y="644892"/>
            <a:ext cx="7495942" cy="55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0AC991-53BA-B04A-FC61-8F1102A7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自動運転での画像セグメンテーション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14AFB7-0771-0C6B-2A10-79CBF371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46538D-5DF6-3C0B-D86C-F2CAFB8F08B1}"/>
              </a:ext>
            </a:extLst>
          </p:cNvPr>
          <p:cNvSpPr txBox="1"/>
          <p:nvPr/>
        </p:nvSpPr>
        <p:spPr>
          <a:xfrm>
            <a:off x="972821" y="6466033"/>
            <a:ext cx="6477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https://arxiv.org/pdf/1612.07695v2.pdf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より転載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7FF8F7D-3BA1-AC06-4209-2C24CD7E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63" y="754575"/>
            <a:ext cx="8612372" cy="57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1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DBA4C0-4D6B-1185-65D6-67D6DAB6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衛星画像のセグメンテーション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1D931B-0278-61E4-DAD8-B5CE27D3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B449B01-E3B4-B3AA-F5BC-FDF191CA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" y="794112"/>
            <a:ext cx="8948715" cy="556644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B085AC-F946-943E-5265-EDA089AAA6D0}"/>
              </a:ext>
            </a:extLst>
          </p:cNvPr>
          <p:cNvSpPr txBox="1"/>
          <p:nvPr/>
        </p:nvSpPr>
        <p:spPr>
          <a:xfrm>
            <a:off x="451301" y="6313640"/>
            <a:ext cx="546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3"/>
              </a:rPr>
              <a:t>https://arxiv.org/pdf/2110.05812.pdf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より転載</a:t>
            </a:r>
          </a:p>
        </p:txBody>
      </p:sp>
    </p:spTree>
    <p:extLst>
      <p:ext uri="{BB962C8B-B14F-4D97-AF65-F5344CB8AC3E}">
        <p14:creationId xmlns:p14="http://schemas.microsoft.com/office/powerpoint/2010/main" val="3312139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A7AC8D-7F59-CA61-6BB4-B85BFC30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18113"/>
            <a:ext cx="8461208" cy="602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画素</a:t>
            </a:r>
            <a:endParaRPr kumimoji="1" lang="en-US" altLang="ja-JP" sz="2400" b="1" dirty="0"/>
          </a:p>
          <a:p>
            <a:r>
              <a:rPr kumimoji="1" lang="ja-JP" altLang="en-US" sz="2400" dirty="0"/>
              <a:t>画素は、画像を構成する最小の単位。各画素には、色、明るさの情報がある</a:t>
            </a:r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テクスチャ</a:t>
            </a:r>
          </a:p>
          <a:p>
            <a:r>
              <a:rPr kumimoji="1" lang="ja-JP" altLang="en-US" sz="2400" dirty="0"/>
              <a:t>テクスチャはの違いを手掛かりとしてセグメンテーションが行われる場合もある</a:t>
            </a:r>
          </a:p>
          <a:p>
            <a:endParaRPr kumimoji="1" lang="en-US" altLang="ja-JP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dirty="0"/>
              <a:t>ラベル付け</a:t>
            </a:r>
          </a:p>
          <a:p>
            <a:r>
              <a:rPr kumimoji="1" lang="ja-JP" altLang="en-US" sz="2400" dirty="0"/>
              <a:t>セグメンテーションでは、各画素に、</a:t>
            </a:r>
            <a:r>
              <a:rPr kumimoji="1" lang="ja-JP" altLang="en-US" sz="2400" b="1" dirty="0"/>
              <a:t>識別のための名前</a:t>
            </a:r>
            <a:r>
              <a:rPr kumimoji="1" lang="ja-JP" altLang="en-US" sz="2400" dirty="0"/>
              <a:t>として</a:t>
            </a:r>
            <a:r>
              <a:rPr kumimoji="1" lang="ja-JP" altLang="en-US" sz="2400" b="1" dirty="0"/>
              <a:t>ラベル</a:t>
            </a:r>
            <a:r>
              <a:rPr kumimoji="1" lang="ja-JP" altLang="en-US" sz="2400" dirty="0"/>
              <a:t>を割り当てる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144BCD-1476-5558-4602-02720046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DDECA6D-5FF6-720A-4E42-155F7114A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33" y="2014699"/>
            <a:ext cx="780386" cy="1028543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0285073-0172-6649-5BD9-879F708EA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393" y="2102462"/>
            <a:ext cx="64008" cy="6873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9113345-D4BF-3E09-D599-97EDB4CA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206" y="1951072"/>
            <a:ext cx="1653643" cy="120508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BFFF6C6-9891-5C56-9470-CC39F5886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028" y="4113121"/>
            <a:ext cx="1402338" cy="133743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9DE9447-7CA8-D46E-D1AA-B82E5E1E2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826" y="4103901"/>
            <a:ext cx="1439152" cy="1337439"/>
          </a:xfrm>
          <a:prstGeom prst="rect">
            <a:avLst/>
          </a:prstGeom>
        </p:spPr>
      </p:pic>
      <p:sp>
        <p:nvSpPr>
          <p:cNvPr id="8" name="タイトル 7">
            <a:extLst>
              <a:ext uri="{FF2B5EF4-FFF2-40B4-BE49-F238E27FC236}">
                <a16:creationId xmlns:a16="http://schemas.microsoft.com/office/drawing/2014/main" id="{8C1CFA8C-27A2-2A83-0133-632B9E1D2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57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オンラインデモによる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画像セグメンテーションの体験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画像セグメンテーション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en-US" altLang="ja-JP" sz="2400" b="1" dirty="0" err="1"/>
              <a:t>OneFormer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のデモ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3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 err="1"/>
              <a:t>OneFormer</a:t>
            </a:r>
            <a:r>
              <a:rPr lang="en-US" altLang="ja-JP" sz="2400" dirty="0"/>
              <a:t> </a:t>
            </a:r>
            <a:r>
              <a:rPr lang="ja-JP" altLang="en-US" sz="2400" dirty="0"/>
              <a:t>のデモページを開く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https://huggingface.co/spaces/shi-labs/OneFormer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オンラインサービスであり、混雑時などは動かない場合がある。授業中で動かなかった場合には、後日試してほしい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/>
              <a:t>② 画面の「</a:t>
            </a:r>
            <a:r>
              <a:rPr lang="en-US" altLang="ja-JP" sz="2400" b="1" dirty="0"/>
              <a:t>Input Image</a:t>
            </a:r>
            <a:r>
              <a:rPr lang="ja-JP" altLang="en-US" sz="2400" dirty="0"/>
              <a:t>」で画像ファイルを設定するか、下の「</a:t>
            </a:r>
            <a:r>
              <a:rPr lang="en-US" altLang="ja-JP" sz="2400" b="1" dirty="0"/>
              <a:t>Examples</a:t>
            </a:r>
            <a:r>
              <a:rPr lang="ja-JP" altLang="en-US" sz="2400" dirty="0"/>
              <a:t>」で画像を選ぶ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en-US" altLang="ja-JP" sz="2400" b="1" dirty="0"/>
              <a:t>Submit</a:t>
            </a:r>
            <a:r>
              <a:rPr lang="ja-JP" altLang="en-US" sz="2400" dirty="0"/>
              <a:t>」</a:t>
            </a:r>
            <a:r>
              <a:rPr lang="en-US" altLang="ja-JP" sz="2400" dirty="0"/>
              <a:t> </a:t>
            </a:r>
            <a:r>
              <a:rPr lang="ja-JP" altLang="en-US" sz="2400" dirty="0"/>
              <a:t>をクリック。結果を確認。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8D5F1B5-394F-0B6D-5260-E97FDF55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66" y="3826335"/>
            <a:ext cx="5639090" cy="31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4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912694-D987-DBE4-CE72-E044668C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AD4124-DA64-8B03-58BB-BE5EDDBB6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画像セグメンテーション</a:t>
            </a:r>
          </a:p>
          <a:p>
            <a:r>
              <a:rPr lang="ja-JP" altLang="en-US" sz="2400" dirty="0"/>
              <a:t>画像セグメンテーションは、</a:t>
            </a:r>
            <a:r>
              <a:rPr lang="ja-JP" altLang="en-US" sz="2400" b="1" dirty="0"/>
              <a:t>画像の画素単位で、種類を識別</a:t>
            </a:r>
            <a:endParaRPr lang="ja-JP" altLang="en-US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セグメンテーションの目的</a:t>
            </a:r>
          </a:p>
          <a:p>
            <a:r>
              <a:rPr kumimoji="1" lang="ja-JP" altLang="en-US" sz="2400" dirty="0"/>
              <a:t>画像を、</a:t>
            </a:r>
            <a:r>
              <a:rPr kumimoji="1" lang="ja-JP" altLang="en-US" sz="2400" b="1" dirty="0"/>
              <a:t>意味のある領域ごと</a:t>
            </a:r>
            <a:r>
              <a:rPr kumimoji="1" lang="ja-JP" altLang="en-US" sz="2400" dirty="0"/>
              <a:t>に分割</a:t>
            </a:r>
            <a:endParaRPr kumimoji="1" lang="en-US" altLang="ja-JP" sz="2400" dirty="0"/>
          </a:p>
          <a:p>
            <a:r>
              <a:rPr lang="ja-JP" altLang="en-US" sz="2400" dirty="0"/>
              <a:t>物体の「形」を詳細に解析</a:t>
            </a:r>
            <a:endParaRPr kumimoji="1" lang="ja-JP" altLang="en-US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セグメンテーションの利点</a:t>
            </a:r>
          </a:p>
          <a:p>
            <a:r>
              <a:rPr kumimoji="1" lang="ja-JP" altLang="en-US" sz="2400" b="1" dirty="0"/>
              <a:t>物体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画像のどこにあるか</a:t>
            </a:r>
            <a:r>
              <a:rPr kumimoji="1" lang="ja-JP" altLang="en-US" sz="2400" dirty="0"/>
              <a:t>を正確に知ることができる</a:t>
            </a:r>
            <a:endParaRPr kumimoji="1" lang="en-US" altLang="ja-JP" sz="2400" dirty="0"/>
          </a:p>
          <a:p>
            <a:r>
              <a:rPr kumimoji="1" lang="ja-JP" altLang="en-US" sz="2400" b="1" dirty="0"/>
              <a:t>物体の形</a:t>
            </a:r>
            <a:r>
              <a:rPr kumimoji="1" lang="ja-JP" altLang="en-US" sz="2400" dirty="0"/>
              <a:t>や</a:t>
            </a:r>
            <a:r>
              <a:rPr kumimoji="1" lang="ja-JP" altLang="en-US" sz="2400" b="1" dirty="0"/>
              <a:t>大きさ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数値化</a:t>
            </a:r>
            <a:r>
              <a:rPr kumimoji="1" lang="ja-JP" altLang="en-US" sz="2400" dirty="0"/>
              <a:t>するための基礎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3A1DA0-38C0-8967-E9E5-370AD0BE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6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8672" y="1027612"/>
            <a:ext cx="6765328" cy="433160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画像セグメンテーションの詳細説明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画像セグメンテーションの概要、主要手法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(FCN, U-Net)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、種類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(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セマンティック、インスタンス、パノプティック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)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の説明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オンラインデモやプログラム例を用いた、実践的な演習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図や具体例を交えた解説。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による画像理解の現状と可能性の理解を向上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56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7-3. </a:t>
            </a:r>
            <a:r>
              <a:rPr lang="ja-JP" altLang="en-US" sz="4500" dirty="0">
                <a:solidFill>
                  <a:schemeClr val="tx2"/>
                </a:solidFill>
              </a:rPr>
              <a:t>画像セグメンテーションの技術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155D28-FD90-3285-7B68-A14D01A2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画像セグメンテーションの手法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B3EB6B-7076-BF60-AF5B-26F4647E5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ディープラーニングによる画像セグメンテーション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FCN (Fully Convolutional Network), </a:t>
            </a:r>
            <a:r>
              <a:rPr kumimoji="1" lang="en-US" altLang="ja-JP" sz="2400" dirty="0"/>
              <a:t>2015</a:t>
            </a:r>
            <a:r>
              <a:rPr kumimoji="1" lang="ja-JP" altLang="en-US" sz="2400" dirty="0"/>
              <a:t>年発表</a:t>
            </a:r>
            <a:endParaRPr lang="en-US" altLang="ja-JP" sz="2400" dirty="0"/>
          </a:p>
          <a:p>
            <a:r>
              <a:rPr kumimoji="1" lang="en-US" altLang="ja-JP" sz="2400" b="1" dirty="0"/>
              <a:t>U-Net</a:t>
            </a:r>
            <a:r>
              <a:rPr kumimoji="1" lang="en-US" altLang="ja-JP" sz="2400" dirty="0"/>
              <a:t>, 2015</a:t>
            </a:r>
            <a:r>
              <a:rPr kumimoji="1" lang="ja-JP" altLang="en-US" sz="2400" dirty="0"/>
              <a:t>年発表</a:t>
            </a:r>
            <a:endParaRPr kumimoji="1"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u="sng" dirty="0"/>
              <a:t>ディープラーニング利用の特徴</a:t>
            </a:r>
            <a:endParaRPr kumimoji="1" lang="en-US" altLang="ja-JP" sz="2400" u="sng" dirty="0"/>
          </a:p>
          <a:p>
            <a:r>
              <a:rPr kumimoji="1" lang="ja-JP" altLang="en-US" sz="2400" b="1" dirty="0"/>
              <a:t>精度の向上</a:t>
            </a:r>
            <a:endParaRPr kumimoji="1" lang="en-US" altLang="ja-JP" sz="2400" b="1" dirty="0"/>
          </a:p>
          <a:p>
            <a:r>
              <a:rPr lang="ja-JP" altLang="en-US" sz="2400" dirty="0"/>
              <a:t>学習を行うことで、</a:t>
            </a:r>
            <a:r>
              <a:rPr lang="ja-JP" altLang="en-US" sz="2400" b="1" dirty="0"/>
              <a:t>さまざまな種類に対応可能</a:t>
            </a:r>
            <a:endParaRPr lang="en-US" altLang="ja-JP" sz="2400" b="1" dirty="0"/>
          </a:p>
          <a:p>
            <a:r>
              <a:rPr kumimoji="1" lang="ja-JP" altLang="en-US" sz="2400" b="1" dirty="0"/>
              <a:t>教師あり学習で</a:t>
            </a:r>
            <a:r>
              <a:rPr lang="ja-JP" altLang="en-US" sz="2400" b="1" dirty="0"/>
              <a:t>あり、</a:t>
            </a:r>
            <a:r>
              <a:rPr kumimoji="1" lang="ja-JP" altLang="en-US" sz="2400" b="1" dirty="0"/>
              <a:t>訓練データが必要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C9569B-9330-BCFB-3FCA-4F9FAF3A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5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9D029F-7E47-3637-B086-31269DDD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FCN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A4B537-ECBD-449E-0292-DF97448B8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937996"/>
            <a:ext cx="8955224" cy="5005505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畳み込みニューラルネットワークの改良</a:t>
            </a:r>
            <a:endParaRPr lang="en-US" altLang="ja-JP" sz="2400" dirty="0"/>
          </a:p>
          <a:p>
            <a:r>
              <a:rPr lang="ja-JP" altLang="en-US" sz="2400" dirty="0"/>
              <a:t>画素ごとに結果を出力する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6349F5-DF6D-B9A6-22BA-C3DE6069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CD15EA7A-B935-1C98-090C-A86885069556}"/>
              </a:ext>
            </a:extLst>
          </p:cNvPr>
          <p:cNvGraphicFramePr>
            <a:graphicFrameLocks noGrp="1"/>
          </p:cNvGraphicFramePr>
          <p:nvPr/>
        </p:nvGraphicFramePr>
        <p:xfrm>
          <a:off x="527008" y="2795147"/>
          <a:ext cx="8180440" cy="24847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55337">
                  <a:extLst>
                    <a:ext uri="{9D8B030D-6E8A-4147-A177-3AD203B41FA5}">
                      <a16:colId xmlns:a16="http://schemas.microsoft.com/office/drawing/2014/main" val="3526724272"/>
                    </a:ext>
                  </a:extLst>
                </a:gridCol>
                <a:gridCol w="4425103">
                  <a:extLst>
                    <a:ext uri="{9D8B030D-6E8A-4147-A177-3AD203B41FA5}">
                      <a16:colId xmlns:a16="http://schemas.microsoft.com/office/drawing/2014/main" val="2457104195"/>
                    </a:ext>
                  </a:extLst>
                </a:gridCol>
              </a:tblGrid>
              <a:tr h="1242388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通常のニューラルネットワーク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画像全体</a:t>
                      </a: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に対する結果を出力</a:t>
                      </a:r>
                      <a:endParaRPr kumimoji="1" lang="en-US" altLang="ja-JP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（画像分類など）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488087"/>
                  </a:ext>
                </a:extLst>
              </a:tr>
              <a:tr h="1242388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FCN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画素ごと</a:t>
                      </a:r>
                      <a:r>
                        <a:rPr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に結果を出力</a:t>
                      </a:r>
                      <a:endParaRPr lang="en-US" altLang="ja-JP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（セグメンテーションなど）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70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237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9D029F-7E47-3637-B086-31269DDD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FCN</a:t>
            </a:r>
            <a:r>
              <a:rPr kumimoji="1" lang="ja-JP" altLang="en-US" dirty="0"/>
              <a:t> 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A4B537-ECBD-449E-0292-DF97448B8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08212"/>
            <a:ext cx="8618955" cy="5135290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アップサンプリング層</a:t>
            </a:r>
            <a:r>
              <a:rPr lang="ja-JP" altLang="en-US" sz="2400" dirty="0"/>
              <a:t>で構成</a:t>
            </a:r>
            <a:endParaRPr lang="en-US" altLang="ja-JP" sz="2400" dirty="0"/>
          </a:p>
          <a:p>
            <a:r>
              <a:rPr lang="ja-JP" altLang="en-US" sz="2400" dirty="0"/>
              <a:t>アップサンプリング層を持つことが特徴である。</a:t>
            </a:r>
            <a:r>
              <a:rPr lang="ja-JP" altLang="en-US" sz="2400" b="1" dirty="0"/>
              <a:t>アップサンプリング層</a:t>
            </a:r>
            <a:r>
              <a:rPr lang="ja-JP" altLang="en-US" sz="2400" dirty="0"/>
              <a:t>では、</a:t>
            </a:r>
            <a:r>
              <a:rPr lang="ja-JP" altLang="en-US" sz="2400" b="1" dirty="0"/>
              <a:t>特徴マップ</a:t>
            </a:r>
            <a:r>
              <a:rPr lang="ja-JP" altLang="en-US" sz="2400" dirty="0"/>
              <a:t>を、</a:t>
            </a:r>
            <a:r>
              <a:rPr lang="ja-JP" altLang="en-US" sz="2400" b="1" dirty="0"/>
              <a:t>元の入力画像の大きさまで拡大</a:t>
            </a:r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6349F5-DF6D-B9A6-22BA-C3DE6069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EC4E4A-6E18-D5F0-B5C3-45B4D113BBC4}"/>
              </a:ext>
            </a:extLst>
          </p:cNvPr>
          <p:cNvSpPr txBox="1"/>
          <p:nvPr/>
        </p:nvSpPr>
        <p:spPr>
          <a:xfrm>
            <a:off x="930275" y="6205763"/>
            <a:ext cx="678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Jonathan Long, Evan </a:t>
            </a: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Shelhamer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Trevor Darrell,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Fully Convolutional Networks for Semantic Segmentation, arXiv:1411.4038, 2015.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88C9E7-0D07-04FB-DAD5-F775A774B534}"/>
              </a:ext>
            </a:extLst>
          </p:cNvPr>
          <p:cNvSpPr txBox="1"/>
          <p:nvPr/>
        </p:nvSpPr>
        <p:spPr>
          <a:xfrm>
            <a:off x="203200" y="5391889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畳み込みニューラルネットワークによる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C51E042-E93C-D5E0-1AC1-B0AB1C59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2701"/>
            <a:ext cx="4072210" cy="116524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0D7EDD1-6B65-E766-E840-2862E84C5FCF}"/>
              </a:ext>
            </a:extLst>
          </p:cNvPr>
          <p:cNvSpPr txBox="1"/>
          <p:nvPr/>
        </p:nvSpPr>
        <p:spPr>
          <a:xfrm>
            <a:off x="50800" y="4579302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0BFCE7-358A-0E74-2F46-856F87C98ED4}"/>
              </a:ext>
            </a:extLst>
          </p:cNvPr>
          <p:cNvSpPr txBox="1"/>
          <p:nvPr/>
        </p:nvSpPr>
        <p:spPr>
          <a:xfrm>
            <a:off x="2943979" y="4569227"/>
            <a:ext cx="887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FA60797-315E-3BE4-D932-27FD55C2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49" y="3133288"/>
            <a:ext cx="3467278" cy="174316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441F10-E1D9-DDAE-9C54-1892AA6F2095}"/>
              </a:ext>
            </a:extLst>
          </p:cNvPr>
          <p:cNvSpPr txBox="1"/>
          <p:nvPr/>
        </p:nvSpPr>
        <p:spPr>
          <a:xfrm>
            <a:off x="4648200" y="4887841"/>
            <a:ext cx="14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CB0BE2D-689A-E274-C55B-262409A5D9CD}"/>
              </a:ext>
            </a:extLst>
          </p:cNvPr>
          <p:cNvSpPr txBox="1"/>
          <p:nvPr/>
        </p:nvSpPr>
        <p:spPr>
          <a:xfrm>
            <a:off x="7382629" y="4918279"/>
            <a:ext cx="887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3231EEF-0693-953E-6881-5F76D8BF9FCA}"/>
              </a:ext>
            </a:extLst>
          </p:cNvPr>
          <p:cNvSpPr txBox="1"/>
          <p:nvPr/>
        </p:nvSpPr>
        <p:spPr>
          <a:xfrm>
            <a:off x="1917662" y="2904307"/>
            <a:ext cx="167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23EE444-1531-FC15-891E-D5586B938B63}"/>
              </a:ext>
            </a:extLst>
          </p:cNvPr>
          <p:cNvCxnSpPr>
            <a:cxnSpLocks/>
          </p:cNvCxnSpPr>
          <p:nvPr/>
        </p:nvCxnSpPr>
        <p:spPr>
          <a:xfrm flipH="1">
            <a:off x="2419350" y="3355592"/>
            <a:ext cx="95250" cy="5473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6A57E06-968B-BD86-02F7-C22A75679673}"/>
              </a:ext>
            </a:extLst>
          </p:cNvPr>
          <p:cNvSpPr txBox="1"/>
          <p:nvPr/>
        </p:nvSpPr>
        <p:spPr>
          <a:xfrm>
            <a:off x="6189694" y="2289754"/>
            <a:ext cx="2321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アップサンプリング層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6E869D0-5641-E251-86E2-1B22439B7B3C}"/>
              </a:ext>
            </a:extLst>
          </p:cNvPr>
          <p:cNvCxnSpPr>
            <a:cxnSpLocks/>
          </p:cNvCxnSpPr>
          <p:nvPr/>
        </p:nvCxnSpPr>
        <p:spPr>
          <a:xfrm>
            <a:off x="7350225" y="2931928"/>
            <a:ext cx="174525" cy="3952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8ED1E21-1D01-6C6C-EAA4-7B339079C276}"/>
              </a:ext>
            </a:extLst>
          </p:cNvPr>
          <p:cNvSpPr txBox="1"/>
          <p:nvPr/>
        </p:nvSpPr>
        <p:spPr>
          <a:xfrm>
            <a:off x="4443790" y="5361022"/>
            <a:ext cx="4468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FCN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による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画像セグメンテーション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11944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CE59FA-01C0-FBE2-DBE4-3C99D4DE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FCN </a:t>
            </a:r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13A9CB-D7C9-E70C-D08E-9CABA9E7B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ja-JP" altLang="en-US" sz="2400" b="1" dirty="0"/>
              <a:t>畳み込み層</a:t>
            </a:r>
            <a:r>
              <a:rPr lang="en-US" altLang="ja-JP" sz="2400" dirty="0"/>
              <a:t>: </a:t>
            </a:r>
            <a:r>
              <a:rPr lang="ja-JP" altLang="en-US" sz="2400" dirty="0"/>
              <a:t>局所的特徴抽出</a:t>
            </a:r>
          </a:p>
          <a:p>
            <a:pPr>
              <a:lnSpc>
                <a:spcPct val="120000"/>
              </a:lnSpc>
            </a:pPr>
            <a:r>
              <a:rPr lang="ja-JP" altLang="en-US" sz="2400" b="1" dirty="0"/>
              <a:t>プーリング層</a:t>
            </a:r>
            <a:r>
              <a:rPr lang="en-US" altLang="ja-JP" sz="2400" dirty="0"/>
              <a:t>: </a:t>
            </a:r>
            <a:r>
              <a:rPr lang="ja-JP" altLang="en-US" sz="2400" dirty="0"/>
              <a:t>画像縮小と過学習防止</a:t>
            </a:r>
          </a:p>
          <a:p>
            <a:r>
              <a:rPr kumimoji="1" lang="ja-JP" altLang="en-US" sz="2400" b="1" dirty="0"/>
              <a:t>アップサンプリング層</a:t>
            </a:r>
            <a:r>
              <a:rPr kumimoji="1" lang="ja-JP" altLang="en-US" sz="2400" dirty="0"/>
              <a:t>：畳み込み層とプーリング層で得られた特徴マップを、</a:t>
            </a:r>
            <a:r>
              <a:rPr lang="ja-JP" altLang="en-US" sz="2400" dirty="0"/>
              <a:t> </a:t>
            </a:r>
            <a:r>
              <a:rPr lang="ja-JP" altLang="en-US" sz="2400" b="1" dirty="0"/>
              <a:t>元の入力画像の大きさまで拡大</a:t>
            </a:r>
            <a:endParaRPr lang="en-US" altLang="ja-JP" sz="2400" b="1" dirty="0"/>
          </a:p>
          <a:p>
            <a:endParaRPr kumimoji="1" lang="en-US" altLang="ja-JP" sz="2400" b="1" dirty="0"/>
          </a:p>
          <a:p>
            <a:pPr marL="0" indent="0">
              <a:buNone/>
            </a:pPr>
            <a:r>
              <a:rPr lang="en-US" altLang="ja-JP" sz="2400" b="1" u="sng" dirty="0"/>
              <a:t>FCN</a:t>
            </a:r>
            <a:r>
              <a:rPr lang="ja-JP" altLang="en-US" sz="2400" b="1" u="sng" dirty="0"/>
              <a:t>のアイデア</a:t>
            </a:r>
            <a:endParaRPr lang="en-US" altLang="ja-JP" sz="2400" b="1" u="sng" dirty="0"/>
          </a:p>
          <a:p>
            <a:pPr marL="0" indent="0">
              <a:buNone/>
            </a:pPr>
            <a:r>
              <a:rPr lang="ja-JP" altLang="en-US" sz="2400" dirty="0"/>
              <a:t>全結合層を使用せずに、アップサンプリング層によって、画素ごとの結果出力を可能に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7FFF23-A9D0-6314-B071-E29BEC04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73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9D029F-7E47-3637-B086-31269DDD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U-Net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A4B537-ECBD-449E-0292-DF97448B8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937996"/>
            <a:ext cx="8461208" cy="5610288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latin typeface="メイリオ" panose="020B0604030504040204" pitchFamily="50" charset="-128"/>
              </a:rPr>
              <a:t>FCN </a:t>
            </a:r>
            <a:r>
              <a:rPr lang="ja-JP" altLang="en-US" sz="2400" b="1" dirty="0">
                <a:latin typeface="メイリオ" panose="020B0604030504040204" pitchFamily="50" charset="-128"/>
              </a:rPr>
              <a:t>の改良</a:t>
            </a:r>
            <a:endParaRPr lang="en-US" altLang="ja-JP" sz="2400" b="1" dirty="0">
              <a:latin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</a:rPr>
              <a:t>ダウンサンプリングとアップサンプリングの組み合わせ</a:t>
            </a:r>
            <a:endParaRPr lang="en-US" altLang="ja-JP" sz="2400" b="1" dirty="0">
              <a:latin typeface="メイリオ" panose="020B0604030504040204" pitchFamily="50" charset="-128"/>
            </a:endParaRPr>
          </a:p>
          <a:p>
            <a:pPr lvl="1"/>
            <a:r>
              <a:rPr lang="ja-JP" altLang="en-US" b="1" dirty="0">
                <a:latin typeface="メイリオ" panose="020B0604030504040204" pitchFamily="50" charset="-128"/>
              </a:rPr>
              <a:t>ダウンサンプリング</a:t>
            </a:r>
            <a:r>
              <a:rPr lang="ja-JP" altLang="en-US" dirty="0">
                <a:latin typeface="メイリオ" panose="020B0604030504040204" pitchFamily="50" charset="-128"/>
              </a:rPr>
              <a:t>（プーリング層）：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457200" lvl="1" indent="0">
              <a:buNone/>
            </a:pPr>
            <a:r>
              <a:rPr lang="ja-JP" altLang="en-US" b="1" dirty="0">
                <a:latin typeface="メイリオ" panose="020B0604030504040204" pitchFamily="50" charset="-128"/>
              </a:rPr>
              <a:t>画像全体のサイズ縮小</a:t>
            </a:r>
            <a:r>
              <a:rPr lang="ja-JP" altLang="en-US" dirty="0">
                <a:latin typeface="メイリオ" panose="020B0604030504040204" pitchFamily="50" charset="-128"/>
              </a:rPr>
              <a:t>により、大域的な特徴を捉えることを可能に。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lvl="1"/>
            <a:r>
              <a:rPr lang="ja-JP" altLang="en-US" b="1" dirty="0">
                <a:latin typeface="メイリオ" panose="020B0604030504040204" pitchFamily="50" charset="-128"/>
              </a:rPr>
              <a:t>アップサンプリング</a:t>
            </a:r>
            <a:r>
              <a:rPr lang="ja-JP" altLang="en-US" dirty="0">
                <a:latin typeface="メイリオ" panose="020B0604030504040204" pitchFamily="50" charset="-128"/>
              </a:rPr>
              <a:t>（アップサンプリング層）：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457200" lvl="1" indent="0">
              <a:buNone/>
            </a:pPr>
            <a:r>
              <a:rPr lang="ja-JP" altLang="en-US" b="1" dirty="0">
                <a:latin typeface="メイリオ" panose="020B0604030504040204" pitchFamily="50" charset="-128"/>
              </a:rPr>
              <a:t>特徴マップのサイズ拡大</a:t>
            </a:r>
            <a:r>
              <a:rPr lang="ja-JP" altLang="en-US" dirty="0">
                <a:latin typeface="メイリオ" panose="020B0604030504040204" pitchFamily="50" charset="-128"/>
              </a:rPr>
              <a:t>で、低解像度の特徴マップと、高解像との特徴マップを統合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lvl="1"/>
            <a:endParaRPr lang="en-US" altLang="ja-JP" dirty="0">
              <a:latin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</a:rPr>
              <a:t>スキップ接続</a:t>
            </a:r>
            <a:endParaRPr lang="en-US" altLang="ja-JP" sz="2400" b="1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　ダウンサンプリングにおいて、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輪郭情報が失われるという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cs typeface="+mn-cs"/>
            </a:endParaRPr>
          </a:p>
          <a:p>
            <a:pPr marL="0" indent="0">
              <a:buNone/>
            </a:pPr>
            <a:r>
              <a:rPr lang="ja-JP" altLang="en-US" sz="2400" b="1" dirty="0">
                <a:latin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問題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を解決．</a:t>
            </a:r>
            <a:endParaRPr lang="en-US" altLang="ja-JP" sz="2400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6349F5-DF6D-B9A6-22BA-C3DE6069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378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7DAD9-03EF-497D-9F7F-52B2327B2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U-Net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176E5D-9273-4016-A15A-52CE1AC6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759" y="6415810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7987E5-52A1-48E0-9E8E-447484A4FF47}"/>
              </a:ext>
            </a:extLst>
          </p:cNvPr>
          <p:cNvSpPr txBox="1"/>
          <p:nvPr/>
        </p:nvSpPr>
        <p:spPr>
          <a:xfrm>
            <a:off x="253908" y="253447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35017DA-439A-4979-9F19-8D0BB3AFF237}"/>
              </a:ext>
            </a:extLst>
          </p:cNvPr>
          <p:cNvSpPr txBox="1"/>
          <p:nvPr/>
        </p:nvSpPr>
        <p:spPr>
          <a:xfrm>
            <a:off x="2158231" y="2140936"/>
            <a:ext cx="646331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特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徴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マ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ッ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プ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1DE2BE-6A49-4D53-802D-AC17F600C4A8}"/>
              </a:ext>
            </a:extLst>
          </p:cNvPr>
          <p:cNvSpPr txBox="1"/>
          <p:nvPr/>
        </p:nvSpPr>
        <p:spPr>
          <a:xfrm>
            <a:off x="2786319" y="3512849"/>
            <a:ext cx="646331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特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徴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マ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ッ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プ　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E60BF2-A913-425F-A688-18E2FFDE6DA0}"/>
              </a:ext>
            </a:extLst>
          </p:cNvPr>
          <p:cNvSpPr txBox="1"/>
          <p:nvPr/>
        </p:nvSpPr>
        <p:spPr>
          <a:xfrm>
            <a:off x="34178" y="64170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4FA1BC3-B70A-443C-950B-BA96208024BA}"/>
              </a:ext>
            </a:extLst>
          </p:cNvPr>
          <p:cNvSpPr/>
          <p:nvPr/>
        </p:nvSpPr>
        <p:spPr>
          <a:xfrm>
            <a:off x="1729492" y="2070674"/>
            <a:ext cx="2570644" cy="4089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FB6BCF-4CB2-4873-B2E9-42E565A7BF45}"/>
              </a:ext>
            </a:extLst>
          </p:cNvPr>
          <p:cNvSpPr/>
          <p:nvPr/>
        </p:nvSpPr>
        <p:spPr>
          <a:xfrm>
            <a:off x="154378" y="2077044"/>
            <a:ext cx="1310419" cy="13177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642882E-8FDB-4F96-A837-108159240F72}"/>
              </a:ext>
            </a:extLst>
          </p:cNvPr>
          <p:cNvSpPr/>
          <p:nvPr/>
        </p:nvSpPr>
        <p:spPr>
          <a:xfrm>
            <a:off x="4378630" y="2077044"/>
            <a:ext cx="3401401" cy="4089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7D4A7BE6-0EBE-471F-B554-C42E76324EE3}"/>
              </a:ext>
            </a:extLst>
          </p:cNvPr>
          <p:cNvCxnSpPr>
            <a:cxnSpLocks/>
          </p:cNvCxnSpPr>
          <p:nvPr/>
        </p:nvCxnSpPr>
        <p:spPr>
          <a:xfrm>
            <a:off x="1524502" y="2669073"/>
            <a:ext cx="574402" cy="945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A878E67-7547-4826-9A16-BAE7D7895BCA}"/>
              </a:ext>
            </a:extLst>
          </p:cNvPr>
          <p:cNvCxnSpPr>
            <a:cxnSpLocks/>
          </p:cNvCxnSpPr>
          <p:nvPr/>
        </p:nvCxnSpPr>
        <p:spPr>
          <a:xfrm flipH="1">
            <a:off x="2521251" y="3192775"/>
            <a:ext cx="2" cy="283898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A8B6664-50B6-4527-B617-E1EC545C7AB3}"/>
              </a:ext>
            </a:extLst>
          </p:cNvPr>
          <p:cNvCxnSpPr>
            <a:cxnSpLocks/>
          </p:cNvCxnSpPr>
          <p:nvPr/>
        </p:nvCxnSpPr>
        <p:spPr>
          <a:xfrm>
            <a:off x="3109484" y="4593855"/>
            <a:ext cx="0" cy="35027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BEFD6AB1-CE7B-4A26-ABB4-8E4221125234}"/>
              </a:ext>
            </a:extLst>
          </p:cNvPr>
          <p:cNvCxnSpPr>
            <a:cxnSpLocks/>
          </p:cNvCxnSpPr>
          <p:nvPr/>
        </p:nvCxnSpPr>
        <p:spPr>
          <a:xfrm flipV="1">
            <a:off x="5610397" y="4593855"/>
            <a:ext cx="0" cy="3010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B565A6A-C132-4CF6-A25C-6222A4A3FBDF}"/>
              </a:ext>
            </a:extLst>
          </p:cNvPr>
          <p:cNvCxnSpPr>
            <a:cxnSpLocks/>
          </p:cNvCxnSpPr>
          <p:nvPr/>
        </p:nvCxnSpPr>
        <p:spPr>
          <a:xfrm flipV="1">
            <a:off x="6346302" y="3156599"/>
            <a:ext cx="0" cy="30105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31DA17E-46F5-43CF-AD36-DABCC7FDAE13}"/>
              </a:ext>
            </a:extLst>
          </p:cNvPr>
          <p:cNvSpPr txBox="1"/>
          <p:nvPr/>
        </p:nvSpPr>
        <p:spPr>
          <a:xfrm>
            <a:off x="2098904" y="1344700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マルチスケール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の特徴マップ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60BB9D7-BCA6-4FA8-93E1-0496B29EF94F}"/>
              </a:ext>
            </a:extLst>
          </p:cNvPr>
          <p:cNvSpPr txBox="1"/>
          <p:nvPr/>
        </p:nvSpPr>
        <p:spPr>
          <a:xfrm>
            <a:off x="4643005" y="1373895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アップサンプリングしながら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結果を得る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67689F-954F-A2BE-3A1D-08346B33C32C}"/>
              </a:ext>
            </a:extLst>
          </p:cNvPr>
          <p:cNvSpPr txBox="1"/>
          <p:nvPr/>
        </p:nvSpPr>
        <p:spPr>
          <a:xfrm>
            <a:off x="2344598" y="3512849"/>
            <a:ext cx="33855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サ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ズ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縮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小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3DD5C92-0CC6-851F-7D2D-4E913020EDF4}"/>
              </a:ext>
            </a:extLst>
          </p:cNvPr>
          <p:cNvSpPr txBox="1"/>
          <p:nvPr/>
        </p:nvSpPr>
        <p:spPr>
          <a:xfrm>
            <a:off x="2940207" y="4979353"/>
            <a:ext cx="33855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サ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ズ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縮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小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C0417A2-0EF1-C8A7-6A45-EBB401485789}"/>
              </a:ext>
            </a:extLst>
          </p:cNvPr>
          <p:cNvSpPr txBox="1"/>
          <p:nvPr/>
        </p:nvSpPr>
        <p:spPr>
          <a:xfrm>
            <a:off x="3327248" y="4977617"/>
            <a:ext cx="646331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特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徴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マ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ッ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プ　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5D9DB70-BDE1-44E2-B124-A158CAFD500D}"/>
              </a:ext>
            </a:extLst>
          </p:cNvPr>
          <p:cNvSpPr/>
          <p:nvPr/>
        </p:nvSpPr>
        <p:spPr>
          <a:xfrm>
            <a:off x="4038522" y="4984476"/>
            <a:ext cx="620232" cy="10087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E494CD3-A0FF-1367-0D85-26D452989DF8}"/>
              </a:ext>
            </a:extLst>
          </p:cNvPr>
          <p:cNvSpPr txBox="1"/>
          <p:nvPr/>
        </p:nvSpPr>
        <p:spPr>
          <a:xfrm>
            <a:off x="5441120" y="4988306"/>
            <a:ext cx="33855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サ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ズ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拡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大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76720AB-55D2-9ECD-7143-5E4965689FD6}"/>
              </a:ext>
            </a:extLst>
          </p:cNvPr>
          <p:cNvSpPr txBox="1"/>
          <p:nvPr/>
        </p:nvSpPr>
        <p:spPr>
          <a:xfrm>
            <a:off x="4722084" y="4976007"/>
            <a:ext cx="646331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途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中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結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果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348AFEE-D049-2F59-20D5-FC84273EA70A}"/>
              </a:ext>
            </a:extLst>
          </p:cNvPr>
          <p:cNvSpPr txBox="1"/>
          <p:nvPr/>
        </p:nvSpPr>
        <p:spPr>
          <a:xfrm>
            <a:off x="6160156" y="3549072"/>
            <a:ext cx="338554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サ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ズ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拡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大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5BE97B9-2343-E8A3-F6D6-CDDE79B0E0D9}"/>
              </a:ext>
            </a:extLst>
          </p:cNvPr>
          <p:cNvSpPr txBox="1"/>
          <p:nvPr/>
        </p:nvSpPr>
        <p:spPr>
          <a:xfrm>
            <a:off x="5441120" y="3536773"/>
            <a:ext cx="646331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途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中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結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果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17FA43-1709-F09B-DF60-C54232A22581}"/>
              </a:ext>
            </a:extLst>
          </p:cNvPr>
          <p:cNvSpPr txBox="1"/>
          <p:nvPr/>
        </p:nvSpPr>
        <p:spPr>
          <a:xfrm>
            <a:off x="6175544" y="2140935"/>
            <a:ext cx="646331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途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中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結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果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E13B5F3-7027-9B8E-0FD1-AC74210D3C9E}"/>
              </a:ext>
            </a:extLst>
          </p:cNvPr>
          <p:cNvSpPr txBox="1"/>
          <p:nvPr/>
        </p:nvSpPr>
        <p:spPr>
          <a:xfrm>
            <a:off x="6914706" y="2140934"/>
            <a:ext cx="646331" cy="10156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終　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結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果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FAF5443-295C-A46D-B441-E0D0A76716A1}"/>
              </a:ext>
            </a:extLst>
          </p:cNvPr>
          <p:cNvSpPr txBox="1"/>
          <p:nvPr/>
        </p:nvSpPr>
        <p:spPr>
          <a:xfrm>
            <a:off x="2277041" y="6162663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全体で多層のニューラルネットワーク</a:t>
            </a: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08C57CC-F71A-1146-255C-691585BD256B}"/>
              </a:ext>
            </a:extLst>
          </p:cNvPr>
          <p:cNvCxnSpPr>
            <a:cxnSpLocks/>
          </p:cNvCxnSpPr>
          <p:nvPr/>
        </p:nvCxnSpPr>
        <p:spPr>
          <a:xfrm>
            <a:off x="7653868" y="2659622"/>
            <a:ext cx="574402" cy="945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2153F5FF-0AA8-8528-E99E-596620B7D98A}"/>
              </a:ext>
            </a:extLst>
          </p:cNvPr>
          <p:cNvCxnSpPr>
            <a:cxnSpLocks/>
          </p:cNvCxnSpPr>
          <p:nvPr/>
        </p:nvCxnSpPr>
        <p:spPr>
          <a:xfrm>
            <a:off x="2940207" y="2673798"/>
            <a:ext cx="3093282" cy="193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868AFD11-D2EE-75E0-5030-C309043BD7DB}"/>
              </a:ext>
            </a:extLst>
          </p:cNvPr>
          <p:cNvCxnSpPr>
            <a:cxnSpLocks/>
          </p:cNvCxnSpPr>
          <p:nvPr/>
        </p:nvCxnSpPr>
        <p:spPr>
          <a:xfrm>
            <a:off x="3535817" y="4041502"/>
            <a:ext cx="174612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81E6F8D6-8EDA-A92A-3D92-B223E6DD0DCF}"/>
              </a:ext>
            </a:extLst>
          </p:cNvPr>
          <p:cNvSpPr txBox="1"/>
          <p:nvPr/>
        </p:nvSpPr>
        <p:spPr>
          <a:xfrm>
            <a:off x="3028106" y="2257064"/>
            <a:ext cx="1687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スキップ接続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BBE8A3D-3126-8A8F-2C3B-67704A74851F}"/>
              </a:ext>
            </a:extLst>
          </p:cNvPr>
          <p:cNvSpPr txBox="1"/>
          <p:nvPr/>
        </p:nvSpPr>
        <p:spPr>
          <a:xfrm>
            <a:off x="3520958" y="3602686"/>
            <a:ext cx="1687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スキップ接続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CBD76168-F463-2493-63BF-2A5EB5F09363}"/>
              </a:ext>
            </a:extLst>
          </p:cNvPr>
          <p:cNvSpPr txBox="1"/>
          <p:nvPr/>
        </p:nvSpPr>
        <p:spPr>
          <a:xfrm>
            <a:off x="4714146" y="2771129"/>
            <a:ext cx="16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両方を入力として使用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DB7C4E5-8B88-D885-2E2A-DC29CBD458F1}"/>
              </a:ext>
            </a:extLst>
          </p:cNvPr>
          <p:cNvSpPr txBox="1"/>
          <p:nvPr/>
        </p:nvSpPr>
        <p:spPr>
          <a:xfrm>
            <a:off x="4000076" y="4177291"/>
            <a:ext cx="16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両方を入力として使用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A22EA009-70A5-D32F-D09D-B97E784D6F5C}"/>
              </a:ext>
            </a:extLst>
          </p:cNvPr>
          <p:cNvSpPr txBox="1"/>
          <p:nvPr/>
        </p:nvSpPr>
        <p:spPr>
          <a:xfrm>
            <a:off x="321845" y="6433345"/>
            <a:ext cx="7070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Olaf </a:t>
            </a:r>
            <a:r>
              <a:rPr kumimoji="1" lang="en-US" altLang="ja-JP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Ronneberger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Philipp Fischer, Thomas </a:t>
            </a:r>
            <a:r>
              <a:rPr kumimoji="1" lang="en-US" altLang="ja-JP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Brox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U-Net: Convolutional Networks for Biomedical Image Segmentation, arXiv:1505.04597, 2015.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C5341F-8AD5-35EB-BA01-C0BA7574276F}"/>
              </a:ext>
            </a:extLst>
          </p:cNvPr>
          <p:cNvSpPr txBox="1"/>
          <p:nvPr/>
        </p:nvSpPr>
        <p:spPr>
          <a:xfrm>
            <a:off x="0" y="680573"/>
            <a:ext cx="4586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ダウンサンプリング：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サイズ縮小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。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游ゴシック" panose="020B0400000000000000" pitchFamily="50" charset="-128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アップサンプリング：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サイズ拡大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游ゴシック" panose="020B0400000000000000" pitchFamily="50" charset="-128"/>
                <a:cs typeface="+mn-cs"/>
              </a:rPr>
              <a:t>。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C46433-8D1B-1D7D-A058-0D58EA46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U-Net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3BF3C807-AD6C-E9FB-F251-667A6CC1B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684" y="1548627"/>
            <a:ext cx="7070631" cy="47670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233A97-2895-73EC-A675-9076848B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241619-EAD4-CACA-F2BC-C62B23E505A9}"/>
              </a:ext>
            </a:extLst>
          </p:cNvPr>
          <p:cNvSpPr txBox="1"/>
          <p:nvPr/>
        </p:nvSpPr>
        <p:spPr>
          <a:xfrm>
            <a:off x="321845" y="6381382"/>
            <a:ext cx="7070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Olaf </a:t>
            </a:r>
            <a:r>
              <a:rPr kumimoji="1" lang="en-US" altLang="ja-JP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Ronneberger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Philipp Fischer, Thomas </a:t>
            </a:r>
            <a:r>
              <a:rPr kumimoji="1" lang="en-US" altLang="ja-JP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Brox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U-Net: Convolutional Networks for Biomedical Image Segmentation, arXiv:1505.04597, 2015.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230033-DDA3-C2F2-E5C5-2D5203D9F660}"/>
              </a:ext>
            </a:extLst>
          </p:cNvPr>
          <p:cNvSpPr txBox="1"/>
          <p:nvPr/>
        </p:nvSpPr>
        <p:spPr>
          <a:xfrm>
            <a:off x="420283" y="676946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青矢印：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畳み込み層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、赤矢印：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緑矢印：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アップサンプリング層</a:t>
            </a:r>
          </a:p>
        </p:txBody>
      </p:sp>
    </p:spTree>
    <p:extLst>
      <p:ext uri="{BB962C8B-B14F-4D97-AF65-F5344CB8AC3E}">
        <p14:creationId xmlns:p14="http://schemas.microsoft.com/office/powerpoint/2010/main" val="307424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63AA52-6535-F6E4-5028-861127EE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620626" cy="7620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U-Net </a:t>
            </a:r>
            <a:r>
              <a:rPr kumimoji="1" lang="ja-JP" altLang="en-US" dirty="0"/>
              <a:t>によるセマンティック・セグメンテーション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688700-3037-81E8-9CEB-A3E54869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72" y="5077865"/>
            <a:ext cx="7214856" cy="76209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細胞のモノクロ画像のセグメンテーション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98BEEC-56C1-4F30-7C96-837D1310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0E28EB-9C0C-A9E5-DD42-B86723DDF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23" y="1243819"/>
            <a:ext cx="8530298" cy="33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9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77F713-2C1B-8D63-BBA6-35FA72C3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357B7A-A42B-FAA8-2DC6-BBB9FF5BC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557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b="1" u="sng" dirty="0"/>
              <a:t>畳み込みニューラルネットワークを利用した画像セグメンテーション</a:t>
            </a:r>
            <a:endParaRPr kumimoji="1" lang="ja-JP" altLang="en-US" b="1" u="sng" dirty="0"/>
          </a:p>
          <a:p>
            <a:r>
              <a:rPr kumimoji="1" lang="en-US" altLang="ja-JP" dirty="0"/>
              <a:t>FCN (Fully Convolutional Network) - 2015</a:t>
            </a:r>
            <a:r>
              <a:rPr kumimoji="1" lang="ja-JP" altLang="en-US" dirty="0"/>
              <a:t>年発表</a:t>
            </a:r>
          </a:p>
          <a:p>
            <a:r>
              <a:rPr kumimoji="1" lang="en-US" altLang="ja-JP" dirty="0"/>
              <a:t>U-Net - 2015</a:t>
            </a:r>
            <a:r>
              <a:rPr kumimoji="1" lang="ja-JP" altLang="en-US" dirty="0"/>
              <a:t>年発表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u="sng" dirty="0"/>
              <a:t>ディープラーニングによる画像セグメンテーションの特徴</a:t>
            </a:r>
          </a:p>
          <a:p>
            <a:r>
              <a:rPr kumimoji="1" lang="ja-JP" altLang="en-US" dirty="0"/>
              <a:t>精度の向上</a:t>
            </a:r>
          </a:p>
          <a:p>
            <a:r>
              <a:rPr lang="ja-JP" altLang="en-US" sz="2800" dirty="0"/>
              <a:t>学習を行うことで、</a:t>
            </a:r>
            <a:r>
              <a:rPr lang="ja-JP" altLang="en-US" sz="2800" b="1" dirty="0"/>
              <a:t>さまざまな種類に対応可能</a:t>
            </a:r>
            <a:endParaRPr lang="en-US" altLang="ja-JP" sz="2800" b="1" dirty="0"/>
          </a:p>
          <a:p>
            <a:r>
              <a:rPr kumimoji="1" lang="ja-JP" altLang="en-US" dirty="0"/>
              <a:t>教師あり学習であり、訓練データが必要</a:t>
            </a:r>
          </a:p>
          <a:p>
            <a:pPr marL="0" indent="0">
              <a:buNone/>
            </a:pPr>
            <a:r>
              <a:rPr kumimoji="1" lang="en-US" altLang="ja-JP" b="1" u="sng" dirty="0"/>
              <a:t>FCN</a:t>
            </a:r>
            <a:r>
              <a:rPr kumimoji="1" lang="ja-JP" altLang="en-US" b="1" u="sng" dirty="0"/>
              <a:t>の概要</a:t>
            </a:r>
            <a:endParaRPr kumimoji="1" lang="ja-JP" altLang="en-US" u="sng" dirty="0"/>
          </a:p>
          <a:p>
            <a:r>
              <a:rPr kumimoji="1" lang="ja-JP" altLang="en-US" dirty="0"/>
              <a:t>畳み込みニューラルネットワークの改良</a:t>
            </a:r>
          </a:p>
          <a:p>
            <a:r>
              <a:rPr kumimoji="1" lang="ja-JP" altLang="en-US" b="1" dirty="0"/>
              <a:t>画素レベルでの</a:t>
            </a:r>
            <a:r>
              <a:rPr lang="ja-JP" altLang="en-US" b="1" dirty="0"/>
              <a:t>結果</a:t>
            </a:r>
            <a:r>
              <a:rPr kumimoji="1" lang="ja-JP" altLang="en-US" b="1" dirty="0"/>
              <a:t>出力</a:t>
            </a:r>
            <a:endParaRPr kumimoji="1" lang="ja-JP" altLang="en-US" dirty="0"/>
          </a:p>
          <a:p>
            <a:r>
              <a:rPr kumimoji="1" lang="ja-JP" altLang="en-US" dirty="0"/>
              <a:t>畳み込み層、プーリング層、アップサンプリング層から構成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1" u="sng" dirty="0"/>
              <a:t>U-Net</a:t>
            </a:r>
            <a:r>
              <a:rPr lang="ja-JP" altLang="en-US" b="1" u="sng" dirty="0"/>
              <a:t>の概要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FCN</a:t>
            </a:r>
            <a:r>
              <a:rPr lang="ja-JP" altLang="en-US" dirty="0"/>
              <a:t> の改良</a:t>
            </a:r>
            <a:endParaRPr lang="en-US" altLang="ja-JP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dirty="0"/>
              <a:t>スキップ接続を使用し、輪郭情報の損失を防ぐ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8962A5-E0AC-95BE-526A-9C2AE77C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8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7-4. </a:t>
            </a:r>
            <a:r>
              <a:rPr lang="ja-JP" altLang="en-US" sz="4500" dirty="0">
                <a:solidFill>
                  <a:schemeClr val="tx2"/>
                </a:solidFill>
              </a:rPr>
              <a:t>画像セグメンテーションのバリエーション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9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50898F-FD76-4919-B66B-6EC5ADDC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セグメンテーションの種類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133948-2F2C-4083-993E-88E3656E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CBB178-3216-4E53-831B-470C98C7D829}"/>
              </a:ext>
            </a:extLst>
          </p:cNvPr>
          <p:cNvSpPr txBox="1"/>
          <p:nvPr/>
        </p:nvSpPr>
        <p:spPr>
          <a:xfrm>
            <a:off x="3170808" y="4830629"/>
            <a:ext cx="601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パノプティック・セグメンテーション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A3DEA3-9584-4E88-9283-75B95DA1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4" y="4766543"/>
            <a:ext cx="2912204" cy="198735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DA5D3B-5CB9-45CC-8E49-BE62C97C72C7}"/>
              </a:ext>
            </a:extLst>
          </p:cNvPr>
          <p:cNvSpPr txBox="1"/>
          <p:nvPr/>
        </p:nvSpPr>
        <p:spPr>
          <a:xfrm>
            <a:off x="3272407" y="2617446"/>
            <a:ext cx="509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インスタンス・セグメンテーション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FD2480-D455-47CD-A471-D698D6A36136}"/>
              </a:ext>
            </a:extLst>
          </p:cNvPr>
          <p:cNvSpPr txBox="1"/>
          <p:nvPr/>
        </p:nvSpPr>
        <p:spPr>
          <a:xfrm>
            <a:off x="3170808" y="661797"/>
            <a:ext cx="569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セマンティック・セグメンテーション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10B233-A929-4EF7-A411-132324534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94" y="2703172"/>
            <a:ext cx="2912203" cy="199244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5D3C36C-7C67-4ACA-980A-159C21F03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94" y="644893"/>
            <a:ext cx="2908900" cy="19873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71C187-1B46-4658-9E99-E4001BD4DBF6}"/>
              </a:ext>
            </a:extLst>
          </p:cNvPr>
          <p:cNvSpPr txBox="1"/>
          <p:nvPr/>
        </p:nvSpPr>
        <p:spPr>
          <a:xfrm>
            <a:off x="3579840" y="1271602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画像内のすべての画素にラベルを付ける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「個々の物体を検出する」という概念はない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A4660F-A534-4E3C-A57D-BF6F211A1615}"/>
              </a:ext>
            </a:extLst>
          </p:cNvPr>
          <p:cNvSpPr txBox="1"/>
          <p:nvPr/>
        </p:nvSpPr>
        <p:spPr>
          <a:xfrm>
            <a:off x="3560143" y="3039967"/>
            <a:ext cx="5439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物体を検出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する．同じ種類の複数の物体がある場合は、別々のものとして認識．各物体に対してセグメンテーションを実施。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592E363-42F1-48A0-A6F7-62F2BF46A603}"/>
              </a:ext>
            </a:extLst>
          </p:cNvPr>
          <p:cNvCxnSpPr>
            <a:cxnSpLocks/>
          </p:cNvCxnSpPr>
          <p:nvPr/>
        </p:nvCxnSpPr>
        <p:spPr>
          <a:xfrm flipH="1" flipV="1">
            <a:off x="2521719" y="3458194"/>
            <a:ext cx="1027990" cy="698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CCCABD-0940-467B-8DD2-2A35CFEB9C95}"/>
              </a:ext>
            </a:extLst>
          </p:cNvPr>
          <p:cNvSpPr txBox="1"/>
          <p:nvPr/>
        </p:nvSpPr>
        <p:spPr>
          <a:xfrm>
            <a:off x="3497647" y="4071881"/>
            <a:ext cx="5564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「物体として識別できない部分は結果がない」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ということもある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57C44BA-D09A-4951-825C-0C045D6F5492}"/>
              </a:ext>
            </a:extLst>
          </p:cNvPr>
          <p:cNvSpPr txBox="1"/>
          <p:nvPr/>
        </p:nvSpPr>
        <p:spPr>
          <a:xfrm>
            <a:off x="3582824" y="5408824"/>
            <a:ext cx="660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セマンティック・セグメンテーションと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インスタンス・セグメンテーションの同時実行</a:t>
            </a:r>
          </a:p>
        </p:txBody>
      </p:sp>
    </p:spTree>
    <p:extLst>
      <p:ext uri="{BB962C8B-B14F-4D97-AF65-F5344CB8AC3E}">
        <p14:creationId xmlns:p14="http://schemas.microsoft.com/office/powerpoint/2010/main" val="2991363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61330A-BEEE-4659-89F5-5E30B4A1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7294" cy="55297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インスタンス・セグメンテーションの例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2346B7-FFC8-45F2-B8CA-7A1A3775392A}"/>
              </a:ext>
            </a:extLst>
          </p:cNvPr>
          <p:cNvSpPr txBox="1"/>
          <p:nvPr/>
        </p:nvSpPr>
        <p:spPr>
          <a:xfrm>
            <a:off x="634861" y="639108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画像を，インスタンス（物体）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に分けセグメンテーションを実行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372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2F0B48-885F-BEFF-7F4C-5E4CB9CA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F34831-C7D8-C4FE-86ED-E40910DCC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5" y="1186619"/>
            <a:ext cx="8359136" cy="4621878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32A57BB-166D-C1B6-2B1E-D93D73CC150E}"/>
              </a:ext>
            </a:extLst>
          </p:cNvPr>
          <p:cNvCxnSpPr>
            <a:cxnSpLocks/>
          </p:cNvCxnSpPr>
          <p:nvPr/>
        </p:nvCxnSpPr>
        <p:spPr>
          <a:xfrm flipH="1" flipV="1">
            <a:off x="647700" y="4330700"/>
            <a:ext cx="577850" cy="17257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F6AA4D-52B2-0DA5-FA12-C2D54F6602F2}"/>
              </a:ext>
            </a:extLst>
          </p:cNvPr>
          <p:cNvSpPr txBox="1"/>
          <p:nvPr/>
        </p:nvSpPr>
        <p:spPr>
          <a:xfrm>
            <a:off x="937118" y="6056470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物体と物体の切れ目が判別できている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（セマンティック・セグメンテーションでは、このようにはならない）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72ABCA5-5E83-0C1B-09B1-40D12CBFBAB2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パノプティック・セグメンテーションの例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3F314A5-CA39-2E4D-8187-3FDE02483991}"/>
              </a:ext>
            </a:extLst>
          </p:cNvPr>
          <p:cNvCxnSpPr>
            <a:cxnSpLocks/>
          </p:cNvCxnSpPr>
          <p:nvPr/>
        </p:nvCxnSpPr>
        <p:spPr>
          <a:xfrm flipH="1">
            <a:off x="2794000" y="1110063"/>
            <a:ext cx="222250" cy="210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103AA53-C767-F146-E273-25CA702DC505}"/>
              </a:ext>
            </a:extLst>
          </p:cNvPr>
          <p:cNvSpPr txBox="1"/>
          <p:nvPr/>
        </p:nvSpPr>
        <p:spPr>
          <a:xfrm>
            <a:off x="1602000" y="540288"/>
            <a:ext cx="734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物体ではないエリアも対象である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（インスタンス・セグメンテーションでは、このようにはならない）</a:t>
            </a:r>
          </a:p>
        </p:txBody>
      </p:sp>
    </p:spTree>
    <p:extLst>
      <p:ext uri="{BB962C8B-B14F-4D97-AF65-F5344CB8AC3E}">
        <p14:creationId xmlns:p14="http://schemas.microsoft.com/office/powerpoint/2010/main" val="1585182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インスタンス・セグメンテーションのプログラム例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インスタンス・セグメンテーション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Google </a:t>
            </a:r>
            <a:r>
              <a:rPr lang="en-US" altLang="ja-JP" sz="2400" b="1" dirty="0" err="1"/>
              <a:t>Colaboratory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60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https://colab.research.google.com/drive/1Ri1v_O4A5vXRSSEBgt4umKC1l3SoWp9U?usp=sharing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インスタンス・セグメンテーション</a:t>
            </a:r>
            <a:r>
              <a:rPr lang="ja-JP" altLang="en-US" sz="2400" dirty="0"/>
              <a:t>のプログラムや説明や実行結果が掲載されている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２人の人間は「違うもの」として識別される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BD949D8-7F4B-0D54-72B1-0431CE90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99" y="2628052"/>
            <a:ext cx="3400546" cy="422994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DE117A6-86E8-AC03-BF19-B294DB8E0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054" y="2628051"/>
            <a:ext cx="3400545" cy="423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69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演習３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画像セグメンテーションの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バリエーション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画像セグメンテーション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en-US" altLang="ja-JP" sz="2400" b="1" dirty="0" err="1"/>
              <a:t>OneFormer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のデモ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71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再び </a:t>
            </a:r>
            <a:r>
              <a:rPr lang="en-US" altLang="ja-JP" sz="2400" dirty="0" err="1"/>
              <a:t>OneFormer</a:t>
            </a:r>
            <a:r>
              <a:rPr lang="en-US" altLang="ja-JP" sz="2400" dirty="0"/>
              <a:t> </a:t>
            </a:r>
            <a:r>
              <a:rPr lang="ja-JP" altLang="en-US" sz="2400" dirty="0"/>
              <a:t>のデモページを開く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https://huggingface.co/spaces/shi-labs/OneFormer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オンラインサービスであり、混雑時などは動かない場合がある。授業中で動かなかった場合には、後日試してほしい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画面の「</a:t>
            </a:r>
            <a:r>
              <a:rPr lang="en-US" altLang="ja-JP" sz="2400" b="1" dirty="0"/>
              <a:t>Input Image</a:t>
            </a:r>
            <a:r>
              <a:rPr lang="ja-JP" altLang="en-US" sz="2400" dirty="0"/>
              <a:t>」で画像ファイルを設定するか、下の「</a:t>
            </a:r>
            <a:r>
              <a:rPr lang="en-US" altLang="ja-JP" sz="2400" b="1" dirty="0"/>
              <a:t>Examples</a:t>
            </a:r>
            <a:r>
              <a:rPr lang="ja-JP" altLang="en-US" sz="2400" dirty="0"/>
              <a:t>」で画像を選ぶ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　今後は、「</a:t>
            </a:r>
            <a:r>
              <a:rPr lang="en-US" altLang="ja-JP" sz="2400" dirty="0"/>
              <a:t>Task Token Input</a:t>
            </a:r>
            <a:r>
              <a:rPr lang="ja-JP" altLang="en-US" sz="2400" dirty="0"/>
              <a:t>」のところで、種類を選ぶ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the task is panoptic: </a:t>
            </a:r>
            <a:r>
              <a:rPr lang="ja-JP" altLang="en-US" sz="2400" b="1" dirty="0"/>
              <a:t>パノプティック・セグメンテーション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the task is instance: </a:t>
            </a:r>
            <a:r>
              <a:rPr lang="ja-JP" altLang="en-US" sz="2400" b="1" dirty="0"/>
              <a:t>インスタンス・セグメンテーション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the task is semantic: </a:t>
            </a:r>
            <a:r>
              <a:rPr lang="ja-JP" altLang="en-US" sz="2400" b="1" dirty="0"/>
              <a:t>セマンティック・セグメンテーション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「</a:t>
            </a:r>
            <a:r>
              <a:rPr lang="en-US" altLang="ja-JP" sz="2400" b="1" dirty="0"/>
              <a:t>Submit</a:t>
            </a:r>
            <a:r>
              <a:rPr lang="ja-JP" altLang="en-US" sz="2400" dirty="0"/>
              <a:t>」</a:t>
            </a:r>
            <a:r>
              <a:rPr lang="en-US" altLang="ja-JP" sz="2400" dirty="0"/>
              <a:t> </a:t>
            </a:r>
            <a:r>
              <a:rPr lang="ja-JP" altLang="en-US" sz="2400" dirty="0"/>
              <a:t>をクリック。結果を確認。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8AE984B-F61A-DDE7-413D-6B871CD9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38" y="5248634"/>
            <a:ext cx="6033500" cy="9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64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50898F-FD76-4919-B66B-6EC5ADDC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次のような結果が得られる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2D093E6-3D33-4FC1-A275-766A6021D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623" y="688634"/>
            <a:ext cx="2989246" cy="203314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133948-2F2C-4083-993E-88E3656E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3A9A11-85F1-4B11-99C7-3C638CE53B38}"/>
              </a:ext>
            </a:extLst>
          </p:cNvPr>
          <p:cNvSpPr/>
          <p:nvPr/>
        </p:nvSpPr>
        <p:spPr>
          <a:xfrm>
            <a:off x="162427" y="5288340"/>
            <a:ext cx="8620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OneFormer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のデモサイトを使用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URL: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https://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huggingface.co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/spaces/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shi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-labs/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OneFormer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訓練データは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COCO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バックボーンは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DiNAT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-L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71C73A-D52A-424D-9740-A191DFBA4E4D}"/>
              </a:ext>
            </a:extLst>
          </p:cNvPr>
          <p:cNvSpPr txBox="1"/>
          <p:nvPr/>
        </p:nvSpPr>
        <p:spPr>
          <a:xfrm>
            <a:off x="1472665" y="27226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CBB178-3216-4E53-831B-470C98C7D829}"/>
              </a:ext>
            </a:extLst>
          </p:cNvPr>
          <p:cNvSpPr txBox="1"/>
          <p:nvPr/>
        </p:nvSpPr>
        <p:spPr>
          <a:xfrm>
            <a:off x="42327" y="5061796"/>
            <a:ext cx="47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パノプティック・セグメンテーション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A3DEA3-9584-4E88-9283-75B95DA1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3" y="3056937"/>
            <a:ext cx="2989246" cy="203992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DA5D3B-5CB9-45CC-8E49-BE62C97C72C7}"/>
              </a:ext>
            </a:extLst>
          </p:cNvPr>
          <p:cNvSpPr txBox="1"/>
          <p:nvPr/>
        </p:nvSpPr>
        <p:spPr>
          <a:xfrm>
            <a:off x="4461911" y="2683092"/>
            <a:ext cx="398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インスタンス・セグメンテーション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FD2480-D455-47CD-A471-D698D6A36136}"/>
              </a:ext>
            </a:extLst>
          </p:cNvPr>
          <p:cNvSpPr txBox="1"/>
          <p:nvPr/>
        </p:nvSpPr>
        <p:spPr>
          <a:xfrm>
            <a:off x="4286810" y="5049859"/>
            <a:ext cx="445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セマンティック・セグメンテーション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10B233-A929-4EF7-A411-132324534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206" y="670809"/>
            <a:ext cx="2989246" cy="20451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5D3C36C-7C67-4ACA-980A-159C21F03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785" y="3019550"/>
            <a:ext cx="2989246" cy="2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0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2C4514-CC00-6652-3527-28FE3486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9FF239-418C-1049-4869-65194CD1A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次のページにパノプティック・セグメンテーションのプログラムを掲載している。余裕のある人は各自で確認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目的：</a:t>
            </a:r>
            <a:r>
              <a:rPr lang="en-US" altLang="ja-JP" dirty="0"/>
              <a:t>AI</a:t>
            </a:r>
            <a:r>
              <a:rPr lang="ja-JP" altLang="en-US" dirty="0"/>
              <a:t>について理解を深める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使用するページ</a:t>
            </a:r>
            <a:r>
              <a:rPr kumimoji="1" lang="en-US" altLang="ja-JP" dirty="0"/>
              <a:t>:</a:t>
            </a:r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https://colab.research.google.com/drive/1xWaQuJt50LqYwyw9ohsYERZ_Ix1gy1rN?usp=sharing#scrollTo=az0NragleQUI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B446B0-9AFA-3FE4-16DB-D205A0C9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0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画像理解の主な種類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6A7986-E1A6-4993-BF6D-5B521D88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4" y="689164"/>
            <a:ext cx="8461208" cy="5333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画像分類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「何があるか」を理解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物体検出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場所と大きさも理解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セグメンテーション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画素単位で理解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99362720-41F6-494A-A43A-4BA1EA824879}"/>
              </a:ext>
            </a:extLst>
          </p:cNvPr>
          <p:cNvSpPr/>
          <p:nvPr/>
        </p:nvSpPr>
        <p:spPr>
          <a:xfrm>
            <a:off x="147470" y="743256"/>
            <a:ext cx="283493" cy="5613095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515375-69B1-4C05-9835-C48207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4856378"/>
            <a:ext cx="1752690" cy="15812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074452-B341-4AF0-AC82-8225C895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4856378"/>
            <a:ext cx="1746340" cy="158123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85D47AB2-662F-4D28-BFBC-356F3C627AF1}"/>
              </a:ext>
            </a:extLst>
          </p:cNvPr>
          <p:cNvSpPr/>
          <p:nvPr/>
        </p:nvSpPr>
        <p:spPr>
          <a:xfrm>
            <a:off x="6565900" y="542814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2799817"/>
            <a:ext cx="1752690" cy="15812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1F05BE-4A47-4628-BF2A-AF8C6F9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743256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334828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EC65B982-7418-4003-8B83-04A4BDBAD40F}"/>
              </a:ext>
            </a:extLst>
          </p:cNvPr>
          <p:cNvSpPr/>
          <p:nvPr/>
        </p:nvSpPr>
        <p:spPr>
          <a:xfrm>
            <a:off x="6565900" y="1268435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B0DDC5-571F-4511-BB42-C8AB4AF8CE9E}"/>
              </a:ext>
            </a:extLst>
          </p:cNvPr>
          <p:cNvSpPr txBox="1"/>
          <p:nvPr/>
        </p:nvSpPr>
        <p:spPr>
          <a:xfrm>
            <a:off x="7058212" y="978914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42" y="280187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3429000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909236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2179387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4297680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2560148"/>
            <a:ext cx="194250" cy="3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4292294"/>
            <a:ext cx="198189" cy="2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913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F6286D-12B1-F6BE-A49B-1FBF072C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セグメンテーションのバリエーション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93C9EF-DB04-5F6B-340B-68C228929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セマンティック・セグメンテーション</a:t>
            </a:r>
          </a:p>
          <a:p>
            <a:pPr marL="0" indent="0">
              <a:buNone/>
            </a:pPr>
            <a:r>
              <a:rPr lang="ja-JP" altLang="en-US" dirty="0"/>
              <a:t>　「空」、「道路」などの広い領域の解析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インスタンス・セグメンテーション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物体の形状の分析、数の分析、変化の分析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ja-JP" altLang="en-US" dirty="0"/>
              <a:t>パノプティック・セグメンテーション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複雑なシーンにおいて、セマンティックとインスタンスの両方の情報を同時に取得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6FD950-091B-94BC-DF3D-7C4D8FE0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47369" y="1138019"/>
            <a:ext cx="6896611" cy="328158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最先端の物体検出技術の理解。知的好奇心の満足。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セグメンテーションの特質・手法の理解の事項上。</a:t>
            </a:r>
            <a:r>
              <a:rPr lang="en-US" altLang="ja-JP" sz="2400" dirty="0"/>
              <a:t>AI</a:t>
            </a:r>
            <a:r>
              <a:rPr lang="ja-JP" altLang="en-US" sz="2400" dirty="0"/>
              <a:t>実践力の向上とスキルアップ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演習・デモを通じた体験的理解。問題解決力の向上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セグメンテーション技術の幅広い可能性の認識。技術の期待と視野の拡大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643B461-B76A-2440-ED27-95E7EDAF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授業の学ぶ意義と満足感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81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2765C-CB59-436A-A927-CF73C7B1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 画像分類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504E33-58EA-4C98-902C-716C377E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 descr="ネクタイを締めた男性&#10;&#10;自動的に生成された説明">
            <a:extLst>
              <a:ext uri="{FF2B5EF4-FFF2-40B4-BE49-F238E27FC236}">
                <a16:creationId xmlns:a16="http://schemas.microsoft.com/office/drawing/2014/main" id="{13F805D7-B720-4A46-A85D-01933F16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" y="826985"/>
            <a:ext cx="2772371" cy="20686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261987-CC9E-45BA-AA51-9D4C8E99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02" y="1003440"/>
            <a:ext cx="6067498" cy="163507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0698F0-1C17-47BD-ABAC-B2C04CB718C3}"/>
              </a:ext>
            </a:extLst>
          </p:cNvPr>
          <p:cNvSpPr txBox="1"/>
          <p:nvPr/>
        </p:nvSpPr>
        <p:spPr>
          <a:xfrm>
            <a:off x="3667864" y="3297102"/>
            <a:ext cx="488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画像分類の結果は，ラベル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確率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５つの候補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(top 5)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が表示されている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E8B969D-DD12-4CAD-815E-25F853BB32D3}"/>
              </a:ext>
            </a:extLst>
          </p:cNvPr>
          <p:cNvSpPr/>
          <p:nvPr/>
        </p:nvSpPr>
        <p:spPr>
          <a:xfrm>
            <a:off x="2914651" y="1625600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0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12" y="2190643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2737059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62" y="219064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2817771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298007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1568158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3686451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1948919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3681065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424B6F6B-9D38-4493-BB44-FEF55BA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" y="830877"/>
            <a:ext cx="4495800" cy="22290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6979B-08F8-481E-8D28-2D3BCD2A9C88}"/>
              </a:ext>
            </a:extLst>
          </p:cNvPr>
          <p:cNvSpPr txBox="1"/>
          <p:nvPr/>
        </p:nvSpPr>
        <p:spPr>
          <a:xfrm>
            <a:off x="1834821" y="572886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物体を囲む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最小のボックス（四角形）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7123F4-E98B-4F17-84D5-9D024158EC9B}"/>
              </a:ext>
            </a:extLst>
          </p:cNvPr>
          <p:cNvSpPr/>
          <p:nvPr/>
        </p:nvSpPr>
        <p:spPr>
          <a:xfrm>
            <a:off x="8371233" y="2431058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6AF8CA-8603-460D-BA81-DBC07B7959D4}"/>
              </a:ext>
            </a:extLst>
          </p:cNvPr>
          <p:cNvCxnSpPr>
            <a:cxnSpLocks/>
          </p:cNvCxnSpPr>
          <p:nvPr/>
        </p:nvCxnSpPr>
        <p:spPr>
          <a:xfrm>
            <a:off x="8313865" y="2049618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3008ED8-CB6D-497A-A314-3D0F0ADC0F86}"/>
              </a:ext>
            </a:extLst>
          </p:cNvPr>
          <p:cNvSpPr/>
          <p:nvPr/>
        </p:nvSpPr>
        <p:spPr>
          <a:xfrm>
            <a:off x="7158057" y="2617700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E087379-F3F5-4142-99E8-837BEE05BDDE}"/>
              </a:ext>
            </a:extLst>
          </p:cNvPr>
          <p:cNvCxnSpPr>
            <a:cxnSpLocks/>
          </p:cNvCxnSpPr>
          <p:nvPr/>
        </p:nvCxnSpPr>
        <p:spPr>
          <a:xfrm>
            <a:off x="7342948" y="1707817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CFCB07-DC33-46E0-87F3-8DD569B0ED64}"/>
              </a:ext>
            </a:extLst>
          </p:cNvPr>
          <p:cNvSpPr txBox="1"/>
          <p:nvPr/>
        </p:nvSpPr>
        <p:spPr>
          <a:xfrm>
            <a:off x="6797201" y="1232343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テキスト ボックス 13">
            <a:extLst>
              <a:ext uri="{FF2B5EF4-FFF2-40B4-BE49-F238E27FC236}">
                <a16:creationId xmlns:a16="http://schemas.microsoft.com/office/drawing/2014/main" id="{0E7977EE-791D-4311-B194-C45F986DC15E}"/>
              </a:ext>
            </a:extLst>
          </p:cNvPr>
          <p:cNvSpPr txBox="1"/>
          <p:nvPr/>
        </p:nvSpPr>
        <p:spPr>
          <a:xfrm>
            <a:off x="4900561" y="443846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5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E45BB-49B3-40E1-A138-A5F6CCB2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セグメンテーション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4A1EE-9308-4000-B949-B0E19E5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230A5AB8-8E28-4FF7-9A61-F8482F75F8C5}"/>
              </a:ext>
            </a:extLst>
          </p:cNvPr>
          <p:cNvSpPr txBox="1"/>
          <p:nvPr/>
        </p:nvSpPr>
        <p:spPr>
          <a:xfrm>
            <a:off x="4800604" y="2997359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物体の形を画素単位で抜き出し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5E0ACE-CEB1-4BF1-A40E-A45B7CF0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125"/>
            <a:ext cx="4495800" cy="222903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3E1FD31-6385-4B6F-93AF-A371DD79110E}"/>
              </a:ext>
            </a:extLst>
          </p:cNvPr>
          <p:cNvSpPr/>
          <p:nvPr/>
        </p:nvSpPr>
        <p:spPr>
          <a:xfrm>
            <a:off x="4591052" y="3178175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B9D81-21F0-491D-85F1-5EC5C22D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46" y="799862"/>
            <a:ext cx="4273770" cy="21845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41BB87-0D48-4596-8422-FF6D1331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46" y="3587897"/>
            <a:ext cx="4280120" cy="2130534"/>
          </a:xfrm>
          <a:prstGeom prst="rect">
            <a:avLst/>
          </a:prstGeom>
        </p:spPr>
      </p:pic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ECB2E3EB-2246-4E2C-A85B-08325A515C97}"/>
              </a:ext>
            </a:extLst>
          </p:cNvPr>
          <p:cNvSpPr txBox="1"/>
          <p:nvPr/>
        </p:nvSpPr>
        <p:spPr>
          <a:xfrm>
            <a:off x="4800604" y="5806558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ラベルを得ることもできる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68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u="sng" dirty="0"/>
              <a:t>画像理解の主な種類</a:t>
            </a:r>
            <a:endParaRPr lang="en-US" altLang="ja-JP" sz="2400" b="1" u="sng" dirty="0"/>
          </a:p>
          <a:p>
            <a:r>
              <a:rPr lang="ja-JP" altLang="en-US" sz="2400" b="1" dirty="0"/>
              <a:t>画像分類</a:t>
            </a:r>
          </a:p>
          <a:p>
            <a:pPr marL="0" indent="0">
              <a:buNone/>
            </a:pPr>
            <a:r>
              <a:rPr lang="ja-JP" altLang="en-US" sz="2400" dirty="0"/>
              <a:t>「何があるか」を理解。結果は「ラベル」として識別</a:t>
            </a:r>
          </a:p>
          <a:p>
            <a:pPr marL="0" indent="0">
              <a:buNone/>
            </a:pPr>
            <a:r>
              <a:rPr lang="ja-JP" altLang="en-US" sz="2400" dirty="0"/>
              <a:t>各ラベルに対する「確率」も提供</a:t>
            </a:r>
            <a:endParaRPr lang="en-US" altLang="ja-JP" sz="2400" dirty="0"/>
          </a:p>
          <a:p>
            <a:r>
              <a:rPr lang="ja-JP" altLang="en-US" sz="2400" b="1" dirty="0"/>
              <a:t>物体検出</a:t>
            </a:r>
          </a:p>
          <a:p>
            <a:pPr marL="0" indent="0">
              <a:buNone/>
            </a:pPr>
            <a:r>
              <a:rPr lang="ja-JP" altLang="en-US" sz="2400" dirty="0"/>
              <a:t>物体の種類、場所、大きさを理解。場所と大きさについて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の結果は、物体を囲むバウンディングボックス。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セグメンテーション</a:t>
            </a:r>
          </a:p>
          <a:p>
            <a:pPr marL="0" indent="0">
              <a:buNone/>
            </a:pPr>
            <a:r>
              <a:rPr lang="ja-JP" altLang="en-US" sz="2400" dirty="0"/>
              <a:t>画素単位で理解。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物体の「形」を詳細に抽出。</a:t>
            </a:r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7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7-2. </a:t>
            </a:r>
            <a:r>
              <a:rPr lang="ja-JP" altLang="en-US" sz="4500" dirty="0">
                <a:solidFill>
                  <a:schemeClr val="tx2"/>
                </a:solidFill>
              </a:rPr>
              <a:t>画像セグメンテーションの基礎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8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6570</TotalTime>
  <Words>2211</Words>
  <Application>Microsoft Office PowerPoint</Application>
  <PresentationFormat>画面に合わせる (4:3)</PresentationFormat>
  <Paragraphs>421</Paragraphs>
  <Slides>41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41</vt:i4>
      </vt:variant>
    </vt:vector>
  </HeadingPairs>
  <TitlesOfParts>
    <vt:vector size="52" baseType="lpstr">
      <vt:lpstr>Söhne</vt:lpstr>
      <vt:lpstr>メイリオ</vt:lpstr>
      <vt:lpstr>游ゴシック</vt:lpstr>
      <vt:lpstr>Abadi</vt:lpstr>
      <vt:lpstr>Arial</vt:lpstr>
      <vt:lpstr>Calibri</vt:lpstr>
      <vt:lpstr>Times New Roman</vt:lpstr>
      <vt:lpstr>1_Office テーマ</vt:lpstr>
      <vt:lpstr>2_Office テーマ</vt:lpstr>
      <vt:lpstr>Office テーマ</vt:lpstr>
      <vt:lpstr>3_Office テーマ</vt:lpstr>
      <vt:lpstr>at-7.セグメンテーション </vt:lpstr>
      <vt:lpstr>PowerPoint プレゼンテーション</vt:lpstr>
      <vt:lpstr>7-1. イントロダクション</vt:lpstr>
      <vt:lpstr>画像理解の主な種類</vt:lpstr>
      <vt:lpstr>① 画像分類</vt:lpstr>
      <vt:lpstr>② 物体検出</vt:lpstr>
      <vt:lpstr>③ セグメンテーション</vt:lpstr>
      <vt:lpstr>ここまでのまとめ</vt:lpstr>
      <vt:lpstr>7-2. 画像セグメンテーションの基礎</vt:lpstr>
      <vt:lpstr>画像セグメンテーションの例</vt:lpstr>
      <vt:lpstr>画像セグメンテーションの例</vt:lpstr>
      <vt:lpstr>画像セグメンテーション</vt:lpstr>
      <vt:lpstr>医療画像のセグメンテーション</vt:lpstr>
      <vt:lpstr>自動運転での画像セグメンテーション</vt:lpstr>
      <vt:lpstr>衛星画像のセグメンテーション</vt:lpstr>
      <vt:lpstr>PowerPoint プレゼンテーション</vt:lpstr>
      <vt:lpstr>演習１ </vt:lpstr>
      <vt:lpstr>PowerPoint プレゼンテーション</vt:lpstr>
      <vt:lpstr>ここまでのまとめ</vt:lpstr>
      <vt:lpstr>7-3. 画像セグメンテーションの技術</vt:lpstr>
      <vt:lpstr>画像セグメンテーションの手法</vt:lpstr>
      <vt:lpstr>FCN</vt:lpstr>
      <vt:lpstr>FCN の仕組み</vt:lpstr>
      <vt:lpstr>FCN まとめ</vt:lpstr>
      <vt:lpstr>U-Net</vt:lpstr>
      <vt:lpstr>U-Net の仕組み</vt:lpstr>
      <vt:lpstr>U-Net の仕組み</vt:lpstr>
      <vt:lpstr>U-Net によるセマンティック・セグメンテーション</vt:lpstr>
      <vt:lpstr>ここまでのまとめ</vt:lpstr>
      <vt:lpstr>7-4. 画像セグメンテーションのバリエーション</vt:lpstr>
      <vt:lpstr>セグメンテーションの種類</vt:lpstr>
      <vt:lpstr>PowerPoint プレゼンテーション</vt:lpstr>
      <vt:lpstr>PowerPoint プレゼンテーション</vt:lpstr>
      <vt:lpstr>演習２ </vt:lpstr>
      <vt:lpstr>PowerPoint プレゼンテーション</vt:lpstr>
      <vt:lpstr>演習３ </vt:lpstr>
      <vt:lpstr>PowerPoint プレゼンテーション</vt:lpstr>
      <vt:lpstr>次のような結果が得られる</vt:lpstr>
      <vt:lpstr>自習</vt:lpstr>
      <vt:lpstr>セグメンテーションのバリエーション</vt:lpstr>
      <vt:lpstr>授業の学ぶ意義と満足感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at-7.セグメンテーション（ディープラーニングのシステムとプログラミング）</dc:title>
  <dc:creator>kaneko kunihiko</dc:creator>
  <cp:lastModifiedBy>金子　邦彦</cp:lastModifiedBy>
  <cp:revision>619</cp:revision>
  <dcterms:created xsi:type="dcterms:W3CDTF">2019-11-02T00:06:04Z</dcterms:created>
  <dcterms:modified xsi:type="dcterms:W3CDTF">2025-03-25T06:04:07Z</dcterms:modified>
</cp:coreProperties>
</file>