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3" r:id="rId3"/>
    <p:sldMasterId id="2147483693" r:id="rId4"/>
  </p:sldMasterIdLst>
  <p:notesMasterIdLst>
    <p:notesMasterId r:id="rId49"/>
  </p:notesMasterIdLst>
  <p:handoutMasterIdLst>
    <p:handoutMasterId r:id="rId50"/>
  </p:handoutMasterIdLst>
  <p:sldIdLst>
    <p:sldId id="1693" r:id="rId5"/>
    <p:sldId id="1784" r:id="rId6"/>
    <p:sldId id="1892" r:id="rId7"/>
    <p:sldId id="294" r:id="rId8"/>
    <p:sldId id="961" r:id="rId9"/>
    <p:sldId id="1662" r:id="rId10"/>
    <p:sldId id="910" r:id="rId11"/>
    <p:sldId id="962" r:id="rId12"/>
    <p:sldId id="909" r:id="rId13"/>
    <p:sldId id="1893" r:id="rId14"/>
    <p:sldId id="1895" r:id="rId15"/>
    <p:sldId id="1569" r:id="rId16"/>
    <p:sldId id="1641" r:id="rId17"/>
    <p:sldId id="1637" r:id="rId18"/>
    <p:sldId id="1639" r:id="rId19"/>
    <p:sldId id="1640" r:id="rId20"/>
    <p:sldId id="1643" r:id="rId21"/>
    <p:sldId id="1646" r:id="rId22"/>
    <p:sldId id="1660" r:id="rId23"/>
    <p:sldId id="1899" r:id="rId24"/>
    <p:sldId id="1896" r:id="rId25"/>
    <p:sldId id="1897" r:id="rId26"/>
    <p:sldId id="1663" r:id="rId27"/>
    <p:sldId id="1664" r:id="rId28"/>
    <p:sldId id="1898" r:id="rId29"/>
    <p:sldId id="1669" r:id="rId30"/>
    <p:sldId id="1661" r:id="rId31"/>
    <p:sldId id="1902" r:id="rId32"/>
    <p:sldId id="1901" r:id="rId33"/>
    <p:sldId id="1672" r:id="rId34"/>
    <p:sldId id="1904" r:id="rId35"/>
    <p:sldId id="1900" r:id="rId36"/>
    <p:sldId id="1650" r:id="rId37"/>
    <p:sldId id="1668" r:id="rId38"/>
    <p:sldId id="1907" r:id="rId39"/>
    <p:sldId id="1654" r:id="rId40"/>
    <p:sldId id="1905" r:id="rId41"/>
    <p:sldId id="1914" r:id="rId42"/>
    <p:sldId id="1909" r:id="rId43"/>
    <p:sldId id="1910" r:id="rId44"/>
    <p:sldId id="1608" r:id="rId45"/>
    <p:sldId id="1913" r:id="rId46"/>
    <p:sldId id="1912" r:id="rId47"/>
    <p:sldId id="1915" r:id="rId4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1"/>
    <a:srgbClr val="000000"/>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6" autoAdjust="0"/>
    <p:restoredTop sz="94660"/>
  </p:normalViewPr>
  <p:slideViewPr>
    <p:cSldViewPr snapToGrid="0">
      <p:cViewPr varScale="1">
        <p:scale>
          <a:sx n="61" d="100"/>
          <a:sy n="61" d="100"/>
        </p:scale>
        <p:origin x="938" y="20"/>
      </p:cViewPr>
      <p:guideLst/>
    </p:cSldViewPr>
  </p:slideViewPr>
  <p:notesTextViewPr>
    <p:cViewPr>
      <p:scale>
        <a:sx n="3" d="2"/>
        <a:sy n="3" d="2"/>
      </p:scale>
      <p:origin x="0" y="0"/>
    </p:cViewPr>
  </p:notesTextViewPr>
  <p:sorterViewPr>
    <p:cViewPr varScale="1">
      <p:scale>
        <a:sx n="1" d="1"/>
        <a:sy n="1" d="1"/>
      </p:scale>
      <p:origin x="0" y="-16628"/>
    </p:cViewPr>
  </p:sorterViewPr>
  <p:notesViewPr>
    <p:cSldViewPr snapToGrid="0">
      <p:cViewPr varScale="1">
        <p:scale>
          <a:sx n="36" d="100"/>
          <a:sy n="36" d="100"/>
        </p:scale>
        <p:origin x="1568" y="24"/>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notesMaster" Target="notesMasters/notesMaster1.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2025/3/25</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5693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30972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8730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4443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Abadi" panose="020B0604020104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badi" panose="020B06040201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398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91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21861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438688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48323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463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60090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atin typeface="Abadi" panose="020B0604020104020204" pitchFamily="34" charset="0"/>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atin typeface="Abadi" panose="020B0604020104020204" pitchFamily="34" charset="0"/>
              </a:defRPr>
            </a:lvl1pPr>
            <a:lvl2pPr>
              <a:spcBef>
                <a:spcPts val="0"/>
              </a:spcBef>
              <a:defRPr>
                <a:latin typeface="Abadi" panose="020B0604020104020204" pitchFamily="34" charset="0"/>
              </a:defRPr>
            </a:lvl2pPr>
            <a:lvl3pPr>
              <a:spcBef>
                <a:spcPts val="0"/>
              </a:spcBef>
              <a:defRPr>
                <a:latin typeface="Abadi" panose="020B0604020104020204" pitchFamily="34" charset="0"/>
              </a:defRPr>
            </a:lvl3pPr>
            <a:lvl4pPr>
              <a:spcBef>
                <a:spcPts val="0"/>
              </a:spcBef>
              <a:defRPr>
                <a:latin typeface="Abadi" panose="020B0604020104020204" pitchFamily="34" charset="0"/>
              </a:defRPr>
            </a:lvl4pPr>
            <a:lvl5pPr>
              <a:spcBef>
                <a:spcPts val="0"/>
              </a:spcBef>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lvl1pPr>
              <a:defRPr>
                <a:latin typeface="Abadi" panose="020B0604020104020204" pitchFamily="34" charset="0"/>
              </a:defRPr>
            </a:lvl1pPr>
          </a:lstStyle>
          <a:p>
            <a:endParaRPr kumimoji="1" lang="ja-JP" altLang="en-US" dirty="0"/>
          </a:p>
        </p:txBody>
      </p:sp>
      <p:sp>
        <p:nvSpPr>
          <p:cNvPr id="4" name="Slide Number Placeholder 3"/>
          <p:cNvSpPr>
            <a:spLocks noGrp="1"/>
          </p:cNvSpPr>
          <p:nvPr>
            <p:ph type="sldNum" sz="quarter" idx="12"/>
          </p:nvPr>
        </p:nvSpPr>
        <p:spPr/>
        <p:txBody>
          <a:bodyPr/>
          <a:lstStyle>
            <a:lvl1pPr>
              <a:defRPr>
                <a:latin typeface="Abadi" panose="020B0604020104020204" pitchFamily="34" charset="0"/>
              </a:defRPr>
            </a:lvl1pPr>
          </a:lstStyle>
          <a:p>
            <a:fld id="{E205D82C-95A1-431E-8E38-AA614A14CDCF}" type="slidenum">
              <a:rPr kumimoji="1" lang="ja-JP" altLang="en-US" smtClean="0"/>
              <a:pPr/>
              <a:t>‹#›</a:t>
            </a:fld>
            <a:endParaRPr kumimoji="1" lang="ja-JP" altLang="en-US" dirty="0"/>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7186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32544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82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60760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176866913"/>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 Id="rId6"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104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104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2060071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2025/3/25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72490465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384499309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kkaneko.jp/ai/at/index.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34.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lab.research.google.com/drive/1QRLqEAePmgS41v0KQwf87G_Ss_BLhPYs?usp=sharing#scrollTo=nSbrUG6xxz7r" TargetMode="External"/><Relationship Id="rId3" Type="http://schemas.openxmlformats.org/officeDocument/2006/relationships/image" Target="../media/image38.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lab.research.google.com/drive/13nOMSW0Dzx_LjN9XEG99jtvgMACl4m9V" TargetMode="External"/><Relationship Id="rId3" Type="http://schemas.openxmlformats.org/officeDocument/2006/relationships/image" Target="../media/image40.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microsoft.com/office/2007/relationships/media" Target="../media/media2.mp4"/><Relationship Id="rId2" Type="http://schemas.openxmlformats.org/officeDocument/2006/relationships/video" Target="../media/media2.mp4"/><Relationship Id="rId3"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dirty="0">
                <a:latin typeface="メイリオ" panose="020B0604030504040204" pitchFamily="50" charset="-128"/>
              </a:rPr>
              <a:t>a</a:t>
            </a:r>
            <a:r>
              <a:rPr lang="en-US" altLang="ja-JP" sz="4400" dirty="0">
                <a:latin typeface="メイリオ" panose="020B0604030504040204" pitchFamily="50" charset="-128"/>
              </a:rPr>
              <a:t>t-</a:t>
            </a:r>
            <a:r>
              <a:rPr lang="en-US" altLang="ja-JP" dirty="0">
                <a:latin typeface="メイリオ" panose="020B0604030504040204" pitchFamily="50" charset="-128"/>
              </a:rPr>
              <a:t>8</a:t>
            </a:r>
            <a:r>
              <a:rPr lang="en-US" altLang="ja-JP" sz="4400" dirty="0">
                <a:latin typeface="メイリオ" panose="020B0604030504040204" pitchFamily="50" charset="-128"/>
              </a:rPr>
              <a:t>.</a:t>
            </a:r>
            <a:r>
              <a:rPr lang="ja-JP" altLang="en-US" sz="4400" dirty="0">
                <a:latin typeface="メイリオ" panose="020B0604030504040204" pitchFamily="50" charset="-128"/>
              </a:rPr>
              <a:t>姿勢推定</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字幕 7">
            <a:extLst>
              <a:ext uri="{FF2B5EF4-FFF2-40B4-BE49-F238E27FC236}">
                <a16:creationId xmlns:a16="http://schemas.microsoft.com/office/drawing/2014/main" id="{9C5F7CED-FD4A-3604-EA12-3D0E4D00B970}"/>
              </a:ext>
            </a:extLst>
          </p:cNvPr>
          <p:cNvSpPr>
            <a:spLocks noGrp="1"/>
          </p:cNvSpPr>
          <p:nvPr>
            <p:ph type="subTitle" idx="1"/>
          </p:nvPr>
        </p:nvSpPr>
        <p:spPr>
          <a:xfrm>
            <a:off x="450157" y="3150100"/>
            <a:ext cx="8266421" cy="1506085"/>
          </a:xfrm>
        </p:spPr>
        <p:txBody>
          <a:bodyPr>
            <a:normAutofit fontScale="92500"/>
          </a:bodyPr>
          <a:lstStyle/>
          <a:p>
            <a:r>
              <a:rPr lang="ja-JP" altLang="en-US" sz="2800" dirty="0"/>
              <a:t>（ディープラーニングのシステムとプログラミング）</a:t>
            </a:r>
            <a:endParaRPr lang="en-US" altLang="ja-JP" sz="2800" dirty="0"/>
          </a:p>
          <a:p>
            <a:r>
              <a:rPr lang="ja-JP" altLang="en-US" sz="2800"/>
              <a:t>（全１２回</a:t>
            </a:r>
            <a:r>
              <a:rPr lang="ja-JP" altLang="en-US" sz="2800" dirty="0"/>
              <a:t>）</a:t>
            </a:r>
          </a:p>
          <a:p>
            <a:r>
              <a:rPr lang="en-US" altLang="ja-JP" dirty="0">
                <a:hlinkClick r:id="rId5"/>
              </a:rPr>
              <a:t>https://www.kkaneko.jp/ai/at/index.html</a:t>
            </a:r>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397789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FE287F-1A1B-9DB5-E3C8-265DB6D0787D}"/>
              </a:ext>
            </a:extLst>
          </p:cNvPr>
          <p:cNvSpPr>
            <a:spLocks noGrp="1"/>
          </p:cNvSpPr>
          <p:nvPr>
            <p:ph type="title"/>
          </p:nvPr>
        </p:nvSpPr>
        <p:spPr/>
        <p:txBody>
          <a:bodyPr>
            <a:normAutofit fontScale="90000"/>
          </a:bodyPr>
          <a:lstStyle/>
          <a:p>
            <a:r>
              <a:rPr kumimoji="1" lang="ja-JP" altLang="en-US" dirty="0"/>
              <a:t>姿勢推定（人やオブジェクトの動きを読み解く）</a:t>
            </a:r>
          </a:p>
        </p:txBody>
      </p:sp>
      <p:sp>
        <p:nvSpPr>
          <p:cNvPr id="3" name="コンテンツ プレースホルダー 2">
            <a:extLst>
              <a:ext uri="{FF2B5EF4-FFF2-40B4-BE49-F238E27FC236}">
                <a16:creationId xmlns:a16="http://schemas.microsoft.com/office/drawing/2014/main" id="{7E72D135-3BD4-D192-4567-BB5F922C560E}"/>
              </a:ext>
            </a:extLst>
          </p:cNvPr>
          <p:cNvSpPr>
            <a:spLocks noGrp="1"/>
          </p:cNvSpPr>
          <p:nvPr>
            <p:ph idx="1"/>
          </p:nvPr>
        </p:nvSpPr>
        <p:spPr/>
        <p:txBody>
          <a:bodyPr>
            <a:normAutofit/>
          </a:bodyPr>
          <a:lstStyle/>
          <a:p>
            <a:r>
              <a:rPr kumimoji="1" lang="ja-JP" altLang="en-US" sz="2400" b="1" dirty="0"/>
              <a:t>人間の全身</a:t>
            </a:r>
            <a:r>
              <a:rPr kumimoji="1" lang="ja-JP" altLang="en-US" sz="2400" dirty="0"/>
              <a:t>：人間の動きや行動。その人の活動や意図</a:t>
            </a:r>
          </a:p>
          <a:p>
            <a:r>
              <a:rPr kumimoji="1" lang="ja-JP" altLang="en-US" sz="2400" b="1" dirty="0"/>
              <a:t>手や足の指</a:t>
            </a:r>
            <a:r>
              <a:rPr kumimoji="1" lang="ja-JP" altLang="en-US" sz="2400" dirty="0"/>
              <a:t>：手指や足指の動き。細やかな指示や意図</a:t>
            </a:r>
          </a:p>
          <a:p>
            <a:r>
              <a:rPr kumimoji="1" lang="ja-JP" altLang="en-US" sz="2400" b="1" dirty="0"/>
              <a:t>頭部</a:t>
            </a:r>
            <a:r>
              <a:rPr kumimoji="1" lang="ja-JP" altLang="en-US" sz="2400" dirty="0"/>
              <a:t>：視線や</a:t>
            </a:r>
            <a:r>
              <a:rPr lang="ja-JP" altLang="en-US" sz="2400" dirty="0"/>
              <a:t>注視</a:t>
            </a:r>
            <a:r>
              <a:rPr kumimoji="1" lang="ja-JP" altLang="en-US" sz="2400" dirty="0"/>
              <a:t>の向き。意図や関心の対象</a:t>
            </a:r>
          </a:p>
          <a:p>
            <a:r>
              <a:rPr kumimoji="1" lang="ja-JP" altLang="en-US" sz="2400" b="1" dirty="0"/>
              <a:t>オブジェクト</a:t>
            </a:r>
            <a:r>
              <a:rPr kumimoji="1" lang="ja-JP" altLang="en-US" sz="2400" dirty="0"/>
              <a:t>：オブジェクトのふるまい。オブジェクトと人の相互作用。</a:t>
            </a:r>
          </a:p>
        </p:txBody>
      </p:sp>
      <p:sp>
        <p:nvSpPr>
          <p:cNvPr id="4" name="スライド番号プレースホルダー 3">
            <a:extLst>
              <a:ext uri="{FF2B5EF4-FFF2-40B4-BE49-F238E27FC236}">
                <a16:creationId xmlns:a16="http://schemas.microsoft.com/office/drawing/2014/main" id="{CF466647-5F4B-4727-3613-CF2308820431}"/>
              </a:ext>
            </a:extLst>
          </p:cNvPr>
          <p:cNvSpPr>
            <a:spLocks noGrp="1"/>
          </p:cNvSpPr>
          <p:nvPr>
            <p:ph type="sldNum" sz="quarter" idx="12"/>
          </p:nvPr>
        </p:nvSpPr>
        <p:spPr/>
        <p:txBody>
          <a:bodyPr/>
          <a:lstStyle/>
          <a:p>
            <a:fld id="{E205D82C-95A1-431E-8E38-AA614A14CDCF}" type="slidenum">
              <a:rPr kumimoji="1" lang="ja-JP" altLang="en-US" smtClean="0"/>
              <a:pPr/>
              <a:t>10</a:t>
            </a:fld>
            <a:endParaRPr kumimoji="1" lang="ja-JP" altLang="en-US" dirty="0"/>
          </a:p>
        </p:txBody>
      </p:sp>
    </p:spTree>
    <p:extLst>
      <p:ext uri="{BB962C8B-B14F-4D97-AF65-F5344CB8AC3E}">
        <p14:creationId xmlns:p14="http://schemas.microsoft.com/office/powerpoint/2010/main" val="1405396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B73373-5510-F38E-D3B7-E23596AB3EDB}"/>
              </a:ext>
            </a:extLst>
          </p:cNvPr>
          <p:cNvSpPr>
            <a:spLocks noGrp="1"/>
          </p:cNvSpPr>
          <p:nvPr>
            <p:ph type="title"/>
          </p:nvPr>
        </p:nvSpPr>
        <p:spPr/>
        <p:txBody>
          <a:bodyPr>
            <a:normAutofit fontScale="90000"/>
          </a:bodyPr>
          <a:lstStyle/>
          <a:p>
            <a:r>
              <a:rPr kumimoji="1" lang="ja-JP" altLang="en-US" dirty="0"/>
              <a:t>姿勢推定の多様な応用分野</a:t>
            </a:r>
          </a:p>
        </p:txBody>
      </p:sp>
      <p:sp>
        <p:nvSpPr>
          <p:cNvPr id="3" name="コンテンツ プレースホルダー 2">
            <a:extLst>
              <a:ext uri="{FF2B5EF4-FFF2-40B4-BE49-F238E27FC236}">
                <a16:creationId xmlns:a16="http://schemas.microsoft.com/office/drawing/2014/main" id="{17CD611B-75FB-0A31-A052-1544878EA9E8}"/>
              </a:ext>
            </a:extLst>
          </p:cNvPr>
          <p:cNvSpPr>
            <a:spLocks noGrp="1"/>
          </p:cNvSpPr>
          <p:nvPr>
            <p:ph idx="1"/>
          </p:nvPr>
        </p:nvSpPr>
        <p:spPr>
          <a:xfrm>
            <a:off x="321845" y="846252"/>
            <a:ext cx="8461208" cy="5836719"/>
          </a:xfrm>
        </p:spPr>
        <p:txBody>
          <a:bodyPr>
            <a:normAutofit/>
          </a:bodyPr>
          <a:lstStyle/>
          <a:p>
            <a:r>
              <a:rPr lang="ja-JP" altLang="en-US" sz="2400" b="1" dirty="0"/>
              <a:t>監視とセキュリティ</a:t>
            </a:r>
            <a:r>
              <a:rPr lang="ja-JP" altLang="en-US" sz="2400" dirty="0"/>
              <a:t>：公共の場で、人々の行動を監視。危険や異常を検出</a:t>
            </a:r>
          </a:p>
          <a:p>
            <a:r>
              <a:rPr lang="ja-JP" altLang="en-US" sz="2400" b="1" dirty="0"/>
              <a:t>エンターテイメント</a:t>
            </a:r>
            <a:r>
              <a:rPr lang="ja-JP" altLang="en-US" sz="2400" dirty="0"/>
              <a:t>：キャラクター・アニメーションの元データを作成</a:t>
            </a:r>
          </a:p>
          <a:p>
            <a:r>
              <a:rPr lang="ja-JP" altLang="en-US" sz="2400" b="1" dirty="0"/>
              <a:t>ヒューマンコンピュータインタラクション</a:t>
            </a:r>
            <a:r>
              <a:rPr lang="ja-JP" altLang="en-US" sz="2400" dirty="0"/>
              <a:t>：人間とコンピュータが相互作用するインタラクション</a:t>
            </a:r>
            <a:endParaRPr lang="en-US" altLang="ja-JP" sz="2400" dirty="0"/>
          </a:p>
          <a:p>
            <a:r>
              <a:rPr kumimoji="1" lang="ja-JP" altLang="en-US" sz="2400" b="1" dirty="0"/>
              <a:t>スポーツ分析</a:t>
            </a:r>
            <a:r>
              <a:rPr kumimoji="1" lang="ja-JP" altLang="en-US" sz="2400" dirty="0"/>
              <a:t>：選手の動きを分析。怪我を予防</a:t>
            </a:r>
          </a:p>
          <a:p>
            <a:r>
              <a:rPr kumimoji="1" lang="ja-JP" altLang="en-US" sz="2400" b="1" dirty="0"/>
              <a:t>医療</a:t>
            </a:r>
            <a:r>
              <a:rPr lang="ja-JP" altLang="en-US" sz="2400" b="1" dirty="0"/>
              <a:t>、</a:t>
            </a:r>
            <a:r>
              <a:rPr kumimoji="1" lang="ja-JP" altLang="en-US" sz="2400" b="1" dirty="0"/>
              <a:t>リハビリ</a:t>
            </a:r>
            <a:r>
              <a:rPr kumimoji="1" lang="ja-JP" altLang="en-US" sz="2400" dirty="0"/>
              <a:t>：身体の動きを評価。リハビリ効果の確認</a:t>
            </a:r>
          </a:p>
          <a:p>
            <a:r>
              <a:rPr kumimoji="1" lang="ja-JP" altLang="en-US" sz="2400" b="1" dirty="0"/>
              <a:t>頭部追跡の応用</a:t>
            </a:r>
            <a:r>
              <a:rPr kumimoji="1" lang="ja-JP" altLang="en-US" sz="2400" dirty="0"/>
              <a:t>：</a:t>
            </a:r>
            <a:r>
              <a:rPr kumimoji="1" lang="en-US" altLang="ja-JP" sz="2400" dirty="0"/>
              <a:t>VR/AR</a:t>
            </a:r>
            <a:r>
              <a:rPr kumimoji="1" lang="ja-JP" altLang="en-US" sz="2400" dirty="0"/>
              <a:t>、運転者の集中の確認など</a:t>
            </a:r>
          </a:p>
          <a:p>
            <a:r>
              <a:rPr kumimoji="1" lang="ja-JP" altLang="en-US" sz="2400" b="1" dirty="0"/>
              <a:t>オブジェクトの向きの応用</a:t>
            </a:r>
            <a:r>
              <a:rPr kumimoji="1" lang="ja-JP" altLang="en-US" sz="2400" dirty="0"/>
              <a:t>：ロボット、倉庫</a:t>
            </a:r>
            <a:r>
              <a:rPr lang="ja-JP" altLang="en-US" sz="2400" dirty="0"/>
              <a:t>の荷物、</a:t>
            </a:r>
            <a:r>
              <a:rPr kumimoji="1" lang="ja-JP" altLang="en-US" sz="2400" dirty="0"/>
              <a:t>自動運転車など</a:t>
            </a:r>
          </a:p>
        </p:txBody>
      </p:sp>
      <p:sp>
        <p:nvSpPr>
          <p:cNvPr id="4" name="スライド番号プレースホルダー 3">
            <a:extLst>
              <a:ext uri="{FF2B5EF4-FFF2-40B4-BE49-F238E27FC236}">
                <a16:creationId xmlns:a16="http://schemas.microsoft.com/office/drawing/2014/main" id="{6A3274F0-95E4-C865-AB9C-B8AF040B52E0}"/>
              </a:ext>
            </a:extLst>
          </p:cNvPr>
          <p:cNvSpPr>
            <a:spLocks noGrp="1"/>
          </p:cNvSpPr>
          <p:nvPr>
            <p:ph type="sldNum" sz="quarter" idx="12"/>
          </p:nvPr>
        </p:nvSpPr>
        <p:spPr/>
        <p:txBody>
          <a:bodyPr/>
          <a:lstStyle/>
          <a:p>
            <a:fld id="{E205D82C-95A1-431E-8E38-AA614A14CDCF}" type="slidenum">
              <a:rPr kumimoji="1" lang="ja-JP" altLang="en-US" smtClean="0"/>
              <a:pPr/>
              <a:t>11</a:t>
            </a:fld>
            <a:endParaRPr kumimoji="1" lang="ja-JP" altLang="en-US" dirty="0"/>
          </a:p>
        </p:txBody>
      </p:sp>
    </p:spTree>
    <p:extLst>
      <p:ext uri="{BB962C8B-B14F-4D97-AF65-F5344CB8AC3E}">
        <p14:creationId xmlns:p14="http://schemas.microsoft.com/office/powerpoint/2010/main" val="294535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8FE121-11B5-4C9F-9641-0820B55CC790}"/>
              </a:ext>
            </a:extLst>
          </p:cNvPr>
          <p:cNvSpPr>
            <a:spLocks noGrp="1"/>
          </p:cNvSpPr>
          <p:nvPr>
            <p:ph type="title"/>
          </p:nvPr>
        </p:nvSpPr>
        <p:spPr/>
        <p:txBody>
          <a:bodyPr>
            <a:normAutofit fontScale="90000"/>
          </a:bodyPr>
          <a:lstStyle/>
          <a:p>
            <a:r>
              <a:rPr kumimoji="1" lang="ja-JP" altLang="en-US" dirty="0"/>
              <a:t>姿勢推定の用途①</a:t>
            </a:r>
          </a:p>
        </p:txBody>
      </p:sp>
      <p:sp>
        <p:nvSpPr>
          <p:cNvPr id="4" name="スライド番号プレースホルダー 3">
            <a:extLst>
              <a:ext uri="{FF2B5EF4-FFF2-40B4-BE49-F238E27FC236}">
                <a16:creationId xmlns:a16="http://schemas.microsoft.com/office/drawing/2014/main" id="{59539503-882A-44B6-B9E9-C6F1FEAB19EA}"/>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dirty="0"/>
          </a:p>
        </p:txBody>
      </p:sp>
      <p:sp>
        <p:nvSpPr>
          <p:cNvPr id="6" name="コンテンツ プレースホルダー 5">
            <a:extLst>
              <a:ext uri="{FF2B5EF4-FFF2-40B4-BE49-F238E27FC236}">
                <a16:creationId xmlns:a16="http://schemas.microsoft.com/office/drawing/2014/main" id="{56B1C55A-1AA7-395E-6343-BB70AC3F1D8D}"/>
              </a:ext>
            </a:extLst>
          </p:cNvPr>
          <p:cNvSpPr>
            <a:spLocks noGrp="1"/>
          </p:cNvSpPr>
          <p:nvPr>
            <p:ph idx="1"/>
          </p:nvPr>
        </p:nvSpPr>
        <p:spPr/>
        <p:txBody>
          <a:bodyPr/>
          <a:lstStyle/>
          <a:p>
            <a:r>
              <a:rPr lang="ja-JP" altLang="en-US" dirty="0"/>
              <a:t>状況把握，行動予測</a:t>
            </a:r>
          </a:p>
        </p:txBody>
      </p:sp>
      <p:pic>
        <p:nvPicPr>
          <p:cNvPr id="9" name="図 8" descr="おもちゃ, 人形, レゴ, 部屋 が含まれている画像&#10;&#10;自動的に生成された説明">
            <a:extLst>
              <a:ext uri="{FF2B5EF4-FFF2-40B4-BE49-F238E27FC236}">
                <a16:creationId xmlns:a16="http://schemas.microsoft.com/office/drawing/2014/main" id="{56D63708-D408-57E4-B354-7643F4AEE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814" y="2627012"/>
            <a:ext cx="2886041" cy="2886041"/>
          </a:xfrm>
          <a:prstGeom prst="rect">
            <a:avLst/>
          </a:prstGeom>
        </p:spPr>
      </p:pic>
      <p:pic>
        <p:nvPicPr>
          <p:cNvPr id="11" name="図 10" descr="サッカー, 部屋 が含まれている画像&#10;&#10;自動的に生成された説明">
            <a:extLst>
              <a:ext uri="{FF2B5EF4-FFF2-40B4-BE49-F238E27FC236}">
                <a16:creationId xmlns:a16="http://schemas.microsoft.com/office/drawing/2014/main" id="{3C541720-40F7-947C-B3AA-CC5E05FBC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147" y="2632358"/>
            <a:ext cx="2985176" cy="2880695"/>
          </a:xfrm>
          <a:prstGeom prst="rect">
            <a:avLst/>
          </a:prstGeom>
        </p:spPr>
      </p:pic>
    </p:spTree>
    <p:extLst>
      <p:ext uri="{BB962C8B-B14F-4D97-AF65-F5344CB8AC3E}">
        <p14:creationId xmlns:p14="http://schemas.microsoft.com/office/powerpoint/2010/main" val="1216624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8FE121-11B5-4C9F-9641-0820B55CC790}"/>
              </a:ext>
            </a:extLst>
          </p:cNvPr>
          <p:cNvSpPr>
            <a:spLocks noGrp="1"/>
          </p:cNvSpPr>
          <p:nvPr>
            <p:ph type="title"/>
          </p:nvPr>
        </p:nvSpPr>
        <p:spPr/>
        <p:txBody>
          <a:bodyPr>
            <a:normAutofit fontScale="90000"/>
          </a:bodyPr>
          <a:lstStyle/>
          <a:p>
            <a:r>
              <a:rPr kumimoji="1" lang="ja-JP" altLang="en-US" dirty="0"/>
              <a:t>姿勢推定の用途②</a:t>
            </a:r>
          </a:p>
        </p:txBody>
      </p:sp>
      <p:sp>
        <p:nvSpPr>
          <p:cNvPr id="4" name="スライド番号プレースホルダー 3">
            <a:extLst>
              <a:ext uri="{FF2B5EF4-FFF2-40B4-BE49-F238E27FC236}">
                <a16:creationId xmlns:a16="http://schemas.microsoft.com/office/drawing/2014/main" id="{59539503-882A-44B6-B9E9-C6F1FEAB19EA}"/>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dirty="0"/>
          </a:p>
        </p:txBody>
      </p:sp>
      <p:sp>
        <p:nvSpPr>
          <p:cNvPr id="6" name="コンテンツ プレースホルダー 5">
            <a:extLst>
              <a:ext uri="{FF2B5EF4-FFF2-40B4-BE49-F238E27FC236}">
                <a16:creationId xmlns:a16="http://schemas.microsoft.com/office/drawing/2014/main" id="{56B1C55A-1AA7-395E-6343-BB70AC3F1D8D}"/>
              </a:ext>
            </a:extLst>
          </p:cNvPr>
          <p:cNvSpPr>
            <a:spLocks noGrp="1"/>
          </p:cNvSpPr>
          <p:nvPr>
            <p:ph idx="1"/>
          </p:nvPr>
        </p:nvSpPr>
        <p:spPr/>
        <p:txBody>
          <a:bodyPr/>
          <a:lstStyle/>
          <a:p>
            <a:r>
              <a:rPr lang="ja-JP" altLang="en-US" dirty="0"/>
              <a:t>行動検知</a:t>
            </a:r>
          </a:p>
        </p:txBody>
      </p:sp>
      <p:pic>
        <p:nvPicPr>
          <p:cNvPr id="5" name="図 4" descr="人の顔の絵&#10;&#10;低い精度で自動的に生成された説明">
            <a:extLst>
              <a:ext uri="{FF2B5EF4-FFF2-40B4-BE49-F238E27FC236}">
                <a16:creationId xmlns:a16="http://schemas.microsoft.com/office/drawing/2014/main" id="{5D24EB75-F9C4-77A6-7EA9-EC16615FA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832" y="2223582"/>
            <a:ext cx="1946750" cy="2410836"/>
          </a:xfrm>
          <a:prstGeom prst="rect">
            <a:avLst/>
          </a:prstGeom>
        </p:spPr>
      </p:pic>
    </p:spTree>
    <p:extLst>
      <p:ext uri="{BB962C8B-B14F-4D97-AF65-F5344CB8AC3E}">
        <p14:creationId xmlns:p14="http://schemas.microsoft.com/office/powerpoint/2010/main" val="330962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8FE121-11B5-4C9F-9641-0820B55CC790}"/>
              </a:ext>
            </a:extLst>
          </p:cNvPr>
          <p:cNvSpPr>
            <a:spLocks noGrp="1"/>
          </p:cNvSpPr>
          <p:nvPr>
            <p:ph type="title"/>
          </p:nvPr>
        </p:nvSpPr>
        <p:spPr/>
        <p:txBody>
          <a:bodyPr>
            <a:normAutofit fontScale="90000"/>
          </a:bodyPr>
          <a:lstStyle/>
          <a:p>
            <a:r>
              <a:rPr kumimoji="1" lang="ja-JP" altLang="en-US" dirty="0"/>
              <a:t>姿勢推定の用途③</a:t>
            </a:r>
          </a:p>
        </p:txBody>
      </p:sp>
      <p:sp>
        <p:nvSpPr>
          <p:cNvPr id="4" name="スライド番号プレースホルダー 3">
            <a:extLst>
              <a:ext uri="{FF2B5EF4-FFF2-40B4-BE49-F238E27FC236}">
                <a16:creationId xmlns:a16="http://schemas.microsoft.com/office/drawing/2014/main" id="{59539503-882A-44B6-B9E9-C6F1FEAB19EA}"/>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dirty="0"/>
          </a:p>
        </p:txBody>
      </p:sp>
      <p:sp>
        <p:nvSpPr>
          <p:cNvPr id="6" name="コンテンツ プレースホルダー 5">
            <a:extLst>
              <a:ext uri="{FF2B5EF4-FFF2-40B4-BE49-F238E27FC236}">
                <a16:creationId xmlns:a16="http://schemas.microsoft.com/office/drawing/2014/main" id="{56B1C55A-1AA7-395E-6343-BB70AC3F1D8D}"/>
              </a:ext>
            </a:extLst>
          </p:cNvPr>
          <p:cNvSpPr>
            <a:spLocks noGrp="1"/>
          </p:cNvSpPr>
          <p:nvPr>
            <p:ph idx="1"/>
          </p:nvPr>
        </p:nvSpPr>
        <p:spPr/>
        <p:txBody>
          <a:bodyPr/>
          <a:lstStyle/>
          <a:p>
            <a:r>
              <a:rPr kumimoji="1" lang="ja-JP" altLang="en-US" dirty="0"/>
              <a:t>危険の察知，救援・救護</a:t>
            </a:r>
            <a:endParaRPr lang="ja-JP" altLang="en-US" dirty="0"/>
          </a:p>
        </p:txBody>
      </p:sp>
      <p:pic>
        <p:nvPicPr>
          <p:cNvPr id="3" name="コンテンツ プレースホルダー 5">
            <a:extLst>
              <a:ext uri="{FF2B5EF4-FFF2-40B4-BE49-F238E27FC236}">
                <a16:creationId xmlns:a16="http://schemas.microsoft.com/office/drawing/2014/main" id="{E29A2985-A9E0-004A-A573-8985CA090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2065487"/>
            <a:ext cx="2856139" cy="3130015"/>
          </a:xfrm>
          <a:prstGeom prst="rect">
            <a:avLst/>
          </a:prstGeom>
        </p:spPr>
      </p:pic>
      <p:pic>
        <p:nvPicPr>
          <p:cNvPr id="5" name="図 4" descr="おもちゃ, 部屋, 時計, 記号 が含まれている画像&#10;&#10;自動的に生成された説明">
            <a:extLst>
              <a:ext uri="{FF2B5EF4-FFF2-40B4-BE49-F238E27FC236}">
                <a16:creationId xmlns:a16="http://schemas.microsoft.com/office/drawing/2014/main" id="{898E6660-A442-22FE-0B3D-B7C2359CA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188" y="2243818"/>
            <a:ext cx="3374571" cy="3053987"/>
          </a:xfrm>
          <a:prstGeom prst="rect">
            <a:avLst/>
          </a:prstGeom>
        </p:spPr>
      </p:pic>
    </p:spTree>
    <p:extLst>
      <p:ext uri="{BB962C8B-B14F-4D97-AF65-F5344CB8AC3E}">
        <p14:creationId xmlns:p14="http://schemas.microsoft.com/office/powerpoint/2010/main" val="68927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8FE121-11B5-4C9F-9641-0820B55CC790}"/>
              </a:ext>
            </a:extLst>
          </p:cNvPr>
          <p:cNvSpPr>
            <a:spLocks noGrp="1"/>
          </p:cNvSpPr>
          <p:nvPr>
            <p:ph type="title"/>
          </p:nvPr>
        </p:nvSpPr>
        <p:spPr/>
        <p:txBody>
          <a:bodyPr>
            <a:normAutofit fontScale="90000"/>
          </a:bodyPr>
          <a:lstStyle/>
          <a:p>
            <a:r>
              <a:rPr kumimoji="1" lang="ja-JP" altLang="en-US" dirty="0"/>
              <a:t>姿勢推定の用途④</a:t>
            </a:r>
          </a:p>
        </p:txBody>
      </p:sp>
      <p:sp>
        <p:nvSpPr>
          <p:cNvPr id="4" name="スライド番号プレースホルダー 3">
            <a:extLst>
              <a:ext uri="{FF2B5EF4-FFF2-40B4-BE49-F238E27FC236}">
                <a16:creationId xmlns:a16="http://schemas.microsoft.com/office/drawing/2014/main" id="{59539503-882A-44B6-B9E9-C6F1FEAB19EA}"/>
              </a:ext>
            </a:extLst>
          </p:cNvPr>
          <p:cNvSpPr>
            <a:spLocks noGrp="1"/>
          </p:cNvSpPr>
          <p:nvPr>
            <p:ph type="sldNum" sz="quarter" idx="12"/>
          </p:nvPr>
        </p:nvSpPr>
        <p:spPr/>
        <p:txBody>
          <a:bodyPr/>
          <a:lstStyle/>
          <a:p>
            <a:fld id="{E205D82C-95A1-431E-8E38-AA614A14CDCF}" type="slidenum">
              <a:rPr kumimoji="1" lang="ja-JP" altLang="en-US" smtClean="0"/>
              <a:t>15</a:t>
            </a:fld>
            <a:endParaRPr kumimoji="1" lang="ja-JP" altLang="en-US" dirty="0"/>
          </a:p>
        </p:txBody>
      </p:sp>
      <p:sp>
        <p:nvSpPr>
          <p:cNvPr id="6" name="コンテンツ プレースホルダー 5">
            <a:extLst>
              <a:ext uri="{FF2B5EF4-FFF2-40B4-BE49-F238E27FC236}">
                <a16:creationId xmlns:a16="http://schemas.microsoft.com/office/drawing/2014/main" id="{56B1C55A-1AA7-395E-6343-BB70AC3F1D8D}"/>
              </a:ext>
            </a:extLst>
          </p:cNvPr>
          <p:cNvSpPr>
            <a:spLocks noGrp="1"/>
          </p:cNvSpPr>
          <p:nvPr>
            <p:ph idx="1"/>
          </p:nvPr>
        </p:nvSpPr>
        <p:spPr/>
        <p:txBody>
          <a:bodyPr/>
          <a:lstStyle/>
          <a:p>
            <a:r>
              <a:rPr lang="ja-JP" altLang="en-US" dirty="0"/>
              <a:t>監視，防犯</a:t>
            </a:r>
          </a:p>
        </p:txBody>
      </p:sp>
      <p:pic>
        <p:nvPicPr>
          <p:cNvPr id="7" name="コンテンツ プレースホルダー 5" descr="アイコン&#10;&#10;自動的に生成された説明">
            <a:extLst>
              <a:ext uri="{FF2B5EF4-FFF2-40B4-BE49-F238E27FC236}">
                <a16:creationId xmlns:a16="http://schemas.microsoft.com/office/drawing/2014/main" id="{AF256E7F-73BF-9B8F-082D-86737BFCA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0" y="1652772"/>
            <a:ext cx="2999014" cy="3224746"/>
          </a:xfrm>
          <a:prstGeom prst="rect">
            <a:avLst/>
          </a:prstGeom>
        </p:spPr>
      </p:pic>
    </p:spTree>
    <p:extLst>
      <p:ext uri="{BB962C8B-B14F-4D97-AF65-F5344CB8AC3E}">
        <p14:creationId xmlns:p14="http://schemas.microsoft.com/office/powerpoint/2010/main" val="956555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8FE121-11B5-4C9F-9641-0820B55CC790}"/>
              </a:ext>
            </a:extLst>
          </p:cNvPr>
          <p:cNvSpPr>
            <a:spLocks noGrp="1"/>
          </p:cNvSpPr>
          <p:nvPr>
            <p:ph type="title"/>
          </p:nvPr>
        </p:nvSpPr>
        <p:spPr/>
        <p:txBody>
          <a:bodyPr>
            <a:normAutofit fontScale="90000"/>
          </a:bodyPr>
          <a:lstStyle/>
          <a:p>
            <a:r>
              <a:rPr kumimoji="1" lang="ja-JP" altLang="en-US" dirty="0"/>
              <a:t>姿勢推定の用途⑤</a:t>
            </a:r>
          </a:p>
        </p:txBody>
      </p:sp>
      <p:sp>
        <p:nvSpPr>
          <p:cNvPr id="4" name="スライド番号プレースホルダー 3">
            <a:extLst>
              <a:ext uri="{FF2B5EF4-FFF2-40B4-BE49-F238E27FC236}">
                <a16:creationId xmlns:a16="http://schemas.microsoft.com/office/drawing/2014/main" id="{59539503-882A-44B6-B9E9-C6F1FEAB19EA}"/>
              </a:ext>
            </a:extLst>
          </p:cNvPr>
          <p:cNvSpPr>
            <a:spLocks noGrp="1"/>
          </p:cNvSpPr>
          <p:nvPr>
            <p:ph type="sldNum" sz="quarter" idx="12"/>
          </p:nvPr>
        </p:nvSpPr>
        <p:spPr/>
        <p:txBody>
          <a:bodyPr/>
          <a:lstStyle/>
          <a:p>
            <a:fld id="{E205D82C-95A1-431E-8E38-AA614A14CDCF}" type="slidenum">
              <a:rPr kumimoji="1" lang="ja-JP" altLang="en-US" smtClean="0"/>
              <a:t>16</a:t>
            </a:fld>
            <a:endParaRPr kumimoji="1" lang="ja-JP" altLang="en-US" dirty="0"/>
          </a:p>
        </p:txBody>
      </p:sp>
      <p:sp>
        <p:nvSpPr>
          <p:cNvPr id="6" name="コンテンツ プレースホルダー 5">
            <a:extLst>
              <a:ext uri="{FF2B5EF4-FFF2-40B4-BE49-F238E27FC236}">
                <a16:creationId xmlns:a16="http://schemas.microsoft.com/office/drawing/2014/main" id="{56B1C55A-1AA7-395E-6343-BB70AC3F1D8D}"/>
              </a:ext>
            </a:extLst>
          </p:cNvPr>
          <p:cNvSpPr>
            <a:spLocks noGrp="1"/>
          </p:cNvSpPr>
          <p:nvPr>
            <p:ph idx="1"/>
          </p:nvPr>
        </p:nvSpPr>
        <p:spPr/>
        <p:txBody>
          <a:bodyPr/>
          <a:lstStyle/>
          <a:p>
            <a:r>
              <a:rPr lang="ja-JP" altLang="en-US" dirty="0"/>
              <a:t>トレーニング，フィットネス，エクササイズ</a:t>
            </a:r>
          </a:p>
        </p:txBody>
      </p:sp>
      <p:pic>
        <p:nvPicPr>
          <p:cNvPr id="8" name="図 7" descr="ケーキ, 持つ, 女性, 誕生日 が含まれている画像&#10;&#10;自動的に生成された説明">
            <a:extLst>
              <a:ext uri="{FF2B5EF4-FFF2-40B4-BE49-F238E27FC236}">
                <a16:creationId xmlns:a16="http://schemas.microsoft.com/office/drawing/2014/main" id="{F4EA5019-94CB-823A-0593-86E2BE086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403" y="2613006"/>
            <a:ext cx="2213882" cy="2446278"/>
          </a:xfrm>
          <a:prstGeom prst="rect">
            <a:avLst/>
          </a:prstGeom>
        </p:spPr>
      </p:pic>
      <p:pic>
        <p:nvPicPr>
          <p:cNvPr id="10" name="図 9" descr="おもちゃ, レゴ, バット, 選手 が含まれている画像&#10;&#10;自動的に生成された説明">
            <a:extLst>
              <a:ext uri="{FF2B5EF4-FFF2-40B4-BE49-F238E27FC236}">
                <a16:creationId xmlns:a16="http://schemas.microsoft.com/office/drawing/2014/main" id="{3EFD123E-0AEB-A761-F2A7-D1717A251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02" y="2193471"/>
            <a:ext cx="2600733" cy="3015343"/>
          </a:xfrm>
          <a:prstGeom prst="rect">
            <a:avLst/>
          </a:prstGeom>
        </p:spPr>
      </p:pic>
    </p:spTree>
    <p:extLst>
      <p:ext uri="{BB962C8B-B14F-4D97-AF65-F5344CB8AC3E}">
        <p14:creationId xmlns:p14="http://schemas.microsoft.com/office/powerpoint/2010/main" val="51798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93ECD8-98DF-4D0F-2682-E19E787979BF}"/>
              </a:ext>
            </a:extLst>
          </p:cNvPr>
          <p:cNvSpPr>
            <a:spLocks noGrp="1"/>
          </p:cNvSpPr>
          <p:nvPr>
            <p:ph type="title"/>
          </p:nvPr>
        </p:nvSpPr>
        <p:spPr/>
        <p:txBody>
          <a:bodyPr>
            <a:normAutofit fontScale="90000"/>
          </a:bodyPr>
          <a:lstStyle/>
          <a:p>
            <a:r>
              <a:rPr kumimoji="1" lang="ja-JP" altLang="en-US" dirty="0"/>
              <a:t>姿勢推定の用途⑥</a:t>
            </a:r>
          </a:p>
        </p:txBody>
      </p:sp>
      <p:sp>
        <p:nvSpPr>
          <p:cNvPr id="3" name="コンテンツ プレースホルダー 2">
            <a:extLst>
              <a:ext uri="{FF2B5EF4-FFF2-40B4-BE49-F238E27FC236}">
                <a16:creationId xmlns:a16="http://schemas.microsoft.com/office/drawing/2014/main" id="{07D84A8D-0BBF-D5F0-2A85-5AE89BB05FEE}"/>
              </a:ext>
            </a:extLst>
          </p:cNvPr>
          <p:cNvSpPr>
            <a:spLocks noGrp="1"/>
          </p:cNvSpPr>
          <p:nvPr>
            <p:ph idx="1"/>
          </p:nvPr>
        </p:nvSpPr>
        <p:spPr/>
        <p:txBody>
          <a:bodyPr/>
          <a:lstStyle/>
          <a:p>
            <a:r>
              <a:rPr kumimoji="1" lang="ja-JP" altLang="en-US" dirty="0"/>
              <a:t>アバター（バーチャル・キャラクタ）</a:t>
            </a:r>
            <a:r>
              <a:rPr lang="ja-JP" altLang="en-US" dirty="0"/>
              <a:t>の操作</a:t>
            </a:r>
            <a:endParaRPr kumimoji="1" lang="ja-JP" altLang="en-US" dirty="0"/>
          </a:p>
        </p:txBody>
      </p:sp>
      <p:sp>
        <p:nvSpPr>
          <p:cNvPr id="4" name="スライド番号プレースホルダー 3">
            <a:extLst>
              <a:ext uri="{FF2B5EF4-FFF2-40B4-BE49-F238E27FC236}">
                <a16:creationId xmlns:a16="http://schemas.microsoft.com/office/drawing/2014/main" id="{17F981A6-0108-F8DA-BDBA-AAB70776DB8A}"/>
              </a:ext>
            </a:extLst>
          </p:cNvPr>
          <p:cNvSpPr>
            <a:spLocks noGrp="1"/>
          </p:cNvSpPr>
          <p:nvPr>
            <p:ph type="sldNum" sz="quarter" idx="12"/>
          </p:nvPr>
        </p:nvSpPr>
        <p:spPr/>
        <p:txBody>
          <a:bodyPr/>
          <a:lstStyle/>
          <a:p>
            <a:fld id="{E205D82C-95A1-431E-8E38-AA614A14CDCF}" type="slidenum">
              <a:rPr kumimoji="1" lang="ja-JP" altLang="en-US" smtClean="0"/>
              <a:pPr/>
              <a:t>17</a:t>
            </a:fld>
            <a:endParaRPr kumimoji="1" lang="ja-JP" altLang="en-US" dirty="0"/>
          </a:p>
        </p:txBody>
      </p:sp>
      <p:pic>
        <p:nvPicPr>
          <p:cNvPr id="6" name="図 5" descr="Cgで描かれたアニメ&#10;&#10;中程度の精度で自動的に生成された説明">
            <a:extLst>
              <a:ext uri="{FF2B5EF4-FFF2-40B4-BE49-F238E27FC236}">
                <a16:creationId xmlns:a16="http://schemas.microsoft.com/office/drawing/2014/main" id="{C6BE9B9B-3974-DCA2-4EFF-71C134638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641" y="2024743"/>
            <a:ext cx="3212040" cy="2710543"/>
          </a:xfrm>
          <a:prstGeom prst="rect">
            <a:avLst/>
          </a:prstGeom>
        </p:spPr>
      </p:pic>
      <p:pic>
        <p:nvPicPr>
          <p:cNvPr id="8" name="図 7">
            <a:extLst>
              <a:ext uri="{FF2B5EF4-FFF2-40B4-BE49-F238E27FC236}">
                <a16:creationId xmlns:a16="http://schemas.microsoft.com/office/drawing/2014/main" id="{1BB01534-F2D1-CFB5-45E8-71FA37E7DB46}"/>
              </a:ext>
            </a:extLst>
          </p:cNvPr>
          <p:cNvPicPr>
            <a:picLocks noChangeAspect="1"/>
          </p:cNvPicPr>
          <p:nvPr/>
        </p:nvPicPr>
        <p:blipFill>
          <a:blip r:embed="rId3"/>
          <a:stretch>
            <a:fillRect/>
          </a:stretch>
        </p:blipFill>
        <p:spPr>
          <a:xfrm>
            <a:off x="5021385" y="2213955"/>
            <a:ext cx="3727372" cy="2430090"/>
          </a:xfrm>
          <a:prstGeom prst="rect">
            <a:avLst/>
          </a:prstGeom>
        </p:spPr>
      </p:pic>
      <p:cxnSp>
        <p:nvCxnSpPr>
          <p:cNvPr id="10" name="直線矢印コネクタ 9">
            <a:extLst>
              <a:ext uri="{FF2B5EF4-FFF2-40B4-BE49-F238E27FC236}">
                <a16:creationId xmlns:a16="http://schemas.microsoft.com/office/drawing/2014/main" id="{4BD1A4EB-921B-107B-7CE5-4938F846169A}"/>
              </a:ext>
            </a:extLst>
          </p:cNvPr>
          <p:cNvCxnSpPr/>
          <p:nvPr/>
        </p:nvCxnSpPr>
        <p:spPr>
          <a:xfrm flipV="1">
            <a:off x="4890407" y="4735286"/>
            <a:ext cx="326572" cy="538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E1EB5152-3B76-5433-9713-06CA20FF9241}"/>
              </a:ext>
            </a:extLst>
          </p:cNvPr>
          <p:cNvSpPr txBox="1"/>
          <p:nvPr/>
        </p:nvSpPr>
        <p:spPr>
          <a:xfrm>
            <a:off x="3366185" y="5365370"/>
            <a:ext cx="5416868" cy="461665"/>
          </a:xfrm>
          <a:prstGeom prst="rect">
            <a:avLst/>
          </a:prstGeom>
          <a:noFill/>
        </p:spPr>
        <p:txBody>
          <a:bodyPr wrap="none" rtlCol="0">
            <a:spAutoFit/>
          </a:bodyPr>
          <a:lstStyle/>
          <a:p>
            <a:r>
              <a:rPr kumimoji="1" lang="ja-JP" altLang="en-US" sz="2400" dirty="0"/>
              <a:t>アバター（バーチャル・キャラクタ）</a:t>
            </a:r>
          </a:p>
        </p:txBody>
      </p:sp>
    </p:spTree>
    <p:extLst>
      <p:ext uri="{BB962C8B-B14F-4D97-AF65-F5344CB8AC3E}">
        <p14:creationId xmlns:p14="http://schemas.microsoft.com/office/powerpoint/2010/main" val="3380468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CDDC15-EB53-9259-134B-AF8A6CCB48AC}"/>
              </a:ext>
            </a:extLst>
          </p:cNvPr>
          <p:cNvSpPr>
            <a:spLocks noGrp="1"/>
          </p:cNvSpPr>
          <p:nvPr>
            <p:ph type="title"/>
          </p:nvPr>
        </p:nvSpPr>
        <p:spPr/>
        <p:txBody>
          <a:bodyPr>
            <a:normAutofit fontScale="90000"/>
          </a:bodyPr>
          <a:lstStyle/>
          <a:p>
            <a:r>
              <a:rPr kumimoji="1" lang="ja-JP" altLang="en-US" dirty="0"/>
              <a:t>姿勢推定の用途⑦</a:t>
            </a:r>
          </a:p>
        </p:txBody>
      </p:sp>
      <p:sp>
        <p:nvSpPr>
          <p:cNvPr id="3" name="コンテンツ プレースホルダー 2">
            <a:extLst>
              <a:ext uri="{FF2B5EF4-FFF2-40B4-BE49-F238E27FC236}">
                <a16:creationId xmlns:a16="http://schemas.microsoft.com/office/drawing/2014/main" id="{5994A10F-D66C-3F6C-215A-D24A38B09022}"/>
              </a:ext>
            </a:extLst>
          </p:cNvPr>
          <p:cNvSpPr>
            <a:spLocks noGrp="1"/>
          </p:cNvSpPr>
          <p:nvPr>
            <p:ph idx="1"/>
          </p:nvPr>
        </p:nvSpPr>
        <p:spPr/>
        <p:txBody>
          <a:bodyPr/>
          <a:lstStyle/>
          <a:p>
            <a:r>
              <a:rPr kumimoji="1" lang="ja-JP" altLang="en-US" dirty="0"/>
              <a:t>集団行動の観察，分析</a:t>
            </a:r>
            <a:r>
              <a:rPr lang="ja-JP" altLang="en-US" dirty="0"/>
              <a:t>，監視</a:t>
            </a:r>
            <a:endParaRPr kumimoji="1" lang="ja-JP" altLang="en-US" dirty="0"/>
          </a:p>
        </p:txBody>
      </p:sp>
      <p:sp>
        <p:nvSpPr>
          <p:cNvPr id="4" name="スライド番号プレースホルダー 3">
            <a:extLst>
              <a:ext uri="{FF2B5EF4-FFF2-40B4-BE49-F238E27FC236}">
                <a16:creationId xmlns:a16="http://schemas.microsoft.com/office/drawing/2014/main" id="{2B81B957-28F5-E673-0E85-BD543F383B7C}"/>
              </a:ext>
            </a:extLst>
          </p:cNvPr>
          <p:cNvSpPr>
            <a:spLocks noGrp="1"/>
          </p:cNvSpPr>
          <p:nvPr>
            <p:ph type="sldNum" sz="quarter" idx="12"/>
          </p:nvPr>
        </p:nvSpPr>
        <p:spPr/>
        <p:txBody>
          <a:bodyPr/>
          <a:lstStyle/>
          <a:p>
            <a:fld id="{E205D82C-95A1-431E-8E38-AA614A14CDCF}" type="slidenum">
              <a:rPr kumimoji="1" lang="ja-JP" altLang="en-US" smtClean="0"/>
              <a:pPr/>
              <a:t>18</a:t>
            </a:fld>
            <a:endParaRPr kumimoji="1" lang="ja-JP" altLang="en-US" dirty="0"/>
          </a:p>
        </p:txBody>
      </p:sp>
      <p:pic>
        <p:nvPicPr>
          <p:cNvPr id="6" name="図 5">
            <a:extLst>
              <a:ext uri="{FF2B5EF4-FFF2-40B4-BE49-F238E27FC236}">
                <a16:creationId xmlns:a16="http://schemas.microsoft.com/office/drawing/2014/main" id="{2C2D8C85-E05B-3C11-E55B-A7CD7B021B36}"/>
              </a:ext>
            </a:extLst>
          </p:cNvPr>
          <p:cNvPicPr>
            <a:picLocks noChangeAspect="1"/>
          </p:cNvPicPr>
          <p:nvPr/>
        </p:nvPicPr>
        <p:blipFill>
          <a:blip r:embed="rId2"/>
          <a:stretch>
            <a:fillRect/>
          </a:stretch>
        </p:blipFill>
        <p:spPr>
          <a:xfrm>
            <a:off x="1599474" y="1312434"/>
            <a:ext cx="5945051" cy="4400803"/>
          </a:xfrm>
          <a:prstGeom prst="rect">
            <a:avLst/>
          </a:prstGeom>
        </p:spPr>
      </p:pic>
      <p:sp>
        <p:nvSpPr>
          <p:cNvPr id="7" name="テキスト ボックス 6">
            <a:extLst>
              <a:ext uri="{FF2B5EF4-FFF2-40B4-BE49-F238E27FC236}">
                <a16:creationId xmlns:a16="http://schemas.microsoft.com/office/drawing/2014/main" id="{36E0EE83-68CD-C63D-3993-B6322FC96A17}"/>
              </a:ext>
            </a:extLst>
          </p:cNvPr>
          <p:cNvSpPr txBox="1"/>
          <p:nvPr/>
        </p:nvSpPr>
        <p:spPr>
          <a:xfrm>
            <a:off x="59809" y="5773010"/>
            <a:ext cx="8985280" cy="954107"/>
          </a:xfrm>
          <a:prstGeom prst="rect">
            <a:avLst/>
          </a:prstGeom>
          <a:noFill/>
        </p:spPr>
        <p:txBody>
          <a:bodyPr wrap="none" rtlCol="0">
            <a:spAutoFit/>
          </a:bodyPr>
          <a:lstStyle/>
          <a:p>
            <a:r>
              <a:rPr kumimoji="1" lang="en-US" altLang="ja-JP" sz="1400" dirty="0">
                <a:latin typeface="Times New Roman" panose="02020603050405020304" pitchFamily="18" charset="0"/>
                <a:cs typeface="Times New Roman" panose="02020603050405020304" pitchFamily="18" charset="0"/>
              </a:rPr>
              <a:t>Qi Dang, </a:t>
            </a:r>
            <a:r>
              <a:rPr kumimoji="1" lang="en-US" altLang="ja-JP" sz="1400" dirty="0" err="1">
                <a:latin typeface="Times New Roman" panose="02020603050405020304" pitchFamily="18" charset="0"/>
                <a:cs typeface="Times New Roman" panose="02020603050405020304" pitchFamily="18" charset="0"/>
              </a:rPr>
              <a:t>Jianqin</a:t>
            </a:r>
            <a:r>
              <a:rPr kumimoji="1" lang="en-US" altLang="ja-JP" sz="1400" dirty="0">
                <a:latin typeface="Times New Roman" panose="02020603050405020304" pitchFamily="18" charset="0"/>
                <a:cs typeface="Times New Roman" panose="02020603050405020304" pitchFamily="18" charset="0"/>
              </a:rPr>
              <a:t> Yin, Bin Wang, </a:t>
            </a:r>
            <a:r>
              <a:rPr kumimoji="1" lang="en-US" altLang="ja-JP" sz="1400" dirty="0" err="1">
                <a:latin typeface="Times New Roman" panose="02020603050405020304" pitchFamily="18" charset="0"/>
                <a:cs typeface="Times New Roman" panose="02020603050405020304" pitchFamily="18" charset="0"/>
              </a:rPr>
              <a:t>Wenqing</a:t>
            </a:r>
            <a:r>
              <a:rPr kumimoji="1" lang="en-US" altLang="ja-JP" sz="1400" dirty="0">
                <a:latin typeface="Times New Roman" panose="02020603050405020304" pitchFamily="18" charset="0"/>
                <a:cs typeface="Times New Roman" panose="02020603050405020304" pitchFamily="18" charset="0"/>
              </a:rPr>
              <a:t> Zheng, </a:t>
            </a:r>
          </a:p>
          <a:p>
            <a:r>
              <a:rPr kumimoji="1" lang="en-US" altLang="ja-JP" sz="1400" dirty="0">
                <a:latin typeface="Times New Roman" panose="02020603050405020304" pitchFamily="18" charset="0"/>
                <a:cs typeface="Times New Roman" panose="02020603050405020304" pitchFamily="18" charset="0"/>
              </a:rPr>
              <a:t>Deep Learning Based 2D Human Pose Estimation: A </a:t>
            </a:r>
            <a:r>
              <a:rPr kumimoji="1" lang="en-US" altLang="ja-JP" sz="1400" dirty="0" err="1">
                <a:latin typeface="Times New Roman" panose="02020603050405020304" pitchFamily="18" charset="0"/>
                <a:cs typeface="Times New Roman" panose="02020603050405020304" pitchFamily="18" charset="0"/>
              </a:rPr>
              <a:t>SurveyDeep</a:t>
            </a:r>
            <a:r>
              <a:rPr kumimoji="1" lang="en-US" altLang="ja-JP" sz="1400" dirty="0">
                <a:latin typeface="Times New Roman" panose="02020603050405020304" pitchFamily="18" charset="0"/>
                <a:cs typeface="Times New Roman" panose="02020603050405020304" pitchFamily="18" charset="0"/>
              </a:rPr>
              <a:t> Learning Based 2D Human Pose Estimation: A Survey, </a:t>
            </a:r>
          </a:p>
          <a:p>
            <a:r>
              <a:rPr kumimoji="1" lang="en-US" altLang="ja-JP" sz="1400" dirty="0">
                <a:latin typeface="Times New Roman" panose="02020603050405020304" pitchFamily="18" charset="0"/>
                <a:cs typeface="Times New Roman" panose="02020603050405020304" pitchFamily="18" charset="0"/>
              </a:rPr>
              <a:t>Tsinghua Science and </a:t>
            </a:r>
            <a:r>
              <a:rPr kumimoji="1" lang="en-US" altLang="ja-JP" sz="1400" dirty="0" err="1">
                <a:latin typeface="Times New Roman" panose="02020603050405020304" pitchFamily="18" charset="0"/>
                <a:cs typeface="Times New Roman" panose="02020603050405020304" pitchFamily="18" charset="0"/>
              </a:rPr>
              <a:t>TechnologyTsinghua</a:t>
            </a:r>
            <a:r>
              <a:rPr kumimoji="1" lang="en-US" altLang="ja-JP" sz="1400" dirty="0">
                <a:latin typeface="Times New Roman" panose="02020603050405020304" pitchFamily="18" charset="0"/>
                <a:cs typeface="Times New Roman" panose="02020603050405020304" pitchFamily="18" charset="0"/>
              </a:rPr>
              <a:t> Science and Technology, </a:t>
            </a:r>
          </a:p>
          <a:p>
            <a:r>
              <a:rPr kumimoji="1" lang="en-US" altLang="ja-JP" sz="1400" dirty="0">
                <a:latin typeface="Times New Roman" panose="02020603050405020304" pitchFamily="18" charset="0"/>
                <a:cs typeface="Times New Roman" panose="02020603050405020304" pitchFamily="18" charset="0"/>
              </a:rPr>
              <a:t>Volume 24 Issue 6 Article 5, 2019.</a:t>
            </a:r>
          </a:p>
        </p:txBody>
      </p:sp>
    </p:spTree>
    <p:extLst>
      <p:ext uri="{BB962C8B-B14F-4D97-AF65-F5344CB8AC3E}">
        <p14:creationId xmlns:p14="http://schemas.microsoft.com/office/powerpoint/2010/main" val="4083868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F6B432-CE09-4DF3-84AC-B0C6C0B83F71}"/>
              </a:ext>
            </a:extLst>
          </p:cNvPr>
          <p:cNvSpPr>
            <a:spLocks noGrp="1"/>
          </p:cNvSpPr>
          <p:nvPr>
            <p:ph type="title"/>
          </p:nvPr>
        </p:nvSpPr>
        <p:spPr/>
        <p:txBody>
          <a:bodyPr>
            <a:normAutofit fontScale="90000"/>
          </a:bodyPr>
          <a:lstStyle/>
          <a:p>
            <a:r>
              <a:rPr lang="ja-JP" altLang="en-US" dirty="0"/>
              <a:t>姿勢推定の用途⑧</a:t>
            </a:r>
            <a:endParaRPr kumimoji="1" lang="ja-JP" altLang="en-US" dirty="0"/>
          </a:p>
        </p:txBody>
      </p:sp>
      <p:sp>
        <p:nvSpPr>
          <p:cNvPr id="3" name="コンテンツ プレースホルダー 2">
            <a:extLst>
              <a:ext uri="{FF2B5EF4-FFF2-40B4-BE49-F238E27FC236}">
                <a16:creationId xmlns:a16="http://schemas.microsoft.com/office/drawing/2014/main" id="{174CEBDB-3032-450F-ABE4-2DD083F630D6}"/>
              </a:ext>
            </a:extLst>
          </p:cNvPr>
          <p:cNvSpPr>
            <a:spLocks noGrp="1"/>
          </p:cNvSpPr>
          <p:nvPr>
            <p:ph idx="1"/>
          </p:nvPr>
        </p:nvSpPr>
        <p:spPr>
          <a:xfrm>
            <a:off x="321845" y="846253"/>
            <a:ext cx="8461208" cy="1068430"/>
          </a:xfrm>
        </p:spPr>
        <p:txBody>
          <a:bodyPr/>
          <a:lstStyle/>
          <a:p>
            <a:r>
              <a:rPr kumimoji="1" lang="ja-JP" altLang="en-US" dirty="0"/>
              <a:t>姿勢推定の結果を用いて，画像から人物を切り出す</a:t>
            </a:r>
          </a:p>
        </p:txBody>
      </p:sp>
      <p:sp>
        <p:nvSpPr>
          <p:cNvPr id="4" name="スライド番号プレースホルダー 3">
            <a:extLst>
              <a:ext uri="{FF2B5EF4-FFF2-40B4-BE49-F238E27FC236}">
                <a16:creationId xmlns:a16="http://schemas.microsoft.com/office/drawing/2014/main" id="{58048936-3CB8-4699-B0C6-A9F31F24E94C}"/>
              </a:ext>
            </a:extLst>
          </p:cNvPr>
          <p:cNvSpPr>
            <a:spLocks noGrp="1"/>
          </p:cNvSpPr>
          <p:nvPr>
            <p:ph type="sldNum" sz="quarter" idx="12"/>
          </p:nvPr>
        </p:nvSpPr>
        <p:spPr/>
        <p:txBody>
          <a:bodyPr/>
          <a:lstStyle/>
          <a:p>
            <a:fld id="{E205D82C-95A1-431E-8E38-AA614A14CDCF}" type="slidenum">
              <a:rPr kumimoji="1" lang="ja-JP" altLang="en-US" smtClean="0"/>
              <a:pPr/>
              <a:t>19</a:t>
            </a:fld>
            <a:endParaRPr kumimoji="1" lang="ja-JP" altLang="en-US" dirty="0"/>
          </a:p>
        </p:txBody>
      </p:sp>
      <p:pic>
        <p:nvPicPr>
          <p:cNvPr id="5" name="図 4">
            <a:extLst>
              <a:ext uri="{FF2B5EF4-FFF2-40B4-BE49-F238E27FC236}">
                <a16:creationId xmlns:a16="http://schemas.microsoft.com/office/drawing/2014/main" id="{C3866121-4B91-412B-98C4-3F5B129FEC47}"/>
              </a:ext>
            </a:extLst>
          </p:cNvPr>
          <p:cNvPicPr>
            <a:picLocks noChangeAspect="1"/>
          </p:cNvPicPr>
          <p:nvPr/>
        </p:nvPicPr>
        <p:blipFill>
          <a:blip r:embed="rId2"/>
          <a:stretch>
            <a:fillRect/>
          </a:stretch>
        </p:blipFill>
        <p:spPr>
          <a:xfrm>
            <a:off x="4572000" y="2034289"/>
            <a:ext cx="3756785" cy="3662604"/>
          </a:xfrm>
          <a:prstGeom prst="rect">
            <a:avLst/>
          </a:prstGeom>
        </p:spPr>
      </p:pic>
      <p:pic>
        <p:nvPicPr>
          <p:cNvPr id="6" name="図 5">
            <a:extLst>
              <a:ext uri="{FF2B5EF4-FFF2-40B4-BE49-F238E27FC236}">
                <a16:creationId xmlns:a16="http://schemas.microsoft.com/office/drawing/2014/main" id="{B4B53016-0470-4BFD-9360-861065C5C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59" y="2058717"/>
            <a:ext cx="3779924" cy="3638176"/>
          </a:xfrm>
          <a:prstGeom prst="rect">
            <a:avLst/>
          </a:prstGeom>
        </p:spPr>
      </p:pic>
      <p:sp>
        <p:nvSpPr>
          <p:cNvPr id="7" name="矢印: 右 6">
            <a:extLst>
              <a:ext uri="{FF2B5EF4-FFF2-40B4-BE49-F238E27FC236}">
                <a16:creationId xmlns:a16="http://schemas.microsoft.com/office/drawing/2014/main" id="{AA13D646-07A6-443C-8660-CA4A0720E256}"/>
              </a:ext>
            </a:extLst>
          </p:cNvPr>
          <p:cNvSpPr/>
          <p:nvPr/>
        </p:nvSpPr>
        <p:spPr>
          <a:xfrm>
            <a:off x="4154491" y="3531747"/>
            <a:ext cx="262700" cy="6921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4098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787" y="-261125"/>
            <a:ext cx="4688333" cy="108547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44461" y="1080656"/>
            <a:ext cx="5098010" cy="5725258"/>
          </a:xfrm>
        </p:spPr>
        <p:txBody>
          <a:bodyPr>
            <a:normAutofit fontScale="92500" lnSpcReduction="20000"/>
          </a:bodyPr>
          <a:lstStyle/>
          <a:p>
            <a:pPr marL="457200" indent="-457200">
              <a:buFont typeface="+mj-lt"/>
              <a:buAutoNum type="arabicPeriod"/>
            </a:pPr>
            <a:r>
              <a:rPr lang="ja-JP" altLang="en-US" sz="2400" b="1" dirty="0">
                <a:latin typeface="メイリオ" panose="020B0604030504040204" pitchFamily="50" charset="-128"/>
              </a:rPr>
              <a:t>姿勢推定の仕組み</a:t>
            </a:r>
            <a:br>
              <a:rPr lang="en-US" altLang="ja-JP" sz="2400" dirty="0">
                <a:latin typeface="メイリオ" panose="020B0604030504040204" pitchFamily="50" charset="-128"/>
              </a:rPr>
            </a:br>
            <a:r>
              <a:rPr lang="ja-JP" altLang="en-US" sz="2400" dirty="0">
                <a:latin typeface="メイリオ" panose="020B0604030504040204" pitchFamily="50" charset="-128"/>
              </a:rPr>
              <a:t>姿勢推定の基本原理人体の特徴点（キーポイント）を検出し、それらを結びつけて全身の姿勢を推定</a:t>
            </a:r>
            <a:endParaRPr lang="en-US" altLang="ja-JP" sz="2400" dirty="0">
              <a:latin typeface="メイリオ" panose="020B0604030504040204" pitchFamily="50" charset="-128"/>
            </a:endParaRPr>
          </a:p>
          <a:p>
            <a:pPr marL="457200" indent="-457200">
              <a:buFont typeface="+mj-lt"/>
              <a:buAutoNum type="arabicPeriod"/>
            </a:pPr>
            <a:r>
              <a:rPr lang="en-US" altLang="ja-JP" sz="2400" b="1" dirty="0">
                <a:latin typeface="メイリオ" panose="020B0604030504040204" pitchFamily="50" charset="-128"/>
              </a:rPr>
              <a:t>2</a:t>
            </a:r>
            <a:r>
              <a:rPr lang="ja-JP" altLang="en-US" sz="2400" b="1" dirty="0">
                <a:latin typeface="メイリオ" panose="020B0604030504040204" pitchFamily="50" charset="-128"/>
              </a:rPr>
              <a:t>次元と</a:t>
            </a:r>
            <a:r>
              <a:rPr lang="en-US" altLang="ja-JP" sz="2400" b="1" dirty="0">
                <a:latin typeface="メイリオ" panose="020B0604030504040204" pitchFamily="50" charset="-128"/>
              </a:rPr>
              <a:t>3</a:t>
            </a:r>
            <a:r>
              <a:rPr lang="ja-JP" altLang="en-US" sz="2400" b="1" dirty="0">
                <a:latin typeface="メイリオ" panose="020B0604030504040204" pitchFamily="50" charset="-128"/>
              </a:rPr>
              <a:t>次元の姿勢推定</a:t>
            </a:r>
            <a:br>
              <a:rPr lang="en-US" altLang="ja-JP" sz="2400" dirty="0">
                <a:latin typeface="メイリオ" panose="020B0604030504040204" pitchFamily="50" charset="-128"/>
              </a:rPr>
            </a:br>
            <a:r>
              <a:rPr lang="en-US" altLang="ja-JP" sz="2400" dirty="0">
                <a:latin typeface="メイリオ" panose="020B0604030504040204" pitchFamily="50" charset="-128"/>
              </a:rPr>
              <a:t>2</a:t>
            </a:r>
            <a:r>
              <a:rPr lang="ja-JP" altLang="en-US" sz="2400" dirty="0">
                <a:latin typeface="メイリオ" panose="020B0604030504040204" pitchFamily="50" charset="-128"/>
              </a:rPr>
              <a:t>次元推定では平面上の姿勢を、</a:t>
            </a:r>
            <a:r>
              <a:rPr lang="en-US" altLang="ja-JP" sz="2400" dirty="0">
                <a:latin typeface="メイリオ" panose="020B0604030504040204" pitchFamily="50" charset="-128"/>
              </a:rPr>
              <a:t>3</a:t>
            </a:r>
            <a:r>
              <a:rPr lang="ja-JP" altLang="en-US" sz="2400" dirty="0">
                <a:latin typeface="メイリオ" panose="020B0604030504040204" pitchFamily="50" charset="-128"/>
              </a:rPr>
              <a:t>次元推定では奥行きも含めた空間的な姿勢を推定可能</a:t>
            </a:r>
            <a:endParaRPr lang="en-US" altLang="ja-JP" sz="2400" dirty="0">
              <a:latin typeface="メイリオ" panose="020B0604030504040204" pitchFamily="50" charset="-128"/>
            </a:endParaRPr>
          </a:p>
          <a:p>
            <a:pPr marL="457200" indent="-457200">
              <a:buFont typeface="+mj-lt"/>
              <a:buAutoNum type="arabicPeriod"/>
            </a:pPr>
            <a:r>
              <a:rPr lang="ja-JP" altLang="en-US" sz="2400" b="1" dirty="0">
                <a:latin typeface="メイリオ" panose="020B0604030504040204" pitchFamily="50" charset="-128"/>
              </a:rPr>
              <a:t>ディープラーニングによる姿勢推定の進歩と課題</a:t>
            </a:r>
            <a:br>
              <a:rPr lang="en-US" altLang="ja-JP" sz="2400" dirty="0">
                <a:latin typeface="メイリオ" panose="020B0604030504040204" pitchFamily="50" charset="-128"/>
              </a:rPr>
            </a:br>
            <a:r>
              <a:rPr lang="ja-JP" altLang="en-US" sz="2400" dirty="0">
                <a:latin typeface="メイリオ" panose="020B0604030504040204" pitchFamily="50" charset="-128"/>
              </a:rPr>
              <a:t>多人数や部分遮蔽への対応など精度と適用範囲が向上訓練データ不足などの課題に対し、自己教師あり学習などの新アプローチも</a:t>
            </a:r>
            <a:endParaRPr lang="en-US" altLang="ja-JP" sz="2400" dirty="0">
              <a:latin typeface="メイリオ" panose="020B0604030504040204" pitchFamily="50" charset="-128"/>
            </a:endParaRPr>
          </a:p>
          <a:p>
            <a:pPr marL="457200" indent="-457200">
              <a:buFont typeface="+mj-lt"/>
              <a:buAutoNum type="arabicPeriod"/>
            </a:pPr>
            <a:r>
              <a:rPr lang="ja-JP" altLang="en-US" sz="2400" b="1" dirty="0">
                <a:latin typeface="メイリオ" panose="020B0604030504040204" pitchFamily="50" charset="-128"/>
              </a:rPr>
              <a:t>姿勢推定の具体的手順</a:t>
            </a:r>
            <a:br>
              <a:rPr lang="en-US" altLang="ja-JP" sz="2400" dirty="0">
                <a:latin typeface="メイリオ" panose="020B0604030504040204" pitchFamily="50" charset="-128"/>
              </a:rPr>
            </a:br>
            <a:r>
              <a:rPr lang="ja-JP" altLang="en-US" sz="2400" dirty="0">
                <a:latin typeface="メイリオ" panose="020B0604030504040204" pitchFamily="50" charset="-128"/>
              </a:rPr>
              <a:t>部位の位置推定 → 同一人物のキーポイント特定 → </a:t>
            </a:r>
            <a:r>
              <a:rPr lang="en-US" altLang="ja-JP" sz="2400" dirty="0">
                <a:latin typeface="メイリオ" panose="020B0604030504040204" pitchFamily="50" charset="-128"/>
              </a:rPr>
              <a:t>(3</a:t>
            </a:r>
            <a:r>
              <a:rPr lang="ja-JP" altLang="en-US" sz="2400" dirty="0">
                <a:latin typeface="メイリオ" panose="020B0604030504040204" pitchFamily="50" charset="-128"/>
              </a:rPr>
              <a:t>次元推定時</a:t>
            </a:r>
            <a:r>
              <a:rPr lang="en-US" altLang="ja-JP" sz="2400" dirty="0">
                <a:latin typeface="メイリオ" panose="020B0604030504040204" pitchFamily="50" charset="-128"/>
              </a:rPr>
              <a:t>) </a:t>
            </a:r>
            <a:r>
              <a:rPr lang="ja-JP" altLang="en-US" sz="2400" dirty="0">
                <a:latin typeface="メイリオ" panose="020B0604030504040204" pitchFamily="50" charset="-128"/>
              </a:rPr>
              <a:t>奥行き推定</a:t>
            </a:r>
            <a:endParaRPr lang="en-US" altLang="ja-JP" sz="2400" dirty="0">
              <a:latin typeface="メイリオ" panose="020B0604030504040204" pitchFamily="50"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5981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44964-F306-B48B-7742-6D70E3186220}"/>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CFB8AF90-D56B-2EEB-4C40-2F43FA4BF3CE}"/>
              </a:ext>
            </a:extLst>
          </p:cNvPr>
          <p:cNvSpPr>
            <a:spLocks noGrp="1"/>
          </p:cNvSpPr>
          <p:nvPr>
            <p:ph idx="1"/>
          </p:nvPr>
        </p:nvSpPr>
        <p:spPr>
          <a:xfrm>
            <a:off x="321845" y="846252"/>
            <a:ext cx="8461208" cy="5936591"/>
          </a:xfrm>
        </p:spPr>
        <p:txBody>
          <a:bodyPr>
            <a:normAutofit/>
          </a:bodyPr>
          <a:lstStyle/>
          <a:p>
            <a:pPr marL="0" indent="0">
              <a:buNone/>
            </a:pPr>
            <a:r>
              <a:rPr lang="ja-JP" altLang="en-US" sz="2400" b="1" dirty="0">
                <a:latin typeface="メイリオ" panose="020B0604030504040204" pitchFamily="50" charset="-128"/>
                <a:ea typeface="メイリオ" panose="020B0604030504040204" pitchFamily="50" charset="-128"/>
              </a:rPr>
              <a:t>姿勢推定</a:t>
            </a:r>
            <a:r>
              <a:rPr lang="ja-JP" altLang="en-US" sz="2400" dirty="0">
                <a:latin typeface="メイリオ" panose="020B0604030504040204" pitchFamily="50" charset="-128"/>
                <a:ea typeface="メイリオ" panose="020B0604030504040204" pitchFamily="50" charset="-128"/>
              </a:rPr>
              <a:t>は、人間の全身（人体）、頭部、およびその他のオブジェクトの</a:t>
            </a:r>
            <a:r>
              <a:rPr lang="ja-JP" altLang="en-US" sz="2400" b="1" dirty="0">
                <a:latin typeface="メイリオ" panose="020B0604030504040204" pitchFamily="50" charset="-128"/>
                <a:ea typeface="メイリオ" panose="020B0604030504040204" pitchFamily="50" charset="-128"/>
              </a:rPr>
              <a:t>位置と方向</a:t>
            </a:r>
            <a:r>
              <a:rPr lang="ja-JP" altLang="en-US" sz="2400" dirty="0">
                <a:latin typeface="メイリオ" panose="020B0604030504040204" pitchFamily="50" charset="-128"/>
                <a:ea typeface="メイリオ" panose="020B0604030504040204" pitchFamily="50" charset="-128"/>
              </a:rPr>
              <a:t>を推定する技術</a:t>
            </a:r>
          </a:p>
          <a:p>
            <a:pPr marL="0" indent="0">
              <a:buNone/>
            </a:pPr>
            <a:endParaRPr kumimoji="1" lang="ja-JP" altLang="en-US" sz="2400" b="1" dirty="0"/>
          </a:p>
          <a:p>
            <a:pPr marL="0" indent="0">
              <a:buNone/>
            </a:pPr>
            <a:r>
              <a:rPr kumimoji="1" lang="ja-JP" altLang="en-US" sz="2400" b="1" u="sng" dirty="0"/>
              <a:t>要素</a:t>
            </a:r>
            <a:endParaRPr kumimoji="1" lang="en-US" altLang="ja-JP" sz="2400" b="1" u="sng" dirty="0"/>
          </a:p>
          <a:p>
            <a:r>
              <a:rPr kumimoji="1" lang="ja-JP" altLang="en-US" sz="2400" b="1" dirty="0"/>
              <a:t>人間の全身</a:t>
            </a:r>
            <a:r>
              <a:rPr kumimoji="1" lang="ja-JP" altLang="en-US" sz="2400" dirty="0"/>
              <a:t>：人間の動きや行動。その人の活動や意図。</a:t>
            </a:r>
          </a:p>
          <a:p>
            <a:r>
              <a:rPr kumimoji="1" lang="ja-JP" altLang="en-US" sz="2400" b="1" dirty="0"/>
              <a:t>手や足の指</a:t>
            </a:r>
            <a:r>
              <a:rPr kumimoji="1" lang="ja-JP" altLang="en-US" sz="2400" dirty="0"/>
              <a:t>：手指や足指の動き。細やかな指示や意図。</a:t>
            </a:r>
          </a:p>
          <a:p>
            <a:r>
              <a:rPr kumimoji="1" lang="ja-JP" altLang="en-US" sz="2400" b="1" dirty="0"/>
              <a:t>頭部</a:t>
            </a:r>
            <a:r>
              <a:rPr kumimoji="1" lang="ja-JP" altLang="en-US" sz="2400" dirty="0"/>
              <a:t>：視線や</a:t>
            </a:r>
            <a:r>
              <a:rPr lang="ja-JP" altLang="en-US" sz="2400" dirty="0"/>
              <a:t>注視</a:t>
            </a:r>
            <a:r>
              <a:rPr kumimoji="1" lang="ja-JP" altLang="en-US" sz="2400" dirty="0"/>
              <a:t>の向き。意図や関心の対象。</a:t>
            </a:r>
          </a:p>
          <a:p>
            <a:r>
              <a:rPr kumimoji="1" lang="ja-JP" altLang="en-US" sz="2400" b="1" dirty="0"/>
              <a:t>オブジェクト</a:t>
            </a:r>
            <a:r>
              <a:rPr kumimoji="1" lang="ja-JP" altLang="en-US" sz="2400" dirty="0"/>
              <a:t>：オブジェクトのふるまい。オブジェクトと人の相互作用。</a:t>
            </a:r>
          </a:p>
          <a:p>
            <a:pPr marL="0" indent="0">
              <a:buNone/>
            </a:pPr>
            <a:r>
              <a:rPr kumimoji="1" lang="ja-JP" altLang="en-US" sz="2400" b="1" u="sng" dirty="0"/>
              <a:t>応用分野</a:t>
            </a:r>
            <a:endParaRPr lang="en-US" altLang="ja-JP" sz="2400" b="1" u="sng" dirty="0"/>
          </a:p>
          <a:p>
            <a:r>
              <a:rPr kumimoji="1" lang="ja-JP" altLang="en-US" sz="2400" dirty="0"/>
              <a:t>エンターテイメント、セキュリティ、ヒューマンコンピュータインタラクションなどさまざま</a:t>
            </a:r>
          </a:p>
        </p:txBody>
      </p:sp>
      <p:sp>
        <p:nvSpPr>
          <p:cNvPr id="4" name="スライド番号プレースホルダー 3">
            <a:extLst>
              <a:ext uri="{FF2B5EF4-FFF2-40B4-BE49-F238E27FC236}">
                <a16:creationId xmlns:a16="http://schemas.microsoft.com/office/drawing/2014/main" id="{B88CF87D-5F04-79F0-4FC7-FE20F23A923D}"/>
              </a:ext>
            </a:extLst>
          </p:cNvPr>
          <p:cNvSpPr>
            <a:spLocks noGrp="1"/>
          </p:cNvSpPr>
          <p:nvPr>
            <p:ph type="sldNum" sz="quarter" idx="12"/>
          </p:nvPr>
        </p:nvSpPr>
        <p:spPr/>
        <p:txBody>
          <a:bodyPr/>
          <a:lstStyle/>
          <a:p>
            <a:fld id="{E205D82C-95A1-431E-8E38-AA614A14CDCF}" type="slidenum">
              <a:rPr kumimoji="1" lang="ja-JP" altLang="en-US" smtClean="0"/>
              <a:pPr/>
              <a:t>20</a:t>
            </a:fld>
            <a:endParaRPr kumimoji="1" lang="ja-JP" altLang="en-US" dirty="0"/>
          </a:p>
        </p:txBody>
      </p:sp>
    </p:spTree>
    <p:extLst>
      <p:ext uri="{BB962C8B-B14F-4D97-AF65-F5344CB8AC3E}">
        <p14:creationId xmlns:p14="http://schemas.microsoft.com/office/powerpoint/2010/main" val="2107410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8-2. </a:t>
            </a:r>
            <a:r>
              <a:rPr lang="ja-JP" altLang="en-US" sz="4500" dirty="0">
                <a:solidFill>
                  <a:schemeClr val="tx2"/>
                </a:solidFill>
              </a:rPr>
              <a:t>人体の姿勢推定</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21</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2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8A0E5-D618-A9C8-2549-27E5D0371EE2}"/>
              </a:ext>
            </a:extLst>
          </p:cNvPr>
          <p:cNvSpPr>
            <a:spLocks noGrp="1"/>
          </p:cNvSpPr>
          <p:nvPr>
            <p:ph type="title"/>
          </p:nvPr>
        </p:nvSpPr>
        <p:spPr/>
        <p:txBody>
          <a:bodyPr>
            <a:normAutofit fontScale="90000"/>
          </a:bodyPr>
          <a:lstStyle/>
          <a:p>
            <a:r>
              <a:rPr kumimoji="1" lang="ja-JP" altLang="en-US" dirty="0"/>
              <a:t>人体の姿勢推定とキーポイント</a:t>
            </a:r>
          </a:p>
        </p:txBody>
      </p:sp>
      <p:sp>
        <p:nvSpPr>
          <p:cNvPr id="3" name="コンテンツ プレースホルダー 2">
            <a:extLst>
              <a:ext uri="{FF2B5EF4-FFF2-40B4-BE49-F238E27FC236}">
                <a16:creationId xmlns:a16="http://schemas.microsoft.com/office/drawing/2014/main" id="{716330BD-EA13-FF37-932E-591C59542850}"/>
              </a:ext>
            </a:extLst>
          </p:cNvPr>
          <p:cNvSpPr>
            <a:spLocks noGrp="1"/>
          </p:cNvSpPr>
          <p:nvPr>
            <p:ph idx="1"/>
          </p:nvPr>
        </p:nvSpPr>
        <p:spPr>
          <a:xfrm>
            <a:off x="321845" y="846253"/>
            <a:ext cx="8058067" cy="5333166"/>
          </a:xfrm>
        </p:spPr>
        <p:txBody>
          <a:bodyPr>
            <a:normAutofit/>
          </a:bodyPr>
          <a:lstStyle/>
          <a:p>
            <a:pPr marL="457200" indent="-457200">
              <a:buFont typeface="+mj-lt"/>
              <a:buAutoNum type="arabicPeriod"/>
            </a:pPr>
            <a:r>
              <a:rPr kumimoji="1" lang="ja-JP" altLang="en-US" sz="2400" b="1" dirty="0"/>
              <a:t>キーポイントの検出</a:t>
            </a:r>
            <a:r>
              <a:rPr lang="ja-JP" altLang="en-US" sz="2400" dirty="0"/>
              <a:t>：</a:t>
            </a:r>
            <a:r>
              <a:rPr lang="ja-JP" altLang="en-US" sz="2400" b="1" dirty="0"/>
              <a:t>姿勢推定</a:t>
            </a:r>
            <a:r>
              <a:rPr lang="ja-JP" altLang="en-US" sz="2400" dirty="0"/>
              <a:t>では、</a:t>
            </a:r>
            <a:r>
              <a:rPr kumimoji="1" lang="ja-JP" altLang="en-US" sz="2400" dirty="0"/>
              <a:t>人体の特定の「</a:t>
            </a:r>
            <a:r>
              <a:rPr kumimoji="1" lang="ja-JP" altLang="en-US" sz="2400" b="1" dirty="0"/>
              <a:t>キーポイント</a:t>
            </a:r>
            <a:r>
              <a:rPr kumimoji="1" lang="ja-JP" altLang="en-US" sz="2400" dirty="0"/>
              <a:t>」（特徴となるポイント）</a:t>
            </a:r>
            <a:r>
              <a:rPr lang="ja-JP" altLang="en-US" sz="2400" dirty="0"/>
              <a:t>を検出</a:t>
            </a:r>
            <a:r>
              <a:rPr kumimoji="1" lang="ja-JP" altLang="en-US" sz="2400" dirty="0"/>
              <a:t>し、</a:t>
            </a:r>
            <a:r>
              <a:rPr kumimoji="1" lang="ja-JP" altLang="en-US" sz="2400" b="1" dirty="0"/>
              <a:t>位置を特定</a:t>
            </a:r>
            <a:endParaRPr kumimoji="1" lang="ja-JP" altLang="en-US" sz="2400" dirty="0"/>
          </a:p>
          <a:p>
            <a:pPr marL="457200" indent="-457200">
              <a:buFont typeface="+mj-lt"/>
              <a:buAutoNum type="arabicPeriod"/>
            </a:pPr>
            <a:r>
              <a:rPr kumimoji="1" lang="ja-JP" altLang="en-US" sz="2400" b="1" dirty="0"/>
              <a:t>姿勢推定</a:t>
            </a:r>
            <a:r>
              <a:rPr lang="ja-JP" altLang="en-US" sz="2400" dirty="0"/>
              <a:t>：位置が特定</a:t>
            </a:r>
            <a:r>
              <a:rPr kumimoji="1" lang="ja-JP" altLang="en-US" sz="2400" dirty="0"/>
              <a:t>された</a:t>
            </a:r>
            <a:r>
              <a:rPr kumimoji="1" lang="ja-JP" altLang="en-US" sz="2400" b="1" dirty="0"/>
              <a:t>キーポイントを結びつける</a:t>
            </a:r>
            <a:r>
              <a:rPr kumimoji="1" lang="ja-JP" altLang="en-US" sz="2400" dirty="0"/>
              <a:t>ことで、</a:t>
            </a:r>
            <a:r>
              <a:rPr lang="ja-JP" altLang="en-US" sz="2400" dirty="0"/>
              <a:t>人間の全身の</a:t>
            </a:r>
            <a:r>
              <a:rPr kumimoji="1" lang="ja-JP" altLang="en-US" sz="2400" dirty="0"/>
              <a:t>姿勢を推定</a:t>
            </a:r>
          </a:p>
        </p:txBody>
      </p:sp>
      <p:sp>
        <p:nvSpPr>
          <p:cNvPr id="4" name="スライド番号プレースホルダー 3">
            <a:extLst>
              <a:ext uri="{FF2B5EF4-FFF2-40B4-BE49-F238E27FC236}">
                <a16:creationId xmlns:a16="http://schemas.microsoft.com/office/drawing/2014/main" id="{10824EC7-DB94-0932-91A0-5BC4B0658D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B80E0C85-71BB-D888-701E-1FA361D28073}"/>
              </a:ext>
            </a:extLst>
          </p:cNvPr>
          <p:cNvPicPr>
            <a:picLocks noChangeAspect="1"/>
          </p:cNvPicPr>
          <p:nvPr/>
        </p:nvPicPr>
        <p:blipFill>
          <a:blip r:embed="rId2"/>
          <a:stretch>
            <a:fillRect/>
          </a:stretch>
        </p:blipFill>
        <p:spPr>
          <a:xfrm>
            <a:off x="1688433" y="2932674"/>
            <a:ext cx="5445139" cy="3843231"/>
          </a:xfrm>
          <a:prstGeom prst="rect">
            <a:avLst/>
          </a:prstGeom>
        </p:spPr>
      </p:pic>
    </p:spTree>
    <p:extLst>
      <p:ext uri="{BB962C8B-B14F-4D97-AF65-F5344CB8AC3E}">
        <p14:creationId xmlns:p14="http://schemas.microsoft.com/office/powerpoint/2010/main" val="2991461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AE8C4-F6D5-0A37-8BF4-42AE27671D1C}"/>
              </a:ext>
            </a:extLst>
          </p:cNvPr>
          <p:cNvSpPr>
            <a:spLocks noGrp="1"/>
          </p:cNvSpPr>
          <p:nvPr>
            <p:ph type="title"/>
          </p:nvPr>
        </p:nvSpPr>
        <p:spPr/>
        <p:txBody>
          <a:bodyPr>
            <a:normAutofit fontScale="90000"/>
          </a:bodyPr>
          <a:lstStyle/>
          <a:p>
            <a:r>
              <a:rPr kumimoji="1" lang="ja-JP" altLang="en-US" dirty="0"/>
              <a:t>キーポイントとボーン</a:t>
            </a:r>
          </a:p>
        </p:txBody>
      </p:sp>
      <p:sp>
        <p:nvSpPr>
          <p:cNvPr id="4" name="スライド番号プレースホルダー 3">
            <a:extLst>
              <a:ext uri="{FF2B5EF4-FFF2-40B4-BE49-F238E27FC236}">
                <a16:creationId xmlns:a16="http://schemas.microsoft.com/office/drawing/2014/main" id="{39B0B3A1-0C9F-FFBA-138D-AB33A8C024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38D6302D-1C2D-F9A6-2066-99503BF4C564}"/>
              </a:ext>
            </a:extLst>
          </p:cNvPr>
          <p:cNvPicPr>
            <a:picLocks noChangeAspect="1"/>
          </p:cNvPicPr>
          <p:nvPr/>
        </p:nvPicPr>
        <p:blipFill>
          <a:blip r:embed="rId2"/>
          <a:stretch>
            <a:fillRect/>
          </a:stretch>
        </p:blipFill>
        <p:spPr>
          <a:xfrm>
            <a:off x="128036" y="1532628"/>
            <a:ext cx="2436600" cy="4677671"/>
          </a:xfrm>
          <a:prstGeom prst="rect">
            <a:avLst/>
          </a:prstGeom>
        </p:spPr>
      </p:pic>
      <p:sp>
        <p:nvSpPr>
          <p:cNvPr id="7" name="テキスト ボックス 6">
            <a:extLst>
              <a:ext uri="{FF2B5EF4-FFF2-40B4-BE49-F238E27FC236}">
                <a16:creationId xmlns:a16="http://schemas.microsoft.com/office/drawing/2014/main" id="{27DA97A3-A27A-DDFF-34C8-38DB0A7A791B}"/>
              </a:ext>
            </a:extLst>
          </p:cNvPr>
          <p:cNvSpPr txBox="1"/>
          <p:nvPr/>
        </p:nvSpPr>
        <p:spPr>
          <a:xfrm>
            <a:off x="0" y="6374098"/>
            <a:ext cx="36761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のキーポイントとボーン</a:t>
            </a:r>
          </a:p>
        </p:txBody>
      </p:sp>
      <p:pic>
        <p:nvPicPr>
          <p:cNvPr id="10" name="図 9">
            <a:extLst>
              <a:ext uri="{FF2B5EF4-FFF2-40B4-BE49-F238E27FC236}">
                <a16:creationId xmlns:a16="http://schemas.microsoft.com/office/drawing/2014/main" id="{7794613C-FB54-62D7-4018-2F9B84FA1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941" y="1532628"/>
            <a:ext cx="1002849" cy="4254094"/>
          </a:xfrm>
          <a:prstGeom prst="rect">
            <a:avLst/>
          </a:prstGeom>
        </p:spPr>
      </p:pic>
      <p:pic>
        <p:nvPicPr>
          <p:cNvPr id="11" name="図 10">
            <a:extLst>
              <a:ext uri="{FF2B5EF4-FFF2-40B4-BE49-F238E27FC236}">
                <a16:creationId xmlns:a16="http://schemas.microsoft.com/office/drawing/2014/main" id="{3B5A7EE2-E20E-EE82-AC35-F64492D9E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586" y="1703117"/>
            <a:ext cx="1363316" cy="3884518"/>
          </a:xfrm>
          <a:prstGeom prst="rect">
            <a:avLst/>
          </a:prstGeom>
        </p:spPr>
      </p:pic>
      <p:cxnSp>
        <p:nvCxnSpPr>
          <p:cNvPr id="12" name="カギ線コネクタ 24">
            <a:extLst>
              <a:ext uri="{FF2B5EF4-FFF2-40B4-BE49-F238E27FC236}">
                <a16:creationId xmlns:a16="http://schemas.microsoft.com/office/drawing/2014/main" id="{9A57EDA4-0D2D-AB84-1B9F-05E038A697B7}"/>
              </a:ext>
            </a:extLst>
          </p:cNvPr>
          <p:cNvCxnSpPr/>
          <p:nvPr/>
        </p:nvCxnSpPr>
        <p:spPr>
          <a:xfrm rot="5400000" flipH="1" flipV="1">
            <a:off x="4284049" y="4047594"/>
            <a:ext cx="1" cy="1658511"/>
          </a:xfrm>
          <a:prstGeom prst="bentConnector3">
            <a:avLst>
              <a:gd name="adj1" fmla="val -228599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カギ線コネクタ 27">
            <a:extLst>
              <a:ext uri="{FF2B5EF4-FFF2-40B4-BE49-F238E27FC236}">
                <a16:creationId xmlns:a16="http://schemas.microsoft.com/office/drawing/2014/main" id="{D32D37C9-CDAA-568E-50CC-03C9272FC7FE}"/>
              </a:ext>
            </a:extLst>
          </p:cNvPr>
          <p:cNvCxnSpPr>
            <a:cxnSpLocks/>
            <a:endCxn id="11" idx="2"/>
          </p:cNvCxnSpPr>
          <p:nvPr/>
        </p:nvCxnSpPr>
        <p:spPr>
          <a:xfrm rot="16200000" flipH="1">
            <a:off x="5233743" y="3104134"/>
            <a:ext cx="710784" cy="4256218"/>
          </a:xfrm>
          <a:prstGeom prst="bentConnector3">
            <a:avLst>
              <a:gd name="adj1" fmla="val 164184"/>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C0ACCCFB-17E4-2546-532F-5B9C45D6881A}"/>
              </a:ext>
            </a:extLst>
          </p:cNvPr>
          <p:cNvSpPr txBox="1"/>
          <p:nvPr/>
        </p:nvSpPr>
        <p:spPr>
          <a:xfrm>
            <a:off x="4396364" y="5156114"/>
            <a:ext cx="19575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画像で表示したボーン情報</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AB0AECFB-E62F-2169-6E1D-C4D97552D5C4}"/>
              </a:ext>
            </a:extLst>
          </p:cNvPr>
          <p:cNvSpPr txBox="1"/>
          <p:nvPr/>
        </p:nvSpPr>
        <p:spPr>
          <a:xfrm>
            <a:off x="5555472" y="6041483"/>
            <a:ext cx="341632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キーポイントのデータファイル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（特徴点の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x, y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座標と</a:t>
            </a: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個々の信頼度のデータ）</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A740BFCD-6732-EF3A-6A66-5B21BA182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879" y="1703117"/>
            <a:ext cx="1363316" cy="3884518"/>
          </a:xfrm>
          <a:prstGeom prst="rect">
            <a:avLst/>
          </a:prstGeom>
        </p:spPr>
      </p:pic>
      <p:sp>
        <p:nvSpPr>
          <p:cNvPr id="17" name="テキスト ボックス 16">
            <a:extLst>
              <a:ext uri="{FF2B5EF4-FFF2-40B4-BE49-F238E27FC236}">
                <a16:creationId xmlns:a16="http://schemas.microsoft.com/office/drawing/2014/main" id="{97570409-11DF-3CEB-287B-4C70754F9395}"/>
              </a:ext>
            </a:extLst>
          </p:cNvPr>
          <p:cNvSpPr txBox="1"/>
          <p:nvPr/>
        </p:nvSpPr>
        <p:spPr>
          <a:xfrm>
            <a:off x="217378" y="700499"/>
            <a:ext cx="8754414" cy="46166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ボーン　＝　骨格，　キーポイント　＝　特徴となるポイント</a:t>
            </a:r>
          </a:p>
        </p:txBody>
      </p:sp>
      <p:pic>
        <p:nvPicPr>
          <p:cNvPr id="6" name="図 5">
            <a:extLst>
              <a:ext uri="{FF2B5EF4-FFF2-40B4-BE49-F238E27FC236}">
                <a16:creationId xmlns:a16="http://schemas.microsoft.com/office/drawing/2014/main" id="{8213FEF0-CCC6-CDE4-8418-E6851BCEF0B7}"/>
              </a:ext>
            </a:extLst>
          </p:cNvPr>
          <p:cNvPicPr>
            <a:picLocks noChangeAspect="1"/>
          </p:cNvPicPr>
          <p:nvPr/>
        </p:nvPicPr>
        <p:blipFill>
          <a:blip r:embed="rId5"/>
          <a:stretch>
            <a:fillRect/>
          </a:stretch>
        </p:blipFill>
        <p:spPr>
          <a:xfrm>
            <a:off x="2702767" y="2271191"/>
            <a:ext cx="1543446" cy="2622295"/>
          </a:xfrm>
          <a:prstGeom prst="rect">
            <a:avLst/>
          </a:prstGeom>
        </p:spPr>
      </p:pic>
      <p:pic>
        <p:nvPicPr>
          <p:cNvPr id="19" name="図 18">
            <a:extLst>
              <a:ext uri="{FF2B5EF4-FFF2-40B4-BE49-F238E27FC236}">
                <a16:creationId xmlns:a16="http://schemas.microsoft.com/office/drawing/2014/main" id="{E0EE1302-07F6-075F-01C2-A6262629728C}"/>
              </a:ext>
            </a:extLst>
          </p:cNvPr>
          <p:cNvPicPr>
            <a:picLocks noChangeAspect="1"/>
          </p:cNvPicPr>
          <p:nvPr/>
        </p:nvPicPr>
        <p:blipFill>
          <a:blip r:embed="rId6"/>
          <a:stretch>
            <a:fillRect/>
          </a:stretch>
        </p:blipFill>
        <p:spPr>
          <a:xfrm>
            <a:off x="4302752" y="2271191"/>
            <a:ext cx="1462053" cy="2630162"/>
          </a:xfrm>
          <a:prstGeom prst="rect">
            <a:avLst/>
          </a:prstGeom>
        </p:spPr>
      </p:pic>
    </p:spTree>
    <p:extLst>
      <p:ext uri="{BB962C8B-B14F-4D97-AF65-F5344CB8AC3E}">
        <p14:creationId xmlns:p14="http://schemas.microsoft.com/office/powerpoint/2010/main" val="3310376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AE8C4-F6D5-0A37-8BF4-42AE27671D1C}"/>
              </a:ext>
            </a:extLst>
          </p:cNvPr>
          <p:cNvSpPr>
            <a:spLocks noGrp="1"/>
          </p:cNvSpPr>
          <p:nvPr>
            <p:ph type="title"/>
          </p:nvPr>
        </p:nvSpPr>
        <p:spPr/>
        <p:txBody>
          <a:bodyPr>
            <a:normAutofit fontScale="90000"/>
          </a:bodyPr>
          <a:lstStyle/>
          <a:p>
            <a:r>
              <a:rPr kumimoji="1" lang="ja-JP" altLang="en-US" dirty="0"/>
              <a:t>キーポイントとボーン</a:t>
            </a:r>
          </a:p>
        </p:txBody>
      </p:sp>
      <p:sp>
        <p:nvSpPr>
          <p:cNvPr id="4" name="スライド番号プレースホルダー 3">
            <a:extLst>
              <a:ext uri="{FF2B5EF4-FFF2-40B4-BE49-F238E27FC236}">
                <a16:creationId xmlns:a16="http://schemas.microsoft.com/office/drawing/2014/main" id="{39B0B3A1-0C9F-FFBA-138D-AB33A8C024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B793860C-67B7-84F1-78CF-83268B23EE2F}"/>
              </a:ext>
            </a:extLst>
          </p:cNvPr>
          <p:cNvSpPr txBox="1"/>
          <p:nvPr/>
        </p:nvSpPr>
        <p:spPr>
          <a:xfrm>
            <a:off x="2722478" y="1532628"/>
            <a:ext cx="6343651"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では，</a:t>
            </a:r>
            <a:r>
              <a:rPr kumimoji="0"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個のキーポイントが定まっている</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は，人体の姿勢推定の一手法）</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鼻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首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右肩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右ひじ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右手首　</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左肩</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左ひじ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左手首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真ん中腰　</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右腰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右ひざ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右足首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左腰　</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13:</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左ひざ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14:</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左足首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右目</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16:</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左目　</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17:</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右耳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18:</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左耳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19:</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左足親指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左足小指　</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左かかと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右足親指　</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23:</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右足小指　</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24:</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右かかと</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FE923B3E-1136-9A7E-6BD3-964DF6424CB7}"/>
              </a:ext>
            </a:extLst>
          </p:cNvPr>
          <p:cNvPicPr>
            <a:picLocks noChangeAspect="1"/>
          </p:cNvPicPr>
          <p:nvPr/>
        </p:nvPicPr>
        <p:blipFill>
          <a:blip r:embed="rId2"/>
          <a:stretch>
            <a:fillRect/>
          </a:stretch>
        </p:blipFill>
        <p:spPr>
          <a:xfrm>
            <a:off x="128036" y="1532628"/>
            <a:ext cx="2436600" cy="4677671"/>
          </a:xfrm>
          <a:prstGeom prst="rect">
            <a:avLst/>
          </a:prstGeom>
        </p:spPr>
      </p:pic>
      <p:sp>
        <p:nvSpPr>
          <p:cNvPr id="20" name="テキスト ボックス 19">
            <a:extLst>
              <a:ext uri="{FF2B5EF4-FFF2-40B4-BE49-F238E27FC236}">
                <a16:creationId xmlns:a16="http://schemas.microsoft.com/office/drawing/2014/main" id="{AA94F2B4-F23F-2CDD-8C49-9F22144DF576}"/>
              </a:ext>
            </a:extLst>
          </p:cNvPr>
          <p:cNvSpPr txBox="1"/>
          <p:nvPr/>
        </p:nvSpPr>
        <p:spPr>
          <a:xfrm>
            <a:off x="0" y="6374098"/>
            <a:ext cx="36761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のキーポイントとボーン</a:t>
            </a:r>
          </a:p>
        </p:txBody>
      </p:sp>
      <p:sp>
        <p:nvSpPr>
          <p:cNvPr id="5" name="テキスト ボックス 4">
            <a:extLst>
              <a:ext uri="{FF2B5EF4-FFF2-40B4-BE49-F238E27FC236}">
                <a16:creationId xmlns:a16="http://schemas.microsoft.com/office/drawing/2014/main" id="{3106A07E-F761-D009-5CFC-B355AE72AB62}"/>
              </a:ext>
            </a:extLst>
          </p:cNvPr>
          <p:cNvSpPr txBox="1"/>
          <p:nvPr/>
        </p:nvSpPr>
        <p:spPr>
          <a:xfrm>
            <a:off x="217378" y="700499"/>
            <a:ext cx="8754414" cy="46166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ボーン　＝　骨格，　キーポイント　＝　特徴となるポイント</a:t>
            </a:r>
          </a:p>
        </p:txBody>
      </p:sp>
    </p:spTree>
    <p:extLst>
      <p:ext uri="{BB962C8B-B14F-4D97-AF65-F5344CB8AC3E}">
        <p14:creationId xmlns:p14="http://schemas.microsoft.com/office/powerpoint/2010/main" val="310210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020DD-DF4A-702B-7279-C791635490AE}"/>
              </a:ext>
            </a:extLst>
          </p:cNvPr>
          <p:cNvSpPr>
            <a:spLocks noGrp="1"/>
          </p:cNvSpPr>
          <p:nvPr>
            <p:ph type="title"/>
          </p:nvPr>
        </p:nvSpPr>
        <p:spPr/>
        <p:txBody>
          <a:bodyPr>
            <a:normAutofit fontScale="90000"/>
          </a:bodyPr>
          <a:lstStyle/>
          <a:p>
            <a:r>
              <a:rPr lang="ja-JP" altLang="en-US" dirty="0"/>
              <a:t>２次元と３次元の姿勢推定</a:t>
            </a:r>
            <a:endParaRPr kumimoji="1" lang="ja-JP" altLang="en-US" dirty="0"/>
          </a:p>
        </p:txBody>
      </p:sp>
      <p:sp>
        <p:nvSpPr>
          <p:cNvPr id="3" name="コンテンツ プレースホルダー 2">
            <a:extLst>
              <a:ext uri="{FF2B5EF4-FFF2-40B4-BE49-F238E27FC236}">
                <a16:creationId xmlns:a16="http://schemas.microsoft.com/office/drawing/2014/main" id="{A926F3C2-8519-6552-97A8-56FDEE8F854C}"/>
              </a:ext>
            </a:extLst>
          </p:cNvPr>
          <p:cNvSpPr>
            <a:spLocks noGrp="1"/>
          </p:cNvSpPr>
          <p:nvPr>
            <p:ph idx="1"/>
          </p:nvPr>
        </p:nvSpPr>
        <p:spPr/>
        <p:txBody>
          <a:bodyPr>
            <a:normAutofit/>
          </a:bodyPr>
          <a:lstStyle/>
          <a:p>
            <a:pPr marL="0" indent="0">
              <a:buNone/>
            </a:pPr>
            <a:r>
              <a:rPr kumimoji="1" lang="ja-JP" altLang="en-US" sz="2400" b="1" dirty="0">
                <a:latin typeface="メイリオ" panose="020B0604030504040204" pitchFamily="50" charset="-128"/>
              </a:rPr>
              <a:t>姿勢推定</a:t>
            </a:r>
            <a:r>
              <a:rPr kumimoji="1" lang="ja-JP" altLang="en-US" sz="2400" dirty="0">
                <a:latin typeface="メイリオ" panose="020B0604030504040204" pitchFamily="50" charset="-128"/>
              </a:rPr>
              <a:t>は</a:t>
            </a:r>
            <a:r>
              <a:rPr lang="ja-JP" altLang="en-US" sz="2400" b="1" dirty="0">
                <a:latin typeface="メイリオ" panose="020B0604030504040204" pitchFamily="50" charset="-128"/>
              </a:rPr>
              <a:t>２次元</a:t>
            </a:r>
            <a:r>
              <a:rPr kumimoji="1" lang="ja-JP" altLang="en-US" sz="2400" b="1" dirty="0">
                <a:latin typeface="メイリオ" panose="020B0604030504040204" pitchFamily="50" charset="-128"/>
              </a:rPr>
              <a:t>（平面的な推定）</a:t>
            </a:r>
            <a:r>
              <a:rPr kumimoji="1" lang="ja-JP" altLang="en-US" sz="2400" dirty="0">
                <a:latin typeface="メイリオ" panose="020B0604030504040204" pitchFamily="50" charset="-128"/>
              </a:rPr>
              <a:t>と</a:t>
            </a:r>
            <a:r>
              <a:rPr lang="ja-JP" altLang="en-US" sz="2400" b="1" dirty="0">
                <a:latin typeface="メイリオ" panose="020B0604030504040204" pitchFamily="50" charset="-128"/>
              </a:rPr>
              <a:t>３次元</a:t>
            </a:r>
            <a:r>
              <a:rPr kumimoji="1" lang="ja-JP" altLang="en-US" sz="2400" b="1" dirty="0">
                <a:latin typeface="メイリオ" panose="020B0604030504040204" pitchFamily="50" charset="-128"/>
              </a:rPr>
              <a:t>（空間的な推定）</a:t>
            </a:r>
            <a:r>
              <a:rPr kumimoji="1" lang="ja-JP" altLang="en-US" sz="2400" dirty="0">
                <a:latin typeface="メイリオ" panose="020B0604030504040204" pitchFamily="50" charset="-128"/>
              </a:rPr>
              <a:t>の２種類</a:t>
            </a:r>
          </a:p>
          <a:p>
            <a:r>
              <a:rPr kumimoji="1" lang="ja-JP" altLang="en-US" sz="2400" dirty="0">
                <a:latin typeface="メイリオ" panose="020B0604030504040204" pitchFamily="50" charset="-128"/>
              </a:rPr>
              <a:t>２次元</a:t>
            </a:r>
            <a:r>
              <a:rPr kumimoji="1" lang="en-US" altLang="ja-JP" sz="2400" dirty="0">
                <a:latin typeface="メイリオ" panose="020B0604030504040204" pitchFamily="50" charset="-128"/>
              </a:rPr>
              <a:t>: </a:t>
            </a:r>
            <a:r>
              <a:rPr lang="ja-JP" altLang="en-US" sz="2400" dirty="0">
                <a:latin typeface="メイリオ" panose="020B0604030504040204" pitchFamily="50" charset="-128"/>
              </a:rPr>
              <a:t>２</a:t>
            </a:r>
            <a:r>
              <a:rPr kumimoji="1" lang="ja-JP" altLang="en-US" sz="2400" dirty="0">
                <a:latin typeface="メイリオ" panose="020B0604030504040204" pitchFamily="50" charset="-128"/>
              </a:rPr>
              <a:t>次元的な（平面の）姿勢を推定</a:t>
            </a:r>
          </a:p>
          <a:p>
            <a:r>
              <a:rPr lang="ja-JP" altLang="en-US" sz="2400" dirty="0">
                <a:latin typeface="メイリオ" panose="020B0604030504040204" pitchFamily="50" charset="-128"/>
              </a:rPr>
              <a:t>３次元</a:t>
            </a:r>
            <a:r>
              <a:rPr kumimoji="1" lang="en-US" altLang="ja-JP" sz="2400" dirty="0">
                <a:latin typeface="メイリオ" panose="020B0604030504040204" pitchFamily="50" charset="-128"/>
              </a:rPr>
              <a:t>: </a:t>
            </a:r>
            <a:r>
              <a:rPr kumimoji="1" lang="ja-JP" altLang="en-US" sz="2400" b="1" dirty="0">
                <a:latin typeface="メイリオ" panose="020B0604030504040204" pitchFamily="50" charset="-128"/>
              </a:rPr>
              <a:t>空間的な深さ情報（奥行き）を含め</a:t>
            </a:r>
            <a:r>
              <a:rPr kumimoji="1" lang="ja-JP" altLang="en-US" sz="2400" dirty="0">
                <a:latin typeface="メイリオ" panose="020B0604030504040204" pitchFamily="50" charset="-128"/>
              </a:rPr>
              <a:t>、</a:t>
            </a:r>
            <a:r>
              <a:rPr lang="ja-JP" altLang="en-US" sz="2400" dirty="0">
                <a:latin typeface="メイリオ" panose="020B0604030504040204" pitchFamily="50" charset="-128"/>
              </a:rPr>
              <a:t>３</a:t>
            </a:r>
            <a:r>
              <a:rPr kumimoji="1" lang="ja-JP" altLang="en-US" sz="2400" dirty="0">
                <a:latin typeface="メイリオ" panose="020B0604030504040204" pitchFamily="50" charset="-128"/>
              </a:rPr>
              <a:t>次元的な姿勢を推定</a:t>
            </a:r>
          </a:p>
          <a:p>
            <a:pPr marL="0" indent="0">
              <a:buNone/>
            </a:pPr>
            <a:r>
              <a:rPr lang="ja-JP" altLang="en-US" sz="2400" b="1" dirty="0">
                <a:latin typeface="メイリオ" panose="020B0604030504040204" pitchFamily="50" charset="-128"/>
              </a:rPr>
              <a:t>３次元の</a:t>
            </a:r>
            <a:r>
              <a:rPr kumimoji="1" lang="ja-JP" altLang="en-US" sz="2400" b="1" dirty="0">
                <a:latin typeface="メイリオ" panose="020B0604030504040204" pitchFamily="50" charset="-128"/>
              </a:rPr>
              <a:t>姿勢推定</a:t>
            </a:r>
            <a:r>
              <a:rPr kumimoji="1" lang="ja-JP" altLang="en-US" sz="2400" dirty="0">
                <a:latin typeface="メイリオ" panose="020B0604030504040204" pitchFamily="50" charset="-128"/>
              </a:rPr>
              <a:t>は、</a:t>
            </a:r>
            <a:r>
              <a:rPr kumimoji="1" lang="ja-JP" altLang="en-US" sz="2400" b="1" dirty="0">
                <a:latin typeface="メイリオ" panose="020B0604030504040204" pitchFamily="50" charset="-128"/>
              </a:rPr>
              <a:t>より詳細な情報</a:t>
            </a:r>
            <a:r>
              <a:rPr kumimoji="1" lang="ja-JP" altLang="en-US" sz="2400" dirty="0">
                <a:latin typeface="メイリオ" panose="020B0604030504040204" pitchFamily="50" charset="-128"/>
              </a:rPr>
              <a:t>を提供</a:t>
            </a:r>
          </a:p>
        </p:txBody>
      </p:sp>
      <p:sp>
        <p:nvSpPr>
          <p:cNvPr id="4" name="スライド番号プレースホルダー 3">
            <a:extLst>
              <a:ext uri="{FF2B5EF4-FFF2-40B4-BE49-F238E27FC236}">
                <a16:creationId xmlns:a16="http://schemas.microsoft.com/office/drawing/2014/main" id="{6AB685A0-F85D-D89D-A09D-9B760F8C3F92}"/>
              </a:ext>
            </a:extLst>
          </p:cNvPr>
          <p:cNvSpPr>
            <a:spLocks noGrp="1"/>
          </p:cNvSpPr>
          <p:nvPr>
            <p:ph type="sldNum" sz="quarter" idx="12"/>
          </p:nvPr>
        </p:nvSpPr>
        <p:spPr/>
        <p:txBody>
          <a:bodyPr/>
          <a:lstStyle/>
          <a:p>
            <a:fld id="{E205D82C-95A1-431E-8E38-AA614A14CDCF}" type="slidenum">
              <a:rPr kumimoji="1" lang="ja-JP" altLang="en-US" smtClean="0"/>
              <a:pPr/>
              <a:t>25</a:t>
            </a:fld>
            <a:endParaRPr kumimoji="1" lang="ja-JP" altLang="en-US" dirty="0"/>
          </a:p>
        </p:txBody>
      </p:sp>
      <p:pic>
        <p:nvPicPr>
          <p:cNvPr id="5" name="図 4">
            <a:extLst>
              <a:ext uri="{FF2B5EF4-FFF2-40B4-BE49-F238E27FC236}">
                <a16:creationId xmlns:a16="http://schemas.microsoft.com/office/drawing/2014/main" id="{656D0995-4BD5-D4A0-6D39-0F69985677A9}"/>
              </a:ext>
            </a:extLst>
          </p:cNvPr>
          <p:cNvPicPr>
            <a:picLocks noChangeAspect="1"/>
          </p:cNvPicPr>
          <p:nvPr/>
        </p:nvPicPr>
        <p:blipFill>
          <a:blip r:embed="rId2"/>
          <a:stretch>
            <a:fillRect/>
          </a:stretch>
        </p:blipFill>
        <p:spPr>
          <a:xfrm>
            <a:off x="448629" y="3939753"/>
            <a:ext cx="5958434" cy="2903622"/>
          </a:xfrm>
          <a:prstGeom prst="rect">
            <a:avLst/>
          </a:prstGeom>
        </p:spPr>
      </p:pic>
      <p:sp>
        <p:nvSpPr>
          <p:cNvPr id="6" name="テキスト ボックス 5">
            <a:extLst>
              <a:ext uri="{FF2B5EF4-FFF2-40B4-BE49-F238E27FC236}">
                <a16:creationId xmlns:a16="http://schemas.microsoft.com/office/drawing/2014/main" id="{4F8D7573-4199-1858-394B-24C47D66B9A9}"/>
              </a:ext>
            </a:extLst>
          </p:cNvPr>
          <p:cNvSpPr txBox="1"/>
          <p:nvPr/>
        </p:nvSpPr>
        <p:spPr>
          <a:xfrm>
            <a:off x="6603369" y="5160731"/>
            <a:ext cx="2339102" cy="461665"/>
          </a:xfrm>
          <a:prstGeom prst="rect">
            <a:avLst/>
          </a:prstGeom>
          <a:noFill/>
        </p:spPr>
        <p:txBody>
          <a:bodyPr wrap="none" rtlCol="0">
            <a:spAutoFit/>
          </a:bodyPr>
          <a:lstStyle/>
          <a:p>
            <a:r>
              <a:rPr kumimoji="1" lang="ja-JP" altLang="en-US" sz="2400" dirty="0"/>
              <a:t>３次元姿勢推定</a:t>
            </a:r>
          </a:p>
        </p:txBody>
      </p:sp>
    </p:spTree>
    <p:extLst>
      <p:ext uri="{BB962C8B-B14F-4D97-AF65-F5344CB8AC3E}">
        <p14:creationId xmlns:p14="http://schemas.microsoft.com/office/powerpoint/2010/main" val="3359850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853D58-F6D3-35CE-CF41-76DA0621F06D}"/>
              </a:ext>
            </a:extLst>
          </p:cNvPr>
          <p:cNvSpPr>
            <a:spLocks noGrp="1"/>
          </p:cNvSpPr>
          <p:nvPr>
            <p:ph type="title"/>
          </p:nvPr>
        </p:nvSpPr>
        <p:spPr/>
        <p:txBody>
          <a:bodyPr>
            <a:normAutofit fontScale="90000"/>
          </a:bodyPr>
          <a:lstStyle/>
          <a:p>
            <a:r>
              <a:rPr kumimoji="1" lang="ja-JP" altLang="en-US" dirty="0"/>
              <a:t>３次元の姿勢推定</a:t>
            </a:r>
          </a:p>
        </p:txBody>
      </p:sp>
      <p:sp>
        <p:nvSpPr>
          <p:cNvPr id="3" name="コンテンツ プレースホルダー 2">
            <a:extLst>
              <a:ext uri="{FF2B5EF4-FFF2-40B4-BE49-F238E27FC236}">
                <a16:creationId xmlns:a16="http://schemas.microsoft.com/office/drawing/2014/main" id="{5CD92C4E-B7B2-EA56-1EB0-F9FB498A44F0}"/>
              </a:ext>
            </a:extLst>
          </p:cNvPr>
          <p:cNvSpPr>
            <a:spLocks noGrp="1"/>
          </p:cNvSpPr>
          <p:nvPr>
            <p:ph idx="1"/>
          </p:nvPr>
        </p:nvSpPr>
        <p:spPr>
          <a:xfrm>
            <a:off x="321845" y="5073041"/>
            <a:ext cx="8461208" cy="1784959"/>
          </a:xfrm>
        </p:spPr>
        <p:txBody>
          <a:bodyPr>
            <a:normAutofit/>
          </a:bodyPr>
          <a:lstStyle/>
          <a:p>
            <a:r>
              <a:rPr kumimoji="1" lang="ja-JP" altLang="en-US" sz="2400" b="1" dirty="0">
                <a:latin typeface="メイリオ" panose="020B0604030504040204" pitchFamily="50" charset="-128"/>
              </a:rPr>
              <a:t>３次元の姿勢推定は、空間的な深さ情報（奥行き）を含め</a:t>
            </a:r>
            <a:r>
              <a:rPr kumimoji="1" lang="ja-JP" altLang="en-US" sz="2400" dirty="0">
                <a:latin typeface="メイリオ" panose="020B0604030504040204" pitchFamily="50" charset="-128"/>
              </a:rPr>
              <a:t>、</a:t>
            </a:r>
            <a:r>
              <a:rPr lang="ja-JP" altLang="en-US" sz="2400" dirty="0">
                <a:latin typeface="メイリオ" panose="020B0604030504040204" pitchFamily="50" charset="-128"/>
              </a:rPr>
              <a:t>３</a:t>
            </a:r>
            <a:r>
              <a:rPr kumimoji="1" lang="ja-JP" altLang="en-US" sz="2400" dirty="0">
                <a:latin typeface="メイリオ" panose="020B0604030504040204" pitchFamily="50" charset="-128"/>
              </a:rPr>
              <a:t>次元的な姿勢を推定</a:t>
            </a:r>
            <a:endParaRPr kumimoji="1" lang="en-US" altLang="ja-JP" sz="2400" dirty="0">
              <a:latin typeface="メイリオ" panose="020B0604030504040204" pitchFamily="50" charset="-128"/>
            </a:endParaRPr>
          </a:p>
          <a:p>
            <a:r>
              <a:rPr lang="ja-JP" altLang="en-US" sz="2400" dirty="0"/>
              <a:t>人体表面のポリゴンメッシュを付けたり、アクションの分類を行うなどの応用</a:t>
            </a:r>
            <a:endParaRPr kumimoji="1" lang="ja-JP" altLang="en-US" sz="2400" dirty="0"/>
          </a:p>
        </p:txBody>
      </p:sp>
      <p:sp>
        <p:nvSpPr>
          <p:cNvPr id="4" name="スライド番号プレースホルダー 3">
            <a:extLst>
              <a:ext uri="{FF2B5EF4-FFF2-40B4-BE49-F238E27FC236}">
                <a16:creationId xmlns:a16="http://schemas.microsoft.com/office/drawing/2014/main" id="{503CCD3F-1553-5F2A-9ECA-A35DAA95C66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04CB5AFE-4FD1-91D9-3E74-360592D64380}"/>
              </a:ext>
            </a:extLst>
          </p:cNvPr>
          <p:cNvPicPr>
            <a:picLocks noChangeAspect="1"/>
          </p:cNvPicPr>
          <p:nvPr/>
        </p:nvPicPr>
        <p:blipFill>
          <a:blip r:embed="rId2"/>
          <a:stretch>
            <a:fillRect/>
          </a:stretch>
        </p:blipFill>
        <p:spPr>
          <a:xfrm>
            <a:off x="30442" y="607369"/>
            <a:ext cx="9035349" cy="4403042"/>
          </a:xfrm>
          <a:prstGeom prst="rect">
            <a:avLst/>
          </a:prstGeom>
        </p:spPr>
      </p:pic>
    </p:spTree>
    <p:extLst>
      <p:ext uri="{BB962C8B-B14F-4D97-AF65-F5344CB8AC3E}">
        <p14:creationId xmlns:p14="http://schemas.microsoft.com/office/powerpoint/2010/main" val="1599522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FF90E2-FA10-42A3-90A2-5418B465EC57}"/>
              </a:ext>
            </a:extLst>
          </p:cNvPr>
          <p:cNvSpPr>
            <a:spLocks noGrp="1"/>
          </p:cNvSpPr>
          <p:nvPr>
            <p:ph type="title"/>
          </p:nvPr>
        </p:nvSpPr>
        <p:spPr/>
        <p:txBody>
          <a:bodyPr>
            <a:normAutofit fontScale="90000"/>
          </a:bodyPr>
          <a:lstStyle/>
          <a:p>
            <a:r>
              <a:rPr kumimoji="1" lang="ja-JP" altLang="en-US" dirty="0"/>
              <a:t>３次元の姿勢推定の例</a:t>
            </a:r>
          </a:p>
        </p:txBody>
      </p:sp>
      <p:sp>
        <p:nvSpPr>
          <p:cNvPr id="3" name="コンテンツ プレースホルダー 2">
            <a:extLst>
              <a:ext uri="{FF2B5EF4-FFF2-40B4-BE49-F238E27FC236}">
                <a16:creationId xmlns:a16="http://schemas.microsoft.com/office/drawing/2014/main" id="{EC5A6272-02B5-448C-A0BF-C1A0AA6F018B}"/>
              </a:ext>
            </a:extLst>
          </p:cNvPr>
          <p:cNvSpPr>
            <a:spLocks noGrp="1"/>
          </p:cNvSpPr>
          <p:nvPr>
            <p:ph idx="1"/>
          </p:nvPr>
        </p:nvSpPr>
        <p:spPr/>
        <p:txBody>
          <a:bodyPr/>
          <a:lstStyle/>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F6DD5BC6-1E05-42F0-979C-8B9D814C24BB}"/>
              </a:ext>
            </a:extLst>
          </p:cNvPr>
          <p:cNvSpPr>
            <a:spLocks noGrp="1"/>
          </p:cNvSpPr>
          <p:nvPr>
            <p:ph type="sldNum" sz="quarter" idx="12"/>
          </p:nvPr>
        </p:nvSpPr>
        <p:spPr/>
        <p:txBody>
          <a:bodyPr/>
          <a:lstStyle/>
          <a:p>
            <a:fld id="{E205D82C-95A1-431E-8E38-AA614A14CDCF}" type="slidenum">
              <a:rPr kumimoji="1" lang="ja-JP" altLang="en-US" smtClean="0"/>
              <a:pPr/>
              <a:t>27</a:t>
            </a:fld>
            <a:endParaRPr kumimoji="1" lang="ja-JP" altLang="en-US" dirty="0"/>
          </a:p>
        </p:txBody>
      </p:sp>
      <p:pic>
        <p:nvPicPr>
          <p:cNvPr id="6" name="図 5">
            <a:extLst>
              <a:ext uri="{FF2B5EF4-FFF2-40B4-BE49-F238E27FC236}">
                <a16:creationId xmlns:a16="http://schemas.microsoft.com/office/drawing/2014/main" id="{2DEB91BD-44B1-4C29-BA0C-D213BA05D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96" y="2441189"/>
            <a:ext cx="2553752" cy="2457986"/>
          </a:xfrm>
          <a:prstGeom prst="rect">
            <a:avLst/>
          </a:prstGeom>
        </p:spPr>
      </p:pic>
      <p:pic>
        <p:nvPicPr>
          <p:cNvPr id="11" name="図 10">
            <a:extLst>
              <a:ext uri="{FF2B5EF4-FFF2-40B4-BE49-F238E27FC236}">
                <a16:creationId xmlns:a16="http://schemas.microsoft.com/office/drawing/2014/main" id="{378551BC-C7DD-43A5-91D6-5BCCCE0B774F}"/>
              </a:ext>
            </a:extLst>
          </p:cNvPr>
          <p:cNvPicPr>
            <a:picLocks noChangeAspect="1"/>
          </p:cNvPicPr>
          <p:nvPr/>
        </p:nvPicPr>
        <p:blipFill>
          <a:blip r:embed="rId3"/>
          <a:stretch>
            <a:fillRect/>
          </a:stretch>
        </p:blipFill>
        <p:spPr>
          <a:xfrm>
            <a:off x="6508841" y="2491947"/>
            <a:ext cx="2290743" cy="2130572"/>
          </a:xfrm>
          <a:prstGeom prst="rect">
            <a:avLst/>
          </a:prstGeom>
        </p:spPr>
      </p:pic>
      <p:pic>
        <p:nvPicPr>
          <p:cNvPr id="12" name="図 11">
            <a:extLst>
              <a:ext uri="{FF2B5EF4-FFF2-40B4-BE49-F238E27FC236}">
                <a16:creationId xmlns:a16="http://schemas.microsoft.com/office/drawing/2014/main" id="{11E770C6-45C2-4B39-8A4D-EB672B03BC70}"/>
              </a:ext>
            </a:extLst>
          </p:cNvPr>
          <p:cNvPicPr>
            <a:picLocks noChangeAspect="1"/>
          </p:cNvPicPr>
          <p:nvPr/>
        </p:nvPicPr>
        <p:blipFill>
          <a:blip r:embed="rId4"/>
          <a:stretch>
            <a:fillRect/>
          </a:stretch>
        </p:blipFill>
        <p:spPr>
          <a:xfrm>
            <a:off x="3419416" y="2301816"/>
            <a:ext cx="2681664" cy="2622565"/>
          </a:xfrm>
          <a:prstGeom prst="rect">
            <a:avLst/>
          </a:prstGeom>
        </p:spPr>
      </p:pic>
      <p:sp>
        <p:nvSpPr>
          <p:cNvPr id="13" name="楕円 12">
            <a:extLst>
              <a:ext uri="{FF2B5EF4-FFF2-40B4-BE49-F238E27FC236}">
                <a16:creationId xmlns:a16="http://schemas.microsoft.com/office/drawing/2014/main" id="{E67BF7BC-6249-4F47-950A-99AFE4C899DA}"/>
              </a:ext>
            </a:extLst>
          </p:cNvPr>
          <p:cNvSpPr/>
          <p:nvPr/>
        </p:nvSpPr>
        <p:spPr>
          <a:xfrm>
            <a:off x="3917526" y="2787226"/>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0B91E67-E59D-4000-B3B8-913A4EF19823}"/>
              </a:ext>
            </a:extLst>
          </p:cNvPr>
          <p:cNvSpPr/>
          <p:nvPr/>
        </p:nvSpPr>
        <p:spPr>
          <a:xfrm>
            <a:off x="3826509" y="3634622"/>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8A4975E2-9CB7-41A6-A979-72FD2BC79C22}"/>
              </a:ext>
            </a:extLst>
          </p:cNvPr>
          <p:cNvSpPr/>
          <p:nvPr/>
        </p:nvSpPr>
        <p:spPr>
          <a:xfrm>
            <a:off x="4242774" y="4291518"/>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362430C1-AC14-4172-9B7E-53DCA635A3BC}"/>
              </a:ext>
            </a:extLst>
          </p:cNvPr>
          <p:cNvSpPr/>
          <p:nvPr/>
        </p:nvSpPr>
        <p:spPr>
          <a:xfrm>
            <a:off x="5327906" y="4379030"/>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7A4F34AC-793C-49A9-8967-F41CD1494E1C}"/>
              </a:ext>
            </a:extLst>
          </p:cNvPr>
          <p:cNvSpPr/>
          <p:nvPr/>
        </p:nvSpPr>
        <p:spPr>
          <a:xfrm>
            <a:off x="5801851" y="3774392"/>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76FACA17-99F1-45BB-8CED-1803D5F5AC39}"/>
              </a:ext>
            </a:extLst>
          </p:cNvPr>
          <p:cNvSpPr/>
          <p:nvPr/>
        </p:nvSpPr>
        <p:spPr>
          <a:xfrm>
            <a:off x="5693184" y="2885591"/>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CC207217-5771-4CA6-9142-86716098602D}"/>
              </a:ext>
            </a:extLst>
          </p:cNvPr>
          <p:cNvSpPr/>
          <p:nvPr/>
        </p:nvSpPr>
        <p:spPr>
          <a:xfrm>
            <a:off x="5527367" y="2751666"/>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C1DE3EE2-8267-4D75-BE54-E21A336710B3}"/>
              </a:ext>
            </a:extLst>
          </p:cNvPr>
          <p:cNvSpPr/>
          <p:nvPr/>
        </p:nvSpPr>
        <p:spPr>
          <a:xfrm>
            <a:off x="5561924" y="2680546"/>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DDDD719E-B2EB-4BA3-855E-31986943CD7D}"/>
              </a:ext>
            </a:extLst>
          </p:cNvPr>
          <p:cNvSpPr/>
          <p:nvPr/>
        </p:nvSpPr>
        <p:spPr>
          <a:xfrm>
            <a:off x="5693184" y="2693563"/>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A0BD37B7-2944-45A4-BB7E-F24B4780F7CD}"/>
              </a:ext>
            </a:extLst>
          </p:cNvPr>
          <p:cNvSpPr/>
          <p:nvPr/>
        </p:nvSpPr>
        <p:spPr>
          <a:xfrm>
            <a:off x="3893569" y="2609426"/>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DB665BC-36C9-4209-A957-718C247BB7F4}"/>
              </a:ext>
            </a:extLst>
          </p:cNvPr>
          <p:cNvSpPr/>
          <p:nvPr/>
        </p:nvSpPr>
        <p:spPr>
          <a:xfrm>
            <a:off x="4025942" y="2590377"/>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7F58A5F1-238F-477A-975E-D51617761137}"/>
              </a:ext>
            </a:extLst>
          </p:cNvPr>
          <p:cNvSpPr/>
          <p:nvPr/>
        </p:nvSpPr>
        <p:spPr>
          <a:xfrm>
            <a:off x="4111379" y="2658003"/>
            <a:ext cx="66040" cy="711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58BBEF7B-C985-4FBD-A2FC-BDCFA8BE8B34}"/>
              </a:ext>
            </a:extLst>
          </p:cNvPr>
          <p:cNvCxnSpPr>
            <a:cxnSpLocks/>
          </p:cNvCxnSpPr>
          <p:nvPr/>
        </p:nvCxnSpPr>
        <p:spPr>
          <a:xfrm>
            <a:off x="3918866" y="2622126"/>
            <a:ext cx="33628" cy="2029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7BA8401-0285-4F6A-9F9B-3018F018D7E1}"/>
              </a:ext>
            </a:extLst>
          </p:cNvPr>
          <p:cNvCxnSpPr>
            <a:cxnSpLocks/>
          </p:cNvCxnSpPr>
          <p:nvPr/>
        </p:nvCxnSpPr>
        <p:spPr>
          <a:xfrm flipH="1">
            <a:off x="3955203" y="2625937"/>
            <a:ext cx="108416" cy="1968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25374FF-C3B7-47A5-9487-FB7E0CCF8389}"/>
              </a:ext>
            </a:extLst>
          </p:cNvPr>
          <p:cNvCxnSpPr>
            <a:cxnSpLocks/>
          </p:cNvCxnSpPr>
          <p:nvPr/>
        </p:nvCxnSpPr>
        <p:spPr>
          <a:xfrm flipH="1">
            <a:off x="3981869" y="2702896"/>
            <a:ext cx="129510" cy="107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7DBFA11-4E9F-4E84-8F4E-BAE54139B526}"/>
              </a:ext>
            </a:extLst>
          </p:cNvPr>
          <p:cNvCxnSpPr>
            <a:cxnSpLocks/>
          </p:cNvCxnSpPr>
          <p:nvPr/>
        </p:nvCxnSpPr>
        <p:spPr>
          <a:xfrm flipH="1">
            <a:off x="3860651" y="2825700"/>
            <a:ext cx="91017" cy="8473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4465247-C7D8-4528-BD8E-1847D21EF6CE}"/>
              </a:ext>
            </a:extLst>
          </p:cNvPr>
          <p:cNvCxnSpPr>
            <a:cxnSpLocks/>
          </p:cNvCxnSpPr>
          <p:nvPr/>
        </p:nvCxnSpPr>
        <p:spPr>
          <a:xfrm flipH="1" flipV="1">
            <a:off x="3858257" y="3668594"/>
            <a:ext cx="425936" cy="6820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C7C3D717-9EF6-418B-8C21-8784F71B15CC}"/>
              </a:ext>
            </a:extLst>
          </p:cNvPr>
          <p:cNvCxnSpPr>
            <a:cxnSpLocks/>
            <a:stCxn id="16" idx="2"/>
          </p:cNvCxnSpPr>
          <p:nvPr/>
        </p:nvCxnSpPr>
        <p:spPr>
          <a:xfrm flipH="1" flipV="1">
            <a:off x="4242776" y="4327078"/>
            <a:ext cx="1085130" cy="875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1B492BD-866A-4FBA-9509-61519E563975}"/>
              </a:ext>
            </a:extLst>
          </p:cNvPr>
          <p:cNvCxnSpPr>
            <a:cxnSpLocks/>
          </p:cNvCxnSpPr>
          <p:nvPr/>
        </p:nvCxnSpPr>
        <p:spPr>
          <a:xfrm flipH="1">
            <a:off x="5384275" y="3818051"/>
            <a:ext cx="450596" cy="5942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449086B-9C6E-46C7-A0D9-DD5DE5DB440F}"/>
              </a:ext>
            </a:extLst>
          </p:cNvPr>
          <p:cNvCxnSpPr>
            <a:cxnSpLocks/>
          </p:cNvCxnSpPr>
          <p:nvPr/>
        </p:nvCxnSpPr>
        <p:spPr>
          <a:xfrm>
            <a:off x="5730986" y="2917836"/>
            <a:ext cx="108667" cy="9390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5D4A7789-3471-49AE-A977-C198B257DF1A}"/>
              </a:ext>
            </a:extLst>
          </p:cNvPr>
          <p:cNvCxnSpPr>
            <a:cxnSpLocks/>
          </p:cNvCxnSpPr>
          <p:nvPr/>
        </p:nvCxnSpPr>
        <p:spPr>
          <a:xfrm flipH="1">
            <a:off x="5720246" y="2723598"/>
            <a:ext cx="9671" cy="2171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8D244AE-CB25-4D57-95B4-33B96B010583}"/>
              </a:ext>
            </a:extLst>
          </p:cNvPr>
          <p:cNvCxnSpPr>
            <a:cxnSpLocks/>
          </p:cNvCxnSpPr>
          <p:nvPr/>
        </p:nvCxnSpPr>
        <p:spPr>
          <a:xfrm>
            <a:off x="5593942" y="2731546"/>
            <a:ext cx="109773" cy="1540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C371B584-BCEA-4C9F-9F33-487CA8C47534}"/>
              </a:ext>
            </a:extLst>
          </p:cNvPr>
          <p:cNvCxnSpPr>
            <a:cxnSpLocks/>
          </p:cNvCxnSpPr>
          <p:nvPr/>
        </p:nvCxnSpPr>
        <p:spPr>
          <a:xfrm>
            <a:off x="5571665" y="2784803"/>
            <a:ext cx="126993" cy="1073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59BF7742-588A-463C-AB59-97773FA182D8}"/>
              </a:ext>
            </a:extLst>
          </p:cNvPr>
          <p:cNvSpPr txBox="1"/>
          <p:nvPr/>
        </p:nvSpPr>
        <p:spPr>
          <a:xfrm>
            <a:off x="3488266" y="5105440"/>
            <a:ext cx="2492990" cy="369332"/>
          </a:xfrm>
          <a:prstGeom prst="rect">
            <a:avLst/>
          </a:prstGeom>
          <a:noFill/>
        </p:spPr>
        <p:txBody>
          <a:bodyPr wrap="none" rtlCol="0">
            <a:spAutoFit/>
          </a:bodyPr>
          <a:lstStyle/>
          <a:p>
            <a:r>
              <a:rPr kumimoji="1" lang="ja-JP" altLang="en-US" dirty="0"/>
              <a:t>キーポイントとボーン</a:t>
            </a:r>
          </a:p>
        </p:txBody>
      </p:sp>
      <p:sp>
        <p:nvSpPr>
          <p:cNvPr id="59" name="テキスト ボックス 58">
            <a:extLst>
              <a:ext uri="{FF2B5EF4-FFF2-40B4-BE49-F238E27FC236}">
                <a16:creationId xmlns:a16="http://schemas.microsoft.com/office/drawing/2014/main" id="{F5BE1FE4-36D5-48A0-9060-E8D916991612}"/>
              </a:ext>
            </a:extLst>
          </p:cNvPr>
          <p:cNvSpPr txBox="1"/>
          <p:nvPr/>
        </p:nvSpPr>
        <p:spPr>
          <a:xfrm>
            <a:off x="6241760" y="4519938"/>
            <a:ext cx="3185487" cy="646331"/>
          </a:xfrm>
          <a:prstGeom prst="rect">
            <a:avLst/>
          </a:prstGeom>
          <a:noFill/>
        </p:spPr>
        <p:txBody>
          <a:bodyPr wrap="none" rtlCol="0">
            <a:spAutoFit/>
          </a:bodyPr>
          <a:lstStyle/>
          <a:p>
            <a:r>
              <a:rPr kumimoji="1" lang="ja-JP" altLang="en-US" dirty="0"/>
              <a:t>キーポイントの位置情報</a:t>
            </a:r>
            <a:endParaRPr kumimoji="1" lang="en-US" altLang="ja-JP" dirty="0"/>
          </a:p>
          <a:p>
            <a:r>
              <a:rPr kumimoji="1" lang="ja-JP" altLang="en-US" dirty="0"/>
              <a:t>は３次元（縦，横，奥行き）</a:t>
            </a:r>
          </a:p>
        </p:txBody>
      </p:sp>
    </p:spTree>
    <p:extLst>
      <p:ext uri="{BB962C8B-B14F-4D97-AF65-F5344CB8AC3E}">
        <p14:creationId xmlns:p14="http://schemas.microsoft.com/office/powerpoint/2010/main" val="3899947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F6A183-3CC7-A73E-4D74-76831826036C}"/>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CD4DBB93-7CCE-382E-0FC0-B038E0341A60}"/>
              </a:ext>
            </a:extLst>
          </p:cNvPr>
          <p:cNvSpPr>
            <a:spLocks noGrp="1"/>
          </p:cNvSpPr>
          <p:nvPr>
            <p:ph idx="1"/>
          </p:nvPr>
        </p:nvSpPr>
        <p:spPr>
          <a:xfrm>
            <a:off x="321845" y="846252"/>
            <a:ext cx="8461208" cy="5967907"/>
          </a:xfrm>
        </p:spPr>
        <p:txBody>
          <a:bodyPr>
            <a:normAutofit/>
          </a:bodyPr>
          <a:lstStyle/>
          <a:p>
            <a:pPr marL="0" indent="0">
              <a:buNone/>
            </a:pPr>
            <a:r>
              <a:rPr kumimoji="1" lang="ja-JP" altLang="en-US" sz="2400" b="1" u="sng" dirty="0"/>
              <a:t>人体の姿勢推定とキーポイント</a:t>
            </a:r>
          </a:p>
          <a:p>
            <a:r>
              <a:rPr lang="ja-JP" altLang="en-US" sz="2400" b="1" dirty="0"/>
              <a:t>姿勢推定</a:t>
            </a:r>
            <a:r>
              <a:rPr lang="ja-JP" altLang="en-US" sz="2400" dirty="0"/>
              <a:t>では、</a:t>
            </a:r>
            <a:r>
              <a:rPr kumimoji="1" lang="ja-JP" altLang="en-US" sz="2400" dirty="0"/>
              <a:t>人体の特定の「</a:t>
            </a:r>
            <a:r>
              <a:rPr kumimoji="1" lang="ja-JP" altLang="en-US" sz="2400" b="1" dirty="0"/>
              <a:t>キーポイント</a:t>
            </a:r>
            <a:r>
              <a:rPr kumimoji="1" lang="ja-JP" altLang="en-US" sz="2400" dirty="0"/>
              <a:t>」（特徴となるポイント）</a:t>
            </a:r>
            <a:r>
              <a:rPr lang="ja-JP" altLang="en-US" sz="2400" dirty="0"/>
              <a:t>を検出</a:t>
            </a:r>
            <a:r>
              <a:rPr kumimoji="1" lang="ja-JP" altLang="en-US" sz="2400" dirty="0"/>
              <a:t>し、</a:t>
            </a:r>
            <a:r>
              <a:rPr kumimoji="1" lang="ja-JP" altLang="en-US" sz="2400" b="1" dirty="0"/>
              <a:t>位置を特定</a:t>
            </a:r>
            <a:endParaRPr kumimoji="1" lang="ja-JP" altLang="en-US" sz="2400" dirty="0"/>
          </a:p>
          <a:p>
            <a:r>
              <a:rPr kumimoji="1" lang="ja-JP" altLang="en-US" sz="2400" b="1" dirty="0"/>
              <a:t>姿勢推定</a:t>
            </a:r>
            <a:r>
              <a:rPr kumimoji="1" lang="ja-JP" altLang="en-US" sz="2400" dirty="0"/>
              <a:t>：位置が特定されたキーポイントを結びつけることで、人間の全身の姿勢を推定</a:t>
            </a:r>
            <a:endParaRPr kumimoji="1" lang="en-US" altLang="ja-JP" sz="2400" dirty="0"/>
          </a:p>
          <a:p>
            <a:r>
              <a:rPr kumimoji="1" lang="en-US" altLang="ja-JP" sz="2400" dirty="0" err="1"/>
              <a:t>OpenPose</a:t>
            </a:r>
            <a:r>
              <a:rPr kumimoji="1" lang="ja-JP" altLang="en-US" sz="2400" dirty="0"/>
              <a:t>：人体の姿勢推定の一手法</a:t>
            </a:r>
            <a:r>
              <a:rPr lang="ja-JP" altLang="en-US" sz="2400" dirty="0"/>
              <a:t>。</a:t>
            </a:r>
            <a:r>
              <a:rPr kumimoji="1" lang="en-US" altLang="ja-JP" sz="2400" dirty="0"/>
              <a:t>25</a:t>
            </a:r>
            <a:r>
              <a:rPr kumimoji="1" lang="ja-JP" altLang="en-US" sz="2400" dirty="0"/>
              <a:t>個のキーポイント（鼻、首、右肩、右ひじなど）</a:t>
            </a:r>
          </a:p>
          <a:p>
            <a:pPr marL="0" indent="0">
              <a:buNone/>
            </a:pPr>
            <a:endParaRPr kumimoji="1" lang="en-US" altLang="ja-JP" sz="2400" b="1" u="sng" dirty="0"/>
          </a:p>
          <a:p>
            <a:pPr marL="0" indent="0">
              <a:buNone/>
            </a:pPr>
            <a:r>
              <a:rPr lang="ja-JP" altLang="en-US" sz="2400" b="1" u="sng" dirty="0"/>
              <a:t>２</a:t>
            </a:r>
            <a:r>
              <a:rPr kumimoji="1" lang="ja-JP" altLang="en-US" sz="2400" b="1" u="sng" dirty="0"/>
              <a:t>次元と</a:t>
            </a:r>
            <a:r>
              <a:rPr lang="ja-JP" altLang="en-US" sz="2400" b="1" u="sng" dirty="0"/>
              <a:t>３</a:t>
            </a:r>
            <a:r>
              <a:rPr kumimoji="1" lang="ja-JP" altLang="en-US" sz="2400" b="1" u="sng" dirty="0"/>
              <a:t>次元の姿勢推定</a:t>
            </a:r>
          </a:p>
          <a:p>
            <a:r>
              <a:rPr lang="ja-JP" altLang="en-US" sz="2400" b="1" dirty="0"/>
              <a:t>２</a:t>
            </a:r>
            <a:r>
              <a:rPr kumimoji="1" lang="ja-JP" altLang="en-US" sz="2400" b="1" dirty="0"/>
              <a:t>次元の姿勢推定</a:t>
            </a:r>
            <a:r>
              <a:rPr lang="ja-JP" altLang="en-US" sz="2400" dirty="0"/>
              <a:t>： ２</a:t>
            </a:r>
            <a:r>
              <a:rPr kumimoji="1" lang="ja-JP" altLang="en-US" sz="2400" dirty="0"/>
              <a:t>次元的な（平面の）姿勢を推定</a:t>
            </a:r>
          </a:p>
          <a:p>
            <a:r>
              <a:rPr lang="ja-JP" altLang="en-US" sz="2400" b="1" dirty="0"/>
              <a:t>３</a:t>
            </a:r>
            <a:r>
              <a:rPr kumimoji="1" lang="ja-JP" altLang="en-US" sz="2400" b="1" dirty="0"/>
              <a:t>次元の姿勢推定</a:t>
            </a:r>
            <a:r>
              <a:rPr kumimoji="1" lang="ja-JP" altLang="en-US" sz="2400" dirty="0"/>
              <a:t>：</a:t>
            </a:r>
            <a:r>
              <a:rPr kumimoji="1" lang="en-US" altLang="ja-JP" sz="2400" dirty="0"/>
              <a:t> </a:t>
            </a:r>
            <a:r>
              <a:rPr kumimoji="1" lang="ja-JP" altLang="en-US" sz="2400" b="1" dirty="0"/>
              <a:t>空間的な深さ情報（奥行き）を含む、より詳細な姿勢推定</a:t>
            </a:r>
            <a:endParaRPr kumimoji="1" lang="ja-JP" altLang="en-US" sz="2400" dirty="0"/>
          </a:p>
        </p:txBody>
      </p:sp>
      <p:sp>
        <p:nvSpPr>
          <p:cNvPr id="4" name="スライド番号プレースホルダー 3">
            <a:extLst>
              <a:ext uri="{FF2B5EF4-FFF2-40B4-BE49-F238E27FC236}">
                <a16:creationId xmlns:a16="http://schemas.microsoft.com/office/drawing/2014/main" id="{8E9EE69A-AC67-213D-25C4-ABA693CFA7AD}"/>
              </a:ext>
            </a:extLst>
          </p:cNvPr>
          <p:cNvSpPr>
            <a:spLocks noGrp="1"/>
          </p:cNvSpPr>
          <p:nvPr>
            <p:ph type="sldNum" sz="quarter" idx="12"/>
          </p:nvPr>
        </p:nvSpPr>
        <p:spPr/>
        <p:txBody>
          <a:bodyPr/>
          <a:lstStyle/>
          <a:p>
            <a:fld id="{E205D82C-95A1-431E-8E38-AA614A14CDCF}" type="slidenum">
              <a:rPr kumimoji="1" lang="ja-JP" altLang="en-US" smtClean="0"/>
              <a:pPr/>
              <a:t>28</a:t>
            </a:fld>
            <a:endParaRPr kumimoji="1" lang="ja-JP" altLang="en-US" dirty="0"/>
          </a:p>
        </p:txBody>
      </p:sp>
    </p:spTree>
    <p:extLst>
      <p:ext uri="{BB962C8B-B14F-4D97-AF65-F5344CB8AC3E}">
        <p14:creationId xmlns:p14="http://schemas.microsoft.com/office/powerpoint/2010/main" val="1879331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8-3. </a:t>
            </a:r>
            <a:r>
              <a:rPr lang="ja-JP" altLang="en-US" sz="4500" dirty="0">
                <a:solidFill>
                  <a:schemeClr val="tx2"/>
                </a:solidFill>
              </a:rPr>
              <a:t>ディープラーニングによる姿勢推定の仕組み</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29</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66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en-US" altLang="ja-JP" sz="4500" dirty="0">
                <a:solidFill>
                  <a:schemeClr val="tx2"/>
                </a:solidFill>
              </a:rPr>
              <a:t>8-1. </a:t>
            </a:r>
            <a:r>
              <a:rPr lang="ja-JP" altLang="en-US" sz="4500" dirty="0">
                <a:solidFill>
                  <a:schemeClr val="tx2"/>
                </a:solidFill>
              </a:rPr>
              <a:t>姿勢推定の基本</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6393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17802-51AF-671B-6079-63D0B6EAD9FB}"/>
              </a:ext>
            </a:extLst>
          </p:cNvPr>
          <p:cNvSpPr>
            <a:spLocks noGrp="1"/>
          </p:cNvSpPr>
          <p:nvPr>
            <p:ph type="title"/>
          </p:nvPr>
        </p:nvSpPr>
        <p:spPr/>
        <p:txBody>
          <a:bodyPr>
            <a:normAutofit fontScale="90000"/>
          </a:bodyPr>
          <a:lstStyle/>
          <a:p>
            <a:r>
              <a:rPr kumimoji="1" lang="ja-JP" altLang="en-US" dirty="0"/>
              <a:t>姿勢推定とディープラーニング</a:t>
            </a:r>
          </a:p>
        </p:txBody>
      </p:sp>
      <p:sp>
        <p:nvSpPr>
          <p:cNvPr id="3" name="コンテンツ プレースホルダー 2">
            <a:extLst>
              <a:ext uri="{FF2B5EF4-FFF2-40B4-BE49-F238E27FC236}">
                <a16:creationId xmlns:a16="http://schemas.microsoft.com/office/drawing/2014/main" id="{6B8654E8-516E-CBDF-D059-03C7B218155D}"/>
              </a:ext>
            </a:extLst>
          </p:cNvPr>
          <p:cNvSpPr>
            <a:spLocks noGrp="1"/>
          </p:cNvSpPr>
          <p:nvPr>
            <p:ph idx="1"/>
          </p:nvPr>
        </p:nvSpPr>
        <p:spPr>
          <a:xfrm>
            <a:off x="321845" y="846252"/>
            <a:ext cx="8089382" cy="6156713"/>
          </a:xfrm>
        </p:spPr>
        <p:txBody>
          <a:bodyPr>
            <a:normAutofit/>
          </a:bodyPr>
          <a:lstStyle/>
          <a:p>
            <a:pPr marL="0" indent="0">
              <a:buNone/>
            </a:pPr>
            <a:r>
              <a:rPr lang="ja-JP" altLang="en-US" sz="2400" dirty="0"/>
              <a:t>ディープラーニングの利用により、姿勢推定の</a:t>
            </a:r>
            <a:r>
              <a:rPr lang="ja-JP" altLang="en-US" sz="2400" b="1" dirty="0"/>
              <a:t>精度が向上</a:t>
            </a:r>
            <a:r>
              <a:rPr lang="ja-JP" altLang="en-US" sz="2400" dirty="0"/>
              <a:t>。</a:t>
            </a:r>
            <a:endParaRPr lang="en-US" altLang="ja-JP" sz="2400" dirty="0"/>
          </a:p>
          <a:p>
            <a:pPr marL="0" indent="0">
              <a:buNone/>
            </a:pPr>
            <a:r>
              <a:rPr lang="ja-JP" altLang="en-US" sz="2400" dirty="0"/>
              <a:t>以下のような</a:t>
            </a:r>
            <a:r>
              <a:rPr lang="ja-JP" altLang="en-US" sz="2400" u="sng" dirty="0"/>
              <a:t>課題</a:t>
            </a:r>
            <a:r>
              <a:rPr lang="ja-JP" altLang="en-US" sz="2400" dirty="0"/>
              <a:t>が部分的に解決</a:t>
            </a:r>
            <a:endParaRPr kumimoji="1" lang="en-US" altLang="ja-JP" sz="2400" dirty="0"/>
          </a:p>
          <a:p>
            <a:r>
              <a:rPr kumimoji="1" lang="ja-JP" altLang="en-US" sz="2400" dirty="0"/>
              <a:t>多人数の対応</a:t>
            </a:r>
            <a:endParaRPr kumimoji="1" lang="en-US" altLang="ja-JP" sz="2400" dirty="0"/>
          </a:p>
          <a:p>
            <a:r>
              <a:rPr kumimoji="1" lang="ja-JP" altLang="en-US" sz="2400" dirty="0"/>
              <a:t>人体の向きや姿勢のバリエーション</a:t>
            </a:r>
            <a:endParaRPr kumimoji="1" lang="en-US" altLang="ja-JP" sz="2400" dirty="0"/>
          </a:p>
          <a:p>
            <a:r>
              <a:rPr kumimoji="1" lang="ja-JP" altLang="en-US" sz="2400" dirty="0"/>
              <a:t>個々の人体の個性</a:t>
            </a:r>
            <a:endParaRPr kumimoji="1" lang="en-US" altLang="ja-JP" sz="2400" dirty="0"/>
          </a:p>
          <a:p>
            <a:r>
              <a:rPr kumimoji="1" lang="ja-JP" altLang="en-US" sz="2400" dirty="0"/>
              <a:t>部分遮蔽</a:t>
            </a:r>
            <a:endParaRPr lang="en-US" altLang="ja-JP" sz="2400" dirty="0"/>
          </a:p>
          <a:p>
            <a:r>
              <a:rPr kumimoji="1" lang="ja-JP" altLang="en-US" sz="2400" dirty="0"/>
              <a:t>照明</a:t>
            </a:r>
            <a:r>
              <a:rPr lang="ja-JP" altLang="en-US" sz="2400" dirty="0"/>
              <a:t>のバリエーション</a:t>
            </a:r>
            <a:r>
              <a:rPr kumimoji="1" lang="ja-JP" altLang="en-US" sz="2400" dirty="0"/>
              <a:t>（夜間、影）</a:t>
            </a:r>
            <a:endParaRPr kumimoji="1" lang="en-US" altLang="ja-JP" sz="2400" dirty="0"/>
          </a:p>
          <a:p>
            <a:r>
              <a:rPr kumimoji="1" lang="ja-JP" altLang="en-US" sz="2400" dirty="0"/>
              <a:t>衣服のバリエーション</a:t>
            </a:r>
            <a:endParaRPr kumimoji="1" lang="en-US" altLang="ja-JP" sz="2400" dirty="0"/>
          </a:p>
          <a:p>
            <a:pPr marL="0" indent="0">
              <a:buNone/>
            </a:pPr>
            <a:endParaRPr lang="en-US" altLang="ja-JP" sz="2400" dirty="0"/>
          </a:p>
          <a:p>
            <a:pPr marL="0" indent="0">
              <a:buNone/>
            </a:pPr>
            <a:r>
              <a:rPr lang="ja-JP" altLang="en-US" sz="2400" dirty="0"/>
              <a:t>さまざまな状況において、部分隠蔽があっても、姿勢推定ができるようになってきた</a:t>
            </a:r>
            <a:endParaRPr kumimoji="1" lang="en-US" altLang="ja-JP" sz="2400" dirty="0"/>
          </a:p>
        </p:txBody>
      </p:sp>
      <p:sp>
        <p:nvSpPr>
          <p:cNvPr id="4" name="スライド番号プレースホルダー 3">
            <a:extLst>
              <a:ext uri="{FF2B5EF4-FFF2-40B4-BE49-F238E27FC236}">
                <a16:creationId xmlns:a16="http://schemas.microsoft.com/office/drawing/2014/main" id="{EBB5EE76-2AD4-1E26-AA02-36DFCD82BB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45107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17802-51AF-671B-6079-63D0B6EAD9FB}"/>
              </a:ext>
            </a:extLst>
          </p:cNvPr>
          <p:cNvSpPr>
            <a:spLocks noGrp="1"/>
          </p:cNvSpPr>
          <p:nvPr>
            <p:ph type="title"/>
          </p:nvPr>
        </p:nvSpPr>
        <p:spPr/>
        <p:txBody>
          <a:bodyPr>
            <a:normAutofit fontScale="90000"/>
          </a:bodyPr>
          <a:lstStyle/>
          <a:p>
            <a:r>
              <a:rPr kumimoji="1" lang="ja-JP" altLang="en-US" dirty="0"/>
              <a:t>姿勢推定とディープラーニング</a:t>
            </a:r>
          </a:p>
        </p:txBody>
      </p:sp>
      <p:sp>
        <p:nvSpPr>
          <p:cNvPr id="3" name="コンテンツ プレースホルダー 2">
            <a:extLst>
              <a:ext uri="{FF2B5EF4-FFF2-40B4-BE49-F238E27FC236}">
                <a16:creationId xmlns:a16="http://schemas.microsoft.com/office/drawing/2014/main" id="{6B8654E8-516E-CBDF-D059-03C7B218155D}"/>
              </a:ext>
            </a:extLst>
          </p:cNvPr>
          <p:cNvSpPr>
            <a:spLocks noGrp="1"/>
          </p:cNvSpPr>
          <p:nvPr>
            <p:ph idx="1"/>
          </p:nvPr>
        </p:nvSpPr>
        <p:spPr>
          <a:xfrm>
            <a:off x="321845" y="846252"/>
            <a:ext cx="8461208" cy="6156713"/>
          </a:xfrm>
        </p:spPr>
        <p:txBody>
          <a:bodyPr>
            <a:normAutofit/>
          </a:bodyPr>
          <a:lstStyle/>
          <a:p>
            <a:pPr marL="0" indent="0">
              <a:buNone/>
            </a:pPr>
            <a:r>
              <a:rPr kumimoji="1" lang="ja-JP" altLang="en-US" sz="2400" b="1" dirty="0"/>
              <a:t>ディープラーニングは万能ではなく</a:t>
            </a:r>
            <a:r>
              <a:rPr kumimoji="1" lang="ja-JP" altLang="en-US" sz="2400" dirty="0"/>
              <a:t>、次のような問題がある</a:t>
            </a:r>
            <a:endParaRPr kumimoji="1" lang="en-US" altLang="ja-JP" sz="2400" dirty="0"/>
          </a:p>
          <a:p>
            <a:pPr marL="0" indent="0">
              <a:buNone/>
            </a:pPr>
            <a:endParaRPr kumimoji="1" lang="en-US" altLang="ja-JP" sz="2400" dirty="0"/>
          </a:p>
          <a:p>
            <a:r>
              <a:rPr kumimoji="1" lang="ja-JP" altLang="en-US" sz="2400" b="1" dirty="0"/>
              <a:t>訓練データのバリエーションの不足</a:t>
            </a:r>
            <a:endParaRPr kumimoji="1" lang="en-US" altLang="ja-JP" sz="2400" b="1" dirty="0"/>
          </a:p>
          <a:p>
            <a:pPr marL="0" indent="0">
              <a:buNone/>
            </a:pPr>
            <a:r>
              <a:rPr lang="ja-JP" altLang="en-US" sz="2400" dirty="0"/>
              <a:t>姿勢推定のために「制限のある実験環境」で撮影されたデータを使う場合、</a:t>
            </a:r>
            <a:r>
              <a:rPr lang="ja-JP" altLang="en-US" sz="2400" b="1" dirty="0"/>
              <a:t>訓練データのバリエーションが限られ</a:t>
            </a:r>
            <a:r>
              <a:rPr lang="ja-JP" altLang="en-US" sz="2400" dirty="0"/>
              <a:t>、その範囲でしか姿勢推定できない</a:t>
            </a:r>
            <a:endParaRPr lang="en-US" altLang="ja-JP" sz="2400" dirty="0"/>
          </a:p>
          <a:p>
            <a:pPr marL="0" indent="0">
              <a:buNone/>
            </a:pPr>
            <a:endParaRPr lang="en-US" altLang="ja-JP" sz="2400" dirty="0"/>
          </a:p>
          <a:p>
            <a:pPr marL="0" indent="0">
              <a:buNone/>
            </a:pPr>
            <a:r>
              <a:rPr lang="ja-JP" altLang="en-US" sz="2400" dirty="0"/>
              <a:t>この問題の解決のため、</a:t>
            </a:r>
            <a:r>
              <a:rPr kumimoji="1" lang="ja-JP" altLang="en-US" sz="2400" dirty="0"/>
              <a:t>自己教師あり学習</a:t>
            </a:r>
            <a:r>
              <a:rPr lang="ja-JP" altLang="en-US" sz="2400" dirty="0"/>
              <a:t>などのアプローチが行われている</a:t>
            </a:r>
            <a:endParaRPr kumimoji="1" lang="en-US" altLang="ja-JP" sz="2400" dirty="0"/>
          </a:p>
        </p:txBody>
      </p:sp>
      <p:sp>
        <p:nvSpPr>
          <p:cNvPr id="4" name="スライド番号プレースホルダー 3">
            <a:extLst>
              <a:ext uri="{FF2B5EF4-FFF2-40B4-BE49-F238E27FC236}">
                <a16:creationId xmlns:a16="http://schemas.microsoft.com/office/drawing/2014/main" id="{EBB5EE76-2AD4-1E26-AA02-36DFCD82BB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483375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87307-A427-C30D-8A60-1A3B4387304B}"/>
              </a:ext>
            </a:extLst>
          </p:cNvPr>
          <p:cNvSpPr>
            <a:spLocks noGrp="1"/>
          </p:cNvSpPr>
          <p:nvPr>
            <p:ph type="title"/>
          </p:nvPr>
        </p:nvSpPr>
        <p:spPr/>
        <p:txBody>
          <a:bodyPr>
            <a:normAutofit fontScale="90000"/>
          </a:bodyPr>
          <a:lstStyle/>
          <a:p>
            <a:r>
              <a:rPr kumimoji="1" lang="ja-JP" altLang="en-US" dirty="0"/>
              <a:t>ディープラーニングによる姿勢推定</a:t>
            </a:r>
          </a:p>
        </p:txBody>
      </p:sp>
      <p:sp>
        <p:nvSpPr>
          <p:cNvPr id="3" name="コンテンツ プレースホルダー 2">
            <a:extLst>
              <a:ext uri="{FF2B5EF4-FFF2-40B4-BE49-F238E27FC236}">
                <a16:creationId xmlns:a16="http://schemas.microsoft.com/office/drawing/2014/main" id="{75F81AF8-B3AD-F4C0-796B-6859859DBE02}"/>
              </a:ext>
            </a:extLst>
          </p:cNvPr>
          <p:cNvSpPr>
            <a:spLocks noGrp="1"/>
          </p:cNvSpPr>
          <p:nvPr>
            <p:ph idx="1"/>
          </p:nvPr>
        </p:nvSpPr>
        <p:spPr/>
        <p:txBody>
          <a:bodyPr>
            <a:normAutofit/>
          </a:bodyPr>
          <a:lstStyle/>
          <a:p>
            <a:pPr marL="457200" indent="-457200">
              <a:buAutoNum type="arabicPeriod"/>
            </a:pPr>
            <a:r>
              <a:rPr lang="ja-JP" altLang="en-US" sz="2400" b="1" dirty="0"/>
              <a:t>キーポイントの検出</a:t>
            </a:r>
            <a:endParaRPr lang="en-US" altLang="ja-JP" sz="2400" b="1" dirty="0"/>
          </a:p>
          <a:p>
            <a:pPr marL="0" indent="0">
              <a:buNone/>
            </a:pPr>
            <a:r>
              <a:rPr lang="ja-JP" altLang="en-US" sz="2400" b="1" dirty="0"/>
              <a:t>次の手順で、</a:t>
            </a:r>
            <a:r>
              <a:rPr lang="ja-JP" altLang="en-US" sz="2400" dirty="0"/>
              <a:t>複数人体のキーポイント（特徴となるポイント）を識別</a:t>
            </a:r>
            <a:endParaRPr lang="en-US" altLang="ja-JP" sz="2400" b="1" dirty="0"/>
          </a:p>
          <a:p>
            <a:pPr marL="914400" lvl="1" indent="-457200">
              <a:buFont typeface="+mj-ea"/>
              <a:buAutoNum type="circleNumDbPlain"/>
            </a:pPr>
            <a:r>
              <a:rPr lang="ja-JP" altLang="en-US" b="1" dirty="0"/>
              <a:t>部位の位置推定</a:t>
            </a:r>
            <a:r>
              <a:rPr lang="en-US" altLang="ja-JP" dirty="0"/>
              <a:t>: </a:t>
            </a:r>
            <a:r>
              <a:rPr lang="ja-JP" altLang="en-US" dirty="0"/>
              <a:t>鼻、首、右肩、右ひじなどの</a:t>
            </a:r>
            <a:r>
              <a:rPr lang="ja-JP" altLang="en-US" b="1" dirty="0"/>
              <a:t>部位</a:t>
            </a:r>
            <a:r>
              <a:rPr lang="ja-JP" altLang="en-US" dirty="0"/>
              <a:t>を検出。</a:t>
            </a:r>
          </a:p>
          <a:p>
            <a:pPr marL="914400" lvl="1" indent="-457200">
              <a:buFont typeface="+mj-ea"/>
              <a:buAutoNum type="circleNumDbPlain"/>
            </a:pPr>
            <a:r>
              <a:rPr lang="ja-JP" altLang="en-US" b="1" dirty="0"/>
              <a:t>同一人物のキーポイント特定</a:t>
            </a:r>
            <a:r>
              <a:rPr lang="en-US" altLang="ja-JP" dirty="0"/>
              <a:t>: </a:t>
            </a:r>
            <a:r>
              <a:rPr lang="ja-JP" altLang="en-US" dirty="0"/>
              <a:t>ステップ①の結果をもとに、</a:t>
            </a:r>
            <a:r>
              <a:rPr lang="ja-JP" altLang="en-US" b="1" dirty="0"/>
              <a:t>同一人物の部位</a:t>
            </a:r>
            <a:r>
              <a:rPr lang="ja-JP" altLang="en-US" dirty="0"/>
              <a:t>を集めて、最終的なキーポイントを得る</a:t>
            </a:r>
            <a:endParaRPr lang="en-US" altLang="ja-JP" dirty="0"/>
          </a:p>
          <a:p>
            <a:pPr marL="0" indent="0">
              <a:buNone/>
            </a:pPr>
            <a:r>
              <a:rPr lang="en-US" altLang="ja-JP" sz="2400" dirty="0"/>
              <a:t>2. </a:t>
            </a:r>
            <a:r>
              <a:rPr lang="ja-JP" altLang="en-US" sz="2400" b="1" dirty="0"/>
              <a:t>姿勢推定</a:t>
            </a:r>
            <a:endParaRPr lang="en-US" altLang="ja-JP" sz="2400" b="1" dirty="0"/>
          </a:p>
          <a:p>
            <a:pPr marL="0" indent="0">
              <a:buNone/>
            </a:pPr>
            <a:r>
              <a:rPr kumimoji="1" lang="ja-JP" altLang="en-US" sz="2400" dirty="0"/>
              <a:t>位置が特定された</a:t>
            </a:r>
            <a:r>
              <a:rPr kumimoji="1" lang="ja-JP" altLang="en-US" sz="2400" b="1" dirty="0"/>
              <a:t>キーポイントを結びつける</a:t>
            </a:r>
            <a:r>
              <a:rPr kumimoji="1" lang="ja-JP" altLang="en-US" sz="2400" dirty="0"/>
              <a:t>ことで、人間の全身の姿勢を推定</a:t>
            </a:r>
            <a:endParaRPr lang="en-US" altLang="ja-JP" sz="2400" dirty="0"/>
          </a:p>
          <a:p>
            <a:pPr marL="0" indent="0">
              <a:buNone/>
            </a:pPr>
            <a:endParaRPr lang="ja-JP" altLang="en-US"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240E7259-1B53-0CFA-0380-4705C1546FC6}"/>
              </a:ext>
            </a:extLst>
          </p:cNvPr>
          <p:cNvSpPr>
            <a:spLocks noGrp="1"/>
          </p:cNvSpPr>
          <p:nvPr>
            <p:ph type="sldNum" sz="quarter" idx="12"/>
          </p:nvPr>
        </p:nvSpPr>
        <p:spPr/>
        <p:txBody>
          <a:bodyPr/>
          <a:lstStyle/>
          <a:p>
            <a:fld id="{E205D82C-95A1-431E-8E38-AA614A14CDCF}" type="slidenum">
              <a:rPr kumimoji="1" lang="ja-JP" altLang="en-US" smtClean="0"/>
              <a:pPr/>
              <a:t>32</a:t>
            </a:fld>
            <a:endParaRPr kumimoji="1" lang="ja-JP" altLang="en-US" dirty="0"/>
          </a:p>
        </p:txBody>
      </p:sp>
    </p:spTree>
    <p:extLst>
      <p:ext uri="{BB962C8B-B14F-4D97-AF65-F5344CB8AC3E}">
        <p14:creationId xmlns:p14="http://schemas.microsoft.com/office/powerpoint/2010/main" val="3211324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F1B88-9162-BD1B-8EFA-B09B0A039F7A}"/>
              </a:ext>
            </a:extLst>
          </p:cNvPr>
          <p:cNvSpPr>
            <a:spLocks noGrp="1"/>
          </p:cNvSpPr>
          <p:nvPr>
            <p:ph type="title"/>
          </p:nvPr>
        </p:nvSpPr>
        <p:spPr/>
        <p:txBody>
          <a:bodyPr>
            <a:normAutofit fontScale="90000"/>
          </a:bodyPr>
          <a:lstStyle/>
          <a:p>
            <a:r>
              <a:rPr kumimoji="1" lang="ja-JP" altLang="en-US" dirty="0"/>
              <a:t>キーポイントの検出</a:t>
            </a:r>
          </a:p>
        </p:txBody>
      </p:sp>
      <p:sp>
        <p:nvSpPr>
          <p:cNvPr id="4" name="スライド番号プレースホルダー 3">
            <a:extLst>
              <a:ext uri="{FF2B5EF4-FFF2-40B4-BE49-F238E27FC236}">
                <a16:creationId xmlns:a16="http://schemas.microsoft.com/office/drawing/2014/main" id="{43F39F2F-7735-4942-97FE-6F08696D8F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984446FC-3E49-0471-100D-CA8FBF56634E}"/>
              </a:ext>
            </a:extLst>
          </p:cNvPr>
          <p:cNvPicPr>
            <a:picLocks noChangeAspect="1"/>
          </p:cNvPicPr>
          <p:nvPr/>
        </p:nvPicPr>
        <p:blipFill>
          <a:blip r:embed="rId2"/>
          <a:stretch>
            <a:fillRect/>
          </a:stretch>
        </p:blipFill>
        <p:spPr>
          <a:xfrm>
            <a:off x="0" y="1540701"/>
            <a:ext cx="9146656" cy="3598303"/>
          </a:xfrm>
          <a:prstGeom prst="rect">
            <a:avLst/>
          </a:prstGeom>
        </p:spPr>
      </p:pic>
      <p:sp>
        <p:nvSpPr>
          <p:cNvPr id="7" name="テキスト ボックス 6">
            <a:extLst>
              <a:ext uri="{FF2B5EF4-FFF2-40B4-BE49-F238E27FC236}">
                <a16:creationId xmlns:a16="http://schemas.microsoft.com/office/drawing/2014/main" id="{7A99B4BC-2064-A110-9AF0-E8AC52F66510}"/>
              </a:ext>
            </a:extLst>
          </p:cNvPr>
          <p:cNvSpPr txBox="1"/>
          <p:nvPr/>
        </p:nvSpPr>
        <p:spPr>
          <a:xfrm>
            <a:off x="2017597" y="835847"/>
            <a:ext cx="582723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元画像　　　</a:t>
            </a:r>
            <a:r>
              <a:rPr kumimoji="1" lang="ja-JP" altLang="en-US" sz="2000" dirty="0">
                <a:solidFill>
                  <a:prstClr val="black"/>
                </a:solidFill>
                <a:latin typeface="Calibri" panose="020F0502020204030204"/>
                <a:ea typeface="游ゴシック" panose="020B0400000000000000" pitchFamily="50" charset="-128"/>
              </a:rPr>
              <a:t>①部位の　　</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②同一人物の</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位置推定　　キーポイント特定</a:t>
            </a:r>
          </a:p>
        </p:txBody>
      </p:sp>
      <p:sp>
        <p:nvSpPr>
          <p:cNvPr id="8" name="テキスト ボックス 7">
            <a:extLst>
              <a:ext uri="{FF2B5EF4-FFF2-40B4-BE49-F238E27FC236}">
                <a16:creationId xmlns:a16="http://schemas.microsoft.com/office/drawing/2014/main" id="{44579BA3-96D2-56B1-4E15-93919296152E}"/>
              </a:ext>
            </a:extLst>
          </p:cNvPr>
          <p:cNvSpPr txBox="1"/>
          <p:nvPr/>
        </p:nvSpPr>
        <p:spPr>
          <a:xfrm>
            <a:off x="321845" y="5940852"/>
            <a:ext cx="77358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Qi Dang,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Jianqin</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Yin, Bin Wang,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Wenqing</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Zheng,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Deep Learning Based 2D Human Pose Estimation: A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SurveyDeep</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Learning Based 2D Human Pose Estimation: A Survey,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Tsinghua Science and </a:t>
            </a:r>
            <a:r>
              <a:rPr kumimoji="1" lang="en-US" altLang="ja-JP" sz="12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TechnologyTsinghua</a:t>
            </a: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Science and Technology,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Volume 24 Issue 6 Article 5, 2019.</a:t>
            </a:r>
          </a:p>
        </p:txBody>
      </p:sp>
    </p:spTree>
    <p:extLst>
      <p:ext uri="{BB962C8B-B14F-4D97-AF65-F5344CB8AC3E}">
        <p14:creationId xmlns:p14="http://schemas.microsoft.com/office/powerpoint/2010/main" val="3733488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F1B88-9162-BD1B-8EFA-B09B0A039F7A}"/>
              </a:ext>
            </a:extLst>
          </p:cNvPr>
          <p:cNvSpPr>
            <a:spLocks noGrp="1"/>
          </p:cNvSpPr>
          <p:nvPr>
            <p:ph type="title"/>
          </p:nvPr>
        </p:nvSpPr>
        <p:spPr/>
        <p:txBody>
          <a:bodyPr>
            <a:normAutofit fontScale="90000"/>
          </a:bodyPr>
          <a:lstStyle/>
          <a:p>
            <a:r>
              <a:rPr kumimoji="1" lang="ja-JP" altLang="en-US" dirty="0"/>
              <a:t>部位の位置推定を行う </a:t>
            </a:r>
            <a:r>
              <a:rPr kumimoji="1" lang="en-US" altLang="ja-JP" dirty="0"/>
              <a:t>Hourglass</a:t>
            </a:r>
            <a:endParaRPr kumimoji="1" lang="ja-JP" altLang="en-US" dirty="0"/>
          </a:p>
        </p:txBody>
      </p:sp>
      <p:sp>
        <p:nvSpPr>
          <p:cNvPr id="4" name="スライド番号プレースホルダー 3">
            <a:extLst>
              <a:ext uri="{FF2B5EF4-FFF2-40B4-BE49-F238E27FC236}">
                <a16:creationId xmlns:a16="http://schemas.microsoft.com/office/drawing/2014/main" id="{43F39F2F-7735-4942-97FE-6F08696D8F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44579BA3-96D2-56B1-4E15-93919296152E}"/>
              </a:ext>
            </a:extLst>
          </p:cNvPr>
          <p:cNvSpPr txBox="1"/>
          <p:nvPr/>
        </p:nvSpPr>
        <p:spPr>
          <a:xfrm>
            <a:off x="59809" y="5773010"/>
            <a:ext cx="803597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Alejandro Newell, </a:t>
            </a:r>
            <a:r>
              <a:rPr kumimoji="1" lang="en-US" altLang="ja-JP" sz="14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Kaiyu</a:t>
            </a: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Yang, and Jia Deng,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Stacked Hourglass Networks for</a:t>
            </a:r>
            <a:r>
              <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Human Pose Estimation,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arXiv:1603.06937v2,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https://arxiv.org/pdf/1603.06937v2.pdf</a:t>
            </a:r>
          </a:p>
        </p:txBody>
      </p:sp>
      <p:pic>
        <p:nvPicPr>
          <p:cNvPr id="7" name="図 6">
            <a:extLst>
              <a:ext uri="{FF2B5EF4-FFF2-40B4-BE49-F238E27FC236}">
                <a16:creationId xmlns:a16="http://schemas.microsoft.com/office/drawing/2014/main" id="{79793208-BF3F-AF85-A1F4-F50A9239406A}"/>
              </a:ext>
            </a:extLst>
          </p:cNvPr>
          <p:cNvPicPr>
            <a:picLocks noChangeAspect="1"/>
          </p:cNvPicPr>
          <p:nvPr/>
        </p:nvPicPr>
        <p:blipFill>
          <a:blip r:embed="rId2"/>
          <a:stretch>
            <a:fillRect/>
          </a:stretch>
        </p:blipFill>
        <p:spPr>
          <a:xfrm>
            <a:off x="626739" y="696612"/>
            <a:ext cx="7787927" cy="3402921"/>
          </a:xfrm>
          <a:prstGeom prst="rect">
            <a:avLst/>
          </a:prstGeom>
        </p:spPr>
      </p:pic>
      <p:sp>
        <p:nvSpPr>
          <p:cNvPr id="9" name="矢印: 右 8">
            <a:extLst>
              <a:ext uri="{FF2B5EF4-FFF2-40B4-BE49-F238E27FC236}">
                <a16:creationId xmlns:a16="http://schemas.microsoft.com/office/drawing/2014/main" id="{A9E469B2-BF03-6FD4-E740-E7398A3917B2}"/>
              </a:ext>
            </a:extLst>
          </p:cNvPr>
          <p:cNvSpPr/>
          <p:nvPr/>
        </p:nvSpPr>
        <p:spPr>
          <a:xfrm>
            <a:off x="2687444" y="2713994"/>
            <a:ext cx="641195" cy="1839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22E37F19-5F85-83FC-5DC5-829E7533C5DA}"/>
              </a:ext>
            </a:extLst>
          </p:cNvPr>
          <p:cNvSpPr txBox="1"/>
          <p:nvPr/>
        </p:nvSpPr>
        <p:spPr>
          <a:xfrm>
            <a:off x="2191214" y="2912006"/>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画像の縮小</a:t>
            </a:r>
          </a:p>
        </p:txBody>
      </p:sp>
      <p:sp>
        <p:nvSpPr>
          <p:cNvPr id="11" name="矢印: 右 10">
            <a:extLst>
              <a:ext uri="{FF2B5EF4-FFF2-40B4-BE49-F238E27FC236}">
                <a16:creationId xmlns:a16="http://schemas.microsoft.com/office/drawing/2014/main" id="{A3FBD53F-CA16-5BA8-BAF4-7C67518E8131}"/>
              </a:ext>
            </a:extLst>
          </p:cNvPr>
          <p:cNvSpPr/>
          <p:nvPr/>
        </p:nvSpPr>
        <p:spPr>
          <a:xfrm>
            <a:off x="5348869" y="2730909"/>
            <a:ext cx="641195" cy="1839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B035C988-E19A-0FE6-A150-7474CEED53E1}"/>
              </a:ext>
            </a:extLst>
          </p:cNvPr>
          <p:cNvSpPr txBox="1"/>
          <p:nvPr/>
        </p:nvSpPr>
        <p:spPr>
          <a:xfrm>
            <a:off x="5019907" y="2897989"/>
            <a:ext cx="14670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画像の拡大</a:t>
            </a:r>
          </a:p>
        </p:txBody>
      </p:sp>
      <p:sp>
        <p:nvSpPr>
          <p:cNvPr id="13" name="矢印: 右 12">
            <a:extLst>
              <a:ext uri="{FF2B5EF4-FFF2-40B4-BE49-F238E27FC236}">
                <a16:creationId xmlns:a16="http://schemas.microsoft.com/office/drawing/2014/main" id="{80D69FDF-8E2A-925B-24B9-0D6B757E8A5B}"/>
              </a:ext>
            </a:extLst>
          </p:cNvPr>
          <p:cNvSpPr/>
          <p:nvPr/>
        </p:nvSpPr>
        <p:spPr>
          <a:xfrm>
            <a:off x="3881801" y="1013611"/>
            <a:ext cx="1467068" cy="24433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A6A02C7D-2166-F3AC-2D36-A0CD3F3F70A9}"/>
              </a:ext>
            </a:extLst>
          </p:cNvPr>
          <p:cNvSpPr txBox="1"/>
          <p:nvPr/>
        </p:nvSpPr>
        <p:spPr>
          <a:xfrm>
            <a:off x="5348869" y="655057"/>
            <a:ext cx="3005951"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各レベルでの推定結果を</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後段へ</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F54B829F-AD7B-1770-A02A-D63810824305}"/>
              </a:ext>
            </a:extLst>
          </p:cNvPr>
          <p:cNvSpPr txBox="1"/>
          <p:nvPr/>
        </p:nvSpPr>
        <p:spPr>
          <a:xfrm>
            <a:off x="321845" y="4099533"/>
            <a:ext cx="835028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部位の位置推定</a:t>
            </a:r>
            <a:endParaRPr kumimoji="1" lang="en-US" altLang="ja-JP"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部位の大きさはさまざま </a:t>
            </a:r>
            <a:r>
              <a:rPr kumimoji="1" lang="ja-JP" altLang="en-US" sz="24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 </a:t>
            </a:r>
            <a:r>
              <a:rPr kumimoji="1" lang="ja-JP" altLang="en-US"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マルチスケールの画像を使う</a:t>
            </a:r>
            <a:endParaRPr kumimoji="1" lang="en-US" altLang="ja-JP" sz="24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画像を複数レベルに縮小し，</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各レベル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部位</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を検出</a:t>
            </a:r>
            <a:endParaRPr kumimoji="1" lang="en-US" altLang="ja-JP" sz="20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元の大きさに戻しながら，検出結果を重ね合わせ</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058393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E9BCB0-3534-6230-7A99-A98BED1C9D99}"/>
              </a:ext>
            </a:extLst>
          </p:cNvPr>
          <p:cNvSpPr>
            <a:spLocks noGrp="1"/>
          </p:cNvSpPr>
          <p:nvPr>
            <p:ph type="title"/>
          </p:nvPr>
        </p:nvSpPr>
        <p:spPr/>
        <p:txBody>
          <a:bodyPr>
            <a:normAutofit fontScale="90000"/>
          </a:bodyPr>
          <a:lstStyle/>
          <a:p>
            <a:r>
              <a:rPr kumimoji="1" lang="ja-JP" altLang="en-US" dirty="0"/>
              <a:t>部位の位置推定を行う </a:t>
            </a:r>
            <a:r>
              <a:rPr kumimoji="1" lang="en-US" altLang="ja-JP" dirty="0"/>
              <a:t>Hourglass</a:t>
            </a:r>
            <a:endParaRPr kumimoji="1" lang="ja-JP" altLang="en-US" dirty="0"/>
          </a:p>
        </p:txBody>
      </p:sp>
      <p:sp>
        <p:nvSpPr>
          <p:cNvPr id="3" name="コンテンツ プレースホルダー 2">
            <a:extLst>
              <a:ext uri="{FF2B5EF4-FFF2-40B4-BE49-F238E27FC236}">
                <a16:creationId xmlns:a16="http://schemas.microsoft.com/office/drawing/2014/main" id="{1611CB06-B0BD-5F8D-CC26-2D9180CEBA5F}"/>
              </a:ext>
            </a:extLst>
          </p:cNvPr>
          <p:cNvSpPr>
            <a:spLocks noGrp="1"/>
          </p:cNvSpPr>
          <p:nvPr>
            <p:ph idx="1"/>
          </p:nvPr>
        </p:nvSpPr>
        <p:spPr/>
        <p:txBody>
          <a:bodyPr/>
          <a:lstStyle/>
          <a:p>
            <a:r>
              <a:rPr lang="ja-JP" altLang="en-US" dirty="0"/>
              <a:t>画像の縮小：　畳み込み層とプーリング層で可能</a:t>
            </a:r>
            <a:endParaRPr lang="en-US" altLang="ja-JP" dirty="0"/>
          </a:p>
          <a:p>
            <a:r>
              <a:rPr lang="ja-JP" altLang="en-US" dirty="0"/>
              <a:t>画像の拡大：　逆畳み込み層あるいはアップサンプリング層で可能</a:t>
            </a:r>
            <a:endParaRPr lang="en-US" altLang="ja-JP" dirty="0"/>
          </a:p>
          <a:p>
            <a:pPr marL="0" indent="0">
              <a:buNone/>
            </a:pPr>
            <a:endParaRPr kumimoji="1" lang="en-US" altLang="ja-JP" dirty="0"/>
          </a:p>
          <a:p>
            <a:pPr marL="0" indent="0">
              <a:buNone/>
            </a:pPr>
            <a:r>
              <a:rPr kumimoji="1" lang="en-US" altLang="ja-JP" dirty="0"/>
              <a:t>Hourglass </a:t>
            </a:r>
            <a:r>
              <a:rPr kumimoji="1" lang="ja-JP" altLang="en-US" dirty="0"/>
              <a:t>は、部位の位置推定に特化した畳み込みニューラルネットワーク</a:t>
            </a:r>
          </a:p>
        </p:txBody>
      </p:sp>
      <p:sp>
        <p:nvSpPr>
          <p:cNvPr id="4" name="スライド番号プレースホルダー 3">
            <a:extLst>
              <a:ext uri="{FF2B5EF4-FFF2-40B4-BE49-F238E27FC236}">
                <a16:creationId xmlns:a16="http://schemas.microsoft.com/office/drawing/2014/main" id="{167B2754-C106-15C2-E92A-8E0668F5919C}"/>
              </a:ext>
            </a:extLst>
          </p:cNvPr>
          <p:cNvSpPr>
            <a:spLocks noGrp="1"/>
          </p:cNvSpPr>
          <p:nvPr>
            <p:ph type="sldNum" sz="quarter" idx="12"/>
          </p:nvPr>
        </p:nvSpPr>
        <p:spPr/>
        <p:txBody>
          <a:bodyPr/>
          <a:lstStyle/>
          <a:p>
            <a:fld id="{E205D82C-95A1-431E-8E38-AA614A14CDCF}" type="slidenum">
              <a:rPr kumimoji="1" lang="ja-JP" altLang="en-US" smtClean="0"/>
              <a:pPr/>
              <a:t>35</a:t>
            </a:fld>
            <a:endParaRPr kumimoji="1" lang="ja-JP" altLang="en-US" dirty="0"/>
          </a:p>
        </p:txBody>
      </p:sp>
    </p:spTree>
    <p:extLst>
      <p:ext uri="{BB962C8B-B14F-4D97-AF65-F5344CB8AC3E}">
        <p14:creationId xmlns:p14="http://schemas.microsoft.com/office/powerpoint/2010/main" val="2728313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17802-51AF-671B-6079-63D0B6EAD9FB}"/>
              </a:ext>
            </a:extLst>
          </p:cNvPr>
          <p:cNvSpPr>
            <a:spLocks noGrp="1"/>
          </p:cNvSpPr>
          <p:nvPr>
            <p:ph type="title"/>
          </p:nvPr>
        </p:nvSpPr>
        <p:spPr/>
        <p:txBody>
          <a:bodyPr>
            <a:normAutofit fontScale="90000"/>
          </a:bodyPr>
          <a:lstStyle/>
          <a:p>
            <a:r>
              <a:rPr lang="ja-JP" altLang="en-US" dirty="0"/>
              <a:t>３次元の人体姿勢推定の技術</a:t>
            </a:r>
            <a:endParaRPr kumimoji="1" lang="ja-JP" altLang="en-US" dirty="0"/>
          </a:p>
        </p:txBody>
      </p:sp>
      <p:sp>
        <p:nvSpPr>
          <p:cNvPr id="3" name="コンテンツ プレースホルダー 2">
            <a:extLst>
              <a:ext uri="{FF2B5EF4-FFF2-40B4-BE49-F238E27FC236}">
                <a16:creationId xmlns:a16="http://schemas.microsoft.com/office/drawing/2014/main" id="{6B8654E8-516E-CBDF-D059-03C7B218155D}"/>
              </a:ext>
            </a:extLst>
          </p:cNvPr>
          <p:cNvSpPr>
            <a:spLocks noGrp="1"/>
          </p:cNvSpPr>
          <p:nvPr>
            <p:ph idx="1"/>
          </p:nvPr>
        </p:nvSpPr>
        <p:spPr/>
        <p:txBody>
          <a:bodyPr/>
          <a:lstStyle/>
          <a:p>
            <a:r>
              <a:rPr kumimoji="1" lang="en-US" altLang="ja-JP" dirty="0" err="1"/>
              <a:t>MotionAGFormer</a:t>
            </a:r>
            <a:r>
              <a:rPr kumimoji="1" lang="en-US" altLang="ja-JP" dirty="0"/>
              <a:t> (2023</a:t>
            </a:r>
            <a:r>
              <a:rPr kumimoji="1" lang="ja-JP" altLang="en-US" dirty="0"/>
              <a:t>年</a:t>
            </a:r>
            <a:r>
              <a:rPr kumimoji="1" lang="en-US" altLang="ja-JP" dirty="0"/>
              <a:t>)</a:t>
            </a:r>
          </a:p>
          <a:p>
            <a:r>
              <a:rPr kumimoji="1" lang="en-US" altLang="ja-JP" dirty="0" err="1"/>
              <a:t>MHFormer</a:t>
            </a:r>
            <a:r>
              <a:rPr kumimoji="1" lang="en-US" altLang="ja-JP" dirty="0"/>
              <a:t> (2022</a:t>
            </a:r>
            <a:r>
              <a:rPr kumimoji="1" lang="ja-JP" altLang="en-US" dirty="0"/>
              <a:t>年</a:t>
            </a:r>
            <a:r>
              <a:rPr kumimoji="1" lang="en-US" altLang="ja-JP" dirty="0"/>
              <a:t>)</a:t>
            </a:r>
            <a:endParaRPr lang="en-US" altLang="ja-JP" dirty="0"/>
          </a:p>
          <a:p>
            <a:r>
              <a:rPr lang="en-US" altLang="ja-JP" dirty="0" err="1"/>
              <a:t>MotionBERT</a:t>
            </a:r>
            <a:r>
              <a:rPr lang="en-US" altLang="ja-JP" dirty="0"/>
              <a:t> (2022</a:t>
            </a:r>
            <a:r>
              <a:rPr lang="ja-JP" altLang="en-US" dirty="0"/>
              <a:t>年</a:t>
            </a:r>
            <a:r>
              <a:rPr lang="en-US" altLang="ja-JP" dirty="0"/>
              <a:t>)</a:t>
            </a:r>
          </a:p>
          <a:p>
            <a:r>
              <a:rPr lang="en-US" altLang="ja-JP" dirty="0" err="1"/>
              <a:t>DiffPose</a:t>
            </a:r>
            <a:r>
              <a:rPr lang="en-US" altLang="ja-JP" dirty="0"/>
              <a:t> (2022</a:t>
            </a:r>
            <a:r>
              <a:rPr lang="ja-JP" altLang="en-US" dirty="0"/>
              <a:t>年</a:t>
            </a:r>
            <a:r>
              <a:rPr lang="en-US" altLang="ja-JP" dirty="0"/>
              <a:t>)</a:t>
            </a:r>
            <a:endParaRPr kumimoji="1" lang="ja-JP" altLang="en-US" dirty="0"/>
          </a:p>
        </p:txBody>
      </p:sp>
      <p:sp>
        <p:nvSpPr>
          <p:cNvPr id="4" name="スライド番号プレースホルダー 3">
            <a:extLst>
              <a:ext uri="{FF2B5EF4-FFF2-40B4-BE49-F238E27FC236}">
                <a16:creationId xmlns:a16="http://schemas.microsoft.com/office/drawing/2014/main" id="{EBB5EE76-2AD4-1E26-AA02-36DFCD82BB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613749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87307-A427-C30D-8A60-1A3B4387304B}"/>
              </a:ext>
            </a:extLst>
          </p:cNvPr>
          <p:cNvSpPr>
            <a:spLocks noGrp="1"/>
          </p:cNvSpPr>
          <p:nvPr>
            <p:ph type="title"/>
          </p:nvPr>
        </p:nvSpPr>
        <p:spPr/>
        <p:txBody>
          <a:bodyPr>
            <a:normAutofit fontScale="90000"/>
          </a:bodyPr>
          <a:lstStyle/>
          <a:p>
            <a:r>
              <a:rPr kumimoji="1" lang="ja-JP" altLang="en-US" dirty="0"/>
              <a:t>ディープラーニングによる３次元の姿勢推定</a:t>
            </a:r>
          </a:p>
        </p:txBody>
      </p:sp>
      <p:sp>
        <p:nvSpPr>
          <p:cNvPr id="3" name="コンテンツ プレースホルダー 2">
            <a:extLst>
              <a:ext uri="{FF2B5EF4-FFF2-40B4-BE49-F238E27FC236}">
                <a16:creationId xmlns:a16="http://schemas.microsoft.com/office/drawing/2014/main" id="{75F81AF8-B3AD-F4C0-796B-6859859DBE02}"/>
              </a:ext>
            </a:extLst>
          </p:cNvPr>
          <p:cNvSpPr>
            <a:spLocks noGrp="1"/>
          </p:cNvSpPr>
          <p:nvPr>
            <p:ph idx="1"/>
          </p:nvPr>
        </p:nvSpPr>
        <p:spPr/>
        <p:txBody>
          <a:bodyPr>
            <a:normAutofit lnSpcReduction="10000"/>
          </a:bodyPr>
          <a:lstStyle/>
          <a:p>
            <a:pPr marL="0" indent="0">
              <a:buNone/>
            </a:pPr>
            <a:r>
              <a:rPr lang="en-US" altLang="ja-JP" sz="2400" b="1" dirty="0"/>
              <a:t>1. </a:t>
            </a:r>
            <a:r>
              <a:rPr lang="ja-JP" altLang="en-US" sz="2400" b="1" dirty="0"/>
              <a:t>キーポイントの検出</a:t>
            </a:r>
            <a:endParaRPr lang="en-US" altLang="ja-JP" sz="2400" b="1" dirty="0"/>
          </a:p>
          <a:p>
            <a:pPr marL="0" indent="0">
              <a:buNone/>
            </a:pPr>
            <a:r>
              <a:rPr lang="ja-JP" altLang="en-US" sz="2400" b="1" dirty="0"/>
              <a:t>次の手順で、</a:t>
            </a:r>
            <a:r>
              <a:rPr lang="ja-JP" altLang="en-US" sz="2400" dirty="0"/>
              <a:t>複数人体のキーポイント（特徴となるポイント）を識別</a:t>
            </a:r>
          </a:p>
          <a:p>
            <a:pPr marL="914400" lvl="1" indent="-457200">
              <a:buFont typeface="+mj-ea"/>
              <a:buAutoNum type="circleNumDbPlain"/>
            </a:pPr>
            <a:r>
              <a:rPr lang="ja-JP" altLang="en-US" b="1" dirty="0"/>
              <a:t>部位の位置推定</a:t>
            </a:r>
            <a:r>
              <a:rPr lang="en-US" altLang="ja-JP" dirty="0"/>
              <a:t>: </a:t>
            </a:r>
            <a:r>
              <a:rPr lang="ja-JP" altLang="en-US" dirty="0"/>
              <a:t>鼻、首、右肩、右ひじなどの</a:t>
            </a:r>
            <a:r>
              <a:rPr lang="ja-JP" altLang="en-US" b="1" dirty="0"/>
              <a:t>部位</a:t>
            </a:r>
            <a:r>
              <a:rPr lang="ja-JP" altLang="en-US" dirty="0"/>
              <a:t>を検出。</a:t>
            </a:r>
          </a:p>
          <a:p>
            <a:pPr marL="914400" lvl="1" indent="-457200">
              <a:buFont typeface="+mj-ea"/>
              <a:buAutoNum type="circleNumDbPlain"/>
            </a:pPr>
            <a:r>
              <a:rPr lang="ja-JP" altLang="en-US" b="1" dirty="0"/>
              <a:t>同一人物のキーポイント特定</a:t>
            </a:r>
            <a:r>
              <a:rPr lang="en-US" altLang="ja-JP" dirty="0"/>
              <a:t>: </a:t>
            </a:r>
            <a:r>
              <a:rPr lang="ja-JP" altLang="en-US" dirty="0"/>
              <a:t>ステップ①の結果をもとに、</a:t>
            </a:r>
            <a:r>
              <a:rPr lang="ja-JP" altLang="en-US" b="1" dirty="0"/>
              <a:t>同一人物の部位</a:t>
            </a:r>
            <a:r>
              <a:rPr lang="ja-JP" altLang="en-US" dirty="0"/>
              <a:t>を集めて、最終的なキーポイントを得る</a:t>
            </a:r>
            <a:endParaRPr lang="en-US" altLang="ja-JP" dirty="0"/>
          </a:p>
          <a:p>
            <a:pPr marL="914400" lvl="1" indent="-457200">
              <a:buFont typeface="+mj-ea"/>
              <a:buAutoNum type="circleNumDbPlain"/>
            </a:pPr>
            <a:r>
              <a:rPr lang="ja-JP" altLang="en-US" sz="2400" dirty="0">
                <a:solidFill>
                  <a:srgbClr val="FF0000"/>
                </a:solidFill>
              </a:rPr>
              <a:t>②の結果の</a:t>
            </a:r>
            <a:r>
              <a:rPr lang="ja-JP" altLang="en-US" sz="2400" b="1" dirty="0">
                <a:solidFill>
                  <a:srgbClr val="FF0000"/>
                </a:solidFill>
              </a:rPr>
              <a:t>キーポイント</a:t>
            </a:r>
            <a:r>
              <a:rPr lang="ja-JP" altLang="en-US" b="1" dirty="0">
                <a:solidFill>
                  <a:srgbClr val="FF0000"/>
                </a:solidFill>
              </a:rPr>
              <a:t>に対して、空間的な</a:t>
            </a:r>
            <a:r>
              <a:rPr lang="ja-JP" altLang="en-US" sz="2400" b="1" dirty="0">
                <a:solidFill>
                  <a:srgbClr val="FF0000"/>
                </a:solidFill>
              </a:rPr>
              <a:t>深さ（奥行）を求め、３次元の姿勢推定</a:t>
            </a:r>
            <a:r>
              <a:rPr lang="ja-JP" altLang="en-US" sz="2400" dirty="0">
                <a:solidFill>
                  <a:srgbClr val="FF0000"/>
                </a:solidFill>
              </a:rPr>
              <a:t>を実行　＝追加処理</a:t>
            </a:r>
            <a:endParaRPr lang="en-US" altLang="ja-JP" dirty="0">
              <a:solidFill>
                <a:srgbClr val="FF0000"/>
              </a:solidFill>
            </a:endParaRPr>
          </a:p>
          <a:p>
            <a:pPr marL="0" indent="0">
              <a:buNone/>
            </a:pPr>
            <a:r>
              <a:rPr lang="en-US" altLang="ja-JP" sz="2400" dirty="0"/>
              <a:t>2. </a:t>
            </a:r>
            <a:r>
              <a:rPr lang="ja-JP" altLang="en-US" sz="2400" b="1" dirty="0"/>
              <a:t>姿勢推定</a:t>
            </a:r>
            <a:endParaRPr lang="en-US" altLang="ja-JP" sz="2400" b="1" dirty="0"/>
          </a:p>
          <a:p>
            <a:pPr marL="0" indent="0">
              <a:buNone/>
            </a:pPr>
            <a:r>
              <a:rPr kumimoji="1" lang="ja-JP" altLang="en-US" sz="2400" dirty="0"/>
              <a:t>位置が特定された</a:t>
            </a:r>
            <a:r>
              <a:rPr kumimoji="1" lang="ja-JP" altLang="en-US" sz="2400" b="1" dirty="0"/>
              <a:t>キーポイントを結びつける</a:t>
            </a:r>
            <a:r>
              <a:rPr kumimoji="1" lang="ja-JP" altLang="en-US" sz="2400" dirty="0"/>
              <a:t>ことで、人間の全身の姿勢を推定</a:t>
            </a:r>
            <a:endParaRPr lang="en-US" altLang="ja-JP" sz="2400" dirty="0"/>
          </a:p>
          <a:p>
            <a:pPr marL="0" indent="0">
              <a:buNone/>
            </a:pPr>
            <a:endParaRPr lang="ja-JP" altLang="en-US"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240E7259-1B53-0CFA-0380-4705C1546FC6}"/>
              </a:ext>
            </a:extLst>
          </p:cNvPr>
          <p:cNvSpPr>
            <a:spLocks noGrp="1"/>
          </p:cNvSpPr>
          <p:nvPr>
            <p:ph type="sldNum" sz="quarter" idx="12"/>
          </p:nvPr>
        </p:nvSpPr>
        <p:spPr/>
        <p:txBody>
          <a:bodyPr/>
          <a:lstStyle/>
          <a:p>
            <a:fld id="{E205D82C-95A1-431E-8E38-AA614A14CDCF}" type="slidenum">
              <a:rPr kumimoji="1" lang="ja-JP" altLang="en-US" smtClean="0"/>
              <a:pPr/>
              <a:t>37</a:t>
            </a:fld>
            <a:endParaRPr kumimoji="1" lang="ja-JP" altLang="en-US" dirty="0"/>
          </a:p>
        </p:txBody>
      </p:sp>
    </p:spTree>
    <p:extLst>
      <p:ext uri="{BB962C8B-B14F-4D97-AF65-F5344CB8AC3E}">
        <p14:creationId xmlns:p14="http://schemas.microsoft.com/office/powerpoint/2010/main" val="2717305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473D69-053E-276A-91F7-6BF06A8BC39F}"/>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95982D58-EA30-E249-DEF1-80698F8ACEEA}"/>
              </a:ext>
            </a:extLst>
          </p:cNvPr>
          <p:cNvSpPr>
            <a:spLocks noGrp="1"/>
          </p:cNvSpPr>
          <p:nvPr>
            <p:ph idx="1"/>
          </p:nvPr>
        </p:nvSpPr>
        <p:spPr>
          <a:xfrm>
            <a:off x="321845" y="846252"/>
            <a:ext cx="8461208" cy="5836719"/>
          </a:xfrm>
        </p:spPr>
        <p:txBody>
          <a:bodyPr>
            <a:normAutofit/>
          </a:bodyPr>
          <a:lstStyle/>
          <a:p>
            <a:pPr marL="0" indent="0">
              <a:buNone/>
            </a:pPr>
            <a:r>
              <a:rPr lang="ja-JP" altLang="en-US" sz="2400" b="1" dirty="0"/>
              <a:t>人体の姿勢推定の精度向上</a:t>
            </a:r>
            <a:endParaRPr lang="en-US" altLang="ja-JP" sz="2400" b="1" dirty="0"/>
          </a:p>
          <a:p>
            <a:pPr marL="0" indent="0">
              <a:buNone/>
            </a:pPr>
            <a:r>
              <a:rPr lang="ja-JP" altLang="en-US" sz="2400" dirty="0"/>
              <a:t>多人数対応、姿勢のバリエーション、部分遮蔽、照明・衣服のバリエーションへの対応。</a:t>
            </a:r>
          </a:p>
          <a:p>
            <a:pPr marL="0" indent="0">
              <a:buNone/>
            </a:pPr>
            <a:endParaRPr lang="en-US" altLang="ja-JP" sz="2400" b="1" dirty="0"/>
          </a:p>
          <a:p>
            <a:pPr marL="0" indent="0">
              <a:buNone/>
            </a:pPr>
            <a:r>
              <a:rPr lang="ja-JP" altLang="en-US" sz="2400" b="1" dirty="0"/>
              <a:t>処理手順</a:t>
            </a:r>
            <a:endParaRPr lang="en-US" altLang="ja-JP" sz="2400" dirty="0"/>
          </a:p>
          <a:p>
            <a:pPr lvl="1"/>
            <a:r>
              <a:rPr lang="ja-JP" altLang="en-US" dirty="0"/>
              <a:t>部位の位置推定</a:t>
            </a:r>
          </a:p>
          <a:p>
            <a:pPr lvl="1"/>
            <a:r>
              <a:rPr lang="ja-JP" altLang="en-US" dirty="0"/>
              <a:t>同一人物のキーポイント特定</a:t>
            </a:r>
          </a:p>
          <a:p>
            <a:pPr lvl="1"/>
            <a:r>
              <a:rPr lang="ja-JP" altLang="en-US" dirty="0"/>
              <a:t>キーポイントに対して深さ（奥行）を求める（３次元の姿勢推定を行う場合の追加処理）。</a:t>
            </a:r>
          </a:p>
          <a:p>
            <a:pPr marL="0" indent="0">
              <a:buNone/>
            </a:pPr>
            <a:endParaRPr lang="en-US" altLang="ja-JP" sz="2400" b="1" dirty="0"/>
          </a:p>
          <a:p>
            <a:pPr marL="0" indent="0">
              <a:buNone/>
            </a:pPr>
            <a:r>
              <a:rPr lang="ja-JP" altLang="en-US" sz="2400" b="1" dirty="0"/>
              <a:t>ディープラーニングによる姿勢推定の現在の課題</a:t>
            </a:r>
            <a:endParaRPr lang="en-US" altLang="ja-JP" sz="2400" b="1" dirty="0"/>
          </a:p>
          <a:p>
            <a:pPr marL="0" indent="0">
              <a:buNone/>
            </a:pPr>
            <a:r>
              <a:rPr lang="ja-JP" altLang="en-US" sz="2400" dirty="0"/>
              <a:t>訓練データのバリエーション不足、自己教師あり学習のアプローチ。</a:t>
            </a:r>
          </a:p>
          <a:p>
            <a:pPr marL="514350" indent="-514350">
              <a:buFont typeface="+mj-lt"/>
              <a:buAutoNum type="arabicPeriod"/>
            </a:pPr>
            <a:endParaRPr kumimoji="1" lang="ja-JP" altLang="en-US" sz="2400" dirty="0"/>
          </a:p>
        </p:txBody>
      </p:sp>
      <p:sp>
        <p:nvSpPr>
          <p:cNvPr id="4" name="スライド番号プレースホルダー 3">
            <a:extLst>
              <a:ext uri="{FF2B5EF4-FFF2-40B4-BE49-F238E27FC236}">
                <a16:creationId xmlns:a16="http://schemas.microsoft.com/office/drawing/2014/main" id="{ABD879C6-26EA-948B-0876-C54A647A3BAC}"/>
              </a:ext>
            </a:extLst>
          </p:cNvPr>
          <p:cNvSpPr>
            <a:spLocks noGrp="1"/>
          </p:cNvSpPr>
          <p:nvPr>
            <p:ph type="sldNum" sz="quarter" idx="12"/>
          </p:nvPr>
        </p:nvSpPr>
        <p:spPr/>
        <p:txBody>
          <a:bodyPr/>
          <a:lstStyle/>
          <a:p>
            <a:fld id="{E205D82C-95A1-431E-8E38-AA614A14CDCF}" type="slidenum">
              <a:rPr kumimoji="1" lang="ja-JP" altLang="en-US" smtClean="0"/>
              <a:pPr/>
              <a:t>38</a:t>
            </a:fld>
            <a:endParaRPr kumimoji="1" lang="ja-JP" altLang="en-US" dirty="0"/>
          </a:p>
        </p:txBody>
      </p:sp>
    </p:spTree>
    <p:extLst>
      <p:ext uri="{BB962C8B-B14F-4D97-AF65-F5344CB8AC3E}">
        <p14:creationId xmlns:p14="http://schemas.microsoft.com/office/powerpoint/2010/main" val="3895544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ctrTitle"/>
          </p:nvPr>
        </p:nvSpPr>
        <p:spPr>
          <a:xfrm>
            <a:off x="1190170" y="1741337"/>
            <a:ext cx="7014881" cy="2387918"/>
          </a:xfrm>
        </p:spPr>
        <p:txBody>
          <a:bodyPr anchor="b">
            <a:normAutofit/>
          </a:bodyPr>
          <a:lstStyle/>
          <a:p>
            <a:r>
              <a:rPr lang="ja-JP" altLang="en-US" sz="4500" dirty="0">
                <a:solidFill>
                  <a:schemeClr val="tx2"/>
                </a:solidFill>
              </a:rPr>
              <a:t>演習</a:t>
            </a:r>
          </a:p>
        </p:txBody>
      </p:sp>
      <p:sp>
        <p:nvSpPr>
          <p:cNvPr id="3" name="字幕 2">
            <a:extLst>
              <a:ext uri="{FF2B5EF4-FFF2-40B4-BE49-F238E27FC236}">
                <a16:creationId xmlns:a16="http://schemas.microsoft.com/office/drawing/2014/main" id="{81BB6C5D-5D04-49F7-B5F6-C3E1CB233D8A}"/>
              </a:ext>
            </a:extLst>
          </p:cNvPr>
          <p:cNvSpPr>
            <a:spLocks noGrp="1"/>
          </p:cNvSpPr>
          <p:nvPr>
            <p:ph type="subTitle" idx="1"/>
          </p:nvPr>
        </p:nvSpPr>
        <p:spPr>
          <a:xfrm>
            <a:off x="2044128" y="4200522"/>
            <a:ext cx="5055514" cy="682079"/>
          </a:xfrm>
        </p:spPr>
        <p:txBody>
          <a:bodyPr>
            <a:normAutofit/>
          </a:bodyPr>
          <a:lstStyle/>
          <a:p>
            <a:endParaRPr kumimoji="1" lang="ja-JP" altLang="en-US">
              <a:solidFill>
                <a:schemeClr val="tx2"/>
              </a:solidFill>
            </a:endParaRPr>
          </a:p>
        </p:txBody>
      </p:sp>
      <p:grpSp>
        <p:nvGrpSpPr>
          <p:cNvPr id="32"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8" y="0"/>
            <a:ext cx="3872286" cy="3153018"/>
            <a:chOff x="6867015" y="-1"/>
            <a:chExt cx="5324985" cy="3251912"/>
          </a:xfrm>
          <a:solidFill>
            <a:schemeClr val="accent5">
              <a:alpha val="10000"/>
            </a:schemeClr>
          </a:solidFill>
        </p:grpSpPr>
        <p:sp>
          <p:nvSpPr>
            <p:cNvPr id="33"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55940FB6-D91C-4C45-82A6-6C3F63B50793}" type="slidenum">
              <a:rPr kumimoji="0" lang="ja-JP" altLang="en-US"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39</a:t>
            </a:fld>
            <a:endParaRPr kumimoji="0" lang="ja-JP"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pSp>
        <p:nvGrpSpPr>
          <p:cNvPr id="38"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6553998" y="4267997"/>
            <a:ext cx="3142400" cy="2037604"/>
            <a:chOff x="-305" y="-4155"/>
            <a:chExt cx="2514948" cy="2174333"/>
          </a:xfrm>
        </p:grpSpPr>
        <p:sp>
          <p:nvSpPr>
            <p:cNvPr id="39"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509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635292"/>
          </a:xfrm>
        </p:spPr>
        <p:txBody>
          <a:bodyPr>
            <a:normAutofit/>
          </a:bodyPr>
          <a:lstStyle/>
          <a:p>
            <a:r>
              <a:rPr lang="ja-JP" altLang="en-US" dirty="0"/>
              <a:t>姿勢推定</a:t>
            </a:r>
            <a:endParaRPr kumimoji="1" lang="ja-JP" altLang="en-US" dirty="0"/>
          </a:p>
        </p:txBody>
      </p:sp>
      <p:sp>
        <p:nvSpPr>
          <p:cNvPr id="4" name="スライド番号プレースホルダー 3"/>
          <p:cNvSpPr>
            <a:spLocks noGrp="1"/>
          </p:cNvSpPr>
          <p:nvPr>
            <p:ph type="sldNum" sz="quarter" idx="12"/>
          </p:nvPr>
        </p:nvSpPr>
        <p:spPr>
          <a:xfrm>
            <a:off x="6859385" y="6306475"/>
            <a:ext cx="2057400" cy="311580"/>
          </a:xfrm>
        </p:spPr>
        <p:txBody>
          <a:bodyPr/>
          <a:lstStyle/>
          <a:p>
            <a:fld id="{101E3AE6-5827-4037-B881-BCFECCEF3DC4}" type="slidenum">
              <a:rPr kumimoji="1" lang="ja-JP" altLang="en-US" smtClean="0"/>
              <a:t>4</a:t>
            </a:fld>
            <a:endParaRPr kumimoji="1" lang="ja-JP" altLang="en-US" dirty="0"/>
          </a:p>
        </p:txBody>
      </p:sp>
      <p:sp>
        <p:nvSpPr>
          <p:cNvPr id="14" name="テキスト ボックス 13"/>
          <p:cNvSpPr txBox="1"/>
          <p:nvPr/>
        </p:nvSpPr>
        <p:spPr>
          <a:xfrm>
            <a:off x="1496563" y="5074728"/>
            <a:ext cx="800219" cy="461665"/>
          </a:xfrm>
          <a:prstGeom prst="rect">
            <a:avLst/>
          </a:prstGeom>
          <a:noFill/>
        </p:spPr>
        <p:txBody>
          <a:bodyPr wrap="none" rtlCol="0">
            <a:spAutoFit/>
          </a:bodyPr>
          <a:lstStyle/>
          <a:p>
            <a:r>
              <a:rPr kumimoji="1" lang="ja-JP" altLang="en-US" sz="2400" dirty="0"/>
              <a:t>撮影</a:t>
            </a:r>
          </a:p>
        </p:txBody>
      </p:sp>
      <p:sp>
        <p:nvSpPr>
          <p:cNvPr id="23" name="上矢印 22"/>
          <p:cNvSpPr/>
          <p:nvPr/>
        </p:nvSpPr>
        <p:spPr>
          <a:xfrm rot="5400000">
            <a:off x="1900391" y="4200500"/>
            <a:ext cx="424297" cy="4710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6" name="テキスト ボックス 25"/>
          <p:cNvSpPr txBox="1"/>
          <p:nvPr/>
        </p:nvSpPr>
        <p:spPr>
          <a:xfrm>
            <a:off x="1929333" y="3447007"/>
            <a:ext cx="2339102" cy="461665"/>
          </a:xfrm>
          <a:prstGeom prst="rect">
            <a:avLst/>
          </a:prstGeom>
          <a:noFill/>
        </p:spPr>
        <p:txBody>
          <a:bodyPr wrap="none" rtlCol="0">
            <a:spAutoFit/>
          </a:bodyPr>
          <a:lstStyle/>
          <a:p>
            <a:r>
              <a:rPr kumimoji="1" lang="ja-JP" altLang="en-US" sz="2400" dirty="0"/>
              <a:t>人工知能で処理</a:t>
            </a:r>
          </a:p>
        </p:txBody>
      </p:sp>
      <p:pic>
        <p:nvPicPr>
          <p:cNvPr id="31" name="図 30">
            <a:extLst>
              <a:ext uri="{FF2B5EF4-FFF2-40B4-BE49-F238E27FC236}">
                <a16:creationId xmlns:a16="http://schemas.microsoft.com/office/drawing/2014/main" id="{023AF04B-8AD2-4595-A0E0-07C785F8F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325" y="3800950"/>
            <a:ext cx="1146316" cy="1270156"/>
          </a:xfrm>
          <a:prstGeom prst="rect">
            <a:avLst/>
          </a:prstGeom>
        </p:spPr>
      </p:pic>
      <p:pic>
        <p:nvPicPr>
          <p:cNvPr id="34" name="図 33">
            <a:extLst>
              <a:ext uri="{FF2B5EF4-FFF2-40B4-BE49-F238E27FC236}">
                <a16:creationId xmlns:a16="http://schemas.microsoft.com/office/drawing/2014/main" id="{BC075F8C-05E9-4FF1-9545-239A85C84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663" y="3862671"/>
            <a:ext cx="2055698" cy="1634280"/>
          </a:xfrm>
          <a:prstGeom prst="rect">
            <a:avLst/>
          </a:prstGeom>
        </p:spPr>
      </p:pic>
      <p:sp>
        <p:nvSpPr>
          <p:cNvPr id="7" name="上矢印 22">
            <a:extLst>
              <a:ext uri="{FF2B5EF4-FFF2-40B4-BE49-F238E27FC236}">
                <a16:creationId xmlns:a16="http://schemas.microsoft.com/office/drawing/2014/main" id="{DAE19405-0E49-AA33-20ED-C467BF4BAF08}"/>
              </a:ext>
            </a:extLst>
          </p:cNvPr>
          <p:cNvSpPr/>
          <p:nvPr/>
        </p:nvSpPr>
        <p:spPr>
          <a:xfrm rot="5400000">
            <a:off x="4765258" y="4200500"/>
            <a:ext cx="424297" cy="4710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テキスト ボックス 7">
            <a:extLst>
              <a:ext uri="{FF2B5EF4-FFF2-40B4-BE49-F238E27FC236}">
                <a16:creationId xmlns:a16="http://schemas.microsoft.com/office/drawing/2014/main" id="{949BF5B1-BE72-0298-BF90-4DCF3DDCC783}"/>
              </a:ext>
            </a:extLst>
          </p:cNvPr>
          <p:cNvSpPr txBox="1"/>
          <p:nvPr/>
        </p:nvSpPr>
        <p:spPr>
          <a:xfrm>
            <a:off x="6023809" y="5779099"/>
            <a:ext cx="2339102" cy="461665"/>
          </a:xfrm>
          <a:prstGeom prst="rect">
            <a:avLst/>
          </a:prstGeom>
          <a:noFill/>
        </p:spPr>
        <p:txBody>
          <a:bodyPr wrap="none" rtlCol="0">
            <a:spAutoFit/>
          </a:bodyPr>
          <a:lstStyle/>
          <a:p>
            <a:r>
              <a:rPr kumimoji="1" lang="ja-JP" altLang="en-US" sz="2400" dirty="0"/>
              <a:t>姿勢推定の結果</a:t>
            </a:r>
          </a:p>
        </p:txBody>
      </p:sp>
      <p:pic>
        <p:nvPicPr>
          <p:cNvPr id="9" name="図 8">
            <a:extLst>
              <a:ext uri="{FF2B5EF4-FFF2-40B4-BE49-F238E27FC236}">
                <a16:creationId xmlns:a16="http://schemas.microsoft.com/office/drawing/2014/main" id="{AD14048B-6F98-5A36-0A8C-17F687FED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2470" y="3043346"/>
            <a:ext cx="2922709" cy="2566824"/>
          </a:xfrm>
          <a:prstGeom prst="rect">
            <a:avLst/>
          </a:prstGeom>
        </p:spPr>
      </p:pic>
      <p:sp>
        <p:nvSpPr>
          <p:cNvPr id="10" name="テキスト ボックス 9">
            <a:extLst>
              <a:ext uri="{FF2B5EF4-FFF2-40B4-BE49-F238E27FC236}">
                <a16:creationId xmlns:a16="http://schemas.microsoft.com/office/drawing/2014/main" id="{32DB93F1-E874-AFE6-A6EE-11B473516090}"/>
              </a:ext>
            </a:extLst>
          </p:cNvPr>
          <p:cNvSpPr txBox="1"/>
          <p:nvPr/>
        </p:nvSpPr>
        <p:spPr>
          <a:xfrm>
            <a:off x="579939" y="1125527"/>
            <a:ext cx="7782972" cy="830997"/>
          </a:xfrm>
          <a:prstGeom prst="rect">
            <a:avLst/>
          </a:prstGeom>
          <a:noFill/>
        </p:spPr>
        <p:txBody>
          <a:bodyPr wrap="square">
            <a:spAutoFit/>
          </a:bodyPr>
          <a:lstStyle/>
          <a:p>
            <a:r>
              <a:rPr lang="ja-JP" altLang="en-US" sz="2400" b="1" dirty="0">
                <a:latin typeface="メイリオ" panose="020B0604030504040204" pitchFamily="50" charset="-128"/>
                <a:ea typeface="メイリオ" panose="020B0604030504040204" pitchFamily="50" charset="-128"/>
              </a:rPr>
              <a:t>姿勢推定</a:t>
            </a:r>
            <a:r>
              <a:rPr lang="ja-JP" altLang="en-US" sz="2400" dirty="0">
                <a:latin typeface="メイリオ" panose="020B0604030504040204" pitchFamily="50" charset="-128"/>
                <a:ea typeface="メイリオ" panose="020B0604030504040204" pitchFamily="50" charset="-128"/>
              </a:rPr>
              <a:t>は、人間の全身（人体）、頭部、およびその他のオブジェクトの</a:t>
            </a:r>
            <a:r>
              <a:rPr lang="ja-JP" altLang="en-US" sz="2400" b="1" dirty="0">
                <a:latin typeface="メイリオ" panose="020B0604030504040204" pitchFamily="50" charset="-128"/>
                <a:ea typeface="メイリオ" panose="020B0604030504040204" pitchFamily="50" charset="-128"/>
              </a:rPr>
              <a:t>位置と方向</a:t>
            </a:r>
            <a:r>
              <a:rPr lang="ja-JP" altLang="en-US" sz="2400" dirty="0">
                <a:latin typeface="メイリオ" panose="020B0604030504040204" pitchFamily="50" charset="-128"/>
                <a:ea typeface="メイリオ" panose="020B0604030504040204" pitchFamily="50" charset="-128"/>
              </a:rPr>
              <a:t>を推定する技術</a:t>
            </a:r>
          </a:p>
        </p:txBody>
      </p:sp>
    </p:spTree>
    <p:extLst>
      <p:ext uri="{BB962C8B-B14F-4D97-AF65-F5344CB8AC3E}">
        <p14:creationId xmlns:p14="http://schemas.microsoft.com/office/powerpoint/2010/main" val="2394238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FBF65-11D2-420F-78DA-1AE840204D73}"/>
              </a:ext>
            </a:extLst>
          </p:cNvPr>
          <p:cNvSpPr>
            <a:spLocks noGrp="1"/>
          </p:cNvSpPr>
          <p:nvPr>
            <p:ph type="title"/>
          </p:nvPr>
        </p:nvSpPr>
        <p:spPr>
          <a:xfrm>
            <a:off x="321845" y="175028"/>
            <a:ext cx="8461208" cy="593322"/>
          </a:xfrm>
        </p:spPr>
        <p:txBody>
          <a:bodyPr>
            <a:normAutofit/>
          </a:bodyPr>
          <a:lstStyle/>
          <a:p>
            <a:r>
              <a:rPr kumimoji="1" lang="ja-JP" altLang="en-US" dirty="0"/>
              <a:t>人体の３次元姿勢推定</a:t>
            </a:r>
          </a:p>
        </p:txBody>
      </p:sp>
      <p:sp>
        <p:nvSpPr>
          <p:cNvPr id="3" name="コンテンツ プレースホルダー 2">
            <a:extLst>
              <a:ext uri="{FF2B5EF4-FFF2-40B4-BE49-F238E27FC236}">
                <a16:creationId xmlns:a16="http://schemas.microsoft.com/office/drawing/2014/main" id="{65DFEAB2-DEDE-65EC-1DE7-BA095DEED1A4}"/>
              </a:ext>
            </a:extLst>
          </p:cNvPr>
          <p:cNvSpPr>
            <a:spLocks noGrp="1"/>
          </p:cNvSpPr>
          <p:nvPr>
            <p:ph idx="1"/>
          </p:nvPr>
        </p:nvSpPr>
        <p:spPr/>
        <p:txBody>
          <a:bodyPr>
            <a:normAutofit/>
          </a:bodyPr>
          <a:lstStyle/>
          <a:p>
            <a:pPr marL="514350" indent="-514350">
              <a:buFont typeface="+mj-lt"/>
              <a:buAutoNum type="arabicPeriod"/>
            </a:pPr>
            <a:r>
              <a:rPr kumimoji="1" lang="ja-JP" altLang="en-US" sz="2400" b="1" dirty="0"/>
              <a:t>使用するページ</a:t>
            </a:r>
            <a:r>
              <a:rPr kumimoji="1" lang="en-US" altLang="ja-JP" sz="2400" b="1" dirty="0"/>
              <a:t>:</a:t>
            </a:r>
          </a:p>
          <a:p>
            <a:pPr marL="0" indent="0">
              <a:buNone/>
            </a:pPr>
            <a:r>
              <a:rPr lang="en-US" altLang="ja-JP" sz="2400" dirty="0">
                <a:hlinkClick r:id="rId2"/>
              </a:rPr>
              <a:t>https://colab.research.google.com/drive/1QRLqEAePmgS41v0KQwf87G_Ss_BLhPYs?usp=sharing#scrollTo=nSbrUG6xxz7r</a:t>
            </a:r>
            <a:endParaRPr lang="en-US" altLang="ja-JP" sz="2400" dirty="0"/>
          </a:p>
          <a:p>
            <a:pPr marL="0" indent="0">
              <a:buNone/>
            </a:pPr>
            <a:r>
              <a:rPr lang="ja-JP" altLang="en-US" sz="2400" dirty="0"/>
              <a:t>（</a:t>
            </a:r>
            <a:r>
              <a:rPr lang="en-US" altLang="ja-JP" sz="2400" dirty="0"/>
              <a:t>LART </a:t>
            </a:r>
            <a:r>
              <a:rPr lang="ja-JP" altLang="en-US" sz="2400" dirty="0"/>
              <a:t>の研究者によるデモページ）</a:t>
            </a:r>
            <a:endParaRPr lang="en-US" altLang="ja-JP" sz="2400" dirty="0"/>
          </a:p>
          <a:p>
            <a:pPr marL="0" indent="0">
              <a:buNone/>
            </a:pPr>
            <a:endParaRPr lang="en-US" altLang="ja-JP" sz="2400" dirty="0"/>
          </a:p>
          <a:p>
            <a:pPr marL="0" indent="0">
              <a:buNone/>
            </a:pPr>
            <a:r>
              <a:rPr lang="en-US" altLang="ja-JP" sz="2400" dirty="0"/>
              <a:t>2. </a:t>
            </a:r>
            <a:r>
              <a:rPr lang="ja-JP" altLang="en-US" sz="2400" b="1" dirty="0"/>
              <a:t>目的</a:t>
            </a:r>
            <a:endParaRPr lang="en-US" altLang="ja-JP" sz="2400" b="1" dirty="0"/>
          </a:p>
          <a:p>
            <a:pPr marL="0" indent="0">
              <a:buNone/>
            </a:pPr>
            <a:r>
              <a:rPr lang="en-US" altLang="ja-JP" sz="2400" dirty="0"/>
              <a:t>LART </a:t>
            </a:r>
            <a:r>
              <a:rPr lang="ja-JP" altLang="en-US" sz="2400" dirty="0"/>
              <a:t>の作者によるデモページにより、</a:t>
            </a:r>
            <a:endParaRPr lang="en-US" altLang="ja-JP" sz="2400" dirty="0"/>
          </a:p>
          <a:p>
            <a:pPr marL="0" indent="0">
              <a:buNone/>
            </a:pPr>
            <a:r>
              <a:rPr lang="ja-JP" altLang="en-US" sz="2400" dirty="0"/>
              <a:t>３次元の姿勢推定の理解を深める</a:t>
            </a:r>
            <a:endParaRPr lang="en-US" altLang="ja-JP" sz="2400" dirty="0"/>
          </a:p>
          <a:p>
            <a:pPr marL="0" indent="0">
              <a:buNone/>
            </a:pPr>
            <a:endParaRPr lang="en-US" altLang="ja-JP" sz="2400" dirty="0"/>
          </a:p>
          <a:p>
            <a:pPr marL="0" indent="0">
              <a:buNone/>
            </a:pPr>
            <a:r>
              <a:rPr lang="en-US" altLang="ja-JP" sz="2400" dirty="0"/>
              <a:t>3. </a:t>
            </a:r>
            <a:r>
              <a:rPr lang="ja-JP" altLang="en-US" sz="2400" b="1" dirty="0"/>
              <a:t>各自で行うこと</a:t>
            </a:r>
            <a:endParaRPr lang="en-US" altLang="ja-JP" sz="2400" b="1" dirty="0"/>
          </a:p>
          <a:p>
            <a:pPr marL="0" indent="0">
              <a:buNone/>
            </a:pPr>
            <a:r>
              <a:rPr lang="ja-JP" altLang="en-US" sz="2400" dirty="0"/>
              <a:t>各自で説明、ソースコード、実行結果を確認する．</a:t>
            </a:r>
            <a:endParaRPr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773CB30-B8FF-C1BF-29D8-417385A86FA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A9D51373-8606-415D-FFF0-AF802A74525A}"/>
              </a:ext>
            </a:extLst>
          </p:cNvPr>
          <p:cNvPicPr>
            <a:picLocks noChangeAspect="1"/>
          </p:cNvPicPr>
          <p:nvPr/>
        </p:nvPicPr>
        <p:blipFill>
          <a:blip r:embed="rId3"/>
          <a:stretch>
            <a:fillRect/>
          </a:stretch>
        </p:blipFill>
        <p:spPr>
          <a:xfrm>
            <a:off x="5354644" y="4236909"/>
            <a:ext cx="3428409" cy="1272738"/>
          </a:xfrm>
          <a:prstGeom prst="rect">
            <a:avLst/>
          </a:prstGeom>
        </p:spPr>
      </p:pic>
      <p:pic>
        <p:nvPicPr>
          <p:cNvPr id="12" name="図 11">
            <a:extLst>
              <a:ext uri="{FF2B5EF4-FFF2-40B4-BE49-F238E27FC236}">
                <a16:creationId xmlns:a16="http://schemas.microsoft.com/office/drawing/2014/main" id="{4DE3BC1C-EF51-B467-E898-3AEE6985D3C8}"/>
              </a:ext>
            </a:extLst>
          </p:cNvPr>
          <p:cNvPicPr>
            <a:picLocks noChangeAspect="1"/>
          </p:cNvPicPr>
          <p:nvPr/>
        </p:nvPicPr>
        <p:blipFill>
          <a:blip r:embed="rId4"/>
          <a:stretch>
            <a:fillRect/>
          </a:stretch>
        </p:blipFill>
        <p:spPr>
          <a:xfrm>
            <a:off x="4631028" y="6011747"/>
            <a:ext cx="4059552" cy="855930"/>
          </a:xfrm>
          <a:prstGeom prst="rect">
            <a:avLst/>
          </a:prstGeom>
        </p:spPr>
      </p:pic>
      <p:sp>
        <p:nvSpPr>
          <p:cNvPr id="13" name="正方形/長方形 12">
            <a:extLst>
              <a:ext uri="{FF2B5EF4-FFF2-40B4-BE49-F238E27FC236}">
                <a16:creationId xmlns:a16="http://schemas.microsoft.com/office/drawing/2014/main" id="{B1BF62BD-9974-DC8E-BF4B-D54080A84364}"/>
              </a:ext>
            </a:extLst>
          </p:cNvPr>
          <p:cNvSpPr/>
          <p:nvPr/>
        </p:nvSpPr>
        <p:spPr>
          <a:xfrm>
            <a:off x="4753744" y="6011747"/>
            <a:ext cx="414604" cy="4060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33978E7-CAED-86C5-0374-1A4EC063650E}"/>
              </a:ext>
            </a:extLst>
          </p:cNvPr>
          <p:cNvSpPr txBox="1"/>
          <p:nvPr/>
        </p:nvSpPr>
        <p:spPr>
          <a:xfrm>
            <a:off x="3061368" y="6179419"/>
            <a:ext cx="1569660" cy="646331"/>
          </a:xfrm>
          <a:prstGeom prst="rect">
            <a:avLst/>
          </a:prstGeom>
          <a:noFill/>
        </p:spPr>
        <p:txBody>
          <a:bodyPr wrap="none" rtlCol="0">
            <a:spAutoFit/>
          </a:bodyPr>
          <a:lstStyle/>
          <a:p>
            <a:r>
              <a:rPr kumimoji="1" lang="ja-JP" altLang="en-US" dirty="0">
                <a:solidFill>
                  <a:srgbClr val="FF0000"/>
                </a:solidFill>
              </a:rPr>
              <a:t>クリックして</a:t>
            </a:r>
            <a:endParaRPr kumimoji="1" lang="en-US" altLang="ja-JP" dirty="0">
              <a:solidFill>
                <a:srgbClr val="FF0000"/>
              </a:solidFill>
            </a:endParaRPr>
          </a:p>
          <a:p>
            <a:r>
              <a:rPr kumimoji="1" lang="ja-JP" altLang="en-US" dirty="0">
                <a:solidFill>
                  <a:srgbClr val="FF0000"/>
                </a:solidFill>
              </a:rPr>
              <a:t>展開</a:t>
            </a:r>
          </a:p>
        </p:txBody>
      </p:sp>
    </p:spTree>
    <p:extLst>
      <p:ext uri="{BB962C8B-B14F-4D97-AF65-F5344CB8AC3E}">
        <p14:creationId xmlns:p14="http://schemas.microsoft.com/office/powerpoint/2010/main" val="1924769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FBF65-11D2-420F-78DA-1AE840204D73}"/>
              </a:ext>
            </a:extLst>
          </p:cNvPr>
          <p:cNvSpPr>
            <a:spLocks noGrp="1"/>
          </p:cNvSpPr>
          <p:nvPr>
            <p:ph type="title"/>
          </p:nvPr>
        </p:nvSpPr>
        <p:spPr>
          <a:xfrm>
            <a:off x="321845" y="175028"/>
            <a:ext cx="8461208" cy="593322"/>
          </a:xfrm>
        </p:spPr>
        <p:txBody>
          <a:bodyPr>
            <a:normAutofit/>
          </a:bodyPr>
          <a:lstStyle/>
          <a:p>
            <a:r>
              <a:rPr kumimoji="1" lang="ja-JP" altLang="en-US" dirty="0"/>
              <a:t>人体の３次元姿勢推定</a:t>
            </a:r>
          </a:p>
        </p:txBody>
      </p:sp>
      <p:sp>
        <p:nvSpPr>
          <p:cNvPr id="3" name="コンテンツ プレースホルダー 2">
            <a:extLst>
              <a:ext uri="{FF2B5EF4-FFF2-40B4-BE49-F238E27FC236}">
                <a16:creationId xmlns:a16="http://schemas.microsoft.com/office/drawing/2014/main" id="{65DFEAB2-DEDE-65EC-1DE7-BA095DEED1A4}"/>
              </a:ext>
            </a:extLst>
          </p:cNvPr>
          <p:cNvSpPr>
            <a:spLocks noGrp="1"/>
          </p:cNvSpPr>
          <p:nvPr>
            <p:ph idx="1"/>
          </p:nvPr>
        </p:nvSpPr>
        <p:spPr/>
        <p:txBody>
          <a:bodyPr>
            <a:normAutofit lnSpcReduction="10000"/>
          </a:bodyPr>
          <a:lstStyle/>
          <a:p>
            <a:pPr marL="514350" indent="-514350">
              <a:buFont typeface="+mj-lt"/>
              <a:buAutoNum type="arabicPeriod"/>
            </a:pPr>
            <a:r>
              <a:rPr kumimoji="1" lang="ja-JP" altLang="en-US" sz="2400" b="1" dirty="0"/>
              <a:t>使用するページ</a:t>
            </a:r>
            <a:r>
              <a:rPr kumimoji="1" lang="en-US" altLang="ja-JP" sz="2400" b="1" dirty="0"/>
              <a:t>:</a:t>
            </a:r>
          </a:p>
          <a:p>
            <a:pPr marL="0" indent="0">
              <a:buNone/>
            </a:pPr>
            <a:r>
              <a:rPr lang="en-US" altLang="ja-JP" sz="2400" dirty="0">
                <a:hlinkClick r:id="rId2"/>
              </a:rPr>
              <a:t>https://colab.research.google.com/drive/13nOMSW0Dzx_LjN9XEG99jtvgMACl4m9V</a:t>
            </a:r>
            <a:endParaRPr lang="en-US" altLang="ja-JP" sz="2400" dirty="0"/>
          </a:p>
          <a:p>
            <a:pPr marL="0" indent="0">
              <a:buNone/>
            </a:pPr>
            <a:endParaRPr lang="en-US" altLang="ja-JP" sz="2400" dirty="0"/>
          </a:p>
          <a:p>
            <a:pPr marL="0" indent="0">
              <a:buNone/>
            </a:pPr>
            <a:r>
              <a:rPr lang="en-US" altLang="ja-JP" sz="2400" dirty="0"/>
              <a:t>2. </a:t>
            </a:r>
            <a:r>
              <a:rPr lang="ja-JP" altLang="en-US" sz="2400" b="1" dirty="0"/>
              <a:t>目的</a:t>
            </a:r>
            <a:endParaRPr lang="en-US" altLang="ja-JP" sz="2400" b="1" dirty="0"/>
          </a:p>
          <a:p>
            <a:pPr marL="0" indent="0">
              <a:buNone/>
            </a:pPr>
            <a:r>
              <a:rPr lang="ja-JP" altLang="en-US" sz="2400" dirty="0"/>
              <a:t>姿勢推定、キーポイント，ボーンについて理解を深める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en-US" altLang="ja-JP" sz="2400" dirty="0"/>
              <a:t>3. </a:t>
            </a:r>
            <a:r>
              <a:rPr lang="ja-JP" altLang="en-US" sz="2400" b="1" dirty="0"/>
              <a:t>各自で行うこと</a:t>
            </a:r>
            <a:endParaRPr lang="en-US" altLang="ja-JP" sz="2400" b="1" dirty="0"/>
          </a:p>
          <a:p>
            <a:pPr marL="0" indent="0">
              <a:buNone/>
            </a:pPr>
            <a:r>
              <a:rPr lang="ja-JP" altLang="en-US" sz="2400" dirty="0"/>
              <a:t>各自で説明、ソースコード、実行結果を確認する．</a:t>
            </a:r>
            <a:endParaRPr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773CB30-B8FF-C1BF-29D8-417385A86FA0}"/>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dirty="0"/>
          </a:p>
        </p:txBody>
      </p:sp>
      <p:pic>
        <p:nvPicPr>
          <p:cNvPr id="6" name="図 5" descr="鏡に映るスーツ姿の男性&#10;&#10;中程度の精度で自動的に生成された説明">
            <a:extLst>
              <a:ext uri="{FF2B5EF4-FFF2-40B4-BE49-F238E27FC236}">
                <a16:creationId xmlns:a16="http://schemas.microsoft.com/office/drawing/2014/main" id="{BC1AE74F-F7D8-B610-63B2-5B89AF923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411" y="3512836"/>
            <a:ext cx="1845126" cy="1591209"/>
          </a:xfrm>
          <a:prstGeom prst="rect">
            <a:avLst/>
          </a:prstGeom>
        </p:spPr>
      </p:pic>
      <p:pic>
        <p:nvPicPr>
          <p:cNvPr id="8" name="図 7" descr="グラフ, 折れ線グラフ&#10;&#10;自動的に生成された説明">
            <a:extLst>
              <a:ext uri="{FF2B5EF4-FFF2-40B4-BE49-F238E27FC236}">
                <a16:creationId xmlns:a16="http://schemas.microsoft.com/office/drawing/2014/main" id="{82AD0C95-5C43-6167-2206-E24893E15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834" y="3512835"/>
            <a:ext cx="2001952" cy="1794495"/>
          </a:xfrm>
          <a:prstGeom prst="rect">
            <a:avLst/>
          </a:prstGeom>
        </p:spPr>
      </p:pic>
    </p:spTree>
    <p:extLst>
      <p:ext uri="{BB962C8B-B14F-4D97-AF65-F5344CB8AC3E}">
        <p14:creationId xmlns:p14="http://schemas.microsoft.com/office/powerpoint/2010/main" val="378280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44964-F306-B48B-7742-6D70E3186220}"/>
              </a:ext>
            </a:extLst>
          </p:cNvPr>
          <p:cNvSpPr>
            <a:spLocks noGrp="1"/>
          </p:cNvSpPr>
          <p:nvPr>
            <p:ph type="title"/>
          </p:nvPr>
        </p:nvSpPr>
        <p:spPr/>
        <p:txBody>
          <a:bodyPr>
            <a:noAutofit/>
          </a:bodyPr>
          <a:lstStyle/>
          <a:p>
            <a:r>
              <a:rPr kumimoji="1" lang="ja-JP" altLang="en-US" sz="2400" dirty="0"/>
              <a:t>全体まとめ①</a:t>
            </a:r>
          </a:p>
        </p:txBody>
      </p:sp>
      <p:sp>
        <p:nvSpPr>
          <p:cNvPr id="3" name="コンテンツ プレースホルダー 2">
            <a:extLst>
              <a:ext uri="{FF2B5EF4-FFF2-40B4-BE49-F238E27FC236}">
                <a16:creationId xmlns:a16="http://schemas.microsoft.com/office/drawing/2014/main" id="{CFB8AF90-D56B-2EEB-4C40-2F43FA4BF3CE}"/>
              </a:ext>
            </a:extLst>
          </p:cNvPr>
          <p:cNvSpPr>
            <a:spLocks noGrp="1"/>
          </p:cNvSpPr>
          <p:nvPr>
            <p:ph idx="1"/>
          </p:nvPr>
        </p:nvSpPr>
        <p:spPr>
          <a:xfrm>
            <a:off x="321845" y="846252"/>
            <a:ext cx="8461208" cy="5936591"/>
          </a:xfrm>
        </p:spPr>
        <p:txBody>
          <a:bodyPr>
            <a:normAutofit/>
          </a:bodyPr>
          <a:lstStyle/>
          <a:p>
            <a:pPr marL="0" indent="0">
              <a:buNone/>
            </a:pPr>
            <a:r>
              <a:rPr lang="ja-JP" altLang="en-US" sz="2000" b="1" dirty="0">
                <a:latin typeface="メイリオ" panose="020B0604030504040204" pitchFamily="50" charset="-128"/>
                <a:ea typeface="メイリオ" panose="020B0604030504040204" pitchFamily="50" charset="-128"/>
              </a:rPr>
              <a:t>姿勢推定</a:t>
            </a:r>
            <a:r>
              <a:rPr lang="ja-JP" altLang="en-US" sz="2000" dirty="0">
                <a:latin typeface="メイリオ" panose="020B0604030504040204" pitchFamily="50" charset="-128"/>
                <a:ea typeface="メイリオ" panose="020B0604030504040204" pitchFamily="50" charset="-128"/>
              </a:rPr>
              <a:t>は、人間の全身（人体）、頭部、およびその他のオブジェクトの</a:t>
            </a:r>
            <a:r>
              <a:rPr lang="ja-JP" altLang="en-US" sz="2000" b="1" dirty="0">
                <a:latin typeface="メイリオ" panose="020B0604030504040204" pitchFamily="50" charset="-128"/>
                <a:ea typeface="メイリオ" panose="020B0604030504040204" pitchFamily="50" charset="-128"/>
              </a:rPr>
              <a:t>位置と方向</a:t>
            </a:r>
            <a:r>
              <a:rPr lang="ja-JP" altLang="en-US" sz="2000" dirty="0">
                <a:latin typeface="メイリオ" panose="020B0604030504040204" pitchFamily="50" charset="-128"/>
                <a:ea typeface="メイリオ" panose="020B0604030504040204" pitchFamily="50" charset="-128"/>
              </a:rPr>
              <a:t>を推定する技術</a:t>
            </a:r>
            <a:endParaRPr lang="en-US" altLang="ja-JP" sz="2000" dirty="0">
              <a:latin typeface="メイリオ" panose="020B0604030504040204" pitchFamily="50" charset="-128"/>
              <a:ea typeface="メイリオ" panose="020B0604030504040204" pitchFamily="50" charset="-128"/>
            </a:endParaRPr>
          </a:p>
          <a:p>
            <a:pPr marL="0" indent="0">
              <a:buNone/>
            </a:pPr>
            <a:endParaRPr lang="en-US" altLang="ja-JP" sz="2000" dirty="0">
              <a:latin typeface="メイリオ" panose="020B0604030504040204" pitchFamily="50" charset="-128"/>
            </a:endParaRPr>
          </a:p>
          <a:p>
            <a:pPr marL="0" indent="0">
              <a:buNone/>
            </a:pPr>
            <a:r>
              <a:rPr kumimoji="1" lang="ja-JP" altLang="en-US" sz="2000" b="1" u="sng" dirty="0"/>
              <a:t>人体の姿勢推定とキーポイント</a:t>
            </a:r>
          </a:p>
          <a:p>
            <a:r>
              <a:rPr lang="ja-JP" altLang="en-US" sz="2000" b="1" dirty="0"/>
              <a:t>姿勢推定</a:t>
            </a:r>
            <a:r>
              <a:rPr lang="ja-JP" altLang="en-US" sz="2000" dirty="0"/>
              <a:t>では、</a:t>
            </a:r>
            <a:r>
              <a:rPr kumimoji="1" lang="ja-JP" altLang="en-US" sz="2000" dirty="0"/>
              <a:t>人体の特定の「</a:t>
            </a:r>
            <a:r>
              <a:rPr kumimoji="1" lang="ja-JP" altLang="en-US" sz="2000" b="1" dirty="0"/>
              <a:t>キーポイント</a:t>
            </a:r>
            <a:r>
              <a:rPr kumimoji="1" lang="ja-JP" altLang="en-US" sz="2000" dirty="0"/>
              <a:t>」（特徴となるポイント）</a:t>
            </a:r>
            <a:r>
              <a:rPr lang="ja-JP" altLang="en-US" sz="2000" dirty="0"/>
              <a:t>を検出</a:t>
            </a:r>
            <a:r>
              <a:rPr kumimoji="1" lang="ja-JP" altLang="en-US" sz="2000" dirty="0"/>
              <a:t>し、</a:t>
            </a:r>
            <a:r>
              <a:rPr kumimoji="1" lang="ja-JP" altLang="en-US" sz="2000" b="1" dirty="0"/>
              <a:t>位置を特定</a:t>
            </a:r>
            <a:endParaRPr kumimoji="1" lang="ja-JP" altLang="en-US" sz="2000" dirty="0"/>
          </a:p>
          <a:p>
            <a:r>
              <a:rPr kumimoji="1" lang="ja-JP" altLang="en-US" sz="2000" b="1" dirty="0"/>
              <a:t>姿勢推定</a:t>
            </a:r>
            <a:r>
              <a:rPr kumimoji="1" lang="ja-JP" altLang="en-US" sz="2000" dirty="0"/>
              <a:t>：位置が特定されたキーポイントを結びつけることで、人間の全身の姿勢を推定</a:t>
            </a:r>
            <a:endParaRPr kumimoji="1" lang="en-US" altLang="ja-JP" sz="2000" dirty="0"/>
          </a:p>
          <a:p>
            <a:endParaRPr lang="en-US" altLang="ja-JP" sz="2000" dirty="0"/>
          </a:p>
          <a:p>
            <a:pPr marL="0" indent="0">
              <a:buNone/>
            </a:pPr>
            <a:r>
              <a:rPr lang="ja-JP" altLang="en-US" sz="2000" b="1" u="sng" dirty="0"/>
              <a:t>２</a:t>
            </a:r>
            <a:r>
              <a:rPr kumimoji="1" lang="ja-JP" altLang="en-US" sz="2000" b="1" u="sng" dirty="0"/>
              <a:t>次元と</a:t>
            </a:r>
            <a:r>
              <a:rPr lang="ja-JP" altLang="en-US" sz="2000" b="1" u="sng" dirty="0"/>
              <a:t>３</a:t>
            </a:r>
            <a:r>
              <a:rPr kumimoji="1" lang="ja-JP" altLang="en-US" sz="2000" b="1" u="sng" dirty="0"/>
              <a:t>次元の姿勢推定</a:t>
            </a:r>
          </a:p>
          <a:p>
            <a:r>
              <a:rPr lang="ja-JP" altLang="en-US" sz="2000" b="1" dirty="0"/>
              <a:t>２</a:t>
            </a:r>
            <a:r>
              <a:rPr kumimoji="1" lang="ja-JP" altLang="en-US" sz="2000" b="1" dirty="0"/>
              <a:t>次元の姿勢推定</a:t>
            </a:r>
            <a:r>
              <a:rPr lang="ja-JP" altLang="en-US" sz="2000" dirty="0"/>
              <a:t>： ２</a:t>
            </a:r>
            <a:r>
              <a:rPr kumimoji="1" lang="ja-JP" altLang="en-US" sz="2000" dirty="0"/>
              <a:t>次元的な（平面の）姿勢を推定</a:t>
            </a:r>
          </a:p>
          <a:p>
            <a:r>
              <a:rPr lang="ja-JP" altLang="en-US" sz="2000" b="1" dirty="0"/>
              <a:t>３</a:t>
            </a:r>
            <a:r>
              <a:rPr kumimoji="1" lang="ja-JP" altLang="en-US" sz="2000" b="1" dirty="0"/>
              <a:t>次元の姿勢推定</a:t>
            </a:r>
            <a:r>
              <a:rPr kumimoji="1" lang="ja-JP" altLang="en-US" sz="2000" dirty="0"/>
              <a:t>：</a:t>
            </a:r>
            <a:r>
              <a:rPr kumimoji="1" lang="en-US" altLang="ja-JP" sz="2000" dirty="0"/>
              <a:t> </a:t>
            </a:r>
            <a:r>
              <a:rPr kumimoji="1" lang="ja-JP" altLang="en-US" sz="2000" b="1" dirty="0"/>
              <a:t>空間的な深さ情報（奥行き）を含む、より詳細な姿勢推定</a:t>
            </a:r>
            <a:endParaRPr kumimoji="1" lang="ja-JP" altLang="en-US" sz="2000" dirty="0"/>
          </a:p>
          <a:p>
            <a:pPr marL="0" indent="0">
              <a:buNone/>
            </a:pPr>
            <a:endParaRPr kumimoji="1" lang="en-US" altLang="ja-JP" sz="2000" dirty="0"/>
          </a:p>
          <a:p>
            <a:pPr marL="0" indent="0">
              <a:buNone/>
            </a:pPr>
            <a:endParaRPr lang="ja-JP" altLang="en-US" sz="2000" dirty="0">
              <a:latin typeface="メイリオ" panose="020B0604030504040204" pitchFamily="50" charset="-128"/>
              <a:ea typeface="メイリオ" panose="020B0604030504040204" pitchFamily="50" charset="-128"/>
            </a:endParaRPr>
          </a:p>
          <a:p>
            <a:pPr marL="0" indent="0">
              <a:buNone/>
            </a:pPr>
            <a:endParaRPr kumimoji="1" lang="ja-JP" altLang="en-US" sz="2000" b="1" dirty="0"/>
          </a:p>
        </p:txBody>
      </p:sp>
      <p:sp>
        <p:nvSpPr>
          <p:cNvPr id="4" name="スライド番号プレースホルダー 3">
            <a:extLst>
              <a:ext uri="{FF2B5EF4-FFF2-40B4-BE49-F238E27FC236}">
                <a16:creationId xmlns:a16="http://schemas.microsoft.com/office/drawing/2014/main" id="{B88CF87D-5F04-79F0-4FC7-FE20F23A923D}"/>
              </a:ext>
            </a:extLst>
          </p:cNvPr>
          <p:cNvSpPr>
            <a:spLocks noGrp="1"/>
          </p:cNvSpPr>
          <p:nvPr>
            <p:ph type="sldNum" sz="quarter" idx="12"/>
          </p:nvPr>
        </p:nvSpPr>
        <p:spPr/>
        <p:txBody>
          <a:bodyPr/>
          <a:lstStyle/>
          <a:p>
            <a:fld id="{E205D82C-95A1-431E-8E38-AA614A14CDCF}" type="slidenum">
              <a:rPr kumimoji="1" lang="ja-JP" altLang="en-US" smtClean="0"/>
              <a:pPr/>
              <a:t>42</a:t>
            </a:fld>
            <a:endParaRPr kumimoji="1" lang="ja-JP" altLang="en-US" dirty="0"/>
          </a:p>
        </p:txBody>
      </p:sp>
    </p:spTree>
    <p:extLst>
      <p:ext uri="{BB962C8B-B14F-4D97-AF65-F5344CB8AC3E}">
        <p14:creationId xmlns:p14="http://schemas.microsoft.com/office/powerpoint/2010/main" val="1639547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44964-F306-B48B-7742-6D70E3186220}"/>
              </a:ext>
            </a:extLst>
          </p:cNvPr>
          <p:cNvSpPr>
            <a:spLocks noGrp="1"/>
          </p:cNvSpPr>
          <p:nvPr>
            <p:ph type="title"/>
          </p:nvPr>
        </p:nvSpPr>
        <p:spPr/>
        <p:txBody>
          <a:bodyPr>
            <a:noAutofit/>
          </a:bodyPr>
          <a:lstStyle/>
          <a:p>
            <a:r>
              <a:rPr kumimoji="1" lang="ja-JP" altLang="en-US" sz="2400" dirty="0"/>
              <a:t>全体まとめ</a:t>
            </a:r>
            <a:r>
              <a:rPr lang="ja-JP" altLang="en-US" sz="2400" dirty="0"/>
              <a:t>②</a:t>
            </a:r>
            <a:endParaRPr kumimoji="1" lang="ja-JP" altLang="en-US" sz="2400" dirty="0"/>
          </a:p>
        </p:txBody>
      </p:sp>
      <p:sp>
        <p:nvSpPr>
          <p:cNvPr id="3" name="コンテンツ プレースホルダー 2">
            <a:extLst>
              <a:ext uri="{FF2B5EF4-FFF2-40B4-BE49-F238E27FC236}">
                <a16:creationId xmlns:a16="http://schemas.microsoft.com/office/drawing/2014/main" id="{CFB8AF90-D56B-2EEB-4C40-2F43FA4BF3CE}"/>
              </a:ext>
            </a:extLst>
          </p:cNvPr>
          <p:cNvSpPr>
            <a:spLocks noGrp="1"/>
          </p:cNvSpPr>
          <p:nvPr>
            <p:ph idx="1"/>
          </p:nvPr>
        </p:nvSpPr>
        <p:spPr>
          <a:xfrm>
            <a:off x="321845" y="846252"/>
            <a:ext cx="8461208" cy="5936591"/>
          </a:xfrm>
        </p:spPr>
        <p:txBody>
          <a:bodyPr>
            <a:normAutofit/>
          </a:bodyPr>
          <a:lstStyle/>
          <a:p>
            <a:pPr marL="0" indent="0">
              <a:buNone/>
            </a:pPr>
            <a:r>
              <a:rPr kumimoji="1" lang="ja-JP" altLang="en-US" sz="2000" b="1" u="sng" dirty="0"/>
              <a:t>ディープラーニングによる人体の姿勢推定</a:t>
            </a:r>
          </a:p>
          <a:p>
            <a:pPr marL="0" indent="0">
              <a:buNone/>
            </a:pPr>
            <a:r>
              <a:rPr lang="ja-JP" altLang="en-US" sz="2000" b="1" dirty="0"/>
              <a:t>人体の姿勢推定の精度向上</a:t>
            </a:r>
            <a:endParaRPr lang="en-US" altLang="ja-JP" sz="2000" b="1" dirty="0"/>
          </a:p>
          <a:p>
            <a:pPr marL="0" indent="0">
              <a:buNone/>
            </a:pPr>
            <a:r>
              <a:rPr lang="ja-JP" altLang="en-US" sz="2000" dirty="0"/>
              <a:t>多人数対応、姿勢のバリエーション、部分遮蔽、照明・衣服のバリエーションへの対応。</a:t>
            </a:r>
          </a:p>
          <a:p>
            <a:pPr marL="0" indent="0">
              <a:buNone/>
            </a:pPr>
            <a:endParaRPr lang="en-US" altLang="ja-JP" sz="2000" b="1" dirty="0"/>
          </a:p>
          <a:p>
            <a:pPr marL="0" indent="0">
              <a:buNone/>
            </a:pPr>
            <a:r>
              <a:rPr lang="ja-JP" altLang="en-US" sz="2000" b="1" dirty="0"/>
              <a:t>処理手順</a:t>
            </a:r>
            <a:endParaRPr lang="en-US" altLang="ja-JP" sz="2000" dirty="0"/>
          </a:p>
          <a:p>
            <a:pPr lvl="1"/>
            <a:r>
              <a:rPr lang="ja-JP" altLang="en-US" sz="2000" dirty="0"/>
              <a:t>部位の位置推定</a:t>
            </a:r>
          </a:p>
          <a:p>
            <a:pPr lvl="1"/>
            <a:r>
              <a:rPr lang="ja-JP" altLang="en-US" sz="2000" dirty="0"/>
              <a:t>同一人物のキーポイント特定</a:t>
            </a:r>
          </a:p>
          <a:p>
            <a:pPr lvl="1"/>
            <a:r>
              <a:rPr lang="ja-JP" altLang="en-US" sz="2000" dirty="0"/>
              <a:t>キーポイントに対して深さ（奥行き）を求める（３次元の姿勢推定を行う場合の追加処理）</a:t>
            </a:r>
            <a:endParaRPr lang="en-US" altLang="ja-JP" sz="2000" dirty="0"/>
          </a:p>
          <a:p>
            <a:pPr marL="0" indent="0">
              <a:buNone/>
            </a:pPr>
            <a:endParaRPr lang="ja-JP" altLang="en-US" sz="2000" dirty="0"/>
          </a:p>
          <a:p>
            <a:pPr marL="457200" lvl="1" indent="0">
              <a:buNone/>
            </a:pPr>
            <a:endParaRPr lang="ja-JP" altLang="en-US" sz="2000" dirty="0"/>
          </a:p>
          <a:p>
            <a:pPr marL="0" indent="0">
              <a:buNone/>
            </a:pPr>
            <a:endParaRPr kumimoji="1" lang="ja-JP" altLang="en-US" sz="2400" dirty="0"/>
          </a:p>
          <a:p>
            <a:endParaRPr kumimoji="1" lang="en-US" altLang="ja-JP" sz="2000" dirty="0"/>
          </a:p>
          <a:p>
            <a:pPr marL="0" indent="0">
              <a:buNone/>
            </a:pPr>
            <a:endParaRPr lang="ja-JP" altLang="en-US" sz="2000" dirty="0">
              <a:latin typeface="メイリオ" panose="020B0604030504040204" pitchFamily="50" charset="-128"/>
              <a:ea typeface="メイリオ" panose="020B0604030504040204" pitchFamily="50" charset="-128"/>
            </a:endParaRPr>
          </a:p>
          <a:p>
            <a:pPr marL="0" indent="0">
              <a:buNone/>
            </a:pPr>
            <a:endParaRPr kumimoji="1" lang="ja-JP" altLang="en-US" sz="2000" b="1" dirty="0"/>
          </a:p>
        </p:txBody>
      </p:sp>
      <p:sp>
        <p:nvSpPr>
          <p:cNvPr id="4" name="スライド番号プレースホルダー 3">
            <a:extLst>
              <a:ext uri="{FF2B5EF4-FFF2-40B4-BE49-F238E27FC236}">
                <a16:creationId xmlns:a16="http://schemas.microsoft.com/office/drawing/2014/main" id="{B88CF87D-5F04-79F0-4FC7-FE20F23A923D}"/>
              </a:ext>
            </a:extLst>
          </p:cNvPr>
          <p:cNvSpPr>
            <a:spLocks noGrp="1"/>
          </p:cNvSpPr>
          <p:nvPr>
            <p:ph type="sldNum" sz="quarter" idx="12"/>
          </p:nvPr>
        </p:nvSpPr>
        <p:spPr/>
        <p:txBody>
          <a:bodyPr/>
          <a:lstStyle/>
          <a:p>
            <a:fld id="{E205D82C-95A1-431E-8E38-AA614A14CDCF}" type="slidenum">
              <a:rPr kumimoji="1" lang="ja-JP" altLang="en-US" smtClean="0"/>
              <a:pPr/>
              <a:t>43</a:t>
            </a:fld>
            <a:endParaRPr kumimoji="1" lang="ja-JP" altLang="en-US" dirty="0"/>
          </a:p>
        </p:txBody>
      </p:sp>
    </p:spTree>
    <p:extLst>
      <p:ext uri="{BB962C8B-B14F-4D97-AF65-F5344CB8AC3E}">
        <p14:creationId xmlns:p14="http://schemas.microsoft.com/office/powerpoint/2010/main" val="1982505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92583" y="-261125"/>
            <a:ext cx="5651538" cy="1085470"/>
          </a:xfrm>
        </p:spPr>
        <p:txBody>
          <a:bodyPr anchor="b">
            <a:normAutofit fontScale="90000"/>
          </a:bodyPr>
          <a:lstStyle/>
          <a:p>
            <a:r>
              <a:rPr lang="ja-JP" altLang="en-US" sz="4000" dirty="0">
                <a:latin typeface="ＭＳ ゴシック" panose="020B0609070205080204" pitchFamily="49" charset="-128"/>
                <a:ea typeface="ＭＳ ゴシック" panose="020B0609070205080204" pitchFamily="49" charset="-128"/>
              </a:rPr>
              <a:t>授業から得られる満足感</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359727" y="1080656"/>
            <a:ext cx="5582744" cy="5725258"/>
          </a:xfrm>
        </p:spPr>
        <p:txBody>
          <a:bodyPr>
            <a:normAutofit/>
          </a:bodyPr>
          <a:lstStyle/>
          <a:p>
            <a:pPr marL="0" indent="0">
              <a:buNone/>
            </a:pP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キーポイントとボーンの概念、</a:t>
            </a:r>
            <a:r>
              <a:rPr lang="en-US" altLang="ja-JP" sz="2400" dirty="0">
                <a:latin typeface="ＭＳ ゴシック" panose="020B0609070205080204" pitchFamily="49" charset="-128"/>
                <a:ea typeface="ＭＳ ゴシック" panose="020B0609070205080204" pitchFamily="49" charset="-128"/>
              </a:rPr>
              <a:t>2D/3D</a:t>
            </a:r>
            <a:r>
              <a:rPr lang="ja-JP" altLang="en-US" sz="2400" dirty="0">
                <a:latin typeface="ＭＳ ゴシック" panose="020B0609070205080204" pitchFamily="49" charset="-128"/>
                <a:ea typeface="ＭＳ ゴシック" panose="020B0609070205080204" pitchFamily="49" charset="-128"/>
              </a:rPr>
              <a:t>姿勢推定の違い、ディープラーニングの進展と課題の理解向上</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姿勢推定のアルゴリズムを学び、</a:t>
            </a:r>
            <a:r>
              <a:rPr lang="en-US" altLang="ja-JP" sz="2400" dirty="0">
                <a:latin typeface="ＭＳ ゴシック" panose="020B0609070205080204" pitchFamily="49" charset="-128"/>
                <a:ea typeface="ＭＳ ゴシック" panose="020B0609070205080204" pitchFamily="49" charset="-128"/>
              </a:rPr>
              <a:t>Python</a:t>
            </a:r>
            <a:r>
              <a:rPr lang="ja-JP" altLang="en-US" sz="2400" dirty="0">
                <a:latin typeface="ＭＳ ゴシック" panose="020B0609070205080204" pitchFamily="49" charset="-128"/>
                <a:ea typeface="ＭＳ ゴシック" panose="020B0609070205080204" pitchFamily="49" charset="-128"/>
              </a:rPr>
              <a:t>プログラムも確認。最新の研究トピックも知る。</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監視・セキュリティ等での活用事例を知り、他技術との組み合わせによる新たな可能性を考察できるようになる</a:t>
            </a:r>
            <a:endParaRPr lang="en-US" altLang="ja-JP" sz="2400" dirty="0">
              <a:latin typeface="ＭＳ ゴシック" panose="020B0609070205080204" pitchFamily="49" charset="-128"/>
              <a:ea typeface="ＭＳ ゴシック" panose="020B0609070205080204" pitchFamily="49" charset="-128"/>
            </a:endParaRPr>
          </a:p>
          <a:p>
            <a:r>
              <a:rPr lang="ja-JP" altLang="en-US" sz="2400">
                <a:latin typeface="ＭＳ ゴシック" panose="020B0609070205080204" pitchFamily="49" charset="-128"/>
                <a:ea typeface="ＭＳ ゴシック" panose="020B0609070205080204" pitchFamily="49" charset="-128"/>
              </a:rPr>
              <a:t>今後の自主的</a:t>
            </a:r>
            <a:r>
              <a:rPr lang="ja-JP" altLang="en-US" sz="2400" dirty="0">
                <a:latin typeface="ＭＳ ゴシック" panose="020B0609070205080204" pitchFamily="49" charset="-128"/>
                <a:ea typeface="ＭＳ ゴシック" panose="020B0609070205080204" pitchFamily="49" charset="-128"/>
              </a:rPr>
              <a:t>な学習や</a:t>
            </a:r>
            <a:r>
              <a:rPr lang="ja-JP" altLang="en-US" sz="2400">
                <a:latin typeface="ＭＳ ゴシック" panose="020B0609070205080204" pitchFamily="49" charset="-128"/>
                <a:ea typeface="ＭＳ ゴシック" panose="020B0609070205080204" pitchFamily="49" charset="-128"/>
              </a:rPr>
              <a:t>プロジェクトに活用できる知識とスキル向上</a:t>
            </a: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41361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1D497930-181F-40E0-B590-EB562C6E6FA3}"/>
              </a:ext>
            </a:extLst>
          </p:cNvPr>
          <p:cNvPicPr>
            <a:picLocks noChangeAspect="1"/>
          </p:cNvPicPr>
          <p:nvPr/>
        </p:nvPicPr>
        <p:blipFill>
          <a:blip r:embed="rId2"/>
          <a:stretch>
            <a:fillRect/>
          </a:stretch>
        </p:blipFill>
        <p:spPr>
          <a:xfrm>
            <a:off x="173250" y="136524"/>
            <a:ext cx="8769221" cy="6189400"/>
          </a:xfrm>
          <a:prstGeom prst="rect">
            <a:avLst/>
          </a:prstGeom>
        </p:spPr>
      </p:pic>
      <p:sp>
        <p:nvSpPr>
          <p:cNvPr id="9" name="正方形/長方形 8">
            <a:extLst>
              <a:ext uri="{FF2B5EF4-FFF2-40B4-BE49-F238E27FC236}">
                <a16:creationId xmlns:a16="http://schemas.microsoft.com/office/drawing/2014/main" id="{C38B3ADB-3510-4CA9-A23F-81197AEC76D3}"/>
              </a:ext>
            </a:extLst>
          </p:cNvPr>
          <p:cNvSpPr/>
          <p:nvPr/>
        </p:nvSpPr>
        <p:spPr>
          <a:xfrm>
            <a:off x="2258869" y="6356351"/>
            <a:ext cx="462626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324883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27DE31-A4FB-E8FC-100E-737674FFF801}"/>
              </a:ext>
            </a:extLst>
          </p:cNvPr>
          <p:cNvSpPr>
            <a:spLocks noGrp="1"/>
          </p:cNvSpPr>
          <p:nvPr>
            <p:ph type="title"/>
          </p:nvPr>
        </p:nvSpPr>
        <p:spPr/>
        <p:txBody>
          <a:bodyPr>
            <a:normAutofit fontScale="90000"/>
          </a:bodyPr>
          <a:lstStyle/>
          <a:p>
            <a:endParaRPr kumimoji="1" lang="ja-JP" altLang="en-US"/>
          </a:p>
        </p:txBody>
      </p:sp>
      <p:sp>
        <p:nvSpPr>
          <p:cNvPr id="4" name="スライド番号プレースホルダー 3">
            <a:extLst>
              <a:ext uri="{FF2B5EF4-FFF2-40B4-BE49-F238E27FC236}">
                <a16:creationId xmlns:a16="http://schemas.microsoft.com/office/drawing/2014/main" id="{E55F1C4A-E34D-6BFC-9DD5-AB71C32E12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badi" panose="020B0604020104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dirty="0">
              <a:ln>
                <a:noFill/>
              </a:ln>
              <a:solidFill>
                <a:prstClr val="black">
                  <a:tint val="75000"/>
                </a:prstClr>
              </a:solidFill>
              <a:effectLst/>
              <a:uLnTx/>
              <a:uFillTx/>
              <a:latin typeface="Abadi" panose="020B0604020104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2433C35F-7786-35C0-002A-3A2CA6FF29BD}"/>
              </a:ext>
            </a:extLst>
          </p:cNvPr>
          <p:cNvPicPr>
            <a:picLocks noChangeAspect="1"/>
          </p:cNvPicPr>
          <p:nvPr/>
        </p:nvPicPr>
        <p:blipFill>
          <a:blip r:embed="rId2"/>
          <a:stretch>
            <a:fillRect/>
          </a:stretch>
        </p:blipFill>
        <p:spPr>
          <a:xfrm>
            <a:off x="92876" y="740459"/>
            <a:ext cx="4353863" cy="5265136"/>
          </a:xfrm>
          <a:prstGeom prst="rect">
            <a:avLst/>
          </a:prstGeom>
        </p:spPr>
      </p:pic>
      <p:pic>
        <p:nvPicPr>
          <p:cNvPr id="8" name="図 7">
            <a:extLst>
              <a:ext uri="{FF2B5EF4-FFF2-40B4-BE49-F238E27FC236}">
                <a16:creationId xmlns:a16="http://schemas.microsoft.com/office/drawing/2014/main" id="{8710D14D-E07F-25DF-C344-A8DA86F3DBBA}"/>
              </a:ext>
            </a:extLst>
          </p:cNvPr>
          <p:cNvPicPr>
            <a:picLocks noChangeAspect="1"/>
          </p:cNvPicPr>
          <p:nvPr/>
        </p:nvPicPr>
        <p:blipFill>
          <a:blip r:embed="rId3"/>
          <a:stretch>
            <a:fillRect/>
          </a:stretch>
        </p:blipFill>
        <p:spPr>
          <a:xfrm>
            <a:off x="4508607" y="794346"/>
            <a:ext cx="4412839" cy="5192495"/>
          </a:xfrm>
          <a:prstGeom prst="rect">
            <a:avLst/>
          </a:prstGeom>
        </p:spPr>
      </p:pic>
      <p:sp>
        <p:nvSpPr>
          <p:cNvPr id="9" name="正方形/長方形 8">
            <a:extLst>
              <a:ext uri="{FF2B5EF4-FFF2-40B4-BE49-F238E27FC236}">
                <a16:creationId xmlns:a16="http://schemas.microsoft.com/office/drawing/2014/main" id="{320B80E6-E1D0-DC2D-0EA9-93E3DCFD1613}"/>
              </a:ext>
            </a:extLst>
          </p:cNvPr>
          <p:cNvSpPr/>
          <p:nvPr/>
        </p:nvSpPr>
        <p:spPr>
          <a:xfrm>
            <a:off x="1930400" y="5986842"/>
            <a:ext cx="5092699"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Detectron2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DensePose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385535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
        <p:nvSpPr>
          <p:cNvPr id="7" name="タイトル 6">
            <a:extLst>
              <a:ext uri="{FF2B5EF4-FFF2-40B4-BE49-F238E27FC236}">
                <a16:creationId xmlns:a16="http://schemas.microsoft.com/office/drawing/2014/main" id="{52A985CC-784A-4432-F8A8-830DBEDAAE6D}"/>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61494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097DC-C768-406D-912C-31D6A92125C8}"/>
              </a:ext>
            </a:extLst>
          </p:cNvPr>
          <p:cNvSpPr>
            <a:spLocks noGrp="1"/>
          </p:cNvSpPr>
          <p:nvPr>
            <p:ph type="title"/>
          </p:nvPr>
        </p:nvSpPr>
        <p:spPr/>
        <p:txBody>
          <a:bodyPr>
            <a:normAutofit fontScale="90000"/>
          </a:bodyPr>
          <a:lstStyle/>
          <a:p>
            <a:r>
              <a:rPr kumimoji="1" lang="ja-JP" altLang="en-US" dirty="0"/>
              <a:t>ビデオの例</a:t>
            </a:r>
          </a:p>
        </p:txBody>
      </p:sp>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16477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23737">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594" y="904460"/>
            <a:ext cx="8958841" cy="5039140"/>
          </a:xfrm>
        </p:spPr>
      </p:pic>
      <p:sp>
        <p:nvSpPr>
          <p:cNvPr id="6" name="タイトル 1">
            <a:extLst>
              <a:ext uri="{FF2B5EF4-FFF2-40B4-BE49-F238E27FC236}">
                <a16:creationId xmlns:a16="http://schemas.microsoft.com/office/drawing/2014/main" id="{5AF5115D-DE53-167E-3ADF-D9223D2C2347}"/>
              </a:ext>
            </a:extLst>
          </p:cNvPr>
          <p:cNvSpPr>
            <a:spLocks noGrp="1"/>
          </p:cNvSpPr>
          <p:nvPr>
            <p:ph type="title"/>
          </p:nvPr>
        </p:nvSpPr>
        <p:spPr>
          <a:xfrm>
            <a:off x="321845" y="175028"/>
            <a:ext cx="8461208" cy="469865"/>
          </a:xfrm>
        </p:spPr>
        <p:txBody>
          <a:bodyPr>
            <a:normAutofit fontScale="90000"/>
          </a:bodyPr>
          <a:lstStyle/>
          <a:p>
            <a:r>
              <a:rPr kumimoji="1" lang="ja-JP" altLang="en-US" dirty="0"/>
              <a:t>ビデオの例</a:t>
            </a:r>
          </a:p>
        </p:txBody>
      </p:sp>
    </p:spTree>
    <p:extLst>
      <p:ext uri="{BB962C8B-B14F-4D97-AF65-F5344CB8AC3E}">
        <p14:creationId xmlns:p14="http://schemas.microsoft.com/office/powerpoint/2010/main" val="23404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8528</TotalTime>
  <Words>2258</Words>
  <Application>Microsoft Office PowerPoint</Application>
  <PresentationFormat>画面に合わせる (4:3)</PresentationFormat>
  <Paragraphs>292</Paragraphs>
  <Slides>44</Slides>
  <Notes>5</Notes>
  <HiddenSlides>0</HiddenSlides>
  <MMClips>2</MMClips>
  <ScaleCrop>false</ScaleCrop>
  <HeadingPairs>
    <vt:vector size="6" baseType="variant">
      <vt:variant>
        <vt:lpstr>使用されているフォント</vt:lpstr>
      </vt:variant>
      <vt:variant>
        <vt:i4>7</vt:i4>
      </vt:variant>
      <vt:variant>
        <vt:lpstr>テーマ</vt:lpstr>
      </vt:variant>
      <vt:variant>
        <vt:i4>4</vt:i4>
      </vt:variant>
      <vt:variant>
        <vt:lpstr>スライド タイトル</vt:lpstr>
      </vt:variant>
      <vt:variant>
        <vt:i4>44</vt:i4>
      </vt:variant>
    </vt:vector>
  </HeadingPairs>
  <TitlesOfParts>
    <vt:vector size="55" baseType="lpstr">
      <vt:lpstr>ＭＳ ゴシック</vt:lpstr>
      <vt:lpstr>メイリオ</vt:lpstr>
      <vt:lpstr>游ゴシック</vt:lpstr>
      <vt:lpstr>Abadi</vt:lpstr>
      <vt:lpstr>Arial</vt:lpstr>
      <vt:lpstr>Calibri</vt:lpstr>
      <vt:lpstr>Times New Roman</vt:lpstr>
      <vt:lpstr>Office テーマ</vt:lpstr>
      <vt:lpstr>4_Office テーマ</vt:lpstr>
      <vt:lpstr>3_Office テーマ</vt:lpstr>
      <vt:lpstr>1_Office テーマ</vt:lpstr>
      <vt:lpstr>at-8.姿勢推定 </vt:lpstr>
      <vt:lpstr>アウトライン</vt:lpstr>
      <vt:lpstr>8-1. 姿勢推定の基本</vt:lpstr>
      <vt:lpstr>姿勢推定</vt:lpstr>
      <vt:lpstr>PowerPoint プレゼンテーション</vt:lpstr>
      <vt:lpstr>PowerPoint プレゼンテーション</vt:lpstr>
      <vt:lpstr>PowerPoint プレゼンテーション</vt:lpstr>
      <vt:lpstr>ビデオの例</vt:lpstr>
      <vt:lpstr>ビデオの例</vt:lpstr>
      <vt:lpstr>姿勢推定（人やオブジェクトの動きを読み解く）</vt:lpstr>
      <vt:lpstr>姿勢推定の多様な応用分野</vt:lpstr>
      <vt:lpstr>姿勢推定の用途①</vt:lpstr>
      <vt:lpstr>姿勢推定の用途②</vt:lpstr>
      <vt:lpstr>姿勢推定の用途③</vt:lpstr>
      <vt:lpstr>姿勢推定の用途④</vt:lpstr>
      <vt:lpstr>姿勢推定の用途⑤</vt:lpstr>
      <vt:lpstr>姿勢推定の用途⑥</vt:lpstr>
      <vt:lpstr>姿勢推定の用途⑦</vt:lpstr>
      <vt:lpstr>姿勢推定の用途⑧</vt:lpstr>
      <vt:lpstr>ここまでのまとめ</vt:lpstr>
      <vt:lpstr>8-2. 人体の姿勢推定</vt:lpstr>
      <vt:lpstr>人体の姿勢推定とキーポイント</vt:lpstr>
      <vt:lpstr>キーポイントとボーン</vt:lpstr>
      <vt:lpstr>キーポイントとボーン</vt:lpstr>
      <vt:lpstr>２次元と３次元の姿勢推定</vt:lpstr>
      <vt:lpstr>３次元の姿勢推定</vt:lpstr>
      <vt:lpstr>３次元の姿勢推定の例</vt:lpstr>
      <vt:lpstr>ここまでのまとめ</vt:lpstr>
      <vt:lpstr>8-3. ディープラーニングによる姿勢推定の仕組み</vt:lpstr>
      <vt:lpstr>姿勢推定とディープラーニング</vt:lpstr>
      <vt:lpstr>姿勢推定とディープラーニング</vt:lpstr>
      <vt:lpstr>ディープラーニングによる姿勢推定</vt:lpstr>
      <vt:lpstr>キーポイントの検出</vt:lpstr>
      <vt:lpstr>部位の位置推定を行う Hourglass</vt:lpstr>
      <vt:lpstr>部位の位置推定を行う Hourglass</vt:lpstr>
      <vt:lpstr>３次元の人体姿勢推定の技術</vt:lpstr>
      <vt:lpstr>ディープラーニングによる３次元の姿勢推定</vt:lpstr>
      <vt:lpstr>ここまでのまとめ</vt:lpstr>
      <vt:lpstr>演習</vt:lpstr>
      <vt:lpstr>人体の３次元姿勢推定</vt:lpstr>
      <vt:lpstr>人体の３次元姿勢推定</vt:lpstr>
      <vt:lpstr>全体まとめ①</vt:lpstr>
      <vt:lpstr>全体まとめ②</vt:lpstr>
      <vt:lpstr>授業から得られる満足感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at-8.姿勢推定（ディープラーニングのシステムとプログラミング）</dc:title>
  <dc:creator>kaneko kunihiko</dc:creator>
  <cp:lastModifiedBy>金子　邦彦</cp:lastModifiedBy>
  <cp:revision>739</cp:revision>
  <dcterms:created xsi:type="dcterms:W3CDTF">2019-11-02T00:06:04Z</dcterms:created>
  <dcterms:modified xsi:type="dcterms:W3CDTF">2025-03-25T06:04:47Z</dcterms:modified>
</cp:coreProperties>
</file>