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  <p:sldMasterId id="2147483683" r:id="rId4"/>
  </p:sldMasterIdLst>
  <p:notesMasterIdLst>
    <p:notesMasterId r:id="rId59"/>
  </p:notesMasterIdLst>
  <p:handoutMasterIdLst>
    <p:handoutMasterId r:id="rId60"/>
  </p:handoutMasterIdLst>
  <p:sldIdLst>
    <p:sldId id="1693" r:id="rId5"/>
    <p:sldId id="1783" r:id="rId6"/>
    <p:sldId id="1784" r:id="rId7"/>
    <p:sldId id="1785" r:id="rId8"/>
    <p:sldId id="1786" r:id="rId9"/>
    <p:sldId id="1787" r:id="rId10"/>
    <p:sldId id="1788" r:id="rId11"/>
    <p:sldId id="1889" r:id="rId12"/>
    <p:sldId id="1891" r:id="rId13"/>
    <p:sldId id="1892" r:id="rId14"/>
    <p:sldId id="1474" r:id="rId15"/>
    <p:sldId id="1812" r:id="rId16"/>
    <p:sldId id="1911" r:id="rId17"/>
    <p:sldId id="1894" r:id="rId18"/>
    <p:sldId id="1478" r:id="rId19"/>
    <p:sldId id="1476" r:id="rId20"/>
    <p:sldId id="1895" r:id="rId21"/>
    <p:sldId id="1499" r:id="rId22"/>
    <p:sldId id="1512" r:id="rId23"/>
    <p:sldId id="1513" r:id="rId24"/>
    <p:sldId id="1524" r:id="rId25"/>
    <p:sldId id="1897" r:id="rId26"/>
    <p:sldId id="1893" r:id="rId27"/>
    <p:sldId id="1502" r:id="rId28"/>
    <p:sldId id="1900" r:id="rId29"/>
    <p:sldId id="1901" r:id="rId30"/>
    <p:sldId id="1520" r:id="rId31"/>
    <p:sldId id="1902" r:id="rId32"/>
    <p:sldId id="1821" r:id="rId33"/>
    <p:sldId id="1822" r:id="rId34"/>
    <p:sldId id="1913" r:id="rId35"/>
    <p:sldId id="1903" r:id="rId36"/>
    <p:sldId id="1899" r:id="rId37"/>
    <p:sldId id="1904" r:id="rId38"/>
    <p:sldId id="549" r:id="rId39"/>
    <p:sldId id="895" r:id="rId40"/>
    <p:sldId id="1525" r:id="rId41"/>
    <p:sldId id="1523" r:id="rId42"/>
    <p:sldId id="1898" r:id="rId43"/>
    <p:sldId id="1529" r:id="rId44"/>
    <p:sldId id="1518" r:id="rId45"/>
    <p:sldId id="1527" r:id="rId46"/>
    <p:sldId id="1528" r:id="rId47"/>
    <p:sldId id="1526" r:id="rId48"/>
    <p:sldId id="1906" r:id="rId49"/>
    <p:sldId id="551" r:id="rId50"/>
    <p:sldId id="1907" r:id="rId51"/>
    <p:sldId id="1708" r:id="rId52"/>
    <p:sldId id="1919" r:id="rId53"/>
    <p:sldId id="1917" r:id="rId54"/>
    <p:sldId id="1918" r:id="rId55"/>
    <p:sldId id="1908" r:id="rId56"/>
    <p:sldId id="1909" r:id="rId57"/>
    <p:sldId id="1920" r:id="rId5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938" y="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280"/>
    </p:cViewPr>
  </p:sorterViewPr>
  <p:notesViewPr>
    <p:cSldViewPr snapToGrid="0">
      <p:cViewPr varScale="1">
        <p:scale>
          <a:sx n="36" d="100"/>
          <a:sy n="36" d="100"/>
        </p:scale>
        <p:origin x="1568" y="24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notesMaster" Target="notesMasters/notesMaster1.xml"/><Relationship Id="rId60" Type="http://schemas.openxmlformats.org/officeDocument/2006/relationships/handoutMaster" Target="handoutMasters/handout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63" Type="http://schemas.openxmlformats.org/officeDocument/2006/relationships/theme" Target="theme/theme1.xml"/><Relationship Id="rId64" Type="http://schemas.openxmlformats.org/officeDocument/2006/relationships/tableStyles" Target="tableStyles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92763BF-D648-4028-9754-3615FF609D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10CE5D-8673-4CA7-9090-0325947625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F2E0-C691-4652-BD93-B8DB4314A43F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FF5B21-A326-4B36-82F5-4E6EA1A9FF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E679C3-E509-4B6D-8BC5-8667FC746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FD2C-F54A-4665-824F-63737EEC6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7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55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2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963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24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17188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27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86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75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79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8259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714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775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95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1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73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746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6" Type="http://schemas.openxmlformats.org/officeDocument/2006/relationships/image" Target="../media/image1.png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83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3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46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kkaneko.jp/ai/at/index.html" TargetMode="Externa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jpe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cloud.google.com/vision/docs/drag-and-drop?hl=ja" TargetMode="External"/><Relationship Id="rId3" Type="http://schemas.openxmlformats.org/officeDocument/2006/relationships/image" Target="../media/image22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Relationship Id="rId3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colab.research.google.com/drive/1iYEI9O_cxWw4VyyafaYB4ne6CNdNJYeS?usp=sharing" TargetMode="Externa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png"/><Relationship Id="rId3" Type="http://schemas.openxmlformats.org/officeDocument/2006/relationships/image" Target="../media/image10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Relationship Id="rId3" Type="http://schemas.openxmlformats.org/officeDocument/2006/relationships/hyperlink" Target="https://colab.research.google.com/" TargetMode="External"/><Relationship Id="rId4" Type="http://schemas.openxmlformats.org/officeDocument/2006/relationships/image" Target="../media/image7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hyperlink" Target="https://www.kkaneko.jp/ai/win/insightface.html" TargetMode="External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isagetechnologies.com/demo/" TargetMode="External"/><Relationship Id="rId3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メイリオ" panose="020B0604030504040204" pitchFamily="50" charset="-128"/>
              </a:rPr>
              <a:t>a</a:t>
            </a:r>
            <a:r>
              <a:rPr lang="en-US" altLang="ja-JP" sz="4400" dirty="0">
                <a:latin typeface="メイリオ" panose="020B0604030504040204" pitchFamily="50" charset="-128"/>
              </a:rPr>
              <a:t>t-9.</a:t>
            </a:r>
            <a:r>
              <a:rPr lang="ja-JP" altLang="en-US" dirty="0">
                <a:latin typeface="メイリオ" panose="020B0604030504040204" pitchFamily="50" charset="-128"/>
              </a:rPr>
              <a:t>顔情報処理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11" name="字幕 7">
            <a:extLst>
              <a:ext uri="{FF2B5EF4-FFF2-40B4-BE49-F238E27FC236}">
                <a16:creationId xmlns:a16="http://schemas.microsoft.com/office/drawing/2014/main" id="{9135150B-DEE9-DA69-FECF-825C685A5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 fontScale="92500"/>
          </a:bodyPr>
          <a:lstStyle/>
          <a:p>
            <a:r>
              <a:rPr lang="ja-JP" altLang="en-US" sz="2800" dirty="0"/>
              <a:t>（ディープラーニングのシステムとプログラミング）</a:t>
            </a:r>
            <a:endParaRPr lang="en-US" altLang="ja-JP" sz="2800" dirty="0"/>
          </a:p>
          <a:p>
            <a:r>
              <a:rPr lang="ja-JP" altLang="en-US" sz="2800"/>
              <a:t>（全１２回</a:t>
            </a:r>
            <a:r>
              <a:rPr lang="ja-JP" altLang="en-US" sz="2800" dirty="0"/>
              <a:t>）</a:t>
            </a:r>
          </a:p>
          <a:p>
            <a:r>
              <a:rPr lang="en-US" altLang="ja-JP" dirty="0">
                <a:hlinkClick r:id="rId5"/>
              </a:rPr>
              <a:t>https://www.kkaneko.jp/ai/at/index.html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77892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071BA8-A3AC-AF88-F731-C731A74B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8058D5-871E-D917-0CFC-2541DB97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886" y="846253"/>
            <a:ext cx="3818585" cy="5333166"/>
          </a:xfrm>
        </p:spPr>
        <p:txBody>
          <a:bodyPr>
            <a:normAutofit/>
          </a:bodyPr>
          <a:lstStyle/>
          <a:p>
            <a:r>
              <a:rPr lang="ja-JP" altLang="en-US" b="1" dirty="0"/>
              <a:t>性別、年齢の推定</a:t>
            </a:r>
            <a:endParaRPr lang="en-US" altLang="ja-JP" b="1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dirty="0"/>
              <a:t>表情の推定</a:t>
            </a: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5642B5-67AD-BADC-1D16-1AA19F3B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335BF28-18E8-054C-6FF7-04C685736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40" y="866231"/>
            <a:ext cx="2087657" cy="101760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111B055-5F3E-CCD4-DB1E-68E91BA5C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79" y="777832"/>
            <a:ext cx="1771153" cy="2287925"/>
          </a:xfrm>
          <a:prstGeom prst="rect">
            <a:avLst/>
          </a:prstGeom>
        </p:spPr>
      </p:pic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8A3842B8-3182-211A-BA65-70A261AEB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83" y="3429000"/>
            <a:ext cx="4916678" cy="299300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EB127F6-BEC0-C988-8FFD-8A9F88C38F26}"/>
              </a:ext>
            </a:extLst>
          </p:cNvPr>
          <p:cNvSpPr txBox="1"/>
          <p:nvPr/>
        </p:nvSpPr>
        <p:spPr>
          <a:xfrm>
            <a:off x="5234805" y="4332172"/>
            <a:ext cx="3818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+mn-ea"/>
                <a:ea typeface="+mn-ea"/>
              </a:rPr>
              <a:t>https://github.com/ezgiakcora/Facial-Expression-Keras </a:t>
            </a:r>
            <a:r>
              <a:rPr lang="ja-JP" altLang="en-US" sz="1800" dirty="0">
                <a:latin typeface="+mn-ea"/>
                <a:ea typeface="+mn-ea"/>
              </a:rPr>
              <a:t>で公開されている成果物を利用</a:t>
            </a:r>
          </a:p>
        </p:txBody>
      </p:sp>
    </p:spTree>
    <p:extLst>
      <p:ext uri="{BB962C8B-B14F-4D97-AF65-F5344CB8AC3E}">
        <p14:creationId xmlns:p14="http://schemas.microsoft.com/office/powerpoint/2010/main" val="3859501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DE70E-1973-CE4C-9273-237D79AD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0A8CFC-2338-2AD4-C661-E673F5F5D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顔検出</a:t>
            </a:r>
            <a:endParaRPr kumimoji="1" lang="en-US" altLang="ja-JP" dirty="0"/>
          </a:p>
          <a:p>
            <a:r>
              <a:rPr kumimoji="1" lang="ja-JP" altLang="en-US" dirty="0"/>
              <a:t>顔のアラインメント</a:t>
            </a:r>
            <a:endParaRPr kumimoji="1" lang="en-US" altLang="ja-JP" dirty="0"/>
          </a:p>
          <a:p>
            <a:r>
              <a:rPr lang="ja-JP" altLang="en-US" dirty="0"/>
              <a:t>顔ランドマーク</a:t>
            </a:r>
            <a:endParaRPr kumimoji="1" lang="en-US" altLang="ja-JP" dirty="0"/>
          </a:p>
          <a:p>
            <a:r>
              <a:rPr lang="ja-JP" altLang="en-US" dirty="0"/>
              <a:t>顔の数値化：顔による本人確認や顔認識の基礎</a:t>
            </a:r>
            <a:endParaRPr lang="en-US" altLang="ja-JP" dirty="0"/>
          </a:p>
          <a:p>
            <a:r>
              <a:rPr lang="ja-JP" altLang="en-US" dirty="0"/>
              <a:t>性別、年齢の推定</a:t>
            </a:r>
            <a:endParaRPr lang="en-US" altLang="ja-JP" dirty="0"/>
          </a:p>
          <a:p>
            <a:r>
              <a:rPr kumimoji="1" lang="ja-JP" altLang="en-US" dirty="0"/>
              <a:t>表情の推定</a:t>
            </a:r>
            <a:endParaRPr kumimoji="1" lang="en-US" altLang="ja-JP" dirty="0"/>
          </a:p>
          <a:p>
            <a:r>
              <a:rPr kumimoji="1" lang="ja-JP" altLang="en-US" dirty="0"/>
              <a:t>その他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CC5E00-9B34-5D83-5C82-03669A95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174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演習１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オンラインデモによる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顔検出、表情推定の体験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顔検出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表情推定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34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846BBA-E3D2-224C-3593-343D5592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91" y="60562"/>
            <a:ext cx="8461208" cy="5987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dirty="0"/>
              <a:t>演習１</a:t>
            </a:r>
            <a:endParaRPr kumimoji="1" lang="en-US" altLang="ja-JP" sz="2000" dirty="0"/>
          </a:p>
          <a:p>
            <a:r>
              <a:rPr kumimoji="1" lang="ja-JP" altLang="en-US" sz="2000" dirty="0"/>
              <a:t>まず、自分で顔画像のファイルを準備する</a:t>
            </a:r>
            <a:endParaRPr kumimoji="1" lang="en-US" altLang="ja-JP" sz="2000" dirty="0"/>
          </a:p>
          <a:p>
            <a:r>
              <a:rPr kumimoji="1" lang="ja-JP" altLang="en-US" sz="2000" dirty="0"/>
              <a:t>次のデモページを使う</a:t>
            </a:r>
            <a:endParaRPr kumimoji="1" lang="en-US" altLang="ja-JP" sz="2000" dirty="0"/>
          </a:p>
          <a:p>
            <a:r>
              <a:rPr lang="ja-JP" altLang="en-US" sz="2000" dirty="0"/>
              <a:t>「</a:t>
            </a:r>
            <a:r>
              <a:rPr lang="en-US" altLang="ja-JP" sz="2000" b="1" dirty="0"/>
              <a:t>Drag image file here of Browse from your computer</a:t>
            </a:r>
            <a:r>
              <a:rPr lang="ja-JP" altLang="en-US" sz="2000" dirty="0"/>
              <a:t>」をクリック。画像を</a:t>
            </a:r>
            <a:r>
              <a:rPr kumimoji="1" lang="ja-JP" altLang="en-US" sz="2000" dirty="0"/>
              <a:t>アップロードして、</a:t>
            </a:r>
            <a:r>
              <a:rPr kumimoji="1" lang="ja-JP" altLang="en-US" sz="2000" b="1" dirty="0"/>
              <a:t>表情の推定</a:t>
            </a:r>
            <a:r>
              <a:rPr kumimoji="1" lang="ja-JP" altLang="en-US" sz="2000" dirty="0"/>
              <a:t>を試してみる</a:t>
            </a:r>
            <a:endParaRPr kumimoji="1" lang="en-US" altLang="ja-JP" sz="2000" dirty="0"/>
          </a:p>
          <a:p>
            <a:r>
              <a:rPr kumimoji="1" lang="ja-JP" altLang="en-US" sz="2000" dirty="0"/>
              <a:t>そのとき、「</a:t>
            </a:r>
            <a:r>
              <a:rPr kumimoji="1" lang="ja-JP" altLang="en-US" sz="2000" u="sng" dirty="0">
                <a:solidFill>
                  <a:srgbClr val="FF0000"/>
                </a:solidFill>
              </a:rPr>
              <a:t>私はロボットではありません</a:t>
            </a:r>
            <a:r>
              <a:rPr kumimoji="1" lang="ja-JP" altLang="en-US" sz="2000" dirty="0"/>
              <a:t>」と表示されたら</a:t>
            </a:r>
            <a:r>
              <a:rPr kumimoji="1" lang="ja-JP" altLang="en-US" sz="2000" u="sng" dirty="0">
                <a:solidFill>
                  <a:srgbClr val="FF0000"/>
                </a:solidFill>
              </a:rPr>
              <a:t>チェック</a:t>
            </a:r>
            <a:endParaRPr kumimoji="1" lang="en-US" altLang="ja-JP" sz="2000" dirty="0"/>
          </a:p>
          <a:p>
            <a:pPr marL="0" indent="0">
              <a:buNone/>
            </a:pPr>
            <a:r>
              <a:rPr kumimoji="1" lang="en-US" altLang="ja-JP" sz="2000" dirty="0">
                <a:hlinkClick r:id="rId2"/>
              </a:rPr>
              <a:t>https://cloud.google.com/vision/docs/drag-and-drop?hl=ja</a:t>
            </a:r>
            <a:endParaRPr kumimoji="1" lang="en-US" altLang="ja-JP" sz="2000" dirty="0"/>
          </a:p>
          <a:p>
            <a:pPr marL="0" indent="0">
              <a:buNone/>
            </a:pPr>
            <a:endParaRPr kumimoji="1" lang="en-US" altLang="ja-JP" sz="2000" dirty="0"/>
          </a:p>
          <a:p>
            <a:pPr marL="0" indent="0">
              <a:buNone/>
            </a:pPr>
            <a:endParaRPr kumimoji="1" lang="ja-JP" altLang="en-US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B295A0-72C6-4DAD-1AC0-2CCEDD61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44888BD-DB77-33AF-C2C9-4DD06566B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44" y="3220562"/>
            <a:ext cx="6283311" cy="347848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298A624-EAED-42CE-75D9-47545E5307E1}"/>
              </a:ext>
            </a:extLst>
          </p:cNvPr>
          <p:cNvSpPr/>
          <p:nvPr/>
        </p:nvSpPr>
        <p:spPr>
          <a:xfrm>
            <a:off x="1575853" y="3691961"/>
            <a:ext cx="1303655" cy="4427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918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844A5E-6F78-3BAB-7719-9A4E07B8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顔情報処理の重要性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215A96-1064-32F7-CDB9-8A13EF52A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dirty="0"/>
              <a:t>多岐にわたる分野で重要な役割を果たしている</a:t>
            </a:r>
            <a:endParaRPr lang="en-US" altLang="ja-JP" sz="2000" dirty="0"/>
          </a:p>
          <a:p>
            <a:r>
              <a:rPr kumimoji="1" lang="ja-JP" altLang="en-US" sz="2000" dirty="0"/>
              <a:t>セキュリティと監視</a:t>
            </a:r>
          </a:p>
          <a:p>
            <a:r>
              <a:rPr lang="ja-JP" altLang="en-US" sz="2000" dirty="0"/>
              <a:t>顔</a:t>
            </a:r>
            <a:r>
              <a:rPr kumimoji="1" lang="ja-JP" altLang="en-US" sz="2000" dirty="0"/>
              <a:t>認証システム</a:t>
            </a:r>
          </a:p>
          <a:p>
            <a:r>
              <a:rPr kumimoji="1" lang="ja-JP" altLang="en-US" sz="2000" dirty="0"/>
              <a:t>パーソナライズされたサービス</a:t>
            </a:r>
          </a:p>
          <a:p>
            <a:r>
              <a:rPr kumimoji="1" lang="ja-JP" altLang="en-US" sz="2000" dirty="0"/>
              <a:t>感情認識</a:t>
            </a:r>
            <a:endParaRPr kumimoji="1" lang="en-US" altLang="ja-JP" sz="2000" dirty="0"/>
          </a:p>
          <a:p>
            <a:pPr marL="0" indent="0">
              <a:buNone/>
            </a:pPr>
            <a:r>
              <a:rPr kumimoji="1" lang="ja-JP" altLang="en-US" sz="2000" dirty="0"/>
              <a:t>その他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DBF24C-DC1E-2446-7087-01BA4698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2D3497-6A3F-21E6-FFDE-CADB7594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セキュリティと監視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E4B0EA-6904-BFA9-1338-C50456D4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9E68631-47A6-4DB8-B948-3380506F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" y="540361"/>
            <a:ext cx="2362144" cy="20366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7742CE-6CC1-478B-980C-FBA44E08A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73" y="1433758"/>
            <a:ext cx="1878397" cy="13825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BE74F36-B5D2-4607-8427-8A1F9557F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6" y="2384090"/>
            <a:ext cx="2089820" cy="20898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A5713D8-30EC-445A-8926-2C5834D88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45" y="644893"/>
            <a:ext cx="2592808" cy="259280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8E71424-1783-4B1C-A545-86A3A19BA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727" y="3333337"/>
            <a:ext cx="1788147" cy="203669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1B03220-F5A5-49D0-A5D8-0D5AFD79A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480" y="3333337"/>
            <a:ext cx="1779114" cy="198267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5849E68-1FFB-45A7-9695-0BD0EE89C3AE}"/>
              </a:ext>
            </a:extLst>
          </p:cNvPr>
          <p:cNvSpPr txBox="1"/>
          <p:nvPr/>
        </p:nvSpPr>
        <p:spPr>
          <a:xfrm>
            <a:off x="1066366" y="5751442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公共の場での監視、身元確認や不審者の追跡</a:t>
            </a:r>
          </a:p>
        </p:txBody>
      </p:sp>
    </p:spTree>
    <p:extLst>
      <p:ext uri="{BB962C8B-B14F-4D97-AF65-F5344CB8AC3E}">
        <p14:creationId xmlns:p14="http://schemas.microsoft.com/office/powerpoint/2010/main" val="3062990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C45602-53E2-1AFE-D939-1BF20ACE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顔認証システム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BE3597-B416-6BFD-6364-D20BBB9EE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390147"/>
            <a:ext cx="8461208" cy="7892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sz="2800" dirty="0"/>
              <a:t>スマートフォンやパソコンでの顔によるロック解除機能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83943A-7E1A-3C57-AE85-A4F48A9E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C4A87A4-1ED2-4AB6-9FAA-445AD9386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0" y="2071338"/>
            <a:ext cx="2331741" cy="25276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EE4239C-CA29-4D28-ACBB-C7C2DE661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41" y="1279809"/>
            <a:ext cx="3810000" cy="37147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79069A-1C7A-4554-BD98-FB77A8CB6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41" y="1040481"/>
            <a:ext cx="1474269" cy="14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04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39E258-ACBD-A1D6-1908-E99B19CB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顔情報処理の歴史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77E4CA-F543-6C61-941D-F91A44284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誕生（</a:t>
            </a:r>
            <a:r>
              <a:rPr kumimoji="1" lang="en-US" altLang="ja-JP" dirty="0"/>
              <a:t>1960</a:t>
            </a:r>
            <a:r>
              <a:rPr kumimoji="1" lang="ja-JP" altLang="en-US" dirty="0"/>
              <a:t>年代）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顔認識システムの誕生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進化（</a:t>
            </a:r>
            <a:r>
              <a:rPr lang="en-US" altLang="ja-JP" dirty="0"/>
              <a:t>1980</a:t>
            </a:r>
            <a:r>
              <a:rPr lang="ja-JP" altLang="en-US" dirty="0"/>
              <a:t>年代）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顔認識アルゴリズム（</a:t>
            </a:r>
            <a:r>
              <a:rPr kumimoji="1" lang="en-US" altLang="ja-JP" dirty="0"/>
              <a:t>Eigenfaces </a:t>
            </a:r>
            <a:r>
              <a:rPr kumimoji="1" lang="ja-JP" altLang="en-US" dirty="0"/>
              <a:t>など）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dirty="0"/>
              <a:t>ディープラーニングの登場（</a:t>
            </a:r>
            <a:r>
              <a:rPr kumimoji="1" lang="en-US" altLang="ja-JP" dirty="0"/>
              <a:t>2010</a:t>
            </a:r>
            <a:r>
              <a:rPr kumimoji="1" lang="ja-JP" altLang="en-US" dirty="0"/>
              <a:t>年代）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精度の向上、応用の広がり（群衆のカウント、マスク有り顔の処理、顔画像からの３次元顔生成などさまざまな応用）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6E58F4-0F59-C380-2626-D1E10A7B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03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EF12F5-50E8-4F58-A034-75819B6F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群衆のカウント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042416-413A-41EF-AE83-BD16F43E3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033347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群衆のカウント（画像内の人数を数える）</a:t>
            </a:r>
            <a:endParaRPr lang="en-US" altLang="ja-JP" sz="2400" dirty="0"/>
          </a:p>
          <a:p>
            <a:r>
              <a:rPr lang="ja-JP" altLang="en-US" sz="2400" dirty="0"/>
              <a:t>監視等に役立つ． 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B6F1C1-F6FA-4F28-BA84-F710C945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232C46-F53A-B9C8-403A-BBD3F414A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9" y="1879600"/>
            <a:ext cx="4192793" cy="28917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6B75337-1AAD-0DC1-01DA-48755A69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267" y="1879600"/>
            <a:ext cx="4192793" cy="289372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AB4161-DCE8-9C46-B6B9-DC09893A23C7}"/>
              </a:ext>
            </a:extLst>
          </p:cNvPr>
          <p:cNvSpPr txBox="1"/>
          <p:nvPr/>
        </p:nvSpPr>
        <p:spPr>
          <a:xfrm>
            <a:off x="1786617" y="491765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17D954-19A0-4217-AD3B-BD08AD2F7CF9}"/>
              </a:ext>
            </a:extLst>
          </p:cNvPr>
          <p:cNvSpPr txBox="1"/>
          <p:nvPr/>
        </p:nvSpPr>
        <p:spPr>
          <a:xfrm>
            <a:off x="4572000" y="4919282"/>
            <a:ext cx="445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FIDTM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法による群衆のカウント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CFBD03-8DC1-0624-74E9-DD640F85A023}"/>
              </a:ext>
            </a:extLst>
          </p:cNvPr>
          <p:cNvSpPr txBox="1"/>
          <p:nvPr/>
        </p:nvSpPr>
        <p:spPr>
          <a:xfrm>
            <a:off x="4637267" y="5410325"/>
            <a:ext cx="40318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FIDTM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法（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2021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年発表）は，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それ以前の手法よりも，さまざま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な大きさの顔を精度よく検出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できるとされている</a:t>
            </a:r>
          </a:p>
        </p:txBody>
      </p:sp>
    </p:spTree>
    <p:extLst>
      <p:ext uri="{BB962C8B-B14F-4D97-AF65-F5344CB8AC3E}">
        <p14:creationId xmlns:p14="http://schemas.microsoft.com/office/powerpoint/2010/main" val="3733437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0AA08F-041E-26FD-2EFE-0FEB2C8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マスク有りの顔，マスク無しの顔検出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87550-44B4-15DC-D6D5-CF639401F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dirty="0"/>
              <a:t>Chandrika Deb </a:t>
            </a:r>
            <a:r>
              <a:rPr lang="ja-JP" altLang="en-US" sz="2400" b="1" dirty="0"/>
              <a:t>の顔マスク検出法</a:t>
            </a:r>
            <a:r>
              <a:rPr lang="ja-JP" altLang="en-US" sz="2400" dirty="0"/>
              <a:t>では，次を同時に実行</a:t>
            </a:r>
            <a:endParaRPr lang="en-US" altLang="ja-JP" sz="2400" dirty="0"/>
          </a:p>
          <a:p>
            <a:r>
              <a:rPr lang="ja-JP" altLang="en-US" sz="2400" dirty="0"/>
              <a:t>顔検出</a:t>
            </a:r>
            <a:endParaRPr lang="en-US" altLang="ja-JP" sz="2400" dirty="0"/>
          </a:p>
          <a:p>
            <a:r>
              <a:rPr lang="ja-JP" altLang="en-US" sz="2400" dirty="0"/>
              <a:t>マスク有りの顔とマスク無しの顔の画像分類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98A5-3730-D3EF-156E-F1353199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Picture 8" descr="https://www.kkaneko.jp/tools/man/38.png">
            <a:extLst>
              <a:ext uri="{FF2B5EF4-FFF2-40B4-BE49-F238E27FC236}">
                <a16:creationId xmlns:a16="http://schemas.microsoft.com/office/drawing/2014/main" id="{CD48DAE1-5E77-FE78-BF7E-4A8AF9F6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5" y="2506873"/>
            <a:ext cx="2629711" cy="19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www.kkaneko.jp/tools/man/37.png">
            <a:extLst>
              <a:ext uri="{FF2B5EF4-FFF2-40B4-BE49-F238E27FC236}">
                <a16:creationId xmlns:a16="http://schemas.microsoft.com/office/drawing/2014/main" id="{8DC65938-75F1-62D1-A611-3CFD7A81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5" y="2506874"/>
            <a:ext cx="2661684" cy="19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www.kkaneko.jp/tools/man/36.png">
            <a:extLst>
              <a:ext uri="{FF2B5EF4-FFF2-40B4-BE49-F238E27FC236}">
                <a16:creationId xmlns:a16="http://schemas.microsoft.com/office/drawing/2014/main" id="{E256C1ED-B298-D831-D9D7-E32AB4EE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30" y="2506872"/>
            <a:ext cx="2614012" cy="199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0E66A6-1BFB-B95F-5413-900ED58DDCA3}"/>
              </a:ext>
            </a:extLst>
          </p:cNvPr>
          <p:cNvSpPr txBox="1"/>
          <p:nvPr/>
        </p:nvSpPr>
        <p:spPr>
          <a:xfrm>
            <a:off x="1189710" y="473472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マスク有りの顔検出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225ABB-038E-2546-A0E6-F755819EE7D9}"/>
              </a:ext>
            </a:extLst>
          </p:cNvPr>
          <p:cNvSpPr txBox="1"/>
          <p:nvPr/>
        </p:nvSpPr>
        <p:spPr>
          <a:xfrm>
            <a:off x="5723020" y="4734727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マスク無しの顔検出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65F969-5F3F-87E0-8DAD-2FF93D74FCE6}"/>
              </a:ext>
            </a:extLst>
          </p:cNvPr>
          <p:cNvSpPr txBox="1"/>
          <p:nvPr/>
        </p:nvSpPr>
        <p:spPr>
          <a:xfrm>
            <a:off x="4572000" y="5449819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訓練データ：顔のデータセット（マスク有り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2165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枚，マスク無し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1930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枚）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7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74686" y="810492"/>
            <a:ext cx="6355868" cy="5607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①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顔情報処理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には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顔検出、顔アラインメント、顔ランドマーク検出、顔の数値化、性別・年齢推定、表情推定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などがあり、幅広い分野で活用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②顔検出と顔ランドマーク検出には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CNN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を用いた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ディープラーニング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が使われている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③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顔の数値化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により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本人確認・顔認識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を行い、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距離学習で同一人物の顔は近く、異なる人物の顔は遠く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なるようにする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④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感情認識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は顔ランドマークとディープラーニングを組み合わせて行う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192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0AA08F-041E-26FD-2EFE-0FEB2C8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顔写真からの</a:t>
            </a:r>
            <a:r>
              <a:rPr lang="ja-JP" altLang="en-US" dirty="0"/>
              <a:t>３</a:t>
            </a:r>
            <a:r>
              <a:rPr kumimoji="1" lang="ja-JP" altLang="en-US" dirty="0"/>
              <a:t>次元再構成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87550-44B4-15DC-D6D5-CF639401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675527" cy="5333166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b="1" dirty="0"/>
              <a:t>3DFFA </a:t>
            </a:r>
            <a:r>
              <a:rPr lang="ja-JP" altLang="en-US" sz="2400" b="1" dirty="0"/>
              <a:t>法（</a:t>
            </a:r>
            <a:r>
              <a:rPr lang="en-US" altLang="ja-JP" sz="2400" b="1" dirty="0"/>
              <a:t>2022</a:t>
            </a:r>
            <a:r>
              <a:rPr lang="ja-JP" altLang="en-US" sz="2400" b="1" dirty="0"/>
              <a:t>年発表）</a:t>
            </a:r>
            <a:endParaRPr lang="en-US" altLang="ja-JP" sz="2400" dirty="0"/>
          </a:p>
          <a:p>
            <a:r>
              <a:rPr lang="ja-JP" altLang="en-US" sz="2400" dirty="0"/>
              <a:t>元画像から，３次元の顔を生成（３次元再構成）</a:t>
            </a:r>
            <a:endParaRPr lang="en-US" altLang="ja-JP" sz="2400" dirty="0"/>
          </a:p>
          <a:p>
            <a:r>
              <a:rPr lang="ja-JP" altLang="en-US" sz="2400" dirty="0"/>
              <a:t>顔検出，顔ランドマーク（顔の目印となるポイント）の検出ののち，顔ランドマークに顔の３次元モデルをあてはめる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98A5-3730-D3EF-156E-F1353199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65F969-5F3F-87E0-8DAD-2FF93D74FCE6}"/>
              </a:ext>
            </a:extLst>
          </p:cNvPr>
          <p:cNvSpPr txBox="1"/>
          <p:nvPr/>
        </p:nvSpPr>
        <p:spPr>
          <a:xfrm>
            <a:off x="982375" y="5919114"/>
            <a:ext cx="11075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88A22B8-A213-F6AF-96C7-69695847F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995" y="2642740"/>
            <a:ext cx="3006084" cy="315604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60F15FA-AB70-E46B-28DC-5945FC50F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450" y="2637215"/>
            <a:ext cx="2755858" cy="316185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22DF7B0-A18C-A1ED-A6FB-CC7BE7841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28" y="2637496"/>
            <a:ext cx="2778996" cy="315604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10EFBD-80B9-2F3B-8C00-EE4F2E237A4B}"/>
              </a:ext>
            </a:extLst>
          </p:cNvPr>
          <p:cNvSpPr txBox="1"/>
          <p:nvPr/>
        </p:nvSpPr>
        <p:spPr>
          <a:xfrm>
            <a:off x="3262600" y="5919114"/>
            <a:ext cx="2622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顔ランドマーク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8B4FC2-E10C-B0F9-5BDC-94FF2CE4C690}"/>
              </a:ext>
            </a:extLst>
          </p:cNvPr>
          <p:cNvSpPr txBox="1"/>
          <p:nvPr/>
        </p:nvSpPr>
        <p:spPr>
          <a:xfrm>
            <a:off x="6521127" y="5919113"/>
            <a:ext cx="2622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３次元再構成</a:t>
            </a:r>
          </a:p>
        </p:txBody>
      </p:sp>
    </p:spTree>
    <p:extLst>
      <p:ext uri="{BB962C8B-B14F-4D97-AF65-F5344CB8AC3E}">
        <p14:creationId xmlns:p14="http://schemas.microsoft.com/office/powerpoint/2010/main" val="3150112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0EF67B-E6BC-524D-A9FB-EF0084EE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Face aging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D0B31F-AAD6-B111-4F18-2F0F442E1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2965449"/>
            <a:ext cx="8461208" cy="666751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元の顔画像から，さまざまな年齢の顔画像を生成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9CFE31-555A-6C61-DC64-ED3DF48B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0A1A91-3AFF-260A-CC10-FDD162151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9" y="752435"/>
            <a:ext cx="8451855" cy="19018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8DC914-1AA3-6902-6859-1DC1B8907D43}"/>
              </a:ext>
            </a:extLst>
          </p:cNvPr>
          <p:cNvSpPr txBox="1"/>
          <p:nvPr/>
        </p:nvSpPr>
        <p:spPr>
          <a:xfrm>
            <a:off x="201529" y="6105565"/>
            <a:ext cx="588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Ali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Elmahmudi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H.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Ugail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 framework for facial age progression and regression using exemplar face templates, 2020.</a:t>
            </a:r>
          </a:p>
        </p:txBody>
      </p:sp>
    </p:spTree>
    <p:extLst>
      <p:ext uri="{BB962C8B-B14F-4D97-AF65-F5344CB8AC3E}">
        <p14:creationId xmlns:p14="http://schemas.microsoft.com/office/powerpoint/2010/main" val="2056560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22C19F-639B-24C4-11AD-9BFE5583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4EADB2-E69F-F707-2417-1DD8652D0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b="1" u="sng" dirty="0"/>
              <a:t>顔情報処理のバリエーション</a:t>
            </a:r>
          </a:p>
          <a:p>
            <a:r>
              <a:rPr kumimoji="1" lang="ja-JP" altLang="en-US" sz="2000" dirty="0"/>
              <a:t>顔検出：物体検出の一環として顔を特定</a:t>
            </a:r>
          </a:p>
          <a:p>
            <a:r>
              <a:rPr kumimoji="1" lang="ja-JP" altLang="en-US" sz="2000" dirty="0"/>
              <a:t>顔のアラインメント：顔の向きや大きさの調整</a:t>
            </a:r>
          </a:p>
          <a:p>
            <a:r>
              <a:rPr kumimoji="1" lang="ja-JP" altLang="en-US" sz="2000" dirty="0"/>
              <a:t>顔ランドマーク：目、鼻、口などの重要な特徴点の位置</a:t>
            </a:r>
          </a:p>
          <a:p>
            <a:r>
              <a:rPr kumimoji="1" lang="ja-JP" altLang="en-US" sz="2000" dirty="0"/>
              <a:t>顔の数値化：顔特徴の数値化による本人確認、顔認識</a:t>
            </a:r>
          </a:p>
          <a:p>
            <a:r>
              <a:rPr kumimoji="1" lang="ja-JP" altLang="en-US" sz="2000" dirty="0"/>
              <a:t>性別、年齢の推定</a:t>
            </a:r>
          </a:p>
          <a:p>
            <a:r>
              <a:rPr kumimoji="1" lang="ja-JP" altLang="en-US" sz="2000" dirty="0"/>
              <a:t>表情の推定</a:t>
            </a:r>
          </a:p>
          <a:p>
            <a:endParaRPr kumimoji="1" lang="ja-JP" altLang="en-US" sz="2000" dirty="0"/>
          </a:p>
          <a:p>
            <a:pPr marL="0" indent="0">
              <a:buNone/>
            </a:pPr>
            <a:r>
              <a:rPr kumimoji="1" lang="ja-JP" altLang="en-US" sz="2000" b="1" u="sng" dirty="0"/>
              <a:t>顔情報処理の重要性</a:t>
            </a:r>
          </a:p>
          <a:p>
            <a:r>
              <a:rPr kumimoji="1" lang="ja-JP" altLang="en-US" sz="2000" dirty="0"/>
              <a:t>セキュリティと監視</a:t>
            </a:r>
          </a:p>
          <a:p>
            <a:r>
              <a:rPr kumimoji="1" lang="ja-JP" altLang="en-US" sz="2000" dirty="0"/>
              <a:t>個人認証システム</a:t>
            </a:r>
            <a:endParaRPr kumimoji="1" lang="en-US" altLang="ja-JP" sz="2000" dirty="0"/>
          </a:p>
          <a:p>
            <a:r>
              <a:rPr kumimoji="1" lang="ja-JP" altLang="en-US" sz="2000" dirty="0"/>
              <a:t>パーソナライズされたサービス</a:t>
            </a:r>
            <a:endParaRPr kumimoji="1" lang="en-US" altLang="ja-JP" sz="2000" dirty="0"/>
          </a:p>
          <a:p>
            <a:r>
              <a:rPr kumimoji="1" lang="ja-JP" altLang="en-US" sz="2000" dirty="0"/>
              <a:t>感情認識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B6846B-0FC6-2E20-3AB2-C429945F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962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9-2. </a:t>
            </a:r>
            <a:r>
              <a:rPr lang="ja-JP" altLang="en-US" sz="4500" dirty="0">
                <a:solidFill>
                  <a:schemeClr val="tx2"/>
                </a:solidFill>
              </a:rPr>
              <a:t>ディープラーニングによる顔検出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図 4" descr="群衆の前に立っている男性&#10;&#10;中程度の精度で自動的に生成された説明">
            <a:extLst>
              <a:ext uri="{FF2B5EF4-FFF2-40B4-BE49-F238E27FC236}">
                <a16:creationId xmlns:a16="http://schemas.microsoft.com/office/drawing/2014/main" id="{D3451B01-6F6A-E347-BB2D-A12980933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5" b="18350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F65A9E-635A-4C23-88EE-2CBDA324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205D82C-95A1-431E-8E38-AA614A14CDCF}" type="slidenum">
              <a:rPr kumimoji="1" lang="en-US" altLang="ja-JP" sz="1200">
                <a:solidFill>
                  <a:srgbClr val="FFFFFF"/>
                </a:solidFill>
                <a:latin typeface="+mn-lt"/>
                <a:ea typeface="+mn-ea"/>
              </a:rPr>
              <a:pPr defTabSz="914400">
                <a:spcAft>
                  <a:spcPts val="600"/>
                </a:spcAft>
              </a:pPr>
              <a:t>24</a:t>
            </a:fld>
            <a:endParaRPr kumimoji="1" lang="en-US" altLang="ja-JP" sz="12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4754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47BC6-538F-FF02-86DE-1A01CB33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0C0C04-1EBD-2A6E-C34F-539256CCD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311" y="846253"/>
            <a:ext cx="4854742" cy="5333166"/>
          </a:xfrm>
        </p:spPr>
        <p:txBody>
          <a:bodyPr/>
          <a:lstStyle/>
          <a:p>
            <a:r>
              <a:rPr kumimoji="1" lang="ja-JP" altLang="en-US" dirty="0"/>
              <a:t>顔検出は、画像内で</a:t>
            </a:r>
            <a:r>
              <a:rPr kumimoji="1" lang="ja-JP" altLang="en-US" b="1" dirty="0"/>
              <a:t>顔と思われる領域を特定</a:t>
            </a:r>
            <a:endParaRPr lang="en-US" altLang="ja-JP" b="1" dirty="0"/>
          </a:p>
          <a:p>
            <a:r>
              <a:rPr kumimoji="1" lang="ja-JP" altLang="en-US" b="1" dirty="0"/>
              <a:t>顔の特徴</a:t>
            </a:r>
            <a:r>
              <a:rPr kumimoji="1" lang="ja-JP" altLang="en-US" dirty="0"/>
              <a:t>（目、鼻、口など）を</a:t>
            </a:r>
            <a:r>
              <a:rPr kumimoji="1" lang="ja-JP" altLang="en-US" b="1" dirty="0"/>
              <a:t>識別</a:t>
            </a:r>
            <a:r>
              <a:rPr kumimoji="1" lang="ja-JP" altLang="en-US" dirty="0"/>
              <a:t>し、</a:t>
            </a:r>
            <a:r>
              <a:rPr kumimoji="1" lang="ja-JP" altLang="en-US" b="1" dirty="0"/>
              <a:t>それらが集まる領域を顔</a:t>
            </a:r>
            <a:r>
              <a:rPr kumimoji="1" lang="ja-JP" altLang="en-US" dirty="0"/>
              <a:t>と判断。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0E4682-9BD2-5759-8606-0C309577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Picture 2" descr="[image]">
            <a:extLst>
              <a:ext uri="{FF2B5EF4-FFF2-40B4-BE49-F238E27FC236}">
                <a16:creationId xmlns:a16="http://schemas.microsoft.com/office/drawing/2014/main" id="{7990643A-C6FF-FE46-0F5A-04C915B2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" y="767464"/>
            <a:ext cx="3751440" cy="274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426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DF6EE6-E79E-980A-4CC2-C1AD7C35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ディープラーニングによる顔検出の仕組み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BB67E9-A75D-ECB0-CB0F-370C6809B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ニューラルネットワークを使用</a:t>
            </a:r>
            <a:endParaRPr kumimoji="1" lang="en-US" altLang="ja-JP" dirty="0"/>
          </a:p>
          <a:p>
            <a:r>
              <a:rPr kumimoji="1" lang="ja-JP" altLang="en-US" b="1" dirty="0"/>
              <a:t>畳み込みニューラルネットワーク（</a:t>
            </a:r>
            <a:r>
              <a:rPr kumimoji="1" lang="en-US" altLang="ja-JP" b="1" dirty="0"/>
              <a:t>CNN</a:t>
            </a:r>
            <a:r>
              <a:rPr kumimoji="1" lang="ja-JP" altLang="en-US" b="1" dirty="0"/>
              <a:t>）</a:t>
            </a:r>
            <a:r>
              <a:rPr kumimoji="1" lang="ja-JP" altLang="en-US" dirty="0"/>
              <a:t>が広く用いられている。</a:t>
            </a:r>
          </a:p>
          <a:p>
            <a:endParaRPr kumimoji="1" lang="en-US" altLang="ja-JP" dirty="0"/>
          </a:p>
          <a:p>
            <a:r>
              <a:rPr kumimoji="1" lang="ja-JP" altLang="en-US" b="1" dirty="0"/>
              <a:t>大量の画像データからの学習</a:t>
            </a:r>
          </a:p>
          <a:p>
            <a:r>
              <a:rPr kumimoji="1" lang="ja-JP" altLang="en-US" dirty="0"/>
              <a:t>学習のあと、新しい画像に適用して顔検出を行う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9FDA6C-32F5-81C3-C267-D0B54B72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491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9CD0B9-6E38-3F0A-9408-5560DF36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顔検出での訓練データ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88208E-E223-03C9-8C21-5696D2C0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B9A2EC2-4231-A55A-9E86-211952A3EEA3}"/>
              </a:ext>
            </a:extLst>
          </p:cNvPr>
          <p:cNvSpPr/>
          <p:nvPr/>
        </p:nvSpPr>
        <p:spPr>
          <a:xfrm>
            <a:off x="2729854" y="1155519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9FB649-8912-CAB0-66EB-7B1076EB61D4}"/>
              </a:ext>
            </a:extLst>
          </p:cNvPr>
          <p:cNvSpPr txBox="1"/>
          <p:nvPr/>
        </p:nvSpPr>
        <p:spPr>
          <a:xfrm>
            <a:off x="4043928" y="2010036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192D4277-C134-0786-63C5-F4A52E7DE95D}"/>
              </a:ext>
            </a:extLst>
          </p:cNvPr>
          <p:cNvSpPr/>
          <p:nvPr/>
        </p:nvSpPr>
        <p:spPr>
          <a:xfrm>
            <a:off x="2071763" y="1875955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0566A498-91B7-A24A-7DC2-D28D4106ABFC}"/>
              </a:ext>
            </a:extLst>
          </p:cNvPr>
          <p:cNvSpPr/>
          <p:nvPr/>
        </p:nvSpPr>
        <p:spPr>
          <a:xfrm>
            <a:off x="6266787" y="1875955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360D0E-14CB-7A56-FB75-C682B28E685F}"/>
              </a:ext>
            </a:extLst>
          </p:cNvPr>
          <p:cNvSpPr txBox="1"/>
          <p:nvPr/>
        </p:nvSpPr>
        <p:spPr>
          <a:xfrm>
            <a:off x="40438" y="1779250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（入力）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5A5833A-B146-C30B-0864-E12EB38CA285}"/>
              </a:ext>
            </a:extLst>
          </p:cNvPr>
          <p:cNvSpPr txBox="1"/>
          <p:nvPr/>
        </p:nvSpPr>
        <p:spPr>
          <a:xfrm>
            <a:off x="6877017" y="177232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顔検出結果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6CB3C71-79BD-9AA8-A2E8-EAE7413C81E5}"/>
              </a:ext>
            </a:extLst>
          </p:cNvPr>
          <p:cNvSpPr txBox="1"/>
          <p:nvPr/>
        </p:nvSpPr>
        <p:spPr>
          <a:xfrm>
            <a:off x="4103544" y="3713480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</a:rPr>
              <a:t>顔画像と</a:t>
            </a:r>
            <a:endParaRPr kumimoji="1" lang="en-US" altLang="ja-JP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</a:rPr>
              <a:t>バウンディングボックス</a:t>
            </a:r>
            <a:endParaRPr kumimoji="1" lang="en-US" altLang="ja-JP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E051B8DE-E437-14CE-9F41-454681AF1E9B}"/>
              </a:ext>
            </a:extLst>
          </p:cNvPr>
          <p:cNvSpPr/>
          <p:nvPr/>
        </p:nvSpPr>
        <p:spPr>
          <a:xfrm rot="16200000">
            <a:off x="3134281" y="3557279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C3D6904-C196-7A2C-650C-C6E72F5D074D}"/>
              </a:ext>
            </a:extLst>
          </p:cNvPr>
          <p:cNvSpPr txBox="1"/>
          <p:nvPr/>
        </p:nvSpPr>
        <p:spPr>
          <a:xfrm>
            <a:off x="2417679" y="4434347"/>
            <a:ext cx="234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訓練データ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E31336D-6B03-E545-CB29-73F75234D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8" y="2637761"/>
            <a:ext cx="2563636" cy="1722050"/>
          </a:xfrm>
          <a:prstGeom prst="rect">
            <a:avLst/>
          </a:prstGeom>
        </p:spPr>
      </p:pic>
      <p:pic>
        <p:nvPicPr>
          <p:cNvPr id="20" name="Picture 2" descr="[image]">
            <a:extLst>
              <a:ext uri="{FF2B5EF4-FFF2-40B4-BE49-F238E27FC236}">
                <a16:creationId xmlns:a16="http://schemas.microsoft.com/office/drawing/2014/main" id="{BBE8CF2E-C68C-6CA6-8460-1D51FD3F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093" y="2219598"/>
            <a:ext cx="2353112" cy="172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image]">
            <a:extLst>
              <a:ext uri="{FF2B5EF4-FFF2-40B4-BE49-F238E27FC236}">
                <a16:creationId xmlns:a16="http://schemas.microsoft.com/office/drawing/2014/main" id="{BEDE4A62-1675-12EC-682D-42BECB52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53" y="4430264"/>
            <a:ext cx="2455203" cy="162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9B7F08F-384E-372F-9471-D36F2629DEE8}"/>
              </a:ext>
            </a:extLst>
          </p:cNvPr>
          <p:cNvSpPr txBox="1"/>
          <p:nvPr/>
        </p:nvSpPr>
        <p:spPr>
          <a:xfrm>
            <a:off x="6877017" y="5071795"/>
            <a:ext cx="1769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顔画像の例</a:t>
            </a:r>
          </a:p>
        </p:txBody>
      </p:sp>
    </p:spTree>
    <p:extLst>
      <p:ext uri="{BB962C8B-B14F-4D97-AF65-F5344CB8AC3E}">
        <p14:creationId xmlns:p14="http://schemas.microsoft.com/office/powerpoint/2010/main" val="146094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85510-4629-F640-8FB2-E79E7BE7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顔検出の難しさ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03B539-AD20-40C4-7232-EB355F190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26975"/>
            <a:ext cx="8461208" cy="5188041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照明のバリエーション</a:t>
            </a:r>
            <a:endParaRPr kumimoji="1" lang="en-US" altLang="ja-JP" sz="2400" dirty="0"/>
          </a:p>
          <a:p>
            <a:r>
              <a:rPr kumimoji="1" lang="ja-JP" altLang="en-US" sz="2400" dirty="0"/>
              <a:t>さまざまな顔の向き</a:t>
            </a:r>
            <a:endParaRPr kumimoji="1" lang="en-US" altLang="ja-JP" sz="2400" dirty="0"/>
          </a:p>
          <a:p>
            <a:r>
              <a:rPr lang="ja-JP" altLang="en-US" sz="2400" dirty="0"/>
              <a:t>顔の個性</a:t>
            </a:r>
            <a:endParaRPr lang="en-US" altLang="ja-JP" sz="2400" dirty="0"/>
          </a:p>
          <a:p>
            <a:r>
              <a:rPr kumimoji="1" lang="ja-JP" altLang="en-US" sz="2400" dirty="0"/>
              <a:t>表情</a:t>
            </a:r>
            <a:endParaRPr lang="en-US" altLang="ja-JP" sz="2400" dirty="0"/>
          </a:p>
          <a:p>
            <a:r>
              <a:rPr kumimoji="1" lang="ja-JP" altLang="en-US" sz="2400" dirty="0"/>
              <a:t>付属物（例：メガネ、帽子）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E3DDE6-4700-CBBA-C7ED-C49E2400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屋内, 窓, グリーン, 衣類 が含まれている画像&#10;&#10;自動的に生成された説明">
            <a:extLst>
              <a:ext uri="{FF2B5EF4-FFF2-40B4-BE49-F238E27FC236}">
                <a16:creationId xmlns:a16="http://schemas.microsoft.com/office/drawing/2014/main" id="{5E97024E-3ADE-A5CF-2C7B-04AE0F875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4" y="3246942"/>
            <a:ext cx="2675938" cy="2025198"/>
          </a:xfrm>
          <a:prstGeom prst="rect">
            <a:avLst/>
          </a:prstGeom>
        </p:spPr>
      </p:pic>
      <p:pic>
        <p:nvPicPr>
          <p:cNvPr id="8" name="図 7" descr="窓, 屋内, 人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D96712F7-F01B-6C72-0F8A-AC2A6F6AA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04" y="3246942"/>
            <a:ext cx="2708471" cy="2025198"/>
          </a:xfrm>
          <a:prstGeom prst="rect">
            <a:avLst/>
          </a:prstGeom>
        </p:spPr>
      </p:pic>
      <p:pic>
        <p:nvPicPr>
          <p:cNvPr id="10" name="図 9" descr="窓, 人, 座る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48BAFF5E-DDC6-F13C-34CE-5C41FB395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17" y="3246943"/>
            <a:ext cx="2675938" cy="203736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3BA7306-EC3B-725F-6FF3-82BECDDDE1E0}"/>
              </a:ext>
            </a:extLst>
          </p:cNvPr>
          <p:cNvSpPr txBox="1"/>
          <p:nvPr/>
        </p:nvSpPr>
        <p:spPr>
          <a:xfrm>
            <a:off x="485723" y="5851975"/>
            <a:ext cx="67240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ディープラーニングにより、マスクあり顔でも</a:t>
            </a:r>
            <a:r>
              <a:rPr lang="ja-JP" altLang="en-US" sz="2400" dirty="0"/>
              <a:t>高い精度で検出できるようになってきた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09938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演習２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マスク有り顔と、マスクなし顔の検出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顔検出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マスク有り顔と、マスクなし顔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en-US" altLang="ja-JP" sz="2400" b="1" dirty="0"/>
              <a:t>Google </a:t>
            </a:r>
            <a:r>
              <a:rPr lang="en-US" altLang="ja-JP" sz="2400" b="1" dirty="0" err="1"/>
              <a:t>Colaboratory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460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787" y="-261125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44461" y="1761004"/>
            <a:ext cx="5098010" cy="50449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イントロダクション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顔情報処理の概要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ディープラーニングによる顔検出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顔ランドマーク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ディープラーニングによる顔認識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ディープラーニングによる感情認識その他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17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1B3EF9C-03F9-CA60-6DFB-8146C4BD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24" y="2255079"/>
            <a:ext cx="3222791" cy="208608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5323BB7-5C7E-4457-B6DF-3B9C3CF27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350" y="2062771"/>
            <a:ext cx="5191524" cy="287343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0BF29E0-2F5C-54EE-7B43-5B0223FFF99D}"/>
              </a:ext>
            </a:extLst>
          </p:cNvPr>
          <p:cNvSpPr txBox="1"/>
          <p:nvPr/>
        </p:nvSpPr>
        <p:spPr>
          <a:xfrm>
            <a:off x="3841432" y="5016488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学習で用いた顔画像の顔のサイズにより、</a:t>
            </a:r>
            <a:endParaRPr kumimoji="1" lang="en-US" altLang="ja-JP" dirty="0"/>
          </a:p>
          <a:p>
            <a:r>
              <a:rPr kumimoji="1" lang="ja-JP" altLang="en-US" dirty="0"/>
              <a:t>大きい顔のみが検出されている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EABFEDD-FCE4-EF1A-5C75-21B5FF3714E0}"/>
              </a:ext>
            </a:extLst>
          </p:cNvPr>
          <p:cNvSpPr txBox="1"/>
          <p:nvPr/>
        </p:nvSpPr>
        <p:spPr>
          <a:xfrm>
            <a:off x="139700" y="319461"/>
            <a:ext cx="8272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演習２．</a:t>
            </a:r>
            <a:r>
              <a:rPr lang="ja-JP" altLang="en-US" sz="2400" b="1" dirty="0"/>
              <a:t>マスク有り顔、マスクなし顔の顔検出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092069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846BBA-E3D2-224C-3593-343D5592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91" y="60562"/>
            <a:ext cx="8461208" cy="5987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演習２．</a:t>
            </a:r>
            <a:r>
              <a:rPr lang="ja-JP" altLang="en-US" sz="2400" b="1" dirty="0"/>
              <a:t>マスク有り顔、マスクなし顔の顔検出</a:t>
            </a:r>
            <a:endParaRPr kumimoji="1" lang="en-US" altLang="ja-JP" sz="2400" dirty="0"/>
          </a:p>
          <a:p>
            <a:r>
              <a:rPr kumimoji="1" lang="ja-JP" altLang="en-US" sz="2400" dirty="0"/>
              <a:t>まず、</a:t>
            </a:r>
            <a:r>
              <a:rPr kumimoji="1" lang="ja-JP" altLang="en-US" sz="2400" b="1" dirty="0"/>
              <a:t>自分で顔画像のファイルを準備</a:t>
            </a:r>
            <a:r>
              <a:rPr kumimoji="1" lang="ja-JP" altLang="en-US" sz="2400" dirty="0"/>
              <a:t>する</a:t>
            </a:r>
            <a:endParaRPr lang="en-US" altLang="ja-JP" sz="2400" dirty="0"/>
          </a:p>
          <a:p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https://colab.research.google.com/drive/1iYEI9O_cxWw4VyyafaYB4ne6CNdNJYeS?usp=sharing</a:t>
            </a:r>
            <a:endParaRPr lang="en-US" altLang="ja-JP" sz="2400" dirty="0"/>
          </a:p>
          <a:p>
            <a:r>
              <a:rPr lang="ja-JP" altLang="en-US" sz="2400" dirty="0"/>
              <a:t>このとき、このページに書いている注意事項をよく読んでください。</a:t>
            </a:r>
            <a:r>
              <a:rPr lang="ja-JP" altLang="en-US" sz="2400" b="1" dirty="0"/>
              <a:t>ランタイムのタイプ</a:t>
            </a:r>
            <a:r>
              <a:rPr lang="ja-JP" altLang="en-US" sz="2400" dirty="0"/>
              <a:t>を「</a:t>
            </a:r>
            <a:r>
              <a:rPr lang="en-US" altLang="ja-JP" sz="2400" b="1" dirty="0"/>
              <a:t>T4 GPU</a:t>
            </a:r>
            <a:r>
              <a:rPr lang="ja-JP" altLang="en-US" sz="2400" dirty="0"/>
              <a:t>」に設定することを説明しています。</a:t>
            </a:r>
            <a:endParaRPr kumimoji="1" lang="en-US" altLang="ja-JP" sz="2400" dirty="0"/>
          </a:p>
          <a:p>
            <a:r>
              <a:rPr lang="ja-JP" altLang="en-US" sz="2400" dirty="0"/>
              <a:t>メニューの「</a:t>
            </a:r>
            <a:r>
              <a:rPr lang="ja-JP" altLang="en-US" sz="2400" b="1" dirty="0"/>
              <a:t>ランタイム</a:t>
            </a:r>
            <a:r>
              <a:rPr lang="ja-JP" altLang="en-US" sz="2400" dirty="0"/>
              <a:t>」で「</a:t>
            </a:r>
            <a:r>
              <a:rPr lang="ja-JP" altLang="en-US" sz="2400" b="1" dirty="0"/>
              <a:t>すべてのセルを実行</a:t>
            </a:r>
            <a:r>
              <a:rPr lang="ja-JP" altLang="en-US" sz="2400" dirty="0"/>
              <a:t>」</a:t>
            </a:r>
            <a:endParaRPr lang="en-US" altLang="ja-JP" sz="2400" dirty="0"/>
          </a:p>
          <a:p>
            <a:r>
              <a:rPr lang="ja-JP" altLang="en-US" sz="2400" dirty="0"/>
              <a:t>コードセルが上から順に実行されるので確認</a:t>
            </a:r>
            <a:endParaRPr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「５．画像のアップロード」のセルの実行が始まったら、画像をアップロードして</a:t>
            </a:r>
            <a:r>
              <a:rPr kumimoji="1" lang="ja-JP" altLang="en-US" sz="2400" b="1" dirty="0"/>
              <a:t>顔検出</a:t>
            </a:r>
            <a:r>
              <a:rPr kumimoji="1" lang="ja-JP" altLang="en-US" sz="2400" dirty="0"/>
              <a:t>を試してみる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B295A0-72C6-4DAD-1AC0-2CCEDD61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684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47BC6-538F-FF02-86DE-1A01CB33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顔検出と物体検出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0E4682-9BD2-5759-8606-0C309577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25400A8-4984-1A16-E973-C91C1739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058" y="1163305"/>
            <a:ext cx="4151262" cy="310743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63D2D9-6C5E-C574-6E76-1EC17AB42118}"/>
              </a:ext>
            </a:extLst>
          </p:cNvPr>
          <p:cNvSpPr txBox="1"/>
          <p:nvPr/>
        </p:nvSpPr>
        <p:spPr>
          <a:xfrm>
            <a:off x="6497999" y="469659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物体検出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430A686-DD77-A049-3DB0-0227E71D0F38}"/>
              </a:ext>
            </a:extLst>
          </p:cNvPr>
          <p:cNvSpPr txBox="1"/>
          <p:nvPr/>
        </p:nvSpPr>
        <p:spPr>
          <a:xfrm>
            <a:off x="1597136" y="482773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顔検出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E786C6-04F1-7F43-39F0-5DB9E793A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61" y="1163305"/>
            <a:ext cx="3364910" cy="352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4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47BC6-538F-FF02-86DE-1A01CB33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顔検出と物体検出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0E4682-9BD2-5759-8606-0C309577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E3B409C1-38FD-975D-F6B7-3F37F3681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737511"/>
              </p:ext>
            </p:extLst>
          </p:nvPr>
        </p:nvGraphicFramePr>
        <p:xfrm>
          <a:off x="427121" y="1397000"/>
          <a:ext cx="8223584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1792">
                  <a:extLst>
                    <a:ext uri="{9D8B030D-6E8A-4147-A177-3AD203B41FA5}">
                      <a16:colId xmlns:a16="http://schemas.microsoft.com/office/drawing/2014/main" val="1939875208"/>
                    </a:ext>
                  </a:extLst>
                </a:gridCol>
                <a:gridCol w="4111792">
                  <a:extLst>
                    <a:ext uri="{9D8B030D-6E8A-4147-A177-3AD203B41FA5}">
                      <a16:colId xmlns:a16="http://schemas.microsoft.com/office/drawing/2014/main" val="1531535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顔検出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物体検出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362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顔のみの検出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さまざまな種類の物体を検出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10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顔の位置とサイズを識別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物体の種類、位置、サイズを識別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926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特徴抽出の対象は、顔の重要な特徴点である顔ランドマーク</a:t>
                      </a:r>
                      <a:endParaRPr kumimoji="1" lang="ja-JP" altLang="en-US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特徴抽出の対象は、形状、色、テクスチャなどさまざま（多様な物体を検出するため）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197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代表手法</a:t>
                      </a:r>
                      <a:r>
                        <a:rPr kumimoji="1" lang="en-US" altLang="ja-JP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: </a:t>
                      </a:r>
                      <a:r>
                        <a:rPr kumimoji="1" lang="en-US" altLang="ja-JP" sz="24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RetinaFace</a:t>
                      </a:r>
                      <a:r>
                        <a:rPr kumimoji="1" lang="en-US" altLang="ja-JP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, MTCNN </a:t>
                      </a:r>
                      <a:endParaRPr kumimoji="1" lang="ja-JP" altLang="en-US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代表手法：</a:t>
                      </a:r>
                      <a:r>
                        <a:rPr kumimoji="1" lang="en-US" altLang="ja-JP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YOLO</a:t>
                      </a:r>
                      <a:endParaRPr kumimoji="1" lang="ja-JP" altLang="en-US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680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298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32447" y="1741337"/>
            <a:ext cx="7267074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9-3. </a:t>
            </a:r>
            <a:r>
              <a:rPr lang="ja-JP" altLang="en-US" sz="4500" dirty="0">
                <a:solidFill>
                  <a:schemeClr val="tx2"/>
                </a:solidFill>
              </a:rPr>
              <a:t>顔ランドマーク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0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モニター画面に映る男性&#10;&#10;中程度の精度で自動的に生成された説明">
            <a:extLst>
              <a:ext uri="{FF2B5EF4-FFF2-40B4-BE49-F238E27FC236}">
                <a16:creationId xmlns:a16="http://schemas.microsoft.com/office/drawing/2014/main" id="{428DD471-4C9D-2984-C7E1-FD982EEB0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8" r="31078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E205D82C-95A1-431E-8E38-AA614A14CDCF}" type="slidenum">
              <a:rPr lang="en-US" altLang="ja-JP" sz="1200">
                <a:solidFill>
                  <a:srgbClr val="FFFFFF"/>
                </a:solidFill>
                <a:latin typeface="+mn-lt"/>
                <a:ea typeface="+mn-ea"/>
              </a:rPr>
              <a:pPr defTabSz="914400">
                <a:spcAft>
                  <a:spcPts val="600"/>
                </a:spcAft>
                <a:defRPr/>
              </a:pPr>
              <a:t>35</a:t>
            </a:fld>
            <a:endParaRPr lang="en-US" altLang="ja-JP" sz="120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41298E-7522-2EAD-3C36-86CE318C169C}"/>
              </a:ext>
            </a:extLst>
          </p:cNvPr>
          <p:cNvSpPr txBox="1"/>
          <p:nvPr/>
        </p:nvSpPr>
        <p:spPr>
          <a:xfrm>
            <a:off x="1579667" y="64886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https://visagetechnologies.com/demo/</a:t>
            </a:r>
          </a:p>
        </p:txBody>
      </p:sp>
    </p:spTree>
    <p:extLst>
      <p:ext uri="{BB962C8B-B14F-4D97-AF65-F5344CB8AC3E}">
        <p14:creationId xmlns:p14="http://schemas.microsoft.com/office/powerpoint/2010/main" val="60809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0B7A0-7CF4-45E1-9673-9A181058F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顔ランドマーク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2B8C4F-267F-438E-B8C1-E200BEAF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372" y="846253"/>
            <a:ext cx="3757397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顔ランドマーク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顔の重要な特徴点（目、鼻、口など）の位置を示すポイント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用途</a:t>
            </a:r>
            <a:r>
              <a:rPr lang="en-US" altLang="ja-JP" dirty="0"/>
              <a:t>】</a:t>
            </a:r>
          </a:p>
          <a:p>
            <a:pPr marL="0" indent="0">
              <a:buNone/>
            </a:pPr>
            <a:r>
              <a:rPr lang="ja-JP" altLang="en-US" dirty="0"/>
              <a:t>顔の表情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顔の向き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顔識別　など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endParaRPr kumimoji="1"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C511F5-6483-4F27-A818-F5E39A2A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F81370A-EEA6-45C6-AFDE-4F406D79F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7" y="644893"/>
            <a:ext cx="4922503" cy="60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59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9D6BEF-13E7-7E2D-B4AC-D510BBED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顔ランドマークの検出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7A32BF-CABD-6533-8E6A-B98A07554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950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C00000"/>
                </a:solidFill>
              </a:rPr>
              <a:t>畳み込みニューラルネットワーク</a:t>
            </a:r>
            <a:r>
              <a:rPr kumimoji="1" lang="ja-JP" altLang="en-US" sz="2400" dirty="0"/>
              <a:t>による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顔ランドマークの検出</a:t>
            </a:r>
            <a:r>
              <a:rPr kumimoji="1" lang="ja-JP" altLang="en-US" sz="2400" dirty="0"/>
              <a:t>は </a:t>
            </a:r>
            <a:r>
              <a:rPr kumimoji="1" lang="en-US" altLang="ja-JP" sz="2400" dirty="0"/>
              <a:t>2013</a:t>
            </a:r>
            <a:r>
              <a:rPr kumimoji="1" lang="ja-JP" altLang="en-US" sz="2400" dirty="0"/>
              <a:t>年に登場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72E4C3-74F3-B037-2427-E296A713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6FA939-C982-3258-A65E-45E08514B729}"/>
              </a:ext>
            </a:extLst>
          </p:cNvPr>
          <p:cNvSpPr txBox="1"/>
          <p:nvPr/>
        </p:nvSpPr>
        <p:spPr>
          <a:xfrm>
            <a:off x="228600" y="6214958"/>
            <a:ext cx="4584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Yi Sun,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Xiaogang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Wang,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Xiaoou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Tang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Deep Convolutional Network Cascade for Facial Point Detection, 2013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CADACE9-D6D2-D96E-3156-F04BABB6E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5" y="1596865"/>
            <a:ext cx="5472185" cy="44974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B0C2EA1-2916-EFF2-863B-7186EF54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305" y="1797050"/>
            <a:ext cx="3400582" cy="132715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B02153B-792F-18DD-A3B9-AEDD62DA3792}"/>
              </a:ext>
            </a:extLst>
          </p:cNvPr>
          <p:cNvSpPr txBox="1"/>
          <p:nvPr/>
        </p:nvSpPr>
        <p:spPr>
          <a:xfrm>
            <a:off x="5587020" y="3347291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畳み込みニューラルネットワーク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1096967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8B1391-55AE-F1BC-A387-1A3DB844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６８ランドマーク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9FECC4-D09D-C917-5F42-CA35DFA7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7DFE44-0EAE-DA52-9ED4-9E5A1CA82FD7}"/>
              </a:ext>
            </a:extLst>
          </p:cNvPr>
          <p:cNvSpPr txBox="1"/>
          <p:nvPr/>
        </p:nvSpPr>
        <p:spPr>
          <a:xfrm>
            <a:off x="152400" y="625981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https://www.researchgate.net/figure/dentification-of-facial-landmarks-using-Dlib-a-Facial-landmarks-b-The-position-and_fig2_343699139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F8FEEE9-F733-997F-227E-540F00AC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59" y="1433831"/>
            <a:ext cx="7737462" cy="482598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52AC26-9089-B884-722B-7C25291DC9D9}"/>
              </a:ext>
            </a:extLst>
          </p:cNvPr>
          <p:cNvSpPr txBox="1"/>
          <p:nvPr/>
        </p:nvSpPr>
        <p:spPr>
          <a:xfrm>
            <a:off x="577231" y="745057"/>
            <a:ext cx="8566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顔の </a:t>
            </a:r>
            <a:r>
              <a:rPr kumimoji="1" lang="en-US" altLang="ja-JP" sz="2400" dirty="0"/>
              <a:t>68</a:t>
            </a:r>
            <a:r>
              <a:rPr kumimoji="1" lang="ja-JP" altLang="en-US" sz="2400" dirty="0"/>
              <a:t>個のランドマーク。目、眉毛、鼻、口、顔の輪郭など</a:t>
            </a:r>
          </a:p>
        </p:txBody>
      </p:sp>
    </p:spTree>
    <p:extLst>
      <p:ext uri="{BB962C8B-B14F-4D97-AF65-F5344CB8AC3E}">
        <p14:creationId xmlns:p14="http://schemas.microsoft.com/office/powerpoint/2010/main" val="3722964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9-4. </a:t>
            </a:r>
            <a:r>
              <a:rPr lang="ja-JP" altLang="en-US" sz="4500" dirty="0">
                <a:solidFill>
                  <a:schemeClr val="tx2"/>
                </a:solidFill>
              </a:rPr>
              <a:t>ディープラーニングによる顔認識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2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/>
              <a:t>Google Colaboratory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558DDF-98E0-43A8-8B8E-5BB88D48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5" y="791399"/>
            <a:ext cx="5045511" cy="2755058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1DC3C08-04DB-474F-9FEC-AF2C2226EBA3}"/>
              </a:ext>
            </a:extLst>
          </p:cNvPr>
          <p:cNvSpPr txBox="1">
            <a:spLocks/>
          </p:cNvSpPr>
          <p:nvPr/>
        </p:nvSpPr>
        <p:spPr>
          <a:xfrm>
            <a:off x="237440" y="3837765"/>
            <a:ext cx="9144000" cy="2815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URL: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3"/>
              </a:rPr>
              <a:t>https://colab.research.google.com/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オンラインで動く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のノートブック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の機能を持つ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や種々の機能が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インストール済み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本格的な利用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には，</a:t>
            </a: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Google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アカウントが必要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77" y="749930"/>
            <a:ext cx="2523495" cy="31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10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8AF366-F707-4F57-3C15-661F55AB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顔認識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1467A3-2FD5-BD42-9B21-AD02C0A3E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377" y="5081369"/>
            <a:ext cx="6698581" cy="95851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データベース内の顔との比較により、人物を特定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4B2D5C-EF09-F1AB-620D-18472B93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5" name="Picture 2" descr="[image]">
            <a:extLst>
              <a:ext uri="{FF2B5EF4-FFF2-40B4-BE49-F238E27FC236}">
                <a16:creationId xmlns:a16="http://schemas.microsoft.com/office/drawing/2014/main" id="{60D123BC-6DB3-8FA9-EE49-55DEDCD4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2" y="2798660"/>
            <a:ext cx="2383415" cy="15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DD7909C-2487-635F-129C-35B17A8714AA}"/>
              </a:ext>
            </a:extLst>
          </p:cNvPr>
          <p:cNvSpPr txBox="1">
            <a:spLocks/>
          </p:cNvSpPr>
          <p:nvPr/>
        </p:nvSpPr>
        <p:spPr>
          <a:xfrm>
            <a:off x="5603481" y="4420593"/>
            <a:ext cx="2310290" cy="46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latin typeface="+mn-ea"/>
                <a:ea typeface="+mn-ea"/>
              </a:rPr>
              <a:t>データベース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065ACECE-39A2-7983-B1A7-0D2ADB28B145}"/>
              </a:ext>
            </a:extLst>
          </p:cNvPr>
          <p:cNvSpPr/>
          <p:nvPr/>
        </p:nvSpPr>
        <p:spPr>
          <a:xfrm flipH="1">
            <a:off x="4684906" y="3198022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BAB916E-DC6B-7D9E-FFC6-8421B7EB3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79" y="2788013"/>
            <a:ext cx="2031323" cy="1449646"/>
          </a:xfrm>
          <a:prstGeom prst="rect">
            <a:avLst/>
          </a:prstGeom>
        </p:spPr>
      </p:pic>
      <p:sp>
        <p:nvSpPr>
          <p:cNvPr id="17" name="矢印: 右 16">
            <a:extLst>
              <a:ext uri="{FF2B5EF4-FFF2-40B4-BE49-F238E27FC236}">
                <a16:creationId xmlns:a16="http://schemas.microsoft.com/office/drawing/2014/main" id="{4DD9B69E-7059-0E6B-42E8-BF39D1E06E46}"/>
              </a:ext>
            </a:extLst>
          </p:cNvPr>
          <p:cNvSpPr/>
          <p:nvPr/>
        </p:nvSpPr>
        <p:spPr>
          <a:xfrm>
            <a:off x="2813586" y="3270664"/>
            <a:ext cx="284108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6DF4DE1-F654-7FBE-0308-0A150493481F}"/>
              </a:ext>
            </a:extLst>
          </p:cNvPr>
          <p:cNvSpPr txBox="1"/>
          <p:nvPr/>
        </p:nvSpPr>
        <p:spPr>
          <a:xfrm>
            <a:off x="3572544" y="335464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/>
              <a:t>比較</a:t>
            </a:r>
            <a:endParaRPr kumimoji="1" lang="en-US" altLang="ja-JP" sz="2400" b="1" dirty="0"/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81576D91-3E39-689F-8A7B-9460E2654324}"/>
              </a:ext>
            </a:extLst>
          </p:cNvPr>
          <p:cNvSpPr txBox="1">
            <a:spLocks/>
          </p:cNvSpPr>
          <p:nvPr/>
        </p:nvSpPr>
        <p:spPr>
          <a:xfrm>
            <a:off x="540419" y="951433"/>
            <a:ext cx="8001554" cy="958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顔認識は、画像または動画から人の顔を認識</a:t>
            </a:r>
          </a:p>
        </p:txBody>
      </p:sp>
    </p:spTree>
    <p:extLst>
      <p:ext uri="{BB962C8B-B14F-4D97-AF65-F5344CB8AC3E}">
        <p14:creationId xmlns:p14="http://schemas.microsoft.com/office/powerpoint/2010/main" val="2029737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顔の数値化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顔の数値化</a:t>
            </a:r>
            <a:r>
              <a:rPr lang="ja-JP" altLang="en-US" sz="2400" dirty="0"/>
              <a:t>は，複数の数値（ふつう１００以上）の組み合わせ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顔画像</a:t>
            </a:r>
            <a:r>
              <a:rPr lang="ja-JP" altLang="en-US" sz="2400" dirty="0"/>
              <a:t>から，</a:t>
            </a:r>
            <a:r>
              <a:rPr lang="ja-JP" altLang="en-US" sz="2400" b="1" dirty="0">
                <a:solidFill>
                  <a:srgbClr val="C00000"/>
                </a:solidFill>
              </a:rPr>
              <a:t>顔ランドマーク</a:t>
            </a:r>
            <a:r>
              <a:rPr lang="ja-JP" altLang="en-US" sz="2400" dirty="0"/>
              <a:t>を求め，顔を数値化する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381" y="3538197"/>
            <a:ext cx="2572511" cy="24844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528" y="3395084"/>
            <a:ext cx="626927" cy="28493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88286E1-49EC-4E5C-8C63-795B43E5F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69" y="3591079"/>
            <a:ext cx="2499253" cy="294783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AD0E42-32C0-454A-8BF4-2F05EAAEB524}"/>
              </a:ext>
            </a:extLst>
          </p:cNvPr>
          <p:cNvSpPr txBox="1"/>
          <p:nvPr/>
        </p:nvSpPr>
        <p:spPr>
          <a:xfrm>
            <a:off x="3827673" y="6027003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顔検出，</a:t>
            </a:r>
            <a:endParaRPr kumimoji="1" lang="en-US" altLang="ja-JP" sz="2400" dirty="0"/>
          </a:p>
          <a:p>
            <a:r>
              <a:rPr kumimoji="1" lang="ja-JP" altLang="en-US" sz="2400" b="1" dirty="0"/>
              <a:t>顔ランドマーク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5F5A4892-6416-48C2-B233-8514FA132D36}"/>
              </a:ext>
            </a:extLst>
          </p:cNvPr>
          <p:cNvSpPr/>
          <p:nvPr/>
        </p:nvSpPr>
        <p:spPr>
          <a:xfrm>
            <a:off x="6844234" y="4657713"/>
            <a:ext cx="295334" cy="745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EE513B-8441-4B9E-B2BB-CC02DC23152C}"/>
              </a:ext>
            </a:extLst>
          </p:cNvPr>
          <p:cNvSpPr txBox="1"/>
          <p:nvPr/>
        </p:nvSpPr>
        <p:spPr>
          <a:xfrm>
            <a:off x="7177648" y="621093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数値化</a:t>
            </a:r>
          </a:p>
        </p:txBody>
      </p:sp>
    </p:spTree>
    <p:extLst>
      <p:ext uri="{BB962C8B-B14F-4D97-AF65-F5344CB8AC3E}">
        <p14:creationId xmlns:p14="http://schemas.microsoft.com/office/powerpoint/2010/main" val="4222159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0435A2-296C-4231-A74C-5C1B5533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同一人物かの判定（顔の数値を利用）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1C7C67-19F0-4061-B376-5FEF8B03D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99" y="947331"/>
            <a:ext cx="8060201" cy="1719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２つの別の写真あるいは動画を</a:t>
            </a:r>
            <a:r>
              <a:rPr kumimoji="1" lang="ja-JP" altLang="en-US" sz="2400" b="1" dirty="0"/>
              <a:t>照合</a:t>
            </a:r>
            <a:r>
              <a:rPr kumimoji="1" lang="ja-JP" altLang="en-US" sz="2400" dirty="0"/>
              <a:t>し，</a:t>
            </a:r>
            <a:r>
              <a:rPr kumimoji="1" lang="ja-JP" altLang="en-US" sz="2400" b="1" dirty="0"/>
              <a:t>同一人物であるか</a:t>
            </a:r>
            <a:r>
              <a:rPr kumimoji="1" lang="ja-JP" altLang="en-US" sz="2400" dirty="0"/>
              <a:t>を判定する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1F35F6-5FD6-449F-90CD-1FDCE3E6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CA4000-B3C9-4890-A000-3E593F7A1BDE}"/>
              </a:ext>
            </a:extLst>
          </p:cNvPr>
          <p:cNvSpPr txBox="1"/>
          <p:nvPr/>
        </p:nvSpPr>
        <p:spPr>
          <a:xfrm>
            <a:off x="3617848" y="520752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同一人物である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1F1AF23-3588-4148-8EAA-5D8E238E73E2}"/>
              </a:ext>
            </a:extLst>
          </p:cNvPr>
          <p:cNvSpPr txBox="1"/>
          <p:nvPr/>
        </p:nvSpPr>
        <p:spPr>
          <a:xfrm>
            <a:off x="3617848" y="616456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同一人物でない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D43524E-D254-253F-0814-01F2D84B8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94" y="2276892"/>
            <a:ext cx="1717694" cy="223452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0602C72-FADA-5F13-9A0B-0BD6211F0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837" y="2276892"/>
            <a:ext cx="1257313" cy="220857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B4165D8-113D-49E9-A931-98E12CD0CB21}"/>
              </a:ext>
            </a:extLst>
          </p:cNvPr>
          <p:cNvSpPr txBox="1"/>
          <p:nvPr/>
        </p:nvSpPr>
        <p:spPr>
          <a:xfrm>
            <a:off x="2615570" y="3139412"/>
            <a:ext cx="14157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顔の数値</a:t>
            </a:r>
            <a:endParaRPr kumimoji="1" lang="en-US" altLang="ja-JP" sz="24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542C65-85B2-1B7B-5C9F-6BD5379E330C}"/>
              </a:ext>
            </a:extLst>
          </p:cNvPr>
          <p:cNvSpPr txBox="1"/>
          <p:nvPr/>
        </p:nvSpPr>
        <p:spPr>
          <a:xfrm>
            <a:off x="5525637" y="3127280"/>
            <a:ext cx="14157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顔の数値</a:t>
            </a:r>
            <a:endParaRPr kumimoji="1" lang="en-US" altLang="ja-JP" sz="2400" b="1" dirty="0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CA6A8BBA-9FAC-3D20-5495-539A5A5B4B35}"/>
              </a:ext>
            </a:extLst>
          </p:cNvPr>
          <p:cNvSpPr/>
          <p:nvPr/>
        </p:nvSpPr>
        <p:spPr>
          <a:xfrm>
            <a:off x="2229844" y="3085123"/>
            <a:ext cx="273050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D07F8060-84A4-189F-B75F-0BF73897768E}"/>
              </a:ext>
            </a:extLst>
          </p:cNvPr>
          <p:cNvSpPr/>
          <p:nvPr/>
        </p:nvSpPr>
        <p:spPr>
          <a:xfrm flipH="1">
            <a:off x="6997747" y="3114186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4C0DE68-8EE2-4EAA-446D-7A5B01B51C89}"/>
              </a:ext>
            </a:extLst>
          </p:cNvPr>
          <p:cNvSpPr txBox="1"/>
          <p:nvPr/>
        </p:nvSpPr>
        <p:spPr>
          <a:xfrm>
            <a:off x="3745750" y="2965677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/>
              <a:t>比較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（距離計算）</a:t>
            </a: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2E43B46F-F9CF-9126-6D3B-27B947FBF469}"/>
              </a:ext>
            </a:extLst>
          </p:cNvPr>
          <p:cNvCxnSpPr/>
          <p:nvPr/>
        </p:nvCxnSpPr>
        <p:spPr>
          <a:xfrm>
            <a:off x="4718050" y="4108450"/>
            <a:ext cx="0" cy="952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AC33005-1C61-AA21-6A10-529E713540D7}"/>
              </a:ext>
            </a:extLst>
          </p:cNvPr>
          <p:cNvSpPr txBox="1"/>
          <p:nvPr/>
        </p:nvSpPr>
        <p:spPr>
          <a:xfrm>
            <a:off x="4100448" y="567417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または</a:t>
            </a:r>
          </a:p>
        </p:txBody>
      </p:sp>
    </p:spTree>
    <p:extLst>
      <p:ext uri="{BB962C8B-B14F-4D97-AF65-F5344CB8AC3E}">
        <p14:creationId xmlns:p14="http://schemas.microsoft.com/office/powerpoint/2010/main" val="695730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2C5923-B3EA-948B-61F8-9B3548CB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顔認識（顔の数値を利用）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21B7B6-B176-B637-11F3-B40AE656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6231001-1905-5FA0-4839-B04D5152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17" y="3409375"/>
            <a:ext cx="1899569" cy="14161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3F07252-8AD8-9AEB-FE83-BF0914383BBC}"/>
              </a:ext>
            </a:extLst>
          </p:cNvPr>
          <p:cNvSpPr txBox="1"/>
          <p:nvPr/>
        </p:nvSpPr>
        <p:spPr>
          <a:xfrm>
            <a:off x="2637754" y="3654109"/>
            <a:ext cx="800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数値</a:t>
            </a:r>
            <a:endParaRPr kumimoji="1" lang="en-US" altLang="ja-JP" sz="24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A97D6A-9532-96E9-3C8E-67CF59F79D07}"/>
              </a:ext>
            </a:extLst>
          </p:cNvPr>
          <p:cNvSpPr txBox="1"/>
          <p:nvPr/>
        </p:nvSpPr>
        <p:spPr>
          <a:xfrm>
            <a:off x="5797043" y="2543576"/>
            <a:ext cx="800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数値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E2F84342-8F07-9920-E2F8-77E6E7DA4E63}"/>
              </a:ext>
            </a:extLst>
          </p:cNvPr>
          <p:cNvSpPr/>
          <p:nvPr/>
        </p:nvSpPr>
        <p:spPr>
          <a:xfrm>
            <a:off x="2213868" y="3773554"/>
            <a:ext cx="273050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121C6CA7-5FBE-0D82-FFAE-A27A51394132}"/>
              </a:ext>
            </a:extLst>
          </p:cNvPr>
          <p:cNvSpPr/>
          <p:nvPr/>
        </p:nvSpPr>
        <p:spPr>
          <a:xfrm flipH="1">
            <a:off x="7017715" y="2692084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40A424B-31AB-7CA1-FFCA-D36AD97FD268}"/>
              </a:ext>
            </a:extLst>
          </p:cNvPr>
          <p:cNvSpPr txBox="1"/>
          <p:nvPr/>
        </p:nvSpPr>
        <p:spPr>
          <a:xfrm>
            <a:off x="3702387" y="360702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/>
              <a:t>比較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（距離計算）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6F4E896-067D-1390-EE89-D960FAEF6E79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718050" y="4438019"/>
            <a:ext cx="0" cy="622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947B589-C67E-8A1B-8A4F-E689A0ACF2C1}"/>
              </a:ext>
            </a:extLst>
          </p:cNvPr>
          <p:cNvSpPr txBox="1"/>
          <p:nvPr/>
        </p:nvSpPr>
        <p:spPr>
          <a:xfrm>
            <a:off x="3617848" y="520752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本人である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1C63391-A0B1-B956-2640-7F9196173D30}"/>
              </a:ext>
            </a:extLst>
          </p:cNvPr>
          <p:cNvSpPr txBox="1"/>
          <p:nvPr/>
        </p:nvSpPr>
        <p:spPr>
          <a:xfrm>
            <a:off x="3617848" y="616456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本人でない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1C92D07-0F4A-18F5-F95C-9877C6446C33}"/>
              </a:ext>
            </a:extLst>
          </p:cNvPr>
          <p:cNvSpPr txBox="1"/>
          <p:nvPr/>
        </p:nvSpPr>
        <p:spPr>
          <a:xfrm>
            <a:off x="4100448" y="567417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または</a:t>
            </a: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C989ECAA-90BB-8452-DDB7-970207BC4D5E}"/>
              </a:ext>
            </a:extLst>
          </p:cNvPr>
          <p:cNvSpPr txBox="1">
            <a:spLocks/>
          </p:cNvSpPr>
          <p:nvPr/>
        </p:nvSpPr>
        <p:spPr>
          <a:xfrm>
            <a:off x="6334667" y="970046"/>
            <a:ext cx="3553219" cy="1317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latin typeface="+mn-ea"/>
                <a:ea typeface="+mn-ea"/>
              </a:rPr>
              <a:t>精度の向上のため，</a:t>
            </a:r>
            <a:endParaRPr lang="en-US" altLang="ja-JP" sz="2400" dirty="0">
              <a:latin typeface="+mn-ea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latin typeface="+mn-ea"/>
                <a:ea typeface="+mn-ea"/>
              </a:rPr>
              <a:t>同一人物の</a:t>
            </a:r>
            <a:endParaRPr lang="en-US" altLang="ja-JP" sz="2400" dirty="0">
              <a:latin typeface="+mn-ea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latin typeface="+mn-ea"/>
                <a:ea typeface="+mn-ea"/>
              </a:rPr>
              <a:t>多数の写真と比較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73FB554-5A6E-50F4-091C-E71F85147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80" y="2380762"/>
            <a:ext cx="846656" cy="11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F109054-20FB-7BA7-10F9-2C5B47B34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280" y="4803531"/>
            <a:ext cx="1107995" cy="109256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C6A1D5D-C7B3-7F4D-6C39-0EA3CFC98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80" y="3586374"/>
            <a:ext cx="912239" cy="1124009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5634549-94F3-F0DB-88AC-F5B06C6F6264}"/>
              </a:ext>
            </a:extLst>
          </p:cNvPr>
          <p:cNvSpPr txBox="1"/>
          <p:nvPr/>
        </p:nvSpPr>
        <p:spPr>
          <a:xfrm>
            <a:off x="5797043" y="3714750"/>
            <a:ext cx="800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数値</a:t>
            </a:r>
            <a:endParaRPr kumimoji="1" lang="en-US" altLang="ja-JP" sz="2400" b="1" dirty="0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6B69F226-C4B3-3176-D146-B5DE54594AD8}"/>
              </a:ext>
            </a:extLst>
          </p:cNvPr>
          <p:cNvSpPr/>
          <p:nvPr/>
        </p:nvSpPr>
        <p:spPr>
          <a:xfrm flipH="1">
            <a:off x="7017715" y="3863258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378D00A-732F-098E-715D-A5C70E28019E}"/>
              </a:ext>
            </a:extLst>
          </p:cNvPr>
          <p:cNvSpPr txBox="1"/>
          <p:nvPr/>
        </p:nvSpPr>
        <p:spPr>
          <a:xfrm>
            <a:off x="5797043" y="4885924"/>
            <a:ext cx="800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数値</a:t>
            </a:r>
            <a:endParaRPr kumimoji="1" lang="en-US" altLang="ja-JP" sz="2400" b="1" dirty="0"/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F8A42270-1EC6-0420-9682-DD57E2272EAE}"/>
              </a:ext>
            </a:extLst>
          </p:cNvPr>
          <p:cNvSpPr/>
          <p:nvPr/>
        </p:nvSpPr>
        <p:spPr>
          <a:xfrm flipH="1">
            <a:off x="7017715" y="5034432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897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6B72A7-564D-0F53-C33A-33D89E6FB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距離学習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E5F1CA-F829-20E3-C9F5-CAE0C46DC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距離学習</a:t>
            </a:r>
            <a:r>
              <a:rPr kumimoji="1" lang="ja-JP" altLang="en-US" dirty="0"/>
              <a:t>は，ディープラーニングでの学習で、距離に関する学習を行うこと。顔認識で使用。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目的</a:t>
            </a:r>
            <a:r>
              <a:rPr lang="ja-JP" altLang="en-US" dirty="0"/>
              <a:t>：同一人物の顔を近く、異なる人物の顔を遠くなるようにすること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仕組み</a:t>
            </a:r>
            <a:r>
              <a:rPr lang="ja-JP" altLang="en-US" dirty="0"/>
              <a:t>：畳み込みニューラルネットワークなどを使用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効果</a:t>
            </a:r>
            <a:r>
              <a:rPr lang="ja-JP" altLang="en-US" dirty="0"/>
              <a:t>：顔認識、その他、画像分類やパターン認識など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6F051B-59BF-A55A-20F7-7137B6D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49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9-5. </a:t>
            </a:r>
            <a:r>
              <a:rPr lang="ja-JP" altLang="en-US" sz="4500" dirty="0">
                <a:solidFill>
                  <a:schemeClr val="tx2"/>
                </a:solidFill>
              </a:rPr>
              <a:t>ディープラーニングによる感情認識その他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696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感情認識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0" y="5783931"/>
            <a:ext cx="8566484" cy="114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>
                <a:latin typeface="+mn-ea"/>
                <a:ea typeface="+mn-ea"/>
              </a:rPr>
              <a:t>ここでは，</a:t>
            </a:r>
            <a:r>
              <a:rPr lang="ja-JP" altLang="en-US" sz="1800" b="1" dirty="0">
                <a:latin typeface="+mn-ea"/>
                <a:ea typeface="+mn-ea"/>
              </a:rPr>
              <a:t>７種の表情 </a:t>
            </a:r>
            <a:r>
              <a:rPr lang="en-US" altLang="ja-JP" sz="1800" dirty="0">
                <a:latin typeface="+mn-ea"/>
                <a:ea typeface="+mn-ea"/>
              </a:rPr>
              <a:t>Angry, Disgust, Fear, Happy, Neutral, Sad, Surprised</a:t>
            </a:r>
            <a:r>
              <a:rPr lang="ja-JP" altLang="en-US" sz="1800" dirty="0">
                <a:latin typeface="+mn-ea"/>
                <a:ea typeface="+mn-ea"/>
              </a:rPr>
              <a:t> の</a:t>
            </a:r>
            <a:r>
              <a:rPr lang="ja-JP" altLang="en-US" sz="1800" b="1" dirty="0">
                <a:latin typeface="+mn-ea"/>
                <a:ea typeface="+mn-ea"/>
              </a:rPr>
              <a:t>それぞれの確率</a:t>
            </a:r>
            <a:r>
              <a:rPr lang="ja-JP" altLang="en-US" sz="1800" dirty="0">
                <a:latin typeface="+mn-ea"/>
                <a:ea typeface="+mn-ea"/>
              </a:rPr>
              <a:t>を推定</a:t>
            </a:r>
            <a:endParaRPr lang="en-US" altLang="ja-JP" sz="1800" dirty="0">
              <a:latin typeface="+mn-ea"/>
              <a:ea typeface="+mn-ea"/>
            </a:endParaRPr>
          </a:p>
          <a:p>
            <a:r>
              <a:rPr lang="en-US" altLang="ja-JP" sz="1800" dirty="0">
                <a:latin typeface="+mn-ea"/>
                <a:ea typeface="+mn-ea"/>
              </a:rPr>
              <a:t>https://</a:t>
            </a:r>
            <a:r>
              <a:rPr lang="en-US" altLang="ja-JP" sz="1800" dirty="0" err="1">
                <a:latin typeface="+mn-ea"/>
                <a:ea typeface="+mn-ea"/>
              </a:rPr>
              <a:t>github.com</a:t>
            </a:r>
            <a:r>
              <a:rPr lang="en-US" altLang="ja-JP" sz="1800" dirty="0">
                <a:latin typeface="+mn-ea"/>
                <a:ea typeface="+mn-ea"/>
              </a:rPr>
              <a:t>/</a:t>
            </a:r>
            <a:r>
              <a:rPr lang="en-US" altLang="ja-JP" sz="1800" dirty="0" err="1">
                <a:latin typeface="+mn-ea"/>
                <a:ea typeface="+mn-ea"/>
              </a:rPr>
              <a:t>ezgiakcora</a:t>
            </a:r>
            <a:r>
              <a:rPr lang="en-US" altLang="ja-JP" sz="1800" dirty="0">
                <a:latin typeface="+mn-ea"/>
                <a:ea typeface="+mn-ea"/>
              </a:rPr>
              <a:t>/Facial-Expression-</a:t>
            </a:r>
            <a:r>
              <a:rPr lang="en-US" altLang="ja-JP" sz="1800" dirty="0" err="1">
                <a:latin typeface="+mn-ea"/>
                <a:ea typeface="+mn-ea"/>
              </a:rPr>
              <a:t>Keras</a:t>
            </a:r>
            <a:r>
              <a:rPr lang="en-US" altLang="ja-JP" sz="1800" dirty="0">
                <a:latin typeface="+mn-ea"/>
                <a:ea typeface="+mn-ea"/>
              </a:rPr>
              <a:t> </a:t>
            </a:r>
            <a:r>
              <a:rPr lang="ja-JP" altLang="en-US" sz="1800" dirty="0">
                <a:latin typeface="+mn-ea"/>
                <a:ea typeface="+mn-ea"/>
              </a:rPr>
              <a:t>で公開されている成果物</a:t>
            </a:r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06ED3E0E-B3D9-8F26-14EC-74E977451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73" y="560672"/>
            <a:ext cx="8404864" cy="51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951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6230EF-E2EB-B224-0F44-0DC112A18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感情認識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2E4D29-4338-2A2D-B274-F0554D930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感情：喜び、悲しみ、驚き、怒り、恐怖、嫌悪など</a:t>
            </a:r>
            <a:endParaRPr kumimoji="1" lang="en-US" altLang="ja-JP" dirty="0"/>
          </a:p>
          <a:p>
            <a:r>
              <a:rPr lang="ja-JP" altLang="en-US" dirty="0"/>
              <a:t>ディープラーニング、顔ランドマークを使用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4A7ECA-2E28-D4B3-551D-961B794A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655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年齢推定，性別推定の例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896783"/>
            <a:ext cx="2527430" cy="190192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6629" y="3038956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推定結果：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24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歳男性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635" y="896783"/>
            <a:ext cx="2261745" cy="190192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064490" y="3038955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推定結果：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23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歳男性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858" y="903133"/>
            <a:ext cx="2517904" cy="188922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076284" y="2994330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推定結果：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35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歳男性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39661" y="3724394"/>
            <a:ext cx="380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InsightFace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による処理結果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4871500"/>
            <a:ext cx="9229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関連情報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hlinkClick r:id="rId5"/>
              </a:rPr>
              <a:t>https://www.kkaneko.jp/ai/win/insightface.html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https://colab.research.google.com/drive/1S55yEFiQpdIRdjWbdH0zzEYD5VAfklHd?usp=sharing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02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演習３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顔情報処理のオンラインデモ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視線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性別推定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感情推定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年齢推定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08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F42AEF-B08F-437D-9221-B23CF382D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/>
              <a:t>の全体画面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41B69F-7CA2-436D-B261-E84CD5DC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6F62B7-F711-49BA-9A01-438FB52A0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512" y="861570"/>
            <a:ext cx="3362766" cy="49979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CF2DCE-31E4-4903-9C8C-77136399F330}"/>
              </a:ext>
            </a:extLst>
          </p:cNvPr>
          <p:cNvSpPr txBox="1"/>
          <p:nvPr/>
        </p:nvSpPr>
        <p:spPr>
          <a:xfrm>
            <a:off x="3257550" y="5964860"/>
            <a:ext cx="419573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ブラウザの画面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270AE1E-983B-4862-829B-3457EECAB4AE}"/>
              </a:ext>
            </a:extLst>
          </p:cNvPr>
          <p:cNvSpPr/>
          <p:nvPr/>
        </p:nvSpPr>
        <p:spPr>
          <a:xfrm>
            <a:off x="3037974" y="1833470"/>
            <a:ext cx="439153" cy="1515596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5FA58C-0C0F-43F1-B8A0-ACFD19C81443}"/>
              </a:ext>
            </a:extLst>
          </p:cNvPr>
          <p:cNvSpPr txBox="1"/>
          <p:nvPr/>
        </p:nvSpPr>
        <p:spPr>
          <a:xfrm>
            <a:off x="0" y="1991103"/>
            <a:ext cx="2971384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（目次，検索と置換，変数，ファイル）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20C5993-CF72-4B64-AE74-C057F45C8B32}"/>
              </a:ext>
            </a:extLst>
          </p:cNvPr>
          <p:cNvSpPr/>
          <p:nvPr/>
        </p:nvSpPr>
        <p:spPr>
          <a:xfrm flipV="1">
            <a:off x="3543717" y="1561208"/>
            <a:ext cx="2935288" cy="260230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E22D6B-4D1B-4CE5-B959-99836D7016A3}"/>
              </a:ext>
            </a:extLst>
          </p:cNvPr>
          <p:cNvSpPr txBox="1"/>
          <p:nvPr/>
        </p:nvSpPr>
        <p:spPr>
          <a:xfrm>
            <a:off x="6479005" y="1259056"/>
            <a:ext cx="18284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B196387-7AD1-419E-8475-336F9CB27008}"/>
              </a:ext>
            </a:extLst>
          </p:cNvPr>
          <p:cNvSpPr/>
          <p:nvPr/>
        </p:nvSpPr>
        <p:spPr>
          <a:xfrm flipV="1">
            <a:off x="3543717" y="1860988"/>
            <a:ext cx="1226804" cy="260230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A891376-CC4E-4950-912E-3AED1CEF7776}"/>
              </a:ext>
            </a:extLst>
          </p:cNvPr>
          <p:cNvSpPr/>
          <p:nvPr/>
        </p:nvSpPr>
        <p:spPr>
          <a:xfrm flipV="1">
            <a:off x="3562231" y="2263595"/>
            <a:ext cx="2856615" cy="3595893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F89C7F2-7E2C-4156-AFA6-A6EC6F4C212A}"/>
              </a:ext>
            </a:extLst>
          </p:cNvPr>
          <p:cNvSpPr txBox="1"/>
          <p:nvPr/>
        </p:nvSpPr>
        <p:spPr>
          <a:xfrm>
            <a:off x="4849305" y="1860988"/>
            <a:ext cx="38764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コードセル，テキストセルの追加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3ECF4E7-13B2-45E1-ADD2-F0E51AFC2569}"/>
              </a:ext>
            </a:extLst>
          </p:cNvPr>
          <p:cNvSpPr txBox="1"/>
          <p:nvPr/>
        </p:nvSpPr>
        <p:spPr>
          <a:xfrm>
            <a:off x="6521278" y="3444739"/>
            <a:ext cx="26227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テキストセルの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並び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982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846BBA-E3D2-224C-3593-343D5592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91" y="60562"/>
            <a:ext cx="8461208" cy="5987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演習３</a:t>
            </a:r>
            <a:endParaRPr kumimoji="1" lang="en-US" altLang="ja-JP" sz="2400" dirty="0"/>
          </a:p>
          <a:p>
            <a:r>
              <a:rPr kumimoji="1" lang="ja-JP" altLang="en-US" sz="2400" dirty="0"/>
              <a:t>まず、</a:t>
            </a:r>
            <a:r>
              <a:rPr kumimoji="1" lang="ja-JP" altLang="en-US" sz="2400" b="1" dirty="0"/>
              <a:t>自分で顔画像のファイルを準備</a:t>
            </a:r>
            <a:r>
              <a:rPr kumimoji="1" lang="ja-JP" altLang="en-US" sz="2400" dirty="0"/>
              <a:t>する</a:t>
            </a:r>
            <a:endParaRPr kumimoji="1" lang="en-US" altLang="ja-JP" sz="2400" dirty="0"/>
          </a:p>
          <a:p>
            <a:r>
              <a:rPr lang="ja-JP" altLang="en-US" sz="2400" dirty="0"/>
              <a:t>次のページを開く。</a:t>
            </a:r>
            <a:r>
              <a:rPr lang="en-US" altLang="ja-JP" sz="2400" dirty="0"/>
              <a:t>Visage Technologies </a:t>
            </a:r>
            <a:r>
              <a:rPr lang="ja-JP" altLang="en-US" sz="2400" dirty="0"/>
              <a:t>社のデモページ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https://visagetechnologies.com/demo/</a:t>
            </a:r>
            <a:endParaRPr lang="en-US" altLang="ja-JP" sz="2400" dirty="0"/>
          </a:p>
          <a:p>
            <a:r>
              <a:rPr lang="ja-JP" altLang="en-US" sz="2400" dirty="0"/>
              <a:t>「</a:t>
            </a:r>
            <a:r>
              <a:rPr lang="en-US" altLang="ja-JP" sz="2400" b="1" dirty="0"/>
              <a:t>Try out demo</a:t>
            </a:r>
            <a:r>
              <a:rPr lang="ja-JP" altLang="en-US" sz="2400" dirty="0"/>
              <a:t>」をクリック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b="1" dirty="0"/>
              <a:t>画像をアップロード</a:t>
            </a:r>
            <a:r>
              <a:rPr lang="ja-JP" altLang="en-US" sz="2400" dirty="0"/>
              <a:t>するので、</a:t>
            </a:r>
            <a:r>
              <a:rPr lang="ja-JP" altLang="en-US" sz="2400" b="1" dirty="0"/>
              <a:t>右下のボタン</a:t>
            </a:r>
            <a:r>
              <a:rPr lang="ja-JP" altLang="en-US" sz="2400" dirty="0"/>
              <a:t>をクリックして、画像をアップロード。（パソコンのカメラにも対応）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B295A0-72C6-4DAD-1AC0-2CCEDD61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E700C08-858C-656E-1F22-C10DEA5D9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310" y="2454626"/>
            <a:ext cx="2300734" cy="8174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2DA430E-2EDD-97BE-2B9C-8118BC39B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83" y="4442277"/>
            <a:ext cx="4680785" cy="235516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C20F66B-15A0-A0B8-B76D-B5316B88FA75}"/>
              </a:ext>
            </a:extLst>
          </p:cNvPr>
          <p:cNvSpPr/>
          <p:nvPr/>
        </p:nvSpPr>
        <p:spPr>
          <a:xfrm>
            <a:off x="5245480" y="6356351"/>
            <a:ext cx="328527" cy="29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3924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DC8AA6-B9F5-5423-A8CC-43C63754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132473-D74D-5B7F-8B38-EFC66D6AC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711" y="136524"/>
            <a:ext cx="5833422" cy="71437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さまざまな設定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3D49BF-1299-4420-A233-DFCE85FE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E8D4BE2-3982-238F-0AFB-AE8D8B093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862"/>
            <a:ext cx="7758358" cy="407625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9DA625-B3B6-0CD4-2B3E-F0629445800E}"/>
              </a:ext>
            </a:extLst>
          </p:cNvPr>
          <p:cNvSpPr txBox="1"/>
          <p:nvPr/>
        </p:nvSpPr>
        <p:spPr>
          <a:xfrm>
            <a:off x="8034867" y="1557867"/>
            <a:ext cx="110799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Gaze</a:t>
            </a:r>
          </a:p>
          <a:p>
            <a:r>
              <a:rPr kumimoji="1" lang="ja-JP" altLang="en-US" dirty="0"/>
              <a:t>視線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Gender</a:t>
            </a:r>
          </a:p>
          <a:p>
            <a:r>
              <a:rPr kumimoji="1" lang="ja-JP" altLang="en-US" dirty="0"/>
              <a:t>性別</a:t>
            </a:r>
            <a:endParaRPr kumimoji="1" lang="en-US" altLang="ja-JP" dirty="0"/>
          </a:p>
          <a:p>
            <a:r>
              <a:rPr kumimoji="1" lang="en-US" altLang="ja-JP" dirty="0"/>
              <a:t>Emotions</a:t>
            </a:r>
          </a:p>
          <a:p>
            <a:r>
              <a:rPr kumimoji="1" lang="ja-JP" altLang="en-US" dirty="0"/>
              <a:t>感情</a:t>
            </a:r>
            <a:endParaRPr kumimoji="1" lang="en-US" altLang="ja-JP" dirty="0"/>
          </a:p>
          <a:p>
            <a:r>
              <a:rPr kumimoji="1" lang="en-US" altLang="ja-JP" dirty="0"/>
              <a:t>Age</a:t>
            </a:r>
          </a:p>
          <a:p>
            <a:r>
              <a:rPr kumimoji="1" lang="ja-JP" altLang="en-US" dirty="0"/>
              <a:t>年齢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93706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22C19F-639B-24C4-11AD-9BFE5583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/>
              <a:t>全体まとめ①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4EADB2-E69F-F707-2417-1DD8652D0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b="1" u="sng" dirty="0"/>
              <a:t>顔情報処理のバリエーション</a:t>
            </a:r>
          </a:p>
          <a:p>
            <a:r>
              <a:rPr kumimoji="1" lang="ja-JP" altLang="en-US" sz="2000" dirty="0"/>
              <a:t>顔検出：物体検出の一環として顔を特定</a:t>
            </a:r>
          </a:p>
          <a:p>
            <a:r>
              <a:rPr kumimoji="1" lang="ja-JP" altLang="en-US" sz="2000" dirty="0"/>
              <a:t>顔のアラインメント：顔の向きや大きさの調整</a:t>
            </a:r>
          </a:p>
          <a:p>
            <a:r>
              <a:rPr kumimoji="1" lang="ja-JP" altLang="en-US" sz="2000" dirty="0"/>
              <a:t>顔ランドマーク：目、鼻、口などの重要な特徴点の位置</a:t>
            </a:r>
          </a:p>
          <a:p>
            <a:r>
              <a:rPr kumimoji="1" lang="ja-JP" altLang="en-US" sz="2000" dirty="0"/>
              <a:t>顔の数値化：顔特徴の数値化による本人確認、顔認識</a:t>
            </a:r>
          </a:p>
          <a:p>
            <a:r>
              <a:rPr kumimoji="1" lang="ja-JP" altLang="en-US" sz="2000" dirty="0"/>
              <a:t>性別、年齢の推定</a:t>
            </a:r>
          </a:p>
          <a:p>
            <a:r>
              <a:rPr kumimoji="1" lang="ja-JP" altLang="en-US" sz="2000" dirty="0"/>
              <a:t>表情の推定</a:t>
            </a:r>
          </a:p>
          <a:p>
            <a:endParaRPr kumimoji="1" lang="ja-JP" altLang="en-US" sz="2000" dirty="0"/>
          </a:p>
          <a:p>
            <a:pPr marL="0" indent="0">
              <a:buNone/>
            </a:pPr>
            <a:r>
              <a:rPr kumimoji="1" lang="ja-JP" altLang="en-US" sz="2000" b="1" u="sng" dirty="0"/>
              <a:t>顔情報処理の重要性</a:t>
            </a:r>
          </a:p>
          <a:p>
            <a:r>
              <a:rPr kumimoji="1" lang="ja-JP" altLang="en-US" sz="2000" dirty="0"/>
              <a:t>セキュリティと監視</a:t>
            </a:r>
          </a:p>
          <a:p>
            <a:r>
              <a:rPr kumimoji="1" lang="ja-JP" altLang="en-US" sz="2000" dirty="0"/>
              <a:t>個人認証システム</a:t>
            </a:r>
            <a:endParaRPr kumimoji="1" lang="en-US" altLang="ja-JP" sz="2000" dirty="0"/>
          </a:p>
          <a:p>
            <a:r>
              <a:rPr kumimoji="1" lang="ja-JP" altLang="en-US" sz="2000" dirty="0"/>
              <a:t>パーソナライズされたサービス</a:t>
            </a:r>
          </a:p>
          <a:p>
            <a:r>
              <a:rPr kumimoji="1" lang="ja-JP" altLang="en-US" sz="2000" dirty="0"/>
              <a:t>感情認識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B6846B-0FC6-2E20-3AB2-C429945F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53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22C19F-639B-24C4-11AD-9BFE5583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/>
              <a:t>全体まとめ</a:t>
            </a:r>
            <a:r>
              <a:rPr lang="ja-JP" altLang="en-US" sz="2800" dirty="0"/>
              <a:t>②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4EADB2-E69F-F707-2417-1DD8652D0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b="1" u="sng" dirty="0"/>
              <a:t>ディープラーニングによる顔情報処理</a:t>
            </a:r>
            <a:endParaRPr kumimoji="1" lang="ja-JP" altLang="en-US" sz="2000" dirty="0"/>
          </a:p>
          <a:p>
            <a:r>
              <a:rPr kumimoji="1" lang="ja-JP" altLang="en-US" sz="2000" b="1" dirty="0"/>
              <a:t>顔検出</a:t>
            </a:r>
            <a:r>
              <a:rPr kumimoji="1" lang="ja-JP" altLang="en-US" sz="2000" dirty="0"/>
              <a:t>：畳み込みニューラルネットワーク（</a:t>
            </a:r>
            <a:r>
              <a:rPr kumimoji="1" lang="en-US" altLang="ja-JP" sz="2000" dirty="0"/>
              <a:t>CNN</a:t>
            </a:r>
            <a:r>
              <a:rPr kumimoji="1" lang="ja-JP" altLang="en-US" sz="2000" dirty="0"/>
              <a:t>）を使用して顔を特定。</a:t>
            </a:r>
          </a:p>
          <a:p>
            <a:r>
              <a:rPr kumimoji="1" lang="ja-JP" altLang="en-US" sz="2000" b="1" dirty="0"/>
              <a:t>顔ランドマークの検出</a:t>
            </a:r>
            <a:r>
              <a:rPr kumimoji="1" lang="ja-JP" altLang="en-US" sz="2000" dirty="0"/>
              <a:t>：</a:t>
            </a:r>
            <a:r>
              <a:rPr kumimoji="1" lang="en-US" altLang="ja-JP" sz="2000" dirty="0"/>
              <a:t>CNN</a:t>
            </a:r>
            <a:r>
              <a:rPr kumimoji="1" lang="ja-JP" altLang="en-US" sz="2000" dirty="0"/>
              <a:t>による顔の重要な特徴点の検出。</a:t>
            </a:r>
          </a:p>
          <a:p>
            <a:r>
              <a:rPr kumimoji="1" lang="ja-JP" altLang="en-US" sz="2000" b="1" dirty="0"/>
              <a:t>顔認識</a:t>
            </a:r>
            <a:r>
              <a:rPr kumimoji="1" lang="ja-JP" altLang="en-US" sz="2000" dirty="0"/>
              <a:t>：データベース内</a:t>
            </a:r>
            <a:r>
              <a:rPr kumimoji="1" lang="ja-JP" altLang="en-US" sz="2000"/>
              <a:t>の顔と</a:t>
            </a:r>
            <a:r>
              <a:rPr kumimoji="1" lang="ja-JP" altLang="en-US" sz="2000" dirty="0"/>
              <a:t>の比較により人物を特定。</a:t>
            </a:r>
          </a:p>
          <a:p>
            <a:r>
              <a:rPr kumimoji="1" lang="ja-JP" altLang="en-US" sz="2000" b="1" dirty="0"/>
              <a:t>感情認識</a:t>
            </a:r>
            <a:r>
              <a:rPr kumimoji="1" lang="ja-JP" altLang="en-US" sz="2000" dirty="0"/>
              <a:t>：ディープラーニングと顔ランドマークを使用して感情を推定。</a:t>
            </a:r>
            <a:endParaRPr kumimoji="1"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など</a:t>
            </a:r>
            <a:endParaRPr kumimoji="1" lang="ja-JP" altLang="en-US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B6846B-0FC6-2E20-3AB2-C429945F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808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74686" y="810492"/>
            <a:ext cx="6355868" cy="5607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①最先端の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技術である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顔情報処理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の概要と要素技術を学ぶ。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への理解が深まる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②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顔検出、顔ランドマーク検出、顔認識、感情認識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などの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仕組み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を学び、専門的知識が得られる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③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顔情報処理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の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活用分野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を確認。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の社会的影響を認識。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④演習でデモを体験。学んだ知識の考察を深める。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B05B15A-F2D7-3F3B-EA10-08E14FD6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85" y="175028"/>
            <a:ext cx="6409967" cy="483063"/>
          </a:xfrm>
        </p:spPr>
        <p:txBody>
          <a:bodyPr>
            <a:noAutofit/>
          </a:bodyPr>
          <a:lstStyle/>
          <a:p>
            <a:r>
              <a:rPr lang="ja-JP" altLang="en-US" sz="2800" dirty="0"/>
              <a:t>今回の授業で学ぶ意義と満足感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72929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474F5B-34CF-4BDF-8FBE-200E7B3D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/>
              <a:t>のノートブック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F8E0BD-F682-400F-93B0-74192A91E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60779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コードセル</a:t>
            </a:r>
            <a:r>
              <a:rPr lang="ja-JP" altLang="en-US" dirty="0"/>
              <a:t>，</a:t>
            </a:r>
            <a:r>
              <a:rPr lang="ja-JP" altLang="en-US" b="1" dirty="0">
                <a:solidFill>
                  <a:srgbClr val="C00000"/>
                </a:solidFill>
              </a:rPr>
              <a:t>テキストセル</a:t>
            </a:r>
            <a:r>
              <a:rPr lang="ja-JP" altLang="en-US" dirty="0"/>
              <a:t>の２種類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コードセル</a:t>
            </a:r>
            <a:r>
              <a:rPr lang="ja-JP" altLang="en-US" dirty="0"/>
              <a:t>： </a:t>
            </a:r>
            <a:r>
              <a:rPr lang="en-US" altLang="ja-JP" dirty="0"/>
              <a:t>Python </a:t>
            </a:r>
            <a:r>
              <a:rPr lang="ja-JP" altLang="en-US" dirty="0"/>
              <a:t>プログラム，コマンド，実行結果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テキストセル</a:t>
            </a:r>
            <a:r>
              <a:rPr lang="ja-JP" altLang="en-US" dirty="0"/>
              <a:t>：説明文，図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D5F09B-715D-487E-96B5-1AEB3D07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93C9DB6-2837-4C62-B3D2-566EC4BA48EF}"/>
              </a:ext>
            </a:extLst>
          </p:cNvPr>
          <p:cNvSpPr txBox="1"/>
          <p:nvPr/>
        </p:nvSpPr>
        <p:spPr>
          <a:xfrm>
            <a:off x="4974496" y="2788635"/>
            <a:ext cx="2031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BCB0C1-C06A-4D79-BB5A-BB0A56479839}"/>
              </a:ext>
            </a:extLst>
          </p:cNvPr>
          <p:cNvSpPr txBox="1"/>
          <p:nvPr/>
        </p:nvSpPr>
        <p:spPr>
          <a:xfrm>
            <a:off x="4974496" y="3457232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EE1A5B-50D5-43B4-85D0-B1D4C84CB6AC}"/>
              </a:ext>
            </a:extLst>
          </p:cNvPr>
          <p:cNvSpPr txBox="1"/>
          <p:nvPr/>
        </p:nvSpPr>
        <p:spPr>
          <a:xfrm>
            <a:off x="4974496" y="4818858"/>
            <a:ext cx="2031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1DC2B4-C57B-4C70-BF39-64997678B5EB}"/>
              </a:ext>
            </a:extLst>
          </p:cNvPr>
          <p:cNvSpPr txBox="1"/>
          <p:nvPr/>
        </p:nvSpPr>
        <p:spPr>
          <a:xfrm>
            <a:off x="4926526" y="5835793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583" y="2774760"/>
            <a:ext cx="2938272" cy="4114865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3012388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6059546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3680985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5014276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138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9-1. </a:t>
            </a:r>
            <a:r>
              <a:rPr lang="ja-JP" altLang="en-US" sz="4500" dirty="0">
                <a:solidFill>
                  <a:schemeClr val="tx2"/>
                </a:solidFill>
              </a:rPr>
              <a:t>顔情報処理の概要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80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071BA8-A3AC-AF88-F731-C731A74B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8058D5-871E-D917-0CFC-2541DB97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886" y="846253"/>
            <a:ext cx="3659167" cy="5333166"/>
          </a:xfrm>
        </p:spPr>
        <p:txBody>
          <a:bodyPr/>
          <a:lstStyle/>
          <a:p>
            <a:r>
              <a:rPr kumimoji="1" lang="ja-JP" altLang="en-US" b="1" dirty="0"/>
              <a:t>顔検出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物体検出と同様に顔を検出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dirty="0"/>
              <a:t>顔のアラインメント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顔の向き，大きさをそろえる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5642B5-67AD-BADC-1D16-1AA19F3B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83F6928-9192-CB62-9AF8-FB34F340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1" y="644893"/>
            <a:ext cx="2694074" cy="282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964565C-54A7-FB70-8CCD-1175F02B1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5" y="4105384"/>
            <a:ext cx="2121429" cy="211600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081CB86-6997-D733-4045-72BB74BAE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867" y="4105384"/>
            <a:ext cx="2175441" cy="21674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7BC20B7-92B9-2AED-ABF5-D2BD165EE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275" y="784159"/>
            <a:ext cx="2784801" cy="20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2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071BA8-A3AC-AF88-F731-C731A74B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8058D5-871E-D917-0CFC-2541DB97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886" y="846253"/>
            <a:ext cx="3818585" cy="5333166"/>
          </a:xfrm>
        </p:spPr>
        <p:txBody>
          <a:bodyPr>
            <a:normAutofit lnSpcReduction="10000"/>
          </a:bodyPr>
          <a:lstStyle/>
          <a:p>
            <a:r>
              <a:rPr kumimoji="1" lang="ja-JP" altLang="en-US" b="1" dirty="0"/>
              <a:t>顔ランドマーク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顔の重要な特徴点（目、鼻、口など）の位置を示すポイント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dirty="0"/>
              <a:t>顔の数値化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顔の特徴を数値化したもの．数値は複数になる．顔による本人確認や、顔認識に使用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5642B5-67AD-BADC-1D16-1AA19F3B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972535F-1A3D-EA11-A346-DDCA68FA4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40" y="4134236"/>
            <a:ext cx="2855544" cy="2153491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9FC80654-5A9F-2CA9-FB93-EB4ED18AB7C1}"/>
              </a:ext>
            </a:extLst>
          </p:cNvPr>
          <p:cNvSpPr/>
          <p:nvPr/>
        </p:nvSpPr>
        <p:spPr>
          <a:xfrm>
            <a:off x="1984155" y="4927303"/>
            <a:ext cx="283976" cy="645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80B7067-8F82-634F-93F0-2F401D94F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6" y="4025059"/>
            <a:ext cx="1647910" cy="23718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B033137-7814-7204-37A6-E5419C9D6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138" y="693170"/>
            <a:ext cx="2234748" cy="266956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48CDA21-B015-9C5D-083C-779E1B267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98" y="783404"/>
            <a:ext cx="2893139" cy="18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23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7637</TotalTime>
  <Words>2269</Words>
  <Application>Microsoft Office PowerPoint</Application>
  <PresentationFormat>画面に合わせる (4:3)</PresentationFormat>
  <Paragraphs>404</Paragraphs>
  <Slides>54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54</vt:i4>
      </vt:variant>
    </vt:vector>
  </HeadingPairs>
  <TitlesOfParts>
    <vt:vector size="66" baseType="lpstr">
      <vt:lpstr>ＭＳ ゴシック</vt:lpstr>
      <vt:lpstr>Söhne</vt:lpstr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4_Office テーマ</vt:lpstr>
      <vt:lpstr>3_Office テーマ</vt:lpstr>
      <vt:lpstr>1_Office テーマ</vt:lpstr>
      <vt:lpstr>at-9.顔情報処理 </vt:lpstr>
      <vt:lpstr>PowerPoint プレゼンテーション</vt:lpstr>
      <vt:lpstr>アウトライン</vt:lpstr>
      <vt:lpstr>Google Colaboratory</vt:lpstr>
      <vt:lpstr>Google Colaboratory の全体画面</vt:lpstr>
      <vt:lpstr>Google Colaboratory のノートブック</vt:lpstr>
      <vt:lpstr>9-1. 顔情報処理の概要</vt:lpstr>
      <vt:lpstr>顔情報処理のバリエーション①</vt:lpstr>
      <vt:lpstr>顔情報処理のバリエーション②</vt:lpstr>
      <vt:lpstr>顔情報処理のバリエーション③</vt:lpstr>
      <vt:lpstr>顔情報処理のバリエーション</vt:lpstr>
      <vt:lpstr>演習１ </vt:lpstr>
      <vt:lpstr>PowerPoint プレゼンテーション</vt:lpstr>
      <vt:lpstr>顔情報処理の重要性</vt:lpstr>
      <vt:lpstr>セキュリティと監視</vt:lpstr>
      <vt:lpstr>顔認証システム</vt:lpstr>
      <vt:lpstr>顔情報処理の歴史</vt:lpstr>
      <vt:lpstr>群衆のカウント</vt:lpstr>
      <vt:lpstr>マスク有りの顔，マスク無しの顔検出</vt:lpstr>
      <vt:lpstr>顔写真からの３次元再構成</vt:lpstr>
      <vt:lpstr>Face aging</vt:lpstr>
      <vt:lpstr>ここまでのまとめ</vt:lpstr>
      <vt:lpstr>9-2. ディープラーニングによる顔検出</vt:lpstr>
      <vt:lpstr>PowerPoint プレゼンテーション</vt:lpstr>
      <vt:lpstr>顔検出</vt:lpstr>
      <vt:lpstr>ディープラーニングによる顔検出の仕組み</vt:lpstr>
      <vt:lpstr>顔検出での訓練データ</vt:lpstr>
      <vt:lpstr>顔検出の難しさ</vt:lpstr>
      <vt:lpstr>演習２ </vt:lpstr>
      <vt:lpstr>PowerPoint プレゼンテーション</vt:lpstr>
      <vt:lpstr>PowerPoint プレゼンテーション</vt:lpstr>
      <vt:lpstr>顔検出と物体検出</vt:lpstr>
      <vt:lpstr>顔検出と物体検出</vt:lpstr>
      <vt:lpstr>9-3. 顔ランドマーク</vt:lpstr>
      <vt:lpstr>PowerPoint プレゼンテーション</vt:lpstr>
      <vt:lpstr>顔ランドマーク</vt:lpstr>
      <vt:lpstr>顔ランドマークの検出</vt:lpstr>
      <vt:lpstr>６８ランドマーク</vt:lpstr>
      <vt:lpstr>9-4. ディープラーニングによる顔認識</vt:lpstr>
      <vt:lpstr>顔認識</vt:lpstr>
      <vt:lpstr>顔の数値化</vt:lpstr>
      <vt:lpstr>同一人物かの判定（顔の数値を利用）</vt:lpstr>
      <vt:lpstr>顔認識（顔の数値を利用）</vt:lpstr>
      <vt:lpstr>距離学習</vt:lpstr>
      <vt:lpstr>9-5. ディープラーニングによる感情認識その他</vt:lpstr>
      <vt:lpstr>感情認識</vt:lpstr>
      <vt:lpstr>感情認識</vt:lpstr>
      <vt:lpstr>年齢推定，性別推定の例</vt:lpstr>
      <vt:lpstr>演習３ </vt:lpstr>
      <vt:lpstr>PowerPoint プレゼンテーション</vt:lpstr>
      <vt:lpstr>PowerPoint プレゼンテーション</vt:lpstr>
      <vt:lpstr>全体まとめ①</vt:lpstr>
      <vt:lpstr>全体まとめ②</vt:lpstr>
      <vt:lpstr>今回の授業で学ぶ意義と満足感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at-9.顔情報処理（ディープラーニングのシステムとプログラミング）</dc:title>
  <dc:creator>kaneko kunihiko</dc:creator>
  <cp:lastModifiedBy>金子　邦彦</cp:lastModifiedBy>
  <cp:revision>657</cp:revision>
  <dcterms:created xsi:type="dcterms:W3CDTF">2019-11-02T00:06:04Z</dcterms:created>
  <dcterms:modified xsi:type="dcterms:W3CDTF">2025-03-25T06:04:37Z</dcterms:modified>
</cp:coreProperties>
</file>