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883" r:id="rId2"/>
    <p:sldId id="897" r:id="rId3"/>
    <p:sldId id="940" r:id="rId4"/>
    <p:sldId id="970" r:id="rId5"/>
    <p:sldId id="967" r:id="rId6"/>
    <p:sldId id="912" r:id="rId7"/>
    <p:sldId id="850" r:id="rId8"/>
    <p:sldId id="955" r:id="rId9"/>
    <p:sldId id="968" r:id="rId10"/>
    <p:sldId id="971" r:id="rId11"/>
    <p:sldId id="969" r:id="rId12"/>
    <p:sldId id="566" r:id="rId13"/>
    <p:sldId id="913" r:id="rId14"/>
    <p:sldId id="944" r:id="rId15"/>
    <p:sldId id="972" r:id="rId16"/>
    <p:sldId id="857" r:id="rId17"/>
    <p:sldId id="573" r:id="rId18"/>
    <p:sldId id="863" r:id="rId19"/>
    <p:sldId id="943" r:id="rId20"/>
    <p:sldId id="611" r:id="rId21"/>
    <p:sldId id="547" r:id="rId22"/>
    <p:sldId id="612" r:id="rId23"/>
    <p:sldId id="572" r:id="rId24"/>
    <p:sldId id="914" r:id="rId25"/>
    <p:sldId id="915" r:id="rId26"/>
    <p:sldId id="901" r:id="rId27"/>
    <p:sldId id="900" r:id="rId28"/>
    <p:sldId id="902" r:id="rId29"/>
    <p:sldId id="903" r:id="rId30"/>
    <p:sldId id="904" r:id="rId31"/>
    <p:sldId id="905" r:id="rId32"/>
    <p:sldId id="916" r:id="rId33"/>
    <p:sldId id="662" r:id="rId34"/>
    <p:sldId id="663" r:id="rId35"/>
    <p:sldId id="891" r:id="rId36"/>
    <p:sldId id="917" r:id="rId37"/>
    <p:sldId id="918" r:id="rId38"/>
    <p:sldId id="919" r:id="rId39"/>
    <p:sldId id="920" r:id="rId40"/>
    <p:sldId id="743" r:id="rId41"/>
    <p:sldId id="921" r:id="rId42"/>
    <p:sldId id="869" r:id="rId43"/>
    <p:sldId id="933" r:id="rId44"/>
    <p:sldId id="932" r:id="rId45"/>
    <p:sldId id="937" r:id="rId46"/>
    <p:sldId id="930" r:id="rId47"/>
    <p:sldId id="935" r:id="rId48"/>
    <p:sldId id="973" r:id="rId49"/>
    <p:sldId id="934" r:id="rId50"/>
    <p:sldId id="888" r:id="rId51"/>
    <p:sldId id="875" r:id="rId52"/>
    <p:sldId id="924" r:id="rId53"/>
    <p:sldId id="874" r:id="rId54"/>
    <p:sldId id="894" r:id="rId55"/>
    <p:sldId id="938" r:id="rId56"/>
    <p:sldId id="895" r:id="rId57"/>
    <p:sldId id="896" r:id="rId58"/>
    <p:sldId id="939" r:id="rId5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5" autoAdjust="0"/>
    <p:restoredTop sz="93469" autoAdjust="0"/>
  </p:normalViewPr>
  <p:slideViewPr>
    <p:cSldViewPr snapToGrid="0">
      <p:cViewPr varScale="1">
        <p:scale>
          <a:sx n="57" d="100"/>
          <a:sy n="57" d="100"/>
        </p:scale>
        <p:origin x="1060" y="14"/>
      </p:cViewPr>
      <p:guideLst/>
    </p:cSldViewPr>
  </p:slideViewPr>
  <p:outlineViewPr>
    <p:cViewPr>
      <p:scale>
        <a:sx n="33" d="100"/>
        <a:sy n="33" d="100"/>
      </p:scale>
      <p:origin x="0" y="-225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16748"/>
    </p:cViewPr>
  </p:sorterViewPr>
  <p:notesViewPr>
    <p:cSldViewPr snapToGrid="0">
      <p:cViewPr varScale="1">
        <p:scale>
          <a:sx n="45" d="100"/>
          <a:sy n="45" d="100"/>
        </p:scale>
        <p:origin x="1820" y="30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60" Type="http://schemas.openxmlformats.org/officeDocument/2006/relationships/notesMaster" Target="notesMasters/notesMaster1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63" Type="http://schemas.openxmlformats.org/officeDocument/2006/relationships/theme" Target="theme/theme1.xml"/><Relationship Id="rId64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209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75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BF3FA4-16F8-084B-957F-59CF15D3FD0A}" type="slidenum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24860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BF3FA4-16F8-084B-957F-59CF15D3FD0A}" type="slidenum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0751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8871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335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402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67092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EA69A-4707-4D61-92AB-2A1682BD1357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58563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  <p:sldLayoutId id="214748368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kkaneko.jp/ai/dn/index.html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ccounts.google.com/SignUp" TargetMode="External"/><Relationship Id="rId3" Type="http://schemas.openxmlformats.org/officeDocument/2006/relationships/hyperlink" Target="mailto:xxxxxxxxxx@gmail.com" TargetMode="External"/><Relationship Id="rId4" Type="http://schemas.openxmlformats.org/officeDocument/2006/relationships/image" Target="../media/image21.pn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lab.research.google.com/drive/1IfArIvhh-FsvJIE9YTNO8T44Qhpi0rIJ?usp=sharing" TargetMode="External"/><Relationship Id="rId3" Type="http://schemas.openxmlformats.org/officeDocument/2006/relationships/image" Target="../media/image22.pn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4092" y="1122363"/>
            <a:ext cx="7954108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dn-1. </a:t>
            </a:r>
            <a:r>
              <a:rPr lang="ja-JP" altLang="en-US" dirty="0"/>
              <a:t>ニューラルネットワーク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（ディープラーニング入門</a:t>
            </a:r>
            <a:r>
              <a:rPr lang="ja-JP" altLang="en-US"/>
              <a:t>演習）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https://www.kkaneko.jp/ai/dn/index.html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26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2. </a:t>
            </a:r>
            <a:r>
              <a:rPr lang="ja-JP" altLang="en-US" dirty="0"/>
              <a:t>ニューラルネットワーク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3022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6482B0-CDF3-AC94-E4B3-A7CCE2589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深層学習とニューラルネットワーク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9A741E-7C0B-BCE8-DB6F-509889CE4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16" y="697832"/>
            <a:ext cx="8864266" cy="5687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>
                <a:solidFill>
                  <a:srgbClr val="C00000"/>
                </a:solidFill>
              </a:rPr>
              <a:t>ニューラルネットワーク</a:t>
            </a:r>
            <a:r>
              <a:rPr kumimoji="1" lang="ja-JP" altLang="en-US" sz="2400" dirty="0"/>
              <a:t>（ニューロンのネットワーク）は，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深層学習</a:t>
            </a:r>
            <a:r>
              <a:rPr lang="ja-JP" altLang="en-US" sz="2400" dirty="0"/>
              <a:t>（</a:t>
            </a:r>
            <a:r>
              <a:rPr lang="ja-JP" altLang="en-US" sz="2400" b="1" dirty="0">
                <a:solidFill>
                  <a:srgbClr val="C00000"/>
                </a:solidFill>
              </a:rPr>
              <a:t>ディープラーニング</a:t>
            </a:r>
            <a:r>
              <a:rPr lang="ja-JP" altLang="en-US" sz="2400" dirty="0"/>
              <a:t>）の能力を持つ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8FE282-CFF8-DB69-31E2-3E0FD55A1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8B1E4BE-DF4D-43EA-913A-0C8528C0526C}"/>
              </a:ext>
            </a:extLst>
          </p:cNvPr>
          <p:cNvSpPr/>
          <p:nvPr/>
        </p:nvSpPr>
        <p:spPr>
          <a:xfrm>
            <a:off x="608387" y="2412101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A6EB0F8-DD42-4DA7-AB20-06E57562E5BB}"/>
              </a:ext>
            </a:extLst>
          </p:cNvPr>
          <p:cNvSpPr/>
          <p:nvPr/>
        </p:nvSpPr>
        <p:spPr>
          <a:xfrm>
            <a:off x="608387" y="3289956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93B354E-AD01-472D-BB0B-EE68BEB45FB8}"/>
              </a:ext>
            </a:extLst>
          </p:cNvPr>
          <p:cNvSpPr/>
          <p:nvPr/>
        </p:nvSpPr>
        <p:spPr>
          <a:xfrm>
            <a:off x="2401624" y="241209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E81A7C4-A480-4049-A368-5805F485714E}"/>
              </a:ext>
            </a:extLst>
          </p:cNvPr>
          <p:cNvSpPr/>
          <p:nvPr/>
        </p:nvSpPr>
        <p:spPr>
          <a:xfrm>
            <a:off x="2401624" y="3181595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CAAD3C8-5242-44CB-BF26-0DC782C27338}"/>
              </a:ext>
            </a:extLst>
          </p:cNvPr>
          <p:cNvSpPr/>
          <p:nvPr/>
        </p:nvSpPr>
        <p:spPr>
          <a:xfrm>
            <a:off x="2401624" y="395109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B6DE146-E17B-46E1-9986-6356D56B361C}"/>
              </a:ext>
            </a:extLst>
          </p:cNvPr>
          <p:cNvSpPr/>
          <p:nvPr/>
        </p:nvSpPr>
        <p:spPr>
          <a:xfrm>
            <a:off x="2401624" y="4720587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A97E059-38A3-4A98-A189-73F37E033BB1}"/>
              </a:ext>
            </a:extLst>
          </p:cNvPr>
          <p:cNvSpPr/>
          <p:nvPr/>
        </p:nvSpPr>
        <p:spPr>
          <a:xfrm>
            <a:off x="5055898" y="2412097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FBB21C3-036C-4B11-AB5D-77C897B26D4A}"/>
              </a:ext>
            </a:extLst>
          </p:cNvPr>
          <p:cNvSpPr/>
          <p:nvPr/>
        </p:nvSpPr>
        <p:spPr>
          <a:xfrm>
            <a:off x="5055898" y="3199025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83FCC35-FBB0-4618-939F-4D22C4784CB4}"/>
              </a:ext>
            </a:extLst>
          </p:cNvPr>
          <p:cNvCxnSpPr>
            <a:stCxn id="5" idx="3"/>
            <a:endCxn id="7" idx="1"/>
          </p:cNvCxnSpPr>
          <p:nvPr/>
        </p:nvCxnSpPr>
        <p:spPr>
          <a:xfrm flipV="1">
            <a:off x="974748" y="2708482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717F94F4-66F3-4BEA-83A3-178C2627B23D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974748" y="2708484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E1BB6809-3E9D-4841-8AD4-DAAA4B80D1C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974748" y="2708486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A99A6348-774F-46DE-A97D-D0DF9C5AFBEB}"/>
              </a:ext>
            </a:extLst>
          </p:cNvPr>
          <p:cNvCxnSpPr>
            <a:cxnSpLocks/>
          </p:cNvCxnSpPr>
          <p:nvPr/>
        </p:nvCxnSpPr>
        <p:spPr>
          <a:xfrm>
            <a:off x="974748" y="2708488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644D2C75-90FA-4B4C-A36D-A966923DB4FE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974748" y="2708490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A0D589B-A484-47C4-80EE-E7AA0B3498FB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974748" y="2708482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48349D1C-8B3B-4F0F-9E33-A05201E2C724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974748" y="3477978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EB188759-9E69-454A-9350-FEA1E367D5F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974748" y="3586339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6F3167E3-81A3-44FE-9DDC-93EE96BD6045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974748" y="3586339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F6CED49-C101-4930-928B-CD31C2D56246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 flipV="1">
            <a:off x="2767985" y="2708480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C5CAE061-F822-4938-8C9B-146D18DB8D64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767985" y="2718521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29F6361F-3DA1-437E-BC9B-8721875D0DE8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2767985" y="2708480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8603F04C-A3A0-4795-A9EC-59A130F9ECC4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767985" y="3428923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E6F3EAA4-CB9B-4CE8-8B4D-7CC569540419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2756103" y="2708480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C14B054-FA9B-4205-B5E8-603FB2CAD76E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2743194" y="2708480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24FA0CD0-5ED2-49A0-A8E4-7AFB2FFA86ED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767985" y="3495408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16CE00DB-C0E4-411C-B68A-3054137B82F5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2792776" y="3495408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C954154-3101-4A0D-818C-91D67F9350BA}"/>
              </a:ext>
            </a:extLst>
          </p:cNvPr>
          <p:cNvSpPr txBox="1"/>
          <p:nvPr/>
        </p:nvSpPr>
        <p:spPr>
          <a:xfrm>
            <a:off x="321845" y="189403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B559D0D-B8A8-4A7F-B44E-EBE06F4C2EAB}"/>
              </a:ext>
            </a:extLst>
          </p:cNvPr>
          <p:cNvSpPr txBox="1"/>
          <p:nvPr/>
        </p:nvSpPr>
        <p:spPr>
          <a:xfrm>
            <a:off x="2102789" y="189804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4CEC859-D2E9-4274-AB20-C1B74E932473}"/>
              </a:ext>
            </a:extLst>
          </p:cNvPr>
          <p:cNvSpPr txBox="1"/>
          <p:nvPr/>
        </p:nvSpPr>
        <p:spPr>
          <a:xfrm>
            <a:off x="1018863" y="2115709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415D3BF-F8A0-419C-967C-2E677679F8BF}"/>
              </a:ext>
            </a:extLst>
          </p:cNvPr>
          <p:cNvSpPr txBox="1"/>
          <p:nvPr/>
        </p:nvSpPr>
        <p:spPr>
          <a:xfrm>
            <a:off x="3318846" y="2116511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CAE6749-E0D0-4E3C-B88A-075AC8C0D3E3}"/>
              </a:ext>
            </a:extLst>
          </p:cNvPr>
          <p:cNvSpPr txBox="1"/>
          <p:nvPr/>
        </p:nvSpPr>
        <p:spPr>
          <a:xfrm>
            <a:off x="4688725" y="192993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7A6E55F-4C0A-446D-85A2-F7256B21CFBA}"/>
              </a:ext>
            </a:extLst>
          </p:cNvPr>
          <p:cNvSpPr txBox="1"/>
          <p:nvPr/>
        </p:nvSpPr>
        <p:spPr>
          <a:xfrm>
            <a:off x="4493668" y="3943670"/>
            <a:ext cx="410881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ニューロンの機能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足し算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掛け算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合計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合計から出力値を算出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（活性化関数）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・メモリの機能も持つことも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ニューラルネットワークは，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コンピュータでシミュレーション可能</a:t>
            </a:r>
          </a:p>
        </p:txBody>
      </p:sp>
    </p:spTree>
    <p:extLst>
      <p:ext uri="{BB962C8B-B14F-4D97-AF65-F5344CB8AC3E}">
        <p14:creationId xmlns:p14="http://schemas.microsoft.com/office/powerpoint/2010/main" val="2803550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層が直列になっているニューラルネットワーク</a:t>
            </a:r>
            <a:endParaRPr kumimoji="1" lang="ja-JP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068DC3F-737B-4507-9967-31F060DA4365}"/>
              </a:ext>
            </a:extLst>
          </p:cNvPr>
          <p:cNvSpPr/>
          <p:nvPr/>
        </p:nvSpPr>
        <p:spPr>
          <a:xfrm>
            <a:off x="1905493" y="2736954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496F9C3-DA84-4B5A-86A1-A7405FAE6FF0}"/>
              </a:ext>
            </a:extLst>
          </p:cNvPr>
          <p:cNvSpPr/>
          <p:nvPr/>
        </p:nvSpPr>
        <p:spPr>
          <a:xfrm>
            <a:off x="1905493" y="3614809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698730" y="2736952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698730" y="3506448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698730" y="427594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698730" y="5045440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589E2390-6F39-4389-ACD7-662C7487FB13}"/>
              </a:ext>
            </a:extLst>
          </p:cNvPr>
          <p:cNvCxnSpPr>
            <a:stCxn id="14" idx="3"/>
            <a:endCxn id="17" idx="1"/>
          </p:cNvCxnSpPr>
          <p:nvPr/>
        </p:nvCxnSpPr>
        <p:spPr>
          <a:xfrm flipV="1">
            <a:off x="2271854" y="3033335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75A1925E-E31B-4538-873D-E33A01352DD7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271854" y="3033337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4FF3482F-2CC0-4FA4-9D42-349709A93DFB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271854" y="3033339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3242FE2F-7353-4C5A-9D80-E8AC1971059C}"/>
              </a:ext>
            </a:extLst>
          </p:cNvPr>
          <p:cNvCxnSpPr>
            <a:cxnSpLocks/>
          </p:cNvCxnSpPr>
          <p:nvPr/>
        </p:nvCxnSpPr>
        <p:spPr>
          <a:xfrm>
            <a:off x="2271854" y="3033341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E28BE466-F6A4-4213-9693-141C78C1A562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2271854" y="3033343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DDA1807D-5DDB-453F-A54E-0D5AC44BDEA1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2271854" y="3033335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599ED851-C4C5-4046-B886-3E368B6C5ADE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2271854" y="3802831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FBEE6A29-C264-4907-A5B1-E141518289CC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71854" y="3911192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AE6611FF-47B6-4481-8852-E0378FACE3DD}"/>
              </a:ext>
            </a:extLst>
          </p:cNvPr>
          <p:cNvCxnSpPr>
            <a:cxnSpLocks/>
            <a:stCxn id="16" idx="3"/>
            <a:endCxn id="20" idx="1"/>
          </p:cNvCxnSpPr>
          <p:nvPr/>
        </p:nvCxnSpPr>
        <p:spPr>
          <a:xfrm>
            <a:off x="2271854" y="3911192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FE1FD9B-53F9-4487-B540-0F1BC2F12AA9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 flipV="1">
            <a:off x="4065091" y="3033333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043374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65091" y="3033333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753776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53209" y="3033333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40300" y="3033333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4065091" y="3820261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089882" y="3820261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5C328647-1DC0-4AC1-9578-A4D8148AD1F1}"/>
              </a:ext>
            </a:extLst>
          </p:cNvPr>
          <p:cNvSpPr txBox="1"/>
          <p:nvPr/>
        </p:nvSpPr>
        <p:spPr>
          <a:xfrm>
            <a:off x="1618951" y="221888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AB9B72B9-0330-4DAE-B628-D61C69423CD9}"/>
              </a:ext>
            </a:extLst>
          </p:cNvPr>
          <p:cNvSpPr txBox="1"/>
          <p:nvPr/>
        </p:nvSpPr>
        <p:spPr>
          <a:xfrm>
            <a:off x="3399895" y="222289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982186" y="221395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65BE8905-C0F3-4ED8-903F-C7909A67A6FA}"/>
              </a:ext>
            </a:extLst>
          </p:cNvPr>
          <p:cNvSpPr txBox="1"/>
          <p:nvPr/>
        </p:nvSpPr>
        <p:spPr>
          <a:xfrm>
            <a:off x="2315969" y="2440562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48E5B34-EA1D-4537-A5CC-1FCBAF4F64B5}"/>
              </a:ext>
            </a:extLst>
          </p:cNvPr>
          <p:cNvSpPr txBox="1"/>
          <p:nvPr/>
        </p:nvSpPr>
        <p:spPr>
          <a:xfrm>
            <a:off x="4615952" y="2441364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655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層が直列になっているニューラルネットワーク</a:t>
            </a:r>
            <a:endParaRPr kumimoji="1" lang="ja-JP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068DC3F-737B-4507-9967-31F060DA4365}"/>
              </a:ext>
            </a:extLst>
          </p:cNvPr>
          <p:cNvSpPr/>
          <p:nvPr/>
        </p:nvSpPr>
        <p:spPr>
          <a:xfrm>
            <a:off x="1905493" y="2736954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496F9C3-DA84-4B5A-86A1-A7405FAE6FF0}"/>
              </a:ext>
            </a:extLst>
          </p:cNvPr>
          <p:cNvSpPr/>
          <p:nvPr/>
        </p:nvSpPr>
        <p:spPr>
          <a:xfrm>
            <a:off x="1905493" y="3614809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698730" y="2736952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698730" y="3506448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698730" y="427594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698730" y="5045440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589E2390-6F39-4389-ACD7-662C7487FB13}"/>
              </a:ext>
            </a:extLst>
          </p:cNvPr>
          <p:cNvCxnSpPr>
            <a:stCxn id="14" idx="3"/>
            <a:endCxn id="17" idx="1"/>
          </p:cNvCxnSpPr>
          <p:nvPr/>
        </p:nvCxnSpPr>
        <p:spPr>
          <a:xfrm flipV="1">
            <a:off x="2271854" y="3033335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75A1925E-E31B-4538-873D-E33A01352DD7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271854" y="3033337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4FF3482F-2CC0-4FA4-9D42-349709A93DFB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271854" y="3033339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3242FE2F-7353-4C5A-9D80-E8AC1971059C}"/>
              </a:ext>
            </a:extLst>
          </p:cNvPr>
          <p:cNvCxnSpPr>
            <a:cxnSpLocks/>
          </p:cNvCxnSpPr>
          <p:nvPr/>
        </p:nvCxnSpPr>
        <p:spPr>
          <a:xfrm>
            <a:off x="2271854" y="3033341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E28BE466-F6A4-4213-9693-141C78C1A562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2271854" y="3033343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DDA1807D-5DDB-453F-A54E-0D5AC44BDEA1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2271854" y="3033335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599ED851-C4C5-4046-B886-3E368B6C5ADE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2271854" y="3802831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FBEE6A29-C264-4907-A5B1-E141518289CC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71854" y="3911192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AE6611FF-47B6-4481-8852-E0378FACE3DD}"/>
              </a:ext>
            </a:extLst>
          </p:cNvPr>
          <p:cNvCxnSpPr>
            <a:cxnSpLocks/>
            <a:stCxn id="16" idx="3"/>
            <a:endCxn id="20" idx="1"/>
          </p:cNvCxnSpPr>
          <p:nvPr/>
        </p:nvCxnSpPr>
        <p:spPr>
          <a:xfrm>
            <a:off x="2271854" y="3911192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FE1FD9B-53F9-4487-B540-0F1BC2F12AA9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 flipV="1">
            <a:off x="4065091" y="3033333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043374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65091" y="3033333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753776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53209" y="3033333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40300" y="3033333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4065091" y="3820261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089882" y="3820261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5C328647-1DC0-4AC1-9578-A4D8148AD1F1}"/>
              </a:ext>
            </a:extLst>
          </p:cNvPr>
          <p:cNvSpPr txBox="1"/>
          <p:nvPr/>
        </p:nvSpPr>
        <p:spPr>
          <a:xfrm>
            <a:off x="1618951" y="221888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AB9B72B9-0330-4DAE-B628-D61C69423CD9}"/>
              </a:ext>
            </a:extLst>
          </p:cNvPr>
          <p:cNvSpPr txBox="1"/>
          <p:nvPr/>
        </p:nvSpPr>
        <p:spPr>
          <a:xfrm>
            <a:off x="3399895" y="222289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982186" y="221395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65BE8905-C0F3-4ED8-903F-C7909A67A6FA}"/>
              </a:ext>
            </a:extLst>
          </p:cNvPr>
          <p:cNvSpPr txBox="1"/>
          <p:nvPr/>
        </p:nvSpPr>
        <p:spPr>
          <a:xfrm>
            <a:off x="2315969" y="2440562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48E5B34-EA1D-4537-A5CC-1FCBAF4F64B5}"/>
              </a:ext>
            </a:extLst>
          </p:cNvPr>
          <p:cNvSpPr txBox="1"/>
          <p:nvPr/>
        </p:nvSpPr>
        <p:spPr>
          <a:xfrm>
            <a:off x="4615952" y="2441364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375F1EF-46F1-4958-9EE0-0485C7F215F8}"/>
              </a:ext>
            </a:extLst>
          </p:cNvPr>
          <p:cNvSpPr/>
          <p:nvPr/>
        </p:nvSpPr>
        <p:spPr>
          <a:xfrm>
            <a:off x="1628573" y="2523281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D52FA639-2755-4F55-9794-2DFF41C53E12}"/>
              </a:ext>
            </a:extLst>
          </p:cNvPr>
          <p:cNvSpPr/>
          <p:nvPr/>
        </p:nvSpPr>
        <p:spPr>
          <a:xfrm>
            <a:off x="3424192" y="2523281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53EE4651-CC24-4607-9338-1FA41BE28104}"/>
              </a:ext>
            </a:extLst>
          </p:cNvPr>
          <p:cNvSpPr/>
          <p:nvPr/>
        </p:nvSpPr>
        <p:spPr>
          <a:xfrm>
            <a:off x="6077214" y="2540280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163AD42-46BF-43CD-8110-62969403BBC0}"/>
              </a:ext>
            </a:extLst>
          </p:cNvPr>
          <p:cNvSpPr txBox="1"/>
          <p:nvPr/>
        </p:nvSpPr>
        <p:spPr>
          <a:xfrm>
            <a:off x="1602341" y="594323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一層目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9F7FE75B-66D7-408F-BB07-38146643AC50}"/>
              </a:ext>
            </a:extLst>
          </p:cNvPr>
          <p:cNvSpPr txBox="1"/>
          <p:nvPr/>
        </p:nvSpPr>
        <p:spPr>
          <a:xfrm>
            <a:off x="3397960" y="593477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二層目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FD4A72F-5A97-4D06-829B-64F1593217F2}"/>
              </a:ext>
            </a:extLst>
          </p:cNvPr>
          <p:cNvSpPr txBox="1"/>
          <p:nvPr/>
        </p:nvSpPr>
        <p:spPr>
          <a:xfrm>
            <a:off x="6086531" y="597886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三層目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23F910B-59DB-4857-B2C2-7193773A8708}"/>
              </a:ext>
            </a:extLst>
          </p:cNvPr>
          <p:cNvSpPr txBox="1"/>
          <p:nvPr/>
        </p:nvSpPr>
        <p:spPr>
          <a:xfrm>
            <a:off x="6969569" y="5451063"/>
            <a:ext cx="1980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それぞれの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は、</a:t>
            </a:r>
            <a:r>
              <a:rPr kumimoji="1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同じ種類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700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EB8DE6-C091-4AD6-BC82-9AAED0A3C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深層学習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E7103F-0D70-4C6D-8CF5-D2C4E07FA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u="sng" dirty="0">
                <a:solidFill>
                  <a:srgbClr val="FF0000"/>
                </a:solidFill>
              </a:rPr>
              <a:t>層の数が多い（多層の）</a:t>
            </a:r>
            <a:r>
              <a:rPr lang="ja-JP" altLang="en-US" b="1" dirty="0">
                <a:solidFill>
                  <a:srgbClr val="C00000"/>
                </a:solidFill>
              </a:rPr>
              <a:t>ニューラルネットワーク</a:t>
            </a:r>
            <a:r>
              <a:rPr kumimoji="1"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深層学習</a:t>
            </a:r>
            <a:r>
              <a:rPr lang="ja-JP" altLang="en-US" dirty="0"/>
              <a:t>の機能をもつ</a:t>
            </a:r>
            <a:endParaRPr kumimoji="1"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深層学習</a:t>
            </a:r>
            <a:r>
              <a:rPr lang="ja-JP" altLang="en-US" dirty="0"/>
              <a:t>のことを</a:t>
            </a:r>
            <a:r>
              <a:rPr lang="ja-JP" altLang="en-US" b="1" dirty="0">
                <a:solidFill>
                  <a:srgbClr val="C00000"/>
                </a:solidFill>
              </a:rPr>
              <a:t>ディープラーニング</a:t>
            </a:r>
            <a:r>
              <a:rPr lang="ja-JP" altLang="en-US" dirty="0"/>
              <a:t>ともいう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309146-FEF8-412E-BADD-66060411F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785887A-92F1-48F4-86A3-158C1B56B013}"/>
              </a:ext>
            </a:extLst>
          </p:cNvPr>
          <p:cNvSpPr txBox="1"/>
          <p:nvPr/>
        </p:nvSpPr>
        <p:spPr>
          <a:xfrm>
            <a:off x="1316285" y="550049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層数が少ない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E075CE-ECB3-4C79-AFF3-92F083BC3AA2}"/>
              </a:ext>
            </a:extLst>
          </p:cNvPr>
          <p:cNvSpPr txBox="1"/>
          <p:nvPr/>
        </p:nvSpPr>
        <p:spPr>
          <a:xfrm>
            <a:off x="5648597" y="5546129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層数が多い（＝多層）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11B286-E3B0-4F06-8E98-2FED7E184343}"/>
              </a:ext>
            </a:extLst>
          </p:cNvPr>
          <p:cNvSpPr/>
          <p:nvPr/>
        </p:nvSpPr>
        <p:spPr>
          <a:xfrm>
            <a:off x="1582153" y="3254542"/>
            <a:ext cx="270710" cy="1894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6E2CDDB-1069-46A3-B384-5A17DAEF06C0}"/>
              </a:ext>
            </a:extLst>
          </p:cNvPr>
          <p:cNvSpPr/>
          <p:nvPr/>
        </p:nvSpPr>
        <p:spPr>
          <a:xfrm>
            <a:off x="1927831" y="3560567"/>
            <a:ext cx="270710" cy="12633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06A9A0A-EF1D-4C7C-9F10-B56C90FC63A5}"/>
              </a:ext>
            </a:extLst>
          </p:cNvPr>
          <p:cNvSpPr/>
          <p:nvPr/>
        </p:nvSpPr>
        <p:spPr>
          <a:xfrm>
            <a:off x="2273509" y="3429000"/>
            <a:ext cx="270710" cy="149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A5F059B-676E-4A22-800C-472BCE7054C7}"/>
              </a:ext>
            </a:extLst>
          </p:cNvPr>
          <p:cNvSpPr/>
          <p:nvPr/>
        </p:nvSpPr>
        <p:spPr>
          <a:xfrm>
            <a:off x="5167564" y="3389338"/>
            <a:ext cx="270710" cy="1894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5FE3580-B9A2-4CB3-B6F7-9C4850FD4932}"/>
              </a:ext>
            </a:extLst>
          </p:cNvPr>
          <p:cNvSpPr/>
          <p:nvPr/>
        </p:nvSpPr>
        <p:spPr>
          <a:xfrm>
            <a:off x="5513242" y="3521506"/>
            <a:ext cx="270710" cy="16227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883C835-C05F-4794-81A8-D2504AD59CD6}"/>
              </a:ext>
            </a:extLst>
          </p:cNvPr>
          <p:cNvSpPr/>
          <p:nvPr/>
        </p:nvSpPr>
        <p:spPr>
          <a:xfrm>
            <a:off x="5858920" y="3661607"/>
            <a:ext cx="270710" cy="12991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BEE9A41-4B93-401B-B141-5D4C6890CF52}"/>
              </a:ext>
            </a:extLst>
          </p:cNvPr>
          <p:cNvSpPr/>
          <p:nvPr/>
        </p:nvSpPr>
        <p:spPr>
          <a:xfrm>
            <a:off x="6204598" y="3985124"/>
            <a:ext cx="270710" cy="456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2E0410E-4670-42EF-9BA5-6F029360DA0C}"/>
              </a:ext>
            </a:extLst>
          </p:cNvPr>
          <p:cNvSpPr/>
          <p:nvPr/>
        </p:nvSpPr>
        <p:spPr>
          <a:xfrm>
            <a:off x="6563227" y="3707062"/>
            <a:ext cx="270710" cy="12537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3CFF19B-B34F-499B-8A6E-E7554CD48226}"/>
              </a:ext>
            </a:extLst>
          </p:cNvPr>
          <p:cNvSpPr/>
          <p:nvPr/>
        </p:nvSpPr>
        <p:spPr>
          <a:xfrm>
            <a:off x="6921856" y="3429000"/>
            <a:ext cx="270710" cy="1855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70F4513-9D6A-4E22-91DC-2544F5A23E45}"/>
              </a:ext>
            </a:extLst>
          </p:cNvPr>
          <p:cNvSpPr/>
          <p:nvPr/>
        </p:nvSpPr>
        <p:spPr>
          <a:xfrm>
            <a:off x="7280485" y="3707062"/>
            <a:ext cx="270710" cy="12991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580C598-21D2-4A0F-A961-B37C9256A00D}"/>
              </a:ext>
            </a:extLst>
          </p:cNvPr>
          <p:cNvSpPr/>
          <p:nvPr/>
        </p:nvSpPr>
        <p:spPr>
          <a:xfrm>
            <a:off x="7639114" y="3985124"/>
            <a:ext cx="270710" cy="8719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576AD72-FAA6-4061-98AE-F79D5BD50501}"/>
              </a:ext>
            </a:extLst>
          </p:cNvPr>
          <p:cNvSpPr/>
          <p:nvPr/>
        </p:nvSpPr>
        <p:spPr>
          <a:xfrm>
            <a:off x="7997743" y="3429000"/>
            <a:ext cx="270710" cy="18553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759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3. </a:t>
            </a:r>
            <a:r>
              <a:rPr lang="ja-JP" altLang="en-US" dirty="0"/>
              <a:t>活性化，伝搬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7287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層が直列になっているニューラルネットワーク</a:t>
            </a:r>
            <a:endParaRPr kumimoji="1" lang="ja-JP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068DC3F-737B-4507-9967-31F060DA4365}"/>
              </a:ext>
            </a:extLst>
          </p:cNvPr>
          <p:cNvSpPr/>
          <p:nvPr/>
        </p:nvSpPr>
        <p:spPr>
          <a:xfrm>
            <a:off x="1905493" y="2736954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496F9C3-DA84-4B5A-86A1-A7405FAE6FF0}"/>
              </a:ext>
            </a:extLst>
          </p:cNvPr>
          <p:cNvSpPr/>
          <p:nvPr/>
        </p:nvSpPr>
        <p:spPr>
          <a:xfrm>
            <a:off x="1905493" y="3614809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698730" y="2736952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698730" y="3506448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698730" y="427594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698730" y="5045440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52" name="矢印: 右 51">
            <a:extLst>
              <a:ext uri="{FF2B5EF4-FFF2-40B4-BE49-F238E27FC236}">
                <a16:creationId xmlns:a16="http://schemas.microsoft.com/office/drawing/2014/main" id="{CD01C3DE-B4C8-4AFC-B5F8-E402EFB51EDE}"/>
              </a:ext>
            </a:extLst>
          </p:cNvPr>
          <p:cNvSpPr/>
          <p:nvPr/>
        </p:nvSpPr>
        <p:spPr>
          <a:xfrm>
            <a:off x="2688131" y="3789230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矢印: 右 53">
            <a:extLst>
              <a:ext uri="{FF2B5EF4-FFF2-40B4-BE49-F238E27FC236}">
                <a16:creationId xmlns:a16="http://schemas.microsoft.com/office/drawing/2014/main" id="{C6FF99A1-8DEA-45A8-94CD-6EE3B95CCD80}"/>
              </a:ext>
            </a:extLst>
          </p:cNvPr>
          <p:cNvSpPr/>
          <p:nvPr/>
        </p:nvSpPr>
        <p:spPr>
          <a:xfrm>
            <a:off x="4906125" y="3767477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ACC2CC8-AF43-4A5E-8DE0-C2B7F2E9F7E1}"/>
              </a:ext>
            </a:extLst>
          </p:cNvPr>
          <p:cNvSpPr/>
          <p:nvPr/>
        </p:nvSpPr>
        <p:spPr>
          <a:xfrm>
            <a:off x="1628573" y="2523281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990AEC6-A4FD-4882-94E4-E93858A94594}"/>
              </a:ext>
            </a:extLst>
          </p:cNvPr>
          <p:cNvSpPr/>
          <p:nvPr/>
        </p:nvSpPr>
        <p:spPr>
          <a:xfrm>
            <a:off x="3424192" y="2523281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8B3A93C-B28D-400C-9C90-A52E4D846F60}"/>
              </a:ext>
            </a:extLst>
          </p:cNvPr>
          <p:cNvSpPr/>
          <p:nvPr/>
        </p:nvSpPr>
        <p:spPr>
          <a:xfrm>
            <a:off x="6077214" y="2540280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471D077-CC05-4412-8BC6-7EBDF9C788E4}"/>
              </a:ext>
            </a:extLst>
          </p:cNvPr>
          <p:cNvSpPr txBox="1"/>
          <p:nvPr/>
        </p:nvSpPr>
        <p:spPr>
          <a:xfrm>
            <a:off x="1602341" y="594323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一層目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EDA9E29-3629-4BB8-A874-C0E976717515}"/>
              </a:ext>
            </a:extLst>
          </p:cNvPr>
          <p:cNvSpPr txBox="1"/>
          <p:nvPr/>
        </p:nvSpPr>
        <p:spPr>
          <a:xfrm>
            <a:off x="3397960" y="593477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二層目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96CBA1A-39C0-40FD-AAA8-0D2B26C682EB}"/>
              </a:ext>
            </a:extLst>
          </p:cNvPr>
          <p:cNvSpPr txBox="1"/>
          <p:nvPr/>
        </p:nvSpPr>
        <p:spPr>
          <a:xfrm>
            <a:off x="6086531" y="597886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三層目</a:t>
            </a:r>
          </a:p>
        </p:txBody>
      </p:sp>
    </p:spTree>
    <p:extLst>
      <p:ext uri="{BB962C8B-B14F-4D97-AF65-F5344CB8AC3E}">
        <p14:creationId xmlns:p14="http://schemas.microsoft.com/office/powerpoint/2010/main" val="3385980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活性化と非活性化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068DC3F-737B-4507-9967-31F060DA4365}"/>
              </a:ext>
            </a:extLst>
          </p:cNvPr>
          <p:cNvSpPr/>
          <p:nvPr/>
        </p:nvSpPr>
        <p:spPr>
          <a:xfrm>
            <a:off x="1905493" y="2736954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496F9C3-DA84-4B5A-86A1-A7405FAE6FF0}"/>
              </a:ext>
            </a:extLst>
          </p:cNvPr>
          <p:cNvSpPr/>
          <p:nvPr/>
        </p:nvSpPr>
        <p:spPr>
          <a:xfrm>
            <a:off x="1905493" y="3614809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698730" y="2736952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698730" y="3506448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698730" y="4275944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698730" y="5045440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75A1925E-E31B-4538-873D-E33A01352DD7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271854" y="3033337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4FF3482F-2CC0-4FA4-9D42-349709A93DFB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271854" y="3033339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3242FE2F-7353-4C5A-9D80-E8AC1971059C}"/>
              </a:ext>
            </a:extLst>
          </p:cNvPr>
          <p:cNvCxnSpPr>
            <a:cxnSpLocks/>
          </p:cNvCxnSpPr>
          <p:nvPr/>
        </p:nvCxnSpPr>
        <p:spPr>
          <a:xfrm>
            <a:off x="2271854" y="3033341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E28BE466-F6A4-4213-9693-141C78C1A562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2271854" y="3033343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DDA1807D-5DDB-453F-A54E-0D5AC44BDEA1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2271854" y="3033335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599ED851-C4C5-4046-B886-3E368B6C5ADE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2271854" y="3802831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FBEE6A29-C264-4907-A5B1-E141518289CC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71854" y="3911192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AE6611FF-47B6-4481-8852-E0378FACE3DD}"/>
              </a:ext>
            </a:extLst>
          </p:cNvPr>
          <p:cNvCxnSpPr>
            <a:cxnSpLocks/>
            <a:stCxn id="16" idx="3"/>
            <a:endCxn id="20" idx="1"/>
          </p:cNvCxnSpPr>
          <p:nvPr/>
        </p:nvCxnSpPr>
        <p:spPr>
          <a:xfrm>
            <a:off x="2271854" y="3911192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043374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65091" y="3033333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753776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53209" y="3033333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40300" y="3033333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4065091" y="3820261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089882" y="3820261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665642-5C75-4016-96C7-DEC9ACFBB98E}"/>
              </a:ext>
            </a:extLst>
          </p:cNvPr>
          <p:cNvSpPr txBox="1"/>
          <p:nvPr/>
        </p:nvSpPr>
        <p:spPr>
          <a:xfrm>
            <a:off x="1486638" y="5851304"/>
            <a:ext cx="6955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活性化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したり、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非活性化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したりする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（入力に応じて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ダイナミック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に変化）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98AAF86C-6DDD-4646-8A5B-D8D2A4302DBF}"/>
              </a:ext>
            </a:extLst>
          </p:cNvPr>
          <p:cNvCxnSpPr>
            <a:cxnSpLocks/>
          </p:cNvCxnSpPr>
          <p:nvPr/>
        </p:nvCxnSpPr>
        <p:spPr>
          <a:xfrm>
            <a:off x="2271854" y="3021293"/>
            <a:ext cx="1426876" cy="12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AD5F59C9-F2ED-4C40-905E-FA779E7E50E0}"/>
              </a:ext>
            </a:extLst>
          </p:cNvPr>
          <p:cNvCxnSpPr>
            <a:cxnSpLocks/>
          </p:cNvCxnSpPr>
          <p:nvPr/>
        </p:nvCxnSpPr>
        <p:spPr>
          <a:xfrm>
            <a:off x="4043426" y="3002214"/>
            <a:ext cx="2309578" cy="31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411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2800" b="1" dirty="0">
                <a:solidFill>
                  <a:srgbClr val="C00000"/>
                </a:solidFill>
              </a:rPr>
              <a:t>伝搬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068DC3F-737B-4507-9967-31F060DA4365}"/>
              </a:ext>
            </a:extLst>
          </p:cNvPr>
          <p:cNvSpPr/>
          <p:nvPr/>
        </p:nvSpPr>
        <p:spPr>
          <a:xfrm>
            <a:off x="1905493" y="2736954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496F9C3-DA84-4B5A-86A1-A7405FAE6FF0}"/>
              </a:ext>
            </a:extLst>
          </p:cNvPr>
          <p:cNvSpPr/>
          <p:nvPr/>
        </p:nvSpPr>
        <p:spPr>
          <a:xfrm>
            <a:off x="1905493" y="3614809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698730" y="2736952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698730" y="3506448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698730" y="4275944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698730" y="5045440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75A1925E-E31B-4538-873D-E33A01352DD7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271854" y="3033337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4FF3482F-2CC0-4FA4-9D42-349709A93DFB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271854" y="3033339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3242FE2F-7353-4C5A-9D80-E8AC1971059C}"/>
              </a:ext>
            </a:extLst>
          </p:cNvPr>
          <p:cNvCxnSpPr>
            <a:cxnSpLocks/>
          </p:cNvCxnSpPr>
          <p:nvPr/>
        </p:nvCxnSpPr>
        <p:spPr>
          <a:xfrm>
            <a:off x="2271854" y="3033341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E28BE466-F6A4-4213-9693-141C78C1A562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2271854" y="3033343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DDA1807D-5DDB-453F-A54E-0D5AC44BDEA1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2271854" y="3033335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599ED851-C4C5-4046-B886-3E368B6C5ADE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2271854" y="3802831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FBEE6A29-C264-4907-A5B1-E141518289CC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71854" y="3911192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AE6611FF-47B6-4481-8852-E0378FACE3DD}"/>
              </a:ext>
            </a:extLst>
          </p:cNvPr>
          <p:cNvCxnSpPr>
            <a:cxnSpLocks/>
            <a:stCxn id="16" idx="3"/>
            <a:endCxn id="20" idx="1"/>
          </p:cNvCxnSpPr>
          <p:nvPr/>
        </p:nvCxnSpPr>
        <p:spPr>
          <a:xfrm>
            <a:off x="2271854" y="3911192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043374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65091" y="3033333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753776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53209" y="3033333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40300" y="3033333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4065091" y="3820261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089882" y="3820261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665642-5C75-4016-96C7-DEC9ACFBB98E}"/>
              </a:ext>
            </a:extLst>
          </p:cNvPr>
          <p:cNvSpPr txBox="1"/>
          <p:nvPr/>
        </p:nvSpPr>
        <p:spPr>
          <a:xfrm>
            <a:off x="103731" y="4701790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活性化したユニットは、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大きな値を出力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CC4309F-9FB1-4C87-B340-737BDC4A5ED3}"/>
              </a:ext>
            </a:extLst>
          </p:cNvPr>
          <p:cNvSpPr txBox="1"/>
          <p:nvPr/>
        </p:nvSpPr>
        <p:spPr>
          <a:xfrm>
            <a:off x="2170075" y="339087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大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9CA894F-42AB-4BA1-936F-A3A37F3B070B}"/>
              </a:ext>
            </a:extLst>
          </p:cNvPr>
          <p:cNvSpPr txBox="1"/>
          <p:nvPr/>
        </p:nvSpPr>
        <p:spPr>
          <a:xfrm>
            <a:off x="2836955" y="1933532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正の値で大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負の値で大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BA5BF29-8D07-461E-A016-98D08E10C0D6}"/>
              </a:ext>
            </a:extLst>
          </p:cNvPr>
          <p:cNvSpPr txBox="1"/>
          <p:nvPr/>
        </p:nvSpPr>
        <p:spPr>
          <a:xfrm>
            <a:off x="4280199" y="5167571"/>
            <a:ext cx="48013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次の層のユニットに、大きな値が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伝搬される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・重みが正なら、正の大きな値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・重みが負なら、負の大きな値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5D987760-9CAA-4D02-97B6-BAE8F5AFCDD6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271854" y="3021293"/>
            <a:ext cx="1426876" cy="12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4E060EBF-5780-4E7B-ABA1-4EFD1BB8DAE1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4043426" y="3002214"/>
            <a:ext cx="2309578" cy="31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622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4. </a:t>
            </a:r>
            <a:r>
              <a:rPr lang="ja-JP" altLang="en-US" dirty="0"/>
              <a:t>ニューラルネットワークでの学習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409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E58AED-CECB-4E21-9383-9F4D4A669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D7580C-37D8-42BA-9E97-5D884DBFB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深層学習</a:t>
            </a:r>
            <a:endParaRPr kumimoji="1"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ニューラルネットワーク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活性化，伝搬</a:t>
            </a:r>
            <a:endParaRPr kumimoji="1"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ニューラルネットワーク</a:t>
            </a:r>
            <a:r>
              <a:rPr kumimoji="1" lang="ja-JP" altLang="en-US" dirty="0"/>
              <a:t>での</a:t>
            </a:r>
            <a:r>
              <a:rPr kumimoji="1" lang="ja-JP" altLang="en-US" b="1" dirty="0"/>
              <a:t>学習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ニューラルネットワーク</a:t>
            </a:r>
            <a:r>
              <a:rPr lang="ja-JP" altLang="en-US" dirty="0"/>
              <a:t>を用いた</a:t>
            </a:r>
            <a:r>
              <a:rPr lang="ja-JP" altLang="en-US" b="1" dirty="0"/>
              <a:t>分類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画像</a:t>
            </a:r>
            <a:r>
              <a:rPr lang="ja-JP" altLang="en-US" dirty="0"/>
              <a:t>と</a:t>
            </a:r>
            <a:r>
              <a:rPr lang="ja-JP" altLang="en-US" b="1" dirty="0"/>
              <a:t>画素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ニューラルネットワーク</a:t>
            </a:r>
            <a:r>
              <a:rPr lang="ja-JP" altLang="en-US" dirty="0"/>
              <a:t>の</a:t>
            </a:r>
            <a:r>
              <a:rPr lang="ja-JP" altLang="en-US" b="1" dirty="0"/>
              <a:t>作成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学習不足</a:t>
            </a:r>
            <a:r>
              <a:rPr lang="ja-JP" altLang="en-US" dirty="0"/>
              <a:t>と</a:t>
            </a:r>
            <a:r>
              <a:rPr lang="ja-JP" altLang="en-US" b="1" dirty="0"/>
              <a:t>過学習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ニューラルネットワーク</a:t>
            </a:r>
            <a:r>
              <a:rPr lang="ja-JP" altLang="en-US" dirty="0"/>
              <a:t>の</a:t>
            </a:r>
            <a:r>
              <a:rPr lang="ja-JP" altLang="en-US" b="1" dirty="0"/>
              <a:t>利用の流れ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endParaRPr kumimoji="1" lang="en-US" altLang="ja-JP" b="1" dirty="0"/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03C8DF-7298-4909-9041-0DEDF03B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9D1C71E-BC71-448F-9B58-A18206CD204C}"/>
              </a:ext>
            </a:extLst>
          </p:cNvPr>
          <p:cNvSpPr txBox="1"/>
          <p:nvPr/>
        </p:nvSpPr>
        <p:spPr>
          <a:xfrm>
            <a:off x="2664477" y="6267576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大学の授業「人工知能」の前半部分の総まとめ＋発展</a:t>
            </a:r>
          </a:p>
        </p:txBody>
      </p:sp>
    </p:spTree>
    <p:extLst>
      <p:ext uri="{BB962C8B-B14F-4D97-AF65-F5344CB8AC3E}">
        <p14:creationId xmlns:p14="http://schemas.microsoft.com/office/powerpoint/2010/main" val="1971670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</a:rPr>
              <a:t>ニューラルネットワークの動作イメージ</a:t>
            </a:r>
            <a:endParaRPr kumimoji="1" lang="ja-JP" altLang="en-US" sz="2800" b="1" dirty="0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068DC3F-737B-4507-9967-31F060DA4365}"/>
              </a:ext>
            </a:extLst>
          </p:cNvPr>
          <p:cNvSpPr/>
          <p:nvPr/>
        </p:nvSpPr>
        <p:spPr>
          <a:xfrm>
            <a:off x="1905493" y="2736954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496F9C3-DA84-4B5A-86A1-A7405FAE6FF0}"/>
              </a:ext>
            </a:extLst>
          </p:cNvPr>
          <p:cNvSpPr/>
          <p:nvPr/>
        </p:nvSpPr>
        <p:spPr>
          <a:xfrm>
            <a:off x="1905493" y="3614809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698730" y="2736952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698730" y="3506448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698730" y="4275944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698730" y="5045440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75A1925E-E31B-4538-873D-E33A01352DD7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271854" y="3033337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4FF3482F-2CC0-4FA4-9D42-349709A93DFB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271854" y="3033339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3242FE2F-7353-4C5A-9D80-E8AC1971059C}"/>
              </a:ext>
            </a:extLst>
          </p:cNvPr>
          <p:cNvCxnSpPr>
            <a:cxnSpLocks/>
          </p:cNvCxnSpPr>
          <p:nvPr/>
        </p:nvCxnSpPr>
        <p:spPr>
          <a:xfrm>
            <a:off x="2271854" y="3033341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E28BE466-F6A4-4213-9693-141C78C1A562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2271854" y="3033343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DDA1807D-5DDB-453F-A54E-0D5AC44BDEA1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2271854" y="3033335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599ED851-C4C5-4046-B886-3E368B6C5ADE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2271854" y="3802831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FBEE6A29-C264-4907-A5B1-E141518289CC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71854" y="3911192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AE6611FF-47B6-4481-8852-E0378FACE3DD}"/>
              </a:ext>
            </a:extLst>
          </p:cNvPr>
          <p:cNvCxnSpPr>
            <a:cxnSpLocks/>
            <a:stCxn id="16" idx="3"/>
            <a:endCxn id="20" idx="1"/>
          </p:cNvCxnSpPr>
          <p:nvPr/>
        </p:nvCxnSpPr>
        <p:spPr>
          <a:xfrm>
            <a:off x="2271854" y="3911192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043374"/>
            <a:ext cx="2287913" cy="77688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65091" y="3033333"/>
            <a:ext cx="2287913" cy="7304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753776"/>
            <a:ext cx="2287913" cy="6648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53209" y="3033333"/>
            <a:ext cx="2299795" cy="15546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40300" y="3033333"/>
            <a:ext cx="2312704" cy="233322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4065091" y="3820261"/>
            <a:ext cx="2287913" cy="75206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089882" y="3820261"/>
            <a:ext cx="2263122" cy="153899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FEE8F8-2FF0-4518-AFD5-D564E9CCCE1D}"/>
              </a:ext>
            </a:extLst>
          </p:cNvPr>
          <p:cNvSpPr txBox="1"/>
          <p:nvPr/>
        </p:nvSpPr>
        <p:spPr>
          <a:xfrm>
            <a:off x="5970584" y="3181237"/>
            <a:ext cx="154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0.24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BA41558-B6DB-4DF0-B84C-0913756C7DD0}"/>
              </a:ext>
            </a:extLst>
          </p:cNvPr>
          <p:cNvSpPr txBox="1"/>
          <p:nvPr/>
        </p:nvSpPr>
        <p:spPr>
          <a:xfrm>
            <a:off x="5965776" y="4168148"/>
            <a:ext cx="154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0.83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8AF26ED-7555-4484-8668-6BA76AECC375}"/>
              </a:ext>
            </a:extLst>
          </p:cNvPr>
          <p:cNvSpPr txBox="1"/>
          <p:nvPr/>
        </p:nvSpPr>
        <p:spPr>
          <a:xfrm>
            <a:off x="7763821" y="227685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本来ある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べき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値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8609A0F-DC49-44C9-9435-7F5F9E6CC1F3}"/>
              </a:ext>
            </a:extLst>
          </p:cNvPr>
          <p:cNvSpPr txBox="1"/>
          <p:nvPr/>
        </p:nvSpPr>
        <p:spPr>
          <a:xfrm>
            <a:off x="7990605" y="318836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066E53A-F00F-4E76-A396-6C7481B099CA}"/>
              </a:ext>
            </a:extLst>
          </p:cNvPr>
          <p:cNvSpPr txBox="1"/>
          <p:nvPr/>
        </p:nvSpPr>
        <p:spPr>
          <a:xfrm>
            <a:off x="7990605" y="418654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1D933CEA-ED7E-40EF-83A5-70839353D81D}"/>
              </a:ext>
            </a:extLst>
          </p:cNvPr>
          <p:cNvCxnSpPr>
            <a:stCxn id="4" idx="3"/>
          </p:cNvCxnSpPr>
          <p:nvPr/>
        </p:nvCxnSpPr>
        <p:spPr>
          <a:xfrm>
            <a:off x="7511390" y="3381292"/>
            <a:ext cx="483260" cy="32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F415E9E7-4774-4302-BA88-426B19A98AA4}"/>
              </a:ext>
            </a:extLst>
          </p:cNvPr>
          <p:cNvCxnSpPr/>
          <p:nvPr/>
        </p:nvCxnSpPr>
        <p:spPr>
          <a:xfrm>
            <a:off x="7500992" y="4364573"/>
            <a:ext cx="483260" cy="32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AC3A50D-698B-4357-9AF7-3A1E0C8386A7}"/>
              </a:ext>
            </a:extLst>
          </p:cNvPr>
          <p:cNvSpPr txBox="1"/>
          <p:nvPr/>
        </p:nvSpPr>
        <p:spPr>
          <a:xfrm>
            <a:off x="7163245" y="3579454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誤差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0.24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A48F3A3-49B4-48E5-8F56-CB57911569D6}"/>
              </a:ext>
            </a:extLst>
          </p:cNvPr>
          <p:cNvSpPr txBox="1"/>
          <p:nvPr/>
        </p:nvSpPr>
        <p:spPr>
          <a:xfrm>
            <a:off x="7134602" y="4626507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誤差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-0.17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135193BF-90CC-4F61-96A5-5BD10B87AA93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2284087" y="3033335"/>
            <a:ext cx="1414643" cy="37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FAE22458-7838-4318-83A0-FC626B3888BF}"/>
              </a:ext>
            </a:extLst>
          </p:cNvPr>
          <p:cNvCxnSpPr>
            <a:cxnSpLocks/>
          </p:cNvCxnSpPr>
          <p:nvPr/>
        </p:nvCxnSpPr>
        <p:spPr>
          <a:xfrm flipV="1">
            <a:off x="4134231" y="3049009"/>
            <a:ext cx="2171319" cy="298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C0A9F41-F890-4AAC-B610-66B252DEB379}"/>
              </a:ext>
            </a:extLst>
          </p:cNvPr>
          <p:cNvSpPr txBox="1"/>
          <p:nvPr/>
        </p:nvSpPr>
        <p:spPr>
          <a:xfrm>
            <a:off x="4274026" y="2330141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活性度が下がるように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結合の重みを調整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3D9372B-B3F3-445A-AC22-298AD09EFBA6}"/>
              </a:ext>
            </a:extLst>
          </p:cNvPr>
          <p:cNvSpPr txBox="1"/>
          <p:nvPr/>
        </p:nvSpPr>
        <p:spPr>
          <a:xfrm>
            <a:off x="4769326" y="4920457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活性度が上がるように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結合の重みを調整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9865EE5-473D-49F3-BEDA-75F6F36D613D}"/>
              </a:ext>
            </a:extLst>
          </p:cNvPr>
          <p:cNvSpPr txBox="1"/>
          <p:nvPr/>
        </p:nvSpPr>
        <p:spPr>
          <a:xfrm>
            <a:off x="2126652" y="5139518"/>
            <a:ext cx="2236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より前の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層の結合の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重みも調整される</a:t>
            </a:r>
          </a:p>
        </p:txBody>
      </p:sp>
    </p:spTree>
    <p:extLst>
      <p:ext uri="{BB962C8B-B14F-4D97-AF65-F5344CB8AC3E}">
        <p14:creationId xmlns:p14="http://schemas.microsoft.com/office/powerpoint/2010/main" val="8798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30CEF7-60A7-4C1E-A41E-5F59CD539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7591926" cy="104738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学習能力をコンピュータに組み込んでおき，あとでデータを与えて学習させる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7181EE-D0C9-49DD-A0B6-CE20F3822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058" y="5855518"/>
            <a:ext cx="6367713" cy="683395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http://</a:t>
            </a:r>
            <a:r>
              <a:rPr lang="en-US" altLang="ja-JP" dirty="0" err="1"/>
              <a:t>playground.tensorflow.org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1E563E-F9D8-475C-B3C7-3969F8531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D8D0334-60B2-47DC-9553-42B37F84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78" y="1303199"/>
            <a:ext cx="6813117" cy="45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31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360CFBB-2D9C-49E1-9903-BB47637A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D445A5C-8030-4E0E-AE1E-8D4E6F745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03" y="768292"/>
            <a:ext cx="8859005" cy="321315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11046D-9A03-4706-8C91-286356253884}"/>
              </a:ext>
            </a:extLst>
          </p:cNvPr>
          <p:cNvSpPr txBox="1"/>
          <p:nvPr/>
        </p:nvSpPr>
        <p:spPr>
          <a:xfrm>
            <a:off x="1924050" y="469900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層目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669F14-7655-4841-9FB5-35529178A5EF}"/>
              </a:ext>
            </a:extLst>
          </p:cNvPr>
          <p:cNvSpPr txBox="1"/>
          <p:nvPr/>
        </p:nvSpPr>
        <p:spPr>
          <a:xfrm>
            <a:off x="4483100" y="4693682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層目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4305C3D-1BAE-4D28-9AAA-49AA044CE0BA}"/>
              </a:ext>
            </a:extLst>
          </p:cNvPr>
          <p:cNvSpPr txBox="1"/>
          <p:nvPr/>
        </p:nvSpPr>
        <p:spPr>
          <a:xfrm>
            <a:off x="3203575" y="4693682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→結合→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A8A05C-F6B5-4F58-8A87-386494DB564C}"/>
              </a:ext>
            </a:extLst>
          </p:cNvPr>
          <p:cNvSpPr txBox="1"/>
          <p:nvPr/>
        </p:nvSpPr>
        <p:spPr>
          <a:xfrm>
            <a:off x="860938" y="4656693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→結合→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74D5ADB-DE51-4F9D-8592-16108A3A342F}"/>
              </a:ext>
            </a:extLst>
          </p:cNvPr>
          <p:cNvSpPr txBox="1"/>
          <p:nvPr/>
        </p:nvSpPr>
        <p:spPr>
          <a:xfrm>
            <a:off x="305861" y="3891845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前処理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（データが青い部分にあれば活性化）</a:t>
            </a:r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1FABB553-AFFC-4758-B050-F245D74B2832}"/>
              </a:ext>
            </a:extLst>
          </p:cNvPr>
          <p:cNvSpPr/>
          <p:nvPr/>
        </p:nvSpPr>
        <p:spPr>
          <a:xfrm rot="5400000">
            <a:off x="3356390" y="3361821"/>
            <a:ext cx="356444" cy="38469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334ABDF-CA42-4B1E-8C70-907862F23C59}"/>
              </a:ext>
            </a:extLst>
          </p:cNvPr>
          <p:cNvSpPr txBox="1"/>
          <p:nvPr/>
        </p:nvSpPr>
        <p:spPr>
          <a:xfrm>
            <a:off x="2167401" y="5544591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3531FDF-4B04-42CA-8551-D624C57B5DEC}"/>
              </a:ext>
            </a:extLst>
          </p:cNvPr>
          <p:cNvSpPr/>
          <p:nvPr/>
        </p:nvSpPr>
        <p:spPr>
          <a:xfrm>
            <a:off x="2643261" y="6352144"/>
            <a:ext cx="3962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URL: https://playground.tensorflow.org/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FCC4EB6-CF0A-4F2A-A2C6-4E6AD604D354}"/>
              </a:ext>
            </a:extLst>
          </p:cNvPr>
          <p:cNvSpPr txBox="1"/>
          <p:nvPr/>
        </p:nvSpPr>
        <p:spPr>
          <a:xfrm>
            <a:off x="5868621" y="4289504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データが中央にあれば活性化</a:t>
            </a:r>
          </a:p>
        </p:txBody>
      </p:sp>
    </p:spTree>
    <p:extLst>
      <p:ext uri="{BB962C8B-B14F-4D97-AF65-F5344CB8AC3E}">
        <p14:creationId xmlns:p14="http://schemas.microsoft.com/office/powerpoint/2010/main" val="1351994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まとめ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068DC3F-737B-4507-9967-31F060DA4365}"/>
              </a:ext>
            </a:extLst>
          </p:cNvPr>
          <p:cNvSpPr/>
          <p:nvPr/>
        </p:nvSpPr>
        <p:spPr>
          <a:xfrm>
            <a:off x="1905493" y="2736954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496F9C3-DA84-4B5A-86A1-A7405FAE6FF0}"/>
              </a:ext>
            </a:extLst>
          </p:cNvPr>
          <p:cNvSpPr/>
          <p:nvPr/>
        </p:nvSpPr>
        <p:spPr>
          <a:xfrm>
            <a:off x="1905493" y="3614809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698730" y="2736952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698730" y="3506448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698730" y="427594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698730" y="5045440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589E2390-6F39-4389-ACD7-662C7487FB13}"/>
              </a:ext>
            </a:extLst>
          </p:cNvPr>
          <p:cNvCxnSpPr>
            <a:stCxn id="14" idx="3"/>
            <a:endCxn id="17" idx="1"/>
          </p:cNvCxnSpPr>
          <p:nvPr/>
        </p:nvCxnSpPr>
        <p:spPr>
          <a:xfrm flipV="1">
            <a:off x="2271854" y="3033335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75A1925E-E31B-4538-873D-E33A01352DD7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271854" y="3033337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4FF3482F-2CC0-4FA4-9D42-349709A93DFB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271854" y="3033339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3242FE2F-7353-4C5A-9D80-E8AC1971059C}"/>
              </a:ext>
            </a:extLst>
          </p:cNvPr>
          <p:cNvCxnSpPr>
            <a:cxnSpLocks/>
          </p:cNvCxnSpPr>
          <p:nvPr/>
        </p:nvCxnSpPr>
        <p:spPr>
          <a:xfrm>
            <a:off x="2271854" y="3033341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E28BE466-F6A4-4213-9693-141C78C1A562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2271854" y="3033343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165512" y="584799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DDA1807D-5DDB-453F-A54E-0D5AC44BDEA1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2271854" y="3033335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599ED851-C4C5-4046-B886-3E368B6C5ADE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2271854" y="3802831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FBEE6A29-C264-4907-A5B1-E141518289CC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71854" y="3911192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AE6611FF-47B6-4481-8852-E0378FACE3DD}"/>
              </a:ext>
            </a:extLst>
          </p:cNvPr>
          <p:cNvCxnSpPr>
            <a:cxnSpLocks/>
            <a:stCxn id="16" idx="3"/>
            <a:endCxn id="20" idx="1"/>
          </p:cNvCxnSpPr>
          <p:nvPr/>
        </p:nvCxnSpPr>
        <p:spPr>
          <a:xfrm>
            <a:off x="2271854" y="3911192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FE1FD9B-53F9-4487-B540-0F1BC2F12AA9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 flipV="1">
            <a:off x="4065091" y="3033333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043374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65091" y="3033333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753776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53209" y="3033333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40300" y="3033333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4065091" y="3820261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089882" y="3820261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5C328647-1DC0-4AC1-9578-A4D8148AD1F1}"/>
              </a:ext>
            </a:extLst>
          </p:cNvPr>
          <p:cNvSpPr txBox="1"/>
          <p:nvPr/>
        </p:nvSpPr>
        <p:spPr>
          <a:xfrm>
            <a:off x="1618951" y="221888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AB9B72B9-0330-4DAE-B628-D61C69423CD9}"/>
              </a:ext>
            </a:extLst>
          </p:cNvPr>
          <p:cNvSpPr txBox="1"/>
          <p:nvPr/>
        </p:nvSpPr>
        <p:spPr>
          <a:xfrm>
            <a:off x="3399895" y="222289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982186" y="221395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65BE8905-C0F3-4ED8-903F-C7909A67A6FA}"/>
              </a:ext>
            </a:extLst>
          </p:cNvPr>
          <p:cNvSpPr txBox="1"/>
          <p:nvPr/>
        </p:nvSpPr>
        <p:spPr>
          <a:xfrm>
            <a:off x="2315969" y="2440562"/>
            <a:ext cx="1567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48E5B34-EA1D-4537-A5CC-1FCBAF4F64B5}"/>
              </a:ext>
            </a:extLst>
          </p:cNvPr>
          <p:cNvSpPr txBox="1"/>
          <p:nvPr/>
        </p:nvSpPr>
        <p:spPr>
          <a:xfrm>
            <a:off x="4615952" y="2441364"/>
            <a:ext cx="1567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DE24A2F-DDDF-4F37-971C-D9201863BBD5}"/>
              </a:ext>
            </a:extLst>
          </p:cNvPr>
          <p:cNvSpPr txBox="1"/>
          <p:nvPr/>
        </p:nvSpPr>
        <p:spPr>
          <a:xfrm>
            <a:off x="201529" y="6329433"/>
            <a:ext cx="839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では、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</a:t>
            </a:r>
            <a:r>
              <a:rPr kumimoji="1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変化</a:t>
            </a:r>
          </a:p>
        </p:txBody>
      </p:sp>
    </p:spTree>
    <p:extLst>
      <p:ext uri="{BB962C8B-B14F-4D97-AF65-F5344CB8AC3E}">
        <p14:creationId xmlns:p14="http://schemas.microsoft.com/office/powerpoint/2010/main" val="1259286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F07442-3DBD-4845-A873-DF890FD8C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5</a:t>
            </a:r>
            <a:r>
              <a:rPr kumimoji="1" lang="en-US" altLang="ja-JP" dirty="0"/>
              <a:t>. </a:t>
            </a:r>
            <a:r>
              <a:rPr kumimoji="1" lang="ja-JP" altLang="en-US" dirty="0"/>
              <a:t>ニューラルネットワーク</a:t>
            </a:r>
            <a:br>
              <a:rPr kumimoji="1" lang="en-US" altLang="ja-JP" dirty="0"/>
            </a:br>
            <a:r>
              <a:rPr lang="ja-JP" altLang="en-US" dirty="0"/>
              <a:t>を用いた分類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60DD421-816C-4B2D-9758-0D97102664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9B49D4-2645-46EC-8DC2-0F5F0FA3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718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層が直列になっているニューラルネットワーク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D7DFCAB8-42D7-41D6-9F07-6400B57AFDF1}"/>
              </a:ext>
            </a:extLst>
          </p:cNvPr>
          <p:cNvSpPr/>
          <p:nvPr/>
        </p:nvSpPr>
        <p:spPr>
          <a:xfrm>
            <a:off x="3003136" y="2774102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B6844EC1-ED75-43D1-9BF0-89F99F34A674}"/>
              </a:ext>
            </a:extLst>
          </p:cNvPr>
          <p:cNvSpPr/>
          <p:nvPr/>
        </p:nvSpPr>
        <p:spPr>
          <a:xfrm>
            <a:off x="3003136" y="3543598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1450E3C8-4857-4213-9575-51A3D2E8BA84}"/>
              </a:ext>
            </a:extLst>
          </p:cNvPr>
          <p:cNvSpPr/>
          <p:nvPr/>
        </p:nvSpPr>
        <p:spPr>
          <a:xfrm>
            <a:off x="3003136" y="431309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B29C585D-E8BB-47A3-B6DE-2F688E723FFD}"/>
              </a:ext>
            </a:extLst>
          </p:cNvPr>
          <p:cNvSpPr/>
          <p:nvPr/>
        </p:nvSpPr>
        <p:spPr>
          <a:xfrm>
            <a:off x="2998239" y="5690667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33CA66AA-D3DE-4203-A228-E6328113EB28}"/>
              </a:ext>
            </a:extLst>
          </p:cNvPr>
          <p:cNvSpPr/>
          <p:nvPr/>
        </p:nvSpPr>
        <p:spPr>
          <a:xfrm>
            <a:off x="5657410" y="277410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94281D8B-5AE6-4632-BE0B-B8C96079B476}"/>
              </a:ext>
            </a:extLst>
          </p:cNvPr>
          <p:cNvSpPr/>
          <p:nvPr/>
        </p:nvSpPr>
        <p:spPr>
          <a:xfrm>
            <a:off x="5657410" y="356102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矢印: 右 62">
            <a:extLst>
              <a:ext uri="{FF2B5EF4-FFF2-40B4-BE49-F238E27FC236}">
                <a16:creationId xmlns:a16="http://schemas.microsoft.com/office/drawing/2014/main" id="{C7A544F5-ADA0-4FE6-A5ED-EFA29096C47C}"/>
              </a:ext>
            </a:extLst>
          </p:cNvPr>
          <p:cNvSpPr/>
          <p:nvPr/>
        </p:nvSpPr>
        <p:spPr>
          <a:xfrm>
            <a:off x="787634" y="384336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9" name="矢印: 右 68">
            <a:extLst>
              <a:ext uri="{FF2B5EF4-FFF2-40B4-BE49-F238E27FC236}">
                <a16:creationId xmlns:a16="http://schemas.microsoft.com/office/drawing/2014/main" id="{94C2D565-A40D-43CD-9541-A51A990C4BAA}"/>
              </a:ext>
            </a:extLst>
          </p:cNvPr>
          <p:cNvSpPr/>
          <p:nvPr/>
        </p:nvSpPr>
        <p:spPr>
          <a:xfrm>
            <a:off x="7429886" y="388753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0399047D-FE5D-4646-B802-866D6F2EE78F}"/>
              </a:ext>
            </a:extLst>
          </p:cNvPr>
          <p:cNvSpPr txBox="1"/>
          <p:nvPr/>
        </p:nvSpPr>
        <p:spPr>
          <a:xfrm>
            <a:off x="470137" y="469228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D5941334-9694-48EF-9BAC-23847CE1E00A}"/>
              </a:ext>
            </a:extLst>
          </p:cNvPr>
          <p:cNvSpPr txBox="1"/>
          <p:nvPr/>
        </p:nvSpPr>
        <p:spPr>
          <a:xfrm>
            <a:off x="7112389" y="471153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92399E8D-32F8-428E-966A-B6017F941BAF}"/>
              </a:ext>
            </a:extLst>
          </p:cNvPr>
          <p:cNvSpPr txBox="1"/>
          <p:nvPr/>
        </p:nvSpPr>
        <p:spPr>
          <a:xfrm>
            <a:off x="2725320" y="6469217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B7C48B99-0FC0-4AA2-ACEE-BD9BA2B2C201}"/>
              </a:ext>
            </a:extLst>
          </p:cNvPr>
          <p:cNvCxnSpPr>
            <a:cxnSpLocks/>
            <a:stCxn id="48" idx="3"/>
            <a:endCxn id="60" idx="1"/>
          </p:cNvCxnSpPr>
          <p:nvPr/>
        </p:nvCxnSpPr>
        <p:spPr>
          <a:xfrm flipV="1">
            <a:off x="3369497" y="3070483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44666963-9B52-4642-8C45-B67BF6BCD67B}"/>
              </a:ext>
            </a:extLst>
          </p:cNvPr>
          <p:cNvCxnSpPr>
            <a:cxnSpLocks/>
            <a:endCxn id="61" idx="1"/>
          </p:cNvCxnSpPr>
          <p:nvPr/>
        </p:nvCxnSpPr>
        <p:spPr>
          <a:xfrm>
            <a:off x="3369497" y="3080524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2D1BDA38-7113-4B63-A941-1BEC8EBB2D13}"/>
              </a:ext>
            </a:extLst>
          </p:cNvPr>
          <p:cNvCxnSpPr>
            <a:cxnSpLocks/>
            <a:endCxn id="60" idx="1"/>
          </p:cNvCxnSpPr>
          <p:nvPr/>
        </p:nvCxnSpPr>
        <p:spPr>
          <a:xfrm flipV="1">
            <a:off x="3369497" y="3070483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3B2FA046-288C-4D4E-947C-6F25CF4FAEA4}"/>
              </a:ext>
            </a:extLst>
          </p:cNvPr>
          <p:cNvCxnSpPr>
            <a:cxnSpLocks/>
            <a:endCxn id="61" idx="1"/>
          </p:cNvCxnSpPr>
          <p:nvPr/>
        </p:nvCxnSpPr>
        <p:spPr>
          <a:xfrm>
            <a:off x="3369497" y="3790926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>
            <a:extLst>
              <a:ext uri="{FF2B5EF4-FFF2-40B4-BE49-F238E27FC236}">
                <a16:creationId xmlns:a16="http://schemas.microsoft.com/office/drawing/2014/main" id="{1A8B2393-2C2F-43AB-9D98-21CD9ADC143E}"/>
              </a:ext>
            </a:extLst>
          </p:cNvPr>
          <p:cNvCxnSpPr>
            <a:cxnSpLocks/>
            <a:endCxn id="60" idx="1"/>
          </p:cNvCxnSpPr>
          <p:nvPr/>
        </p:nvCxnSpPr>
        <p:spPr>
          <a:xfrm flipV="1">
            <a:off x="3357615" y="3070483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F711BD64-6F00-4C03-AEDC-B6835E190FF9}"/>
              </a:ext>
            </a:extLst>
          </p:cNvPr>
          <p:cNvCxnSpPr>
            <a:cxnSpLocks/>
            <a:stCxn id="58" idx="3"/>
            <a:endCxn id="60" idx="1"/>
          </p:cNvCxnSpPr>
          <p:nvPr/>
        </p:nvCxnSpPr>
        <p:spPr>
          <a:xfrm flipV="1">
            <a:off x="3364600" y="3070483"/>
            <a:ext cx="2292810" cy="291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>
            <a:extLst>
              <a:ext uri="{FF2B5EF4-FFF2-40B4-BE49-F238E27FC236}">
                <a16:creationId xmlns:a16="http://schemas.microsoft.com/office/drawing/2014/main" id="{702EC1E1-71B7-4B96-AEB8-AFC63A00A3F5}"/>
              </a:ext>
            </a:extLst>
          </p:cNvPr>
          <p:cNvCxnSpPr>
            <a:cxnSpLocks/>
            <a:stCxn id="56" idx="3"/>
            <a:endCxn id="61" idx="1"/>
          </p:cNvCxnSpPr>
          <p:nvPr/>
        </p:nvCxnSpPr>
        <p:spPr>
          <a:xfrm flipV="1">
            <a:off x="3369497" y="3857411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4E84EFD4-2473-416A-91FE-4FA05B154DD8}"/>
              </a:ext>
            </a:extLst>
          </p:cNvPr>
          <p:cNvCxnSpPr>
            <a:cxnSpLocks/>
            <a:stCxn id="58" idx="3"/>
            <a:endCxn id="61" idx="1"/>
          </p:cNvCxnSpPr>
          <p:nvPr/>
        </p:nvCxnSpPr>
        <p:spPr>
          <a:xfrm flipV="1">
            <a:off x="3364600" y="3857411"/>
            <a:ext cx="2292810" cy="212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4677A388-882B-45E7-9F5A-F2B1E9B4B1AB}"/>
              </a:ext>
            </a:extLst>
          </p:cNvPr>
          <p:cNvSpPr txBox="1"/>
          <p:nvPr/>
        </p:nvSpPr>
        <p:spPr>
          <a:xfrm>
            <a:off x="5124178" y="2019184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28C2116E-D65B-4567-B49A-74D463BC387E}"/>
              </a:ext>
            </a:extLst>
          </p:cNvPr>
          <p:cNvSpPr txBox="1"/>
          <p:nvPr/>
        </p:nvSpPr>
        <p:spPr>
          <a:xfrm>
            <a:off x="3729821" y="5635058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8B0C829E-FBE4-4661-8294-546703294527}"/>
              </a:ext>
            </a:extLst>
          </p:cNvPr>
          <p:cNvSpPr/>
          <p:nvPr/>
        </p:nvSpPr>
        <p:spPr>
          <a:xfrm>
            <a:off x="5657410" y="5173423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4" name="楕円 83">
            <a:extLst>
              <a:ext uri="{FF2B5EF4-FFF2-40B4-BE49-F238E27FC236}">
                <a16:creationId xmlns:a16="http://schemas.microsoft.com/office/drawing/2014/main" id="{7A66BEB0-999A-4AEB-831C-7FBFF8154633}"/>
              </a:ext>
            </a:extLst>
          </p:cNvPr>
          <p:cNvSpPr/>
          <p:nvPr/>
        </p:nvSpPr>
        <p:spPr>
          <a:xfrm>
            <a:off x="5793733" y="4383692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5" name="楕円 84">
            <a:extLst>
              <a:ext uri="{FF2B5EF4-FFF2-40B4-BE49-F238E27FC236}">
                <a16:creationId xmlns:a16="http://schemas.microsoft.com/office/drawing/2014/main" id="{4DFD4E4F-99B5-42A0-AA10-ED15F212CA4D}"/>
              </a:ext>
            </a:extLst>
          </p:cNvPr>
          <p:cNvSpPr/>
          <p:nvPr/>
        </p:nvSpPr>
        <p:spPr>
          <a:xfrm>
            <a:off x="5793192" y="4621140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6" name="楕円 85">
            <a:extLst>
              <a:ext uri="{FF2B5EF4-FFF2-40B4-BE49-F238E27FC236}">
                <a16:creationId xmlns:a16="http://schemas.microsoft.com/office/drawing/2014/main" id="{A3A559DF-B338-416D-8A23-9C22EB43BEC1}"/>
              </a:ext>
            </a:extLst>
          </p:cNvPr>
          <p:cNvSpPr/>
          <p:nvPr/>
        </p:nvSpPr>
        <p:spPr>
          <a:xfrm>
            <a:off x="5793733" y="4878767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48E391CE-EEC2-4E5B-A766-7E7F8654476B}"/>
              </a:ext>
            </a:extLst>
          </p:cNvPr>
          <p:cNvCxnSpPr>
            <a:cxnSpLocks/>
            <a:stCxn id="48" idx="3"/>
            <a:endCxn id="83" idx="1"/>
          </p:cNvCxnSpPr>
          <p:nvPr/>
        </p:nvCxnSpPr>
        <p:spPr>
          <a:xfrm>
            <a:off x="3369497" y="3070485"/>
            <a:ext cx="2287913" cy="2399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1080789F-B9E2-4E70-9F2B-50EEC0DAEE74}"/>
              </a:ext>
            </a:extLst>
          </p:cNvPr>
          <p:cNvCxnSpPr>
            <a:cxnSpLocks/>
            <a:stCxn id="54" idx="3"/>
            <a:endCxn id="83" idx="1"/>
          </p:cNvCxnSpPr>
          <p:nvPr/>
        </p:nvCxnSpPr>
        <p:spPr>
          <a:xfrm>
            <a:off x="3369497" y="3839981"/>
            <a:ext cx="2287913" cy="1629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>
            <a:extLst>
              <a:ext uri="{FF2B5EF4-FFF2-40B4-BE49-F238E27FC236}">
                <a16:creationId xmlns:a16="http://schemas.microsoft.com/office/drawing/2014/main" id="{A1BC6D1D-3087-4966-A7AC-7D93CEF88C2F}"/>
              </a:ext>
            </a:extLst>
          </p:cNvPr>
          <p:cNvCxnSpPr>
            <a:cxnSpLocks/>
            <a:stCxn id="56" idx="3"/>
            <a:endCxn id="83" idx="1"/>
          </p:cNvCxnSpPr>
          <p:nvPr/>
        </p:nvCxnSpPr>
        <p:spPr>
          <a:xfrm>
            <a:off x="3369497" y="4609477"/>
            <a:ext cx="2287913" cy="86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4A93ECD4-868C-4913-AA04-AEBD2DFF4E1B}"/>
              </a:ext>
            </a:extLst>
          </p:cNvPr>
          <p:cNvCxnSpPr>
            <a:cxnSpLocks/>
            <a:stCxn id="58" idx="3"/>
            <a:endCxn id="83" idx="1"/>
          </p:cNvCxnSpPr>
          <p:nvPr/>
        </p:nvCxnSpPr>
        <p:spPr>
          <a:xfrm flipV="1">
            <a:off x="3364600" y="5469806"/>
            <a:ext cx="2292810" cy="517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5EAAD3F-4159-488B-B7BA-5363F9EB1250}"/>
              </a:ext>
            </a:extLst>
          </p:cNvPr>
          <p:cNvSpPr txBox="1"/>
          <p:nvPr/>
        </p:nvSpPr>
        <p:spPr>
          <a:xfrm>
            <a:off x="2409338" y="2016494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128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92" name="楕円 91">
            <a:extLst>
              <a:ext uri="{FF2B5EF4-FFF2-40B4-BE49-F238E27FC236}">
                <a16:creationId xmlns:a16="http://schemas.microsoft.com/office/drawing/2014/main" id="{51134AFC-7556-4F81-99EC-C776807F6F7D}"/>
              </a:ext>
            </a:extLst>
          </p:cNvPr>
          <p:cNvSpPr/>
          <p:nvPr/>
        </p:nvSpPr>
        <p:spPr>
          <a:xfrm>
            <a:off x="3116422" y="4999466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3" name="楕円 92">
            <a:extLst>
              <a:ext uri="{FF2B5EF4-FFF2-40B4-BE49-F238E27FC236}">
                <a16:creationId xmlns:a16="http://schemas.microsoft.com/office/drawing/2014/main" id="{D92271FC-88BC-4497-A4BB-F551F31F94FA}"/>
              </a:ext>
            </a:extLst>
          </p:cNvPr>
          <p:cNvSpPr/>
          <p:nvPr/>
        </p:nvSpPr>
        <p:spPr>
          <a:xfrm>
            <a:off x="3115881" y="5236914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4" name="楕円 93">
            <a:extLst>
              <a:ext uri="{FF2B5EF4-FFF2-40B4-BE49-F238E27FC236}">
                <a16:creationId xmlns:a16="http://schemas.microsoft.com/office/drawing/2014/main" id="{7EBC7B25-2463-4BEE-97EC-3B927E816623}"/>
              </a:ext>
            </a:extLst>
          </p:cNvPr>
          <p:cNvSpPr/>
          <p:nvPr/>
        </p:nvSpPr>
        <p:spPr>
          <a:xfrm>
            <a:off x="3116422" y="5494541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CF7E32E5-B893-42F8-9639-3EE1D2BFE6FA}"/>
              </a:ext>
            </a:extLst>
          </p:cNvPr>
          <p:cNvSpPr txBox="1"/>
          <p:nvPr/>
        </p:nvSpPr>
        <p:spPr>
          <a:xfrm>
            <a:off x="5380658" y="591570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89C2AFC4-299D-4A55-BCB8-73D6139D544F}"/>
              </a:ext>
            </a:extLst>
          </p:cNvPr>
          <p:cNvSpPr/>
          <p:nvPr/>
        </p:nvSpPr>
        <p:spPr>
          <a:xfrm>
            <a:off x="2247006" y="2699018"/>
            <a:ext cx="4658382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170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317" y="50232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１０種類の中から１つに分類する場合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E90A53B-758F-4A3C-A0E8-C5B799A52924}"/>
              </a:ext>
            </a:extLst>
          </p:cNvPr>
          <p:cNvSpPr txBox="1"/>
          <p:nvPr/>
        </p:nvSpPr>
        <p:spPr>
          <a:xfrm flipH="1">
            <a:off x="7092072" y="4708001"/>
            <a:ext cx="1840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9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整数の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いずれか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9D36079-A68C-478B-B3F8-EB6DAFD4AE01}"/>
              </a:ext>
            </a:extLst>
          </p:cNvPr>
          <p:cNvSpPr/>
          <p:nvPr/>
        </p:nvSpPr>
        <p:spPr>
          <a:xfrm>
            <a:off x="2226689" y="2043606"/>
            <a:ext cx="4658382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77E7E234-3AF7-4811-B45B-2CFDEA7C8882}"/>
              </a:ext>
            </a:extLst>
          </p:cNvPr>
          <p:cNvSpPr/>
          <p:nvPr/>
        </p:nvSpPr>
        <p:spPr>
          <a:xfrm>
            <a:off x="767317" y="318795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577D3ED-54E3-495B-A9B0-56BF74BEAFF3}"/>
              </a:ext>
            </a:extLst>
          </p:cNvPr>
          <p:cNvSpPr/>
          <p:nvPr/>
        </p:nvSpPr>
        <p:spPr>
          <a:xfrm>
            <a:off x="7409569" y="3232121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95B680C-2B51-49DE-B0C5-E22155B56723}"/>
              </a:ext>
            </a:extLst>
          </p:cNvPr>
          <p:cNvSpPr txBox="1"/>
          <p:nvPr/>
        </p:nvSpPr>
        <p:spPr>
          <a:xfrm>
            <a:off x="449820" y="403687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68167DF-C3FC-40C2-9319-C1AEBACE7A95}"/>
              </a:ext>
            </a:extLst>
          </p:cNvPr>
          <p:cNvSpPr txBox="1"/>
          <p:nvPr/>
        </p:nvSpPr>
        <p:spPr>
          <a:xfrm>
            <a:off x="7092072" y="405612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</p:spTree>
    <p:extLst>
      <p:ext uri="{BB962C8B-B14F-4D97-AF65-F5344CB8AC3E}">
        <p14:creationId xmlns:p14="http://schemas.microsoft.com/office/powerpoint/2010/main" val="3882987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81506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１０種類に分類するニューラルネットワーク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059019" y="250212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059019" y="3271625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059019" y="404112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054122" y="541869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5713293" y="2502127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5713293" y="3289055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843517" y="3571392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85769" y="3615560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526020" y="442031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68272" y="443956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781203" y="6197244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FE1FD9B-53F9-4487-B540-0F1BC2F12AA9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 flipV="1">
            <a:off x="3425380" y="2798510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25380" y="2808551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25380" y="2798510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25380" y="3518953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13498" y="2798510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3420483" y="2798510"/>
            <a:ext cx="2292810" cy="291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3425380" y="3585438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 flipV="1">
            <a:off x="3420483" y="3585438"/>
            <a:ext cx="2292810" cy="212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180061" y="1747211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48E5B34-EA1D-4537-A5CC-1FCBAF4F64B5}"/>
              </a:ext>
            </a:extLst>
          </p:cNvPr>
          <p:cNvSpPr txBox="1"/>
          <p:nvPr/>
        </p:nvSpPr>
        <p:spPr>
          <a:xfrm>
            <a:off x="3785704" y="5363085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0679C62-8EB6-44A8-B986-59BA90AF34B7}"/>
              </a:ext>
            </a:extLst>
          </p:cNvPr>
          <p:cNvSpPr/>
          <p:nvPr/>
        </p:nvSpPr>
        <p:spPr>
          <a:xfrm>
            <a:off x="5713293" y="49014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F57DCB0-F002-4F56-8EE7-B325F6E22840}"/>
              </a:ext>
            </a:extLst>
          </p:cNvPr>
          <p:cNvSpPr/>
          <p:nvPr/>
        </p:nvSpPr>
        <p:spPr>
          <a:xfrm>
            <a:off x="5849616" y="4111719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5B96B41D-CEC1-429D-8089-7CF6DE52635C}"/>
              </a:ext>
            </a:extLst>
          </p:cNvPr>
          <p:cNvSpPr/>
          <p:nvPr/>
        </p:nvSpPr>
        <p:spPr>
          <a:xfrm>
            <a:off x="5849075" y="4349167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716B1D7-1923-4006-A92D-CC57A75B0E70}"/>
              </a:ext>
            </a:extLst>
          </p:cNvPr>
          <p:cNvSpPr/>
          <p:nvPr/>
        </p:nvSpPr>
        <p:spPr>
          <a:xfrm>
            <a:off x="5849616" y="4606794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07BC21E0-6382-4D3B-BBF7-4F15676589E1}"/>
              </a:ext>
            </a:extLst>
          </p:cNvPr>
          <p:cNvCxnSpPr>
            <a:cxnSpLocks/>
            <a:stCxn id="17" idx="3"/>
            <a:endCxn id="44" idx="1"/>
          </p:cNvCxnSpPr>
          <p:nvPr/>
        </p:nvCxnSpPr>
        <p:spPr>
          <a:xfrm>
            <a:off x="3425380" y="2798512"/>
            <a:ext cx="2287913" cy="2399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B616B49E-4F56-4871-AF9F-3DC39E301D23}"/>
              </a:ext>
            </a:extLst>
          </p:cNvPr>
          <p:cNvCxnSpPr>
            <a:cxnSpLocks/>
            <a:stCxn id="18" idx="3"/>
            <a:endCxn id="44" idx="1"/>
          </p:cNvCxnSpPr>
          <p:nvPr/>
        </p:nvCxnSpPr>
        <p:spPr>
          <a:xfrm>
            <a:off x="3425380" y="3568008"/>
            <a:ext cx="2287913" cy="1629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24B84664-3ED1-4632-844E-6D857F2F219F}"/>
              </a:ext>
            </a:extLst>
          </p:cNvPr>
          <p:cNvCxnSpPr>
            <a:cxnSpLocks/>
            <a:stCxn id="19" idx="3"/>
            <a:endCxn id="44" idx="1"/>
          </p:cNvCxnSpPr>
          <p:nvPr/>
        </p:nvCxnSpPr>
        <p:spPr>
          <a:xfrm>
            <a:off x="3425380" y="4337504"/>
            <a:ext cx="2287913" cy="86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696D88AC-EA39-4F24-BAF5-F83B8D7B7BC2}"/>
              </a:ext>
            </a:extLst>
          </p:cNvPr>
          <p:cNvCxnSpPr>
            <a:cxnSpLocks/>
            <a:stCxn id="20" idx="3"/>
            <a:endCxn id="44" idx="1"/>
          </p:cNvCxnSpPr>
          <p:nvPr/>
        </p:nvCxnSpPr>
        <p:spPr>
          <a:xfrm flipV="1">
            <a:off x="3420483" y="5197833"/>
            <a:ext cx="2292810" cy="517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5BCA330-9C50-477C-B867-4448A9D0CC8A}"/>
              </a:ext>
            </a:extLst>
          </p:cNvPr>
          <p:cNvSpPr txBox="1"/>
          <p:nvPr/>
        </p:nvSpPr>
        <p:spPr>
          <a:xfrm>
            <a:off x="2465221" y="1744521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128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A902E25E-A77B-4843-AF59-DCB3ADEE5D07}"/>
              </a:ext>
            </a:extLst>
          </p:cNvPr>
          <p:cNvSpPr/>
          <p:nvPr/>
        </p:nvSpPr>
        <p:spPr>
          <a:xfrm>
            <a:off x="3172305" y="4727493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3BF57C04-3EA6-4E52-B541-CD57A410EC60}"/>
              </a:ext>
            </a:extLst>
          </p:cNvPr>
          <p:cNvSpPr/>
          <p:nvPr/>
        </p:nvSpPr>
        <p:spPr>
          <a:xfrm>
            <a:off x="3171764" y="4964941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F9857788-9EBF-4029-BD5F-67807C413048}"/>
              </a:ext>
            </a:extLst>
          </p:cNvPr>
          <p:cNvSpPr/>
          <p:nvPr/>
        </p:nvSpPr>
        <p:spPr>
          <a:xfrm>
            <a:off x="3172305" y="5222568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35D8CCF-7151-4B21-82AC-56ED1939AA4D}"/>
              </a:ext>
            </a:extLst>
          </p:cNvPr>
          <p:cNvSpPr txBox="1"/>
          <p:nvPr/>
        </p:nvSpPr>
        <p:spPr>
          <a:xfrm>
            <a:off x="5436541" y="564373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FA6EFD1-5304-4956-9916-9010DA1E6AC6}"/>
              </a:ext>
            </a:extLst>
          </p:cNvPr>
          <p:cNvSpPr/>
          <p:nvPr/>
        </p:nvSpPr>
        <p:spPr>
          <a:xfrm>
            <a:off x="2302889" y="2427045"/>
            <a:ext cx="4658382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F8B52AE-7369-49E8-A04C-6CA23D03E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906" y="2419049"/>
            <a:ext cx="640135" cy="3224670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1593629-3643-42B9-9759-718DDC664E1D}"/>
              </a:ext>
            </a:extLst>
          </p:cNvPr>
          <p:cNvSpPr txBox="1"/>
          <p:nvPr/>
        </p:nvSpPr>
        <p:spPr>
          <a:xfrm flipH="1">
            <a:off x="2465221" y="1010438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</p:spTree>
    <p:extLst>
      <p:ext uri="{BB962C8B-B14F-4D97-AF65-F5344CB8AC3E}">
        <p14:creationId xmlns:p14="http://schemas.microsoft.com/office/powerpoint/2010/main" val="3987946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F8B52AE-7369-49E8-A04C-6CA23D03E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906" y="2419049"/>
            <a:ext cx="640135" cy="322467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81506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１０種類に分類するニューラルネットワーク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059019" y="250212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059019" y="3271625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059019" y="404112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054122" y="541869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5713293" y="2502127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5713293" y="3289055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843517" y="3571392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85769" y="3615560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526020" y="442031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68272" y="443956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781203" y="6197244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FE1FD9B-53F9-4487-B540-0F1BC2F12AA9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 flipV="1">
            <a:off x="3425380" y="2798510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25380" y="2808551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25380" y="2798510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25380" y="3518953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13498" y="2798510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3420483" y="2798510"/>
            <a:ext cx="2292810" cy="291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3425380" y="3585438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 flipV="1">
            <a:off x="3420483" y="3585438"/>
            <a:ext cx="2292810" cy="212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180061" y="1747211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48E5B34-EA1D-4537-A5CC-1FCBAF4F64B5}"/>
              </a:ext>
            </a:extLst>
          </p:cNvPr>
          <p:cNvSpPr txBox="1"/>
          <p:nvPr/>
        </p:nvSpPr>
        <p:spPr>
          <a:xfrm>
            <a:off x="3785704" y="5363085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0679C62-8EB6-44A8-B986-59BA90AF34B7}"/>
              </a:ext>
            </a:extLst>
          </p:cNvPr>
          <p:cNvSpPr/>
          <p:nvPr/>
        </p:nvSpPr>
        <p:spPr>
          <a:xfrm>
            <a:off x="5713293" y="49014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F57DCB0-F002-4F56-8EE7-B325F6E22840}"/>
              </a:ext>
            </a:extLst>
          </p:cNvPr>
          <p:cNvSpPr/>
          <p:nvPr/>
        </p:nvSpPr>
        <p:spPr>
          <a:xfrm>
            <a:off x="5849616" y="4111719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5B96B41D-CEC1-429D-8089-7CF6DE52635C}"/>
              </a:ext>
            </a:extLst>
          </p:cNvPr>
          <p:cNvSpPr/>
          <p:nvPr/>
        </p:nvSpPr>
        <p:spPr>
          <a:xfrm>
            <a:off x="5849075" y="4349167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716B1D7-1923-4006-A92D-CC57A75B0E70}"/>
              </a:ext>
            </a:extLst>
          </p:cNvPr>
          <p:cNvSpPr/>
          <p:nvPr/>
        </p:nvSpPr>
        <p:spPr>
          <a:xfrm>
            <a:off x="5849616" y="4606794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07BC21E0-6382-4D3B-BBF7-4F15676589E1}"/>
              </a:ext>
            </a:extLst>
          </p:cNvPr>
          <p:cNvCxnSpPr>
            <a:cxnSpLocks/>
            <a:stCxn id="17" idx="3"/>
            <a:endCxn id="44" idx="1"/>
          </p:cNvCxnSpPr>
          <p:nvPr/>
        </p:nvCxnSpPr>
        <p:spPr>
          <a:xfrm>
            <a:off x="3425380" y="2798512"/>
            <a:ext cx="2287913" cy="2399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B616B49E-4F56-4871-AF9F-3DC39E301D23}"/>
              </a:ext>
            </a:extLst>
          </p:cNvPr>
          <p:cNvCxnSpPr>
            <a:cxnSpLocks/>
            <a:stCxn id="18" idx="3"/>
            <a:endCxn id="44" idx="1"/>
          </p:cNvCxnSpPr>
          <p:nvPr/>
        </p:nvCxnSpPr>
        <p:spPr>
          <a:xfrm>
            <a:off x="3425380" y="3568008"/>
            <a:ext cx="2287913" cy="1629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24B84664-3ED1-4632-844E-6D857F2F219F}"/>
              </a:ext>
            </a:extLst>
          </p:cNvPr>
          <p:cNvCxnSpPr>
            <a:cxnSpLocks/>
            <a:stCxn id="19" idx="3"/>
            <a:endCxn id="44" idx="1"/>
          </p:cNvCxnSpPr>
          <p:nvPr/>
        </p:nvCxnSpPr>
        <p:spPr>
          <a:xfrm>
            <a:off x="3425380" y="4337504"/>
            <a:ext cx="2287913" cy="86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696D88AC-EA39-4F24-BAF5-F83B8D7B7BC2}"/>
              </a:ext>
            </a:extLst>
          </p:cNvPr>
          <p:cNvCxnSpPr>
            <a:cxnSpLocks/>
            <a:stCxn id="20" idx="3"/>
            <a:endCxn id="44" idx="1"/>
          </p:cNvCxnSpPr>
          <p:nvPr/>
        </p:nvCxnSpPr>
        <p:spPr>
          <a:xfrm flipV="1">
            <a:off x="3420483" y="5197833"/>
            <a:ext cx="2292810" cy="517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5BCA330-9C50-477C-B867-4448A9D0CC8A}"/>
              </a:ext>
            </a:extLst>
          </p:cNvPr>
          <p:cNvSpPr txBox="1"/>
          <p:nvPr/>
        </p:nvSpPr>
        <p:spPr>
          <a:xfrm>
            <a:off x="2465221" y="1744521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128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A902E25E-A77B-4843-AF59-DCB3ADEE5D07}"/>
              </a:ext>
            </a:extLst>
          </p:cNvPr>
          <p:cNvSpPr/>
          <p:nvPr/>
        </p:nvSpPr>
        <p:spPr>
          <a:xfrm>
            <a:off x="3172305" y="4727493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3BF57C04-3EA6-4E52-B541-CD57A410EC60}"/>
              </a:ext>
            </a:extLst>
          </p:cNvPr>
          <p:cNvSpPr/>
          <p:nvPr/>
        </p:nvSpPr>
        <p:spPr>
          <a:xfrm>
            <a:off x="3171764" y="4964941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F9857788-9EBF-4029-BD5F-67807C413048}"/>
              </a:ext>
            </a:extLst>
          </p:cNvPr>
          <p:cNvSpPr/>
          <p:nvPr/>
        </p:nvSpPr>
        <p:spPr>
          <a:xfrm>
            <a:off x="3172305" y="5222568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35D8CCF-7151-4B21-82AC-56ED1939AA4D}"/>
              </a:ext>
            </a:extLst>
          </p:cNvPr>
          <p:cNvSpPr txBox="1"/>
          <p:nvPr/>
        </p:nvSpPr>
        <p:spPr>
          <a:xfrm>
            <a:off x="5436541" y="564373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FA6EFD1-5304-4956-9916-9010DA1E6AC6}"/>
              </a:ext>
            </a:extLst>
          </p:cNvPr>
          <p:cNvSpPr/>
          <p:nvPr/>
        </p:nvSpPr>
        <p:spPr>
          <a:xfrm>
            <a:off x="2302889" y="2427045"/>
            <a:ext cx="4658382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1593629-3643-42B9-9759-718DDC664E1D}"/>
              </a:ext>
            </a:extLst>
          </p:cNvPr>
          <p:cNvSpPr txBox="1"/>
          <p:nvPr/>
        </p:nvSpPr>
        <p:spPr>
          <a:xfrm flipH="1">
            <a:off x="2465221" y="1010438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5E6867D-0BBA-454D-871A-CCFD4FF2E5A0}"/>
              </a:ext>
            </a:extLst>
          </p:cNvPr>
          <p:cNvSpPr txBox="1"/>
          <p:nvPr/>
        </p:nvSpPr>
        <p:spPr>
          <a:xfrm flipH="1">
            <a:off x="7102217" y="2863692"/>
            <a:ext cx="1840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出力は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748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F8B52AE-7369-49E8-A04C-6CA23D03E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906" y="2419049"/>
            <a:ext cx="640135" cy="322467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81506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１０種類に分類するニューラルネットワーク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059019" y="250212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059019" y="3271625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059019" y="404112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054122" y="541869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5713293" y="2502127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5713293" y="3289055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843517" y="3571392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85769" y="3615560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526020" y="442031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68272" y="443956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781203" y="6197244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FE1FD9B-53F9-4487-B540-0F1BC2F12AA9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 flipV="1">
            <a:off x="3425380" y="2798510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25380" y="2808551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25380" y="2798510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25380" y="3518953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13498" y="2798510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3420483" y="2798510"/>
            <a:ext cx="2292810" cy="291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3425380" y="3585438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 flipV="1">
            <a:off x="3420483" y="3585438"/>
            <a:ext cx="2292810" cy="212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180061" y="1747211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48E5B34-EA1D-4537-A5CC-1FCBAF4F64B5}"/>
              </a:ext>
            </a:extLst>
          </p:cNvPr>
          <p:cNvSpPr txBox="1"/>
          <p:nvPr/>
        </p:nvSpPr>
        <p:spPr>
          <a:xfrm>
            <a:off x="3785704" y="5363085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0679C62-8EB6-44A8-B986-59BA90AF34B7}"/>
              </a:ext>
            </a:extLst>
          </p:cNvPr>
          <p:cNvSpPr/>
          <p:nvPr/>
        </p:nvSpPr>
        <p:spPr>
          <a:xfrm>
            <a:off x="5713293" y="49014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F57DCB0-F002-4F56-8EE7-B325F6E22840}"/>
              </a:ext>
            </a:extLst>
          </p:cNvPr>
          <p:cNvSpPr/>
          <p:nvPr/>
        </p:nvSpPr>
        <p:spPr>
          <a:xfrm>
            <a:off x="5849616" y="4111719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5B96B41D-CEC1-429D-8089-7CF6DE52635C}"/>
              </a:ext>
            </a:extLst>
          </p:cNvPr>
          <p:cNvSpPr/>
          <p:nvPr/>
        </p:nvSpPr>
        <p:spPr>
          <a:xfrm>
            <a:off x="5849075" y="4349167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716B1D7-1923-4006-A92D-CC57A75B0E70}"/>
              </a:ext>
            </a:extLst>
          </p:cNvPr>
          <p:cNvSpPr/>
          <p:nvPr/>
        </p:nvSpPr>
        <p:spPr>
          <a:xfrm>
            <a:off x="5849616" y="4606794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07BC21E0-6382-4D3B-BBF7-4F15676589E1}"/>
              </a:ext>
            </a:extLst>
          </p:cNvPr>
          <p:cNvCxnSpPr>
            <a:cxnSpLocks/>
            <a:stCxn id="17" idx="3"/>
            <a:endCxn id="44" idx="1"/>
          </p:cNvCxnSpPr>
          <p:nvPr/>
        </p:nvCxnSpPr>
        <p:spPr>
          <a:xfrm>
            <a:off x="3425380" y="2798512"/>
            <a:ext cx="2287913" cy="2399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B616B49E-4F56-4871-AF9F-3DC39E301D23}"/>
              </a:ext>
            </a:extLst>
          </p:cNvPr>
          <p:cNvCxnSpPr>
            <a:cxnSpLocks/>
            <a:stCxn id="18" idx="3"/>
            <a:endCxn id="44" idx="1"/>
          </p:cNvCxnSpPr>
          <p:nvPr/>
        </p:nvCxnSpPr>
        <p:spPr>
          <a:xfrm>
            <a:off x="3425380" y="3568008"/>
            <a:ext cx="2287913" cy="1629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24B84664-3ED1-4632-844E-6D857F2F219F}"/>
              </a:ext>
            </a:extLst>
          </p:cNvPr>
          <p:cNvCxnSpPr>
            <a:cxnSpLocks/>
            <a:stCxn id="19" idx="3"/>
            <a:endCxn id="44" idx="1"/>
          </p:cNvCxnSpPr>
          <p:nvPr/>
        </p:nvCxnSpPr>
        <p:spPr>
          <a:xfrm>
            <a:off x="3425380" y="4337504"/>
            <a:ext cx="2287913" cy="86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696D88AC-EA39-4F24-BAF5-F83B8D7B7BC2}"/>
              </a:ext>
            </a:extLst>
          </p:cNvPr>
          <p:cNvCxnSpPr>
            <a:cxnSpLocks/>
            <a:stCxn id="20" idx="3"/>
            <a:endCxn id="44" idx="1"/>
          </p:cNvCxnSpPr>
          <p:nvPr/>
        </p:nvCxnSpPr>
        <p:spPr>
          <a:xfrm flipV="1">
            <a:off x="3420483" y="5197833"/>
            <a:ext cx="2292810" cy="517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5BCA330-9C50-477C-B867-4448A9D0CC8A}"/>
              </a:ext>
            </a:extLst>
          </p:cNvPr>
          <p:cNvSpPr txBox="1"/>
          <p:nvPr/>
        </p:nvSpPr>
        <p:spPr>
          <a:xfrm>
            <a:off x="2465221" y="1744521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128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A902E25E-A77B-4843-AF59-DCB3ADEE5D07}"/>
              </a:ext>
            </a:extLst>
          </p:cNvPr>
          <p:cNvSpPr/>
          <p:nvPr/>
        </p:nvSpPr>
        <p:spPr>
          <a:xfrm>
            <a:off x="3172305" y="4727493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3BF57C04-3EA6-4E52-B541-CD57A410EC60}"/>
              </a:ext>
            </a:extLst>
          </p:cNvPr>
          <p:cNvSpPr/>
          <p:nvPr/>
        </p:nvSpPr>
        <p:spPr>
          <a:xfrm>
            <a:off x="3171764" y="4964941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F9857788-9EBF-4029-BD5F-67807C413048}"/>
              </a:ext>
            </a:extLst>
          </p:cNvPr>
          <p:cNvSpPr/>
          <p:nvPr/>
        </p:nvSpPr>
        <p:spPr>
          <a:xfrm>
            <a:off x="3172305" y="5222568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35D8CCF-7151-4B21-82AC-56ED1939AA4D}"/>
              </a:ext>
            </a:extLst>
          </p:cNvPr>
          <p:cNvSpPr txBox="1"/>
          <p:nvPr/>
        </p:nvSpPr>
        <p:spPr>
          <a:xfrm>
            <a:off x="5436541" y="564373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FA6EFD1-5304-4956-9916-9010DA1E6AC6}"/>
              </a:ext>
            </a:extLst>
          </p:cNvPr>
          <p:cNvSpPr/>
          <p:nvPr/>
        </p:nvSpPr>
        <p:spPr>
          <a:xfrm>
            <a:off x="2302889" y="2427045"/>
            <a:ext cx="4658382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1593629-3643-42B9-9759-718DDC664E1D}"/>
              </a:ext>
            </a:extLst>
          </p:cNvPr>
          <p:cNvSpPr txBox="1"/>
          <p:nvPr/>
        </p:nvSpPr>
        <p:spPr>
          <a:xfrm flipH="1">
            <a:off x="2465221" y="1010438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D824854-3D25-45F1-B528-BD3D9B28CC6D}"/>
              </a:ext>
            </a:extLst>
          </p:cNvPr>
          <p:cNvSpPr txBox="1"/>
          <p:nvPr/>
        </p:nvSpPr>
        <p:spPr>
          <a:xfrm flipH="1">
            <a:off x="7102217" y="2863692"/>
            <a:ext cx="1840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出力は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91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97D4C0-9987-4FA8-BC23-886C85089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764F78-7247-4E3E-9CE5-9286C0256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566974" cy="5333166"/>
          </a:xfrm>
        </p:spPr>
        <p:txBody>
          <a:bodyPr/>
          <a:lstStyle/>
          <a:p>
            <a:r>
              <a:rPr kumimoji="1" lang="ja-JP" altLang="en-US" dirty="0"/>
              <a:t>ニューラルネットワークがどういうものか知りたい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実際に動かしたい．研究してみたい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（この資料により，実際に動かしてみることも可能）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583002-44C5-4105-BD1A-63579C8AD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775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F8B52AE-7369-49E8-A04C-6CA23D03E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906" y="2419049"/>
            <a:ext cx="640135" cy="322467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81506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１０種類に分類するニューラルネットワーク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059019" y="250212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059019" y="3271625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059019" y="404112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054122" y="541869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5713293" y="2502127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5713293" y="3289055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843517" y="3571392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85769" y="3615560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526020" y="442031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68272" y="443956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781203" y="6197244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FE1FD9B-53F9-4487-B540-0F1BC2F12AA9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 flipV="1">
            <a:off x="3425380" y="2798510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25380" y="2808551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25380" y="2798510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25380" y="3518953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13498" y="2798510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3420483" y="2798510"/>
            <a:ext cx="2292810" cy="291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3425380" y="3585438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 flipV="1">
            <a:off x="3420483" y="3585438"/>
            <a:ext cx="2292810" cy="212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180061" y="1747211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48E5B34-EA1D-4537-A5CC-1FCBAF4F64B5}"/>
              </a:ext>
            </a:extLst>
          </p:cNvPr>
          <p:cNvSpPr txBox="1"/>
          <p:nvPr/>
        </p:nvSpPr>
        <p:spPr>
          <a:xfrm>
            <a:off x="3785704" y="5363085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0679C62-8EB6-44A8-B986-59BA90AF34B7}"/>
              </a:ext>
            </a:extLst>
          </p:cNvPr>
          <p:cNvSpPr/>
          <p:nvPr/>
        </p:nvSpPr>
        <p:spPr>
          <a:xfrm>
            <a:off x="5713293" y="4926185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F57DCB0-F002-4F56-8EE7-B325F6E22840}"/>
              </a:ext>
            </a:extLst>
          </p:cNvPr>
          <p:cNvSpPr/>
          <p:nvPr/>
        </p:nvSpPr>
        <p:spPr>
          <a:xfrm>
            <a:off x="5849616" y="4111719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5B96B41D-CEC1-429D-8089-7CF6DE52635C}"/>
              </a:ext>
            </a:extLst>
          </p:cNvPr>
          <p:cNvSpPr/>
          <p:nvPr/>
        </p:nvSpPr>
        <p:spPr>
          <a:xfrm>
            <a:off x="5849075" y="4349167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716B1D7-1923-4006-A92D-CC57A75B0E70}"/>
              </a:ext>
            </a:extLst>
          </p:cNvPr>
          <p:cNvSpPr/>
          <p:nvPr/>
        </p:nvSpPr>
        <p:spPr>
          <a:xfrm>
            <a:off x="5849616" y="4606794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07BC21E0-6382-4D3B-BBF7-4F15676589E1}"/>
              </a:ext>
            </a:extLst>
          </p:cNvPr>
          <p:cNvCxnSpPr>
            <a:cxnSpLocks/>
            <a:stCxn id="17" idx="3"/>
            <a:endCxn id="44" idx="1"/>
          </p:cNvCxnSpPr>
          <p:nvPr/>
        </p:nvCxnSpPr>
        <p:spPr>
          <a:xfrm>
            <a:off x="3425380" y="2798512"/>
            <a:ext cx="2287913" cy="242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B616B49E-4F56-4871-AF9F-3DC39E301D23}"/>
              </a:ext>
            </a:extLst>
          </p:cNvPr>
          <p:cNvCxnSpPr>
            <a:cxnSpLocks/>
            <a:stCxn id="18" idx="3"/>
            <a:endCxn id="44" idx="1"/>
          </p:cNvCxnSpPr>
          <p:nvPr/>
        </p:nvCxnSpPr>
        <p:spPr>
          <a:xfrm>
            <a:off x="3425380" y="3568008"/>
            <a:ext cx="2287913" cy="1654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24B84664-3ED1-4632-844E-6D857F2F219F}"/>
              </a:ext>
            </a:extLst>
          </p:cNvPr>
          <p:cNvCxnSpPr>
            <a:cxnSpLocks/>
            <a:stCxn id="19" idx="3"/>
            <a:endCxn id="44" idx="1"/>
          </p:cNvCxnSpPr>
          <p:nvPr/>
        </p:nvCxnSpPr>
        <p:spPr>
          <a:xfrm>
            <a:off x="3425380" y="4337504"/>
            <a:ext cx="2287913" cy="885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696D88AC-EA39-4F24-BAF5-F83B8D7B7BC2}"/>
              </a:ext>
            </a:extLst>
          </p:cNvPr>
          <p:cNvCxnSpPr>
            <a:cxnSpLocks/>
            <a:stCxn id="20" idx="3"/>
            <a:endCxn id="44" idx="1"/>
          </p:cNvCxnSpPr>
          <p:nvPr/>
        </p:nvCxnSpPr>
        <p:spPr>
          <a:xfrm flipV="1">
            <a:off x="3420483" y="5222568"/>
            <a:ext cx="2292810" cy="492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5BCA330-9C50-477C-B867-4448A9D0CC8A}"/>
              </a:ext>
            </a:extLst>
          </p:cNvPr>
          <p:cNvSpPr txBox="1"/>
          <p:nvPr/>
        </p:nvSpPr>
        <p:spPr>
          <a:xfrm>
            <a:off x="2465221" y="1744521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128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A902E25E-A77B-4843-AF59-DCB3ADEE5D07}"/>
              </a:ext>
            </a:extLst>
          </p:cNvPr>
          <p:cNvSpPr/>
          <p:nvPr/>
        </p:nvSpPr>
        <p:spPr>
          <a:xfrm>
            <a:off x="3172305" y="4727493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3BF57C04-3EA6-4E52-B541-CD57A410EC60}"/>
              </a:ext>
            </a:extLst>
          </p:cNvPr>
          <p:cNvSpPr/>
          <p:nvPr/>
        </p:nvSpPr>
        <p:spPr>
          <a:xfrm>
            <a:off x="3171764" y="4964941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F9857788-9EBF-4029-BD5F-67807C413048}"/>
              </a:ext>
            </a:extLst>
          </p:cNvPr>
          <p:cNvSpPr/>
          <p:nvPr/>
        </p:nvSpPr>
        <p:spPr>
          <a:xfrm>
            <a:off x="3172305" y="5222568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35D8CCF-7151-4B21-82AC-56ED1939AA4D}"/>
              </a:ext>
            </a:extLst>
          </p:cNvPr>
          <p:cNvSpPr txBox="1"/>
          <p:nvPr/>
        </p:nvSpPr>
        <p:spPr>
          <a:xfrm>
            <a:off x="5436541" y="564373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FA6EFD1-5304-4956-9916-9010DA1E6AC6}"/>
              </a:ext>
            </a:extLst>
          </p:cNvPr>
          <p:cNvSpPr/>
          <p:nvPr/>
        </p:nvSpPr>
        <p:spPr>
          <a:xfrm>
            <a:off x="2302889" y="2427045"/>
            <a:ext cx="4658382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1593629-3643-42B9-9759-718DDC664E1D}"/>
              </a:ext>
            </a:extLst>
          </p:cNvPr>
          <p:cNvSpPr txBox="1"/>
          <p:nvPr/>
        </p:nvSpPr>
        <p:spPr>
          <a:xfrm flipH="1">
            <a:off x="2465221" y="1010438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D334EC2-5643-4C40-B85A-3DDBA6EDCEB9}"/>
              </a:ext>
            </a:extLst>
          </p:cNvPr>
          <p:cNvSpPr txBox="1"/>
          <p:nvPr/>
        </p:nvSpPr>
        <p:spPr>
          <a:xfrm flipH="1">
            <a:off x="7102217" y="2863692"/>
            <a:ext cx="1840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出力は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444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F8B52AE-7369-49E8-A04C-6CA23D03E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487" y="2195640"/>
            <a:ext cx="640135" cy="322467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31" y="181506"/>
            <a:ext cx="8424790" cy="572238"/>
          </a:xfrm>
        </p:spPr>
        <p:txBody>
          <a:bodyPr>
            <a:normAutofit/>
          </a:bodyPr>
          <a:lstStyle/>
          <a:p>
            <a:r>
              <a:rPr lang="ja-JP" altLang="en-US" dirty="0"/>
              <a:t>１０種類に分類するニューラルネットワーク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050600" y="2278720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050600" y="3048216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050600" y="3817712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045703" y="5195285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5704874" y="2278718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5704874" y="3065646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1515952" y="3392151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689449" y="3392906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371952" y="421691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FE1FD9B-53F9-4487-B540-0F1BC2F12AA9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 flipV="1">
            <a:off x="3416961" y="2575101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16961" y="2585142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16961" y="2575101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16961" y="3295544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05079" y="2575101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3412064" y="2575101"/>
            <a:ext cx="2292810" cy="291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3416961" y="3362029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 flipV="1">
            <a:off x="3412064" y="3362029"/>
            <a:ext cx="2292810" cy="212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171642" y="1523802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48E5B34-EA1D-4537-A5CC-1FCBAF4F64B5}"/>
              </a:ext>
            </a:extLst>
          </p:cNvPr>
          <p:cNvSpPr txBox="1"/>
          <p:nvPr/>
        </p:nvSpPr>
        <p:spPr>
          <a:xfrm>
            <a:off x="3777285" y="5139676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0679C62-8EB6-44A8-B986-59BA90AF34B7}"/>
              </a:ext>
            </a:extLst>
          </p:cNvPr>
          <p:cNvSpPr/>
          <p:nvPr/>
        </p:nvSpPr>
        <p:spPr>
          <a:xfrm>
            <a:off x="5704874" y="4678041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F57DCB0-F002-4F56-8EE7-B325F6E22840}"/>
              </a:ext>
            </a:extLst>
          </p:cNvPr>
          <p:cNvSpPr/>
          <p:nvPr/>
        </p:nvSpPr>
        <p:spPr>
          <a:xfrm>
            <a:off x="5841197" y="3888310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5B96B41D-CEC1-429D-8089-7CF6DE52635C}"/>
              </a:ext>
            </a:extLst>
          </p:cNvPr>
          <p:cNvSpPr/>
          <p:nvPr/>
        </p:nvSpPr>
        <p:spPr>
          <a:xfrm>
            <a:off x="5840656" y="4125758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716B1D7-1923-4006-A92D-CC57A75B0E70}"/>
              </a:ext>
            </a:extLst>
          </p:cNvPr>
          <p:cNvSpPr/>
          <p:nvPr/>
        </p:nvSpPr>
        <p:spPr>
          <a:xfrm>
            <a:off x="5841197" y="4383385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07BC21E0-6382-4D3B-BBF7-4F15676589E1}"/>
              </a:ext>
            </a:extLst>
          </p:cNvPr>
          <p:cNvCxnSpPr>
            <a:cxnSpLocks/>
            <a:stCxn id="17" idx="3"/>
            <a:endCxn id="44" idx="1"/>
          </p:cNvCxnSpPr>
          <p:nvPr/>
        </p:nvCxnSpPr>
        <p:spPr>
          <a:xfrm>
            <a:off x="3416961" y="2575103"/>
            <a:ext cx="2287913" cy="2399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B616B49E-4F56-4871-AF9F-3DC39E301D23}"/>
              </a:ext>
            </a:extLst>
          </p:cNvPr>
          <p:cNvCxnSpPr>
            <a:cxnSpLocks/>
            <a:stCxn id="18" idx="3"/>
            <a:endCxn id="44" idx="1"/>
          </p:cNvCxnSpPr>
          <p:nvPr/>
        </p:nvCxnSpPr>
        <p:spPr>
          <a:xfrm>
            <a:off x="3416961" y="3344599"/>
            <a:ext cx="2287913" cy="1629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24B84664-3ED1-4632-844E-6D857F2F219F}"/>
              </a:ext>
            </a:extLst>
          </p:cNvPr>
          <p:cNvCxnSpPr>
            <a:cxnSpLocks/>
            <a:stCxn id="19" idx="3"/>
            <a:endCxn id="44" idx="1"/>
          </p:cNvCxnSpPr>
          <p:nvPr/>
        </p:nvCxnSpPr>
        <p:spPr>
          <a:xfrm>
            <a:off x="3416961" y="4114095"/>
            <a:ext cx="2287913" cy="86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696D88AC-EA39-4F24-BAF5-F83B8D7B7BC2}"/>
              </a:ext>
            </a:extLst>
          </p:cNvPr>
          <p:cNvCxnSpPr>
            <a:cxnSpLocks/>
            <a:stCxn id="20" idx="3"/>
            <a:endCxn id="44" idx="1"/>
          </p:cNvCxnSpPr>
          <p:nvPr/>
        </p:nvCxnSpPr>
        <p:spPr>
          <a:xfrm flipV="1">
            <a:off x="3412064" y="4974424"/>
            <a:ext cx="2292810" cy="517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5BCA330-9C50-477C-B867-4448A9D0CC8A}"/>
              </a:ext>
            </a:extLst>
          </p:cNvPr>
          <p:cNvSpPr txBox="1"/>
          <p:nvPr/>
        </p:nvSpPr>
        <p:spPr>
          <a:xfrm>
            <a:off x="2456802" y="1521112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128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A902E25E-A77B-4843-AF59-DCB3ADEE5D07}"/>
              </a:ext>
            </a:extLst>
          </p:cNvPr>
          <p:cNvSpPr/>
          <p:nvPr/>
        </p:nvSpPr>
        <p:spPr>
          <a:xfrm>
            <a:off x="3163886" y="4504084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3BF57C04-3EA6-4E52-B541-CD57A410EC60}"/>
              </a:ext>
            </a:extLst>
          </p:cNvPr>
          <p:cNvSpPr/>
          <p:nvPr/>
        </p:nvSpPr>
        <p:spPr>
          <a:xfrm>
            <a:off x="3163345" y="4741532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F9857788-9EBF-4029-BD5F-67807C413048}"/>
              </a:ext>
            </a:extLst>
          </p:cNvPr>
          <p:cNvSpPr/>
          <p:nvPr/>
        </p:nvSpPr>
        <p:spPr>
          <a:xfrm>
            <a:off x="3163886" y="4999159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35D8CCF-7151-4B21-82AC-56ED1939AA4D}"/>
              </a:ext>
            </a:extLst>
          </p:cNvPr>
          <p:cNvSpPr txBox="1"/>
          <p:nvPr/>
        </p:nvSpPr>
        <p:spPr>
          <a:xfrm>
            <a:off x="5428122" y="542032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FA6EFD1-5304-4956-9916-9010DA1E6AC6}"/>
              </a:ext>
            </a:extLst>
          </p:cNvPr>
          <p:cNvSpPr/>
          <p:nvPr/>
        </p:nvSpPr>
        <p:spPr>
          <a:xfrm>
            <a:off x="2294470" y="2203636"/>
            <a:ext cx="4658382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1593629-3643-42B9-9759-718DDC664E1D}"/>
              </a:ext>
            </a:extLst>
          </p:cNvPr>
          <p:cNvSpPr txBox="1"/>
          <p:nvPr/>
        </p:nvSpPr>
        <p:spPr>
          <a:xfrm flipH="1">
            <a:off x="4170906" y="808613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5E6867D-0BBA-454D-871A-CCFD4FF2E5A0}"/>
              </a:ext>
            </a:extLst>
          </p:cNvPr>
          <p:cNvSpPr txBox="1"/>
          <p:nvPr/>
        </p:nvSpPr>
        <p:spPr>
          <a:xfrm flipH="1">
            <a:off x="7314316" y="2876137"/>
            <a:ext cx="1840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出力は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0732348A-6AE8-415C-BBFC-815ED52F1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76" y="3174427"/>
            <a:ext cx="952353" cy="965642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72BA2C2-5F29-4DE6-9757-142CCC277757}"/>
              </a:ext>
            </a:extLst>
          </p:cNvPr>
          <p:cNvSpPr txBox="1"/>
          <p:nvPr/>
        </p:nvSpPr>
        <p:spPr>
          <a:xfrm flipH="1">
            <a:off x="6192861" y="2281790"/>
            <a:ext cx="1840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0.94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CD85A49-DA3B-4BE5-B0E5-591CE4DF5D65}"/>
              </a:ext>
            </a:extLst>
          </p:cNvPr>
          <p:cNvSpPr txBox="1"/>
          <p:nvPr/>
        </p:nvSpPr>
        <p:spPr>
          <a:xfrm flipH="1">
            <a:off x="470136" y="5890317"/>
            <a:ext cx="8054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実際には，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は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 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のような数値である．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最も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値が高いもの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が選ばれて，分類結果となる</a:t>
            </a:r>
          </a:p>
        </p:txBody>
      </p:sp>
    </p:spTree>
    <p:extLst>
      <p:ext uri="{BB962C8B-B14F-4D97-AF65-F5344CB8AC3E}">
        <p14:creationId xmlns:p14="http://schemas.microsoft.com/office/powerpoint/2010/main" val="454475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F07442-3DBD-4845-A873-DF890FD8C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6. </a:t>
            </a:r>
            <a:r>
              <a:rPr lang="ja-JP" altLang="en-US" dirty="0"/>
              <a:t>画像と画素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60DD421-816C-4B2D-9758-0D97102664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9B49D4-2645-46EC-8DC2-0F5F0FA3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399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画像と画素</a:t>
            </a: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2" y="764099"/>
            <a:ext cx="7129921" cy="4869216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2573" y="5217816"/>
            <a:ext cx="483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MNIST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データセット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（手書き文字のデータセットで，濃淡画像）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79058" y="6048813"/>
            <a:ext cx="3256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画像サイズ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: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28 × 28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939536" y="3629891"/>
            <a:ext cx="150028" cy="1593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3151909" y="2189018"/>
            <a:ext cx="2944091" cy="14408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339137" y="200672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5812664" y="2964407"/>
            <a:ext cx="526473" cy="505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78254" y="3008433"/>
            <a:ext cx="173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白　　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255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54718" y="259293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画素値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3951" y="4746936"/>
            <a:ext cx="3890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画素値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の明るさに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応じた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 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255 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の数値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5832763" y="3825747"/>
            <a:ext cx="526473" cy="5056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582920" y="384799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黒　　０</a:t>
            </a:r>
          </a:p>
        </p:txBody>
      </p:sp>
    </p:spTree>
    <p:extLst>
      <p:ext uri="{BB962C8B-B14F-4D97-AF65-F5344CB8AC3E}">
        <p14:creationId xmlns:p14="http://schemas.microsoft.com/office/powerpoint/2010/main" val="1766425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画像と配列（アレイ）</a:t>
            </a: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2" y="764099"/>
            <a:ext cx="7129921" cy="4869216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2573" y="5217816"/>
            <a:ext cx="483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MNIST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データセット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（手書き文字のデータセットで，濃淡画像）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79058" y="6048813"/>
            <a:ext cx="3179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画像サイズ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: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28 × 28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68986" y="907472"/>
            <a:ext cx="4228596" cy="1052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13996" y="561295"/>
            <a:ext cx="363139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画像全体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は，サイズ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28 ×28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２次元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配列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4812847" y="1958476"/>
            <a:ext cx="334117" cy="3571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5313996" y="4767159"/>
            <a:ext cx="363139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画像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上 </a:t>
            </a: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7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行分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の画素値を表示したところ（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28 ×7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126" y="2254509"/>
            <a:ext cx="3803277" cy="156829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62370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F07442-3DBD-4845-A873-DF890FD8C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7</a:t>
            </a:r>
            <a:r>
              <a:rPr kumimoji="1" lang="en-US" altLang="ja-JP" dirty="0"/>
              <a:t>. </a:t>
            </a:r>
            <a:r>
              <a:rPr kumimoji="1" lang="ja-JP" altLang="en-US" dirty="0"/>
              <a:t>ニューラルネットワーク</a:t>
            </a:r>
            <a:br>
              <a:rPr kumimoji="1" lang="en-US" altLang="ja-JP" dirty="0"/>
            </a:br>
            <a:r>
              <a:rPr kumimoji="1" lang="ja-JP" altLang="en-US" dirty="0"/>
              <a:t>の作成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60DD421-816C-4B2D-9758-0D97102664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9B49D4-2645-46EC-8DC2-0F5F0FA3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110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0979EE-6677-4CC7-9B53-33B838E16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ここで作成するニューラルネットワーク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C3979F-5B5D-4B99-BCE4-2C423BD9E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02" y="746295"/>
            <a:ext cx="8461208" cy="176109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入力：</a:t>
            </a:r>
            <a:r>
              <a:rPr kumimoji="1" lang="ja-JP" altLang="en-US" b="1" dirty="0">
                <a:solidFill>
                  <a:srgbClr val="C00000"/>
                </a:solidFill>
              </a:rPr>
              <a:t> </a:t>
            </a:r>
            <a:r>
              <a:rPr kumimoji="1" lang="en-US" altLang="ja-JP" b="1" dirty="0">
                <a:solidFill>
                  <a:srgbClr val="C00000"/>
                </a:solidFill>
              </a:rPr>
              <a:t>28×28</a:t>
            </a:r>
            <a:r>
              <a:rPr kumimoji="1" lang="ja-JP" altLang="en-US" dirty="0"/>
              <a:t>個の数値のまとまり</a:t>
            </a:r>
            <a:endParaRPr kumimoji="1" lang="en-US" altLang="ja-JP" dirty="0"/>
          </a:p>
          <a:p>
            <a:r>
              <a:rPr kumimoji="1" lang="ja-JP" altLang="en-US" dirty="0"/>
              <a:t>出力</a:t>
            </a:r>
            <a:r>
              <a:rPr lang="ja-JP" altLang="en-US" dirty="0"/>
              <a:t>： 「</a:t>
            </a:r>
            <a:r>
              <a:rPr kumimoji="1" lang="en-US" altLang="ja-JP" b="1" dirty="0">
                <a:solidFill>
                  <a:srgbClr val="C00000"/>
                </a:solidFill>
              </a:rPr>
              <a:t>28×28</a:t>
            </a:r>
            <a:r>
              <a:rPr lang="ja-JP" altLang="en-US" dirty="0"/>
              <a:t>個の数字のまとまり」について，</a:t>
            </a:r>
            <a:r>
              <a:rPr lang="en-US" altLang="ja-JP" b="1" dirty="0">
                <a:solidFill>
                  <a:srgbClr val="C00000"/>
                </a:solidFill>
              </a:rPr>
              <a:t>10</a:t>
            </a:r>
            <a:r>
              <a:rPr lang="ja-JP" altLang="en-US" dirty="0"/>
              <a:t>種類の中から </a:t>
            </a:r>
            <a:r>
              <a:rPr lang="en-US" altLang="ja-JP" dirty="0"/>
              <a:t>1</a:t>
            </a:r>
            <a:r>
              <a:rPr lang="ja-JP" altLang="en-US" dirty="0" err="1"/>
              <a:t>つに</a:t>
            </a:r>
            <a:r>
              <a:rPr lang="ja-JP" altLang="en-US" b="1" dirty="0"/>
              <a:t>分類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A6CC61-2305-4903-AB95-9E79CDFE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819E592-C9D8-48D9-A2FC-063DBC8AD4D0}"/>
              </a:ext>
            </a:extLst>
          </p:cNvPr>
          <p:cNvSpPr/>
          <p:nvPr/>
        </p:nvSpPr>
        <p:spPr>
          <a:xfrm>
            <a:off x="4208945" y="2554760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F6CDA02-6830-41D5-9CCD-E2BA217520EB}"/>
              </a:ext>
            </a:extLst>
          </p:cNvPr>
          <p:cNvSpPr/>
          <p:nvPr/>
        </p:nvSpPr>
        <p:spPr>
          <a:xfrm>
            <a:off x="4208945" y="3324256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8259056-373E-4B3E-B0D3-2F2EFCC9CC38}"/>
              </a:ext>
            </a:extLst>
          </p:cNvPr>
          <p:cNvSpPr/>
          <p:nvPr/>
        </p:nvSpPr>
        <p:spPr>
          <a:xfrm>
            <a:off x="4208945" y="4365810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1D10345-970C-4470-B552-E208FF433FFD}"/>
              </a:ext>
            </a:extLst>
          </p:cNvPr>
          <p:cNvSpPr/>
          <p:nvPr/>
        </p:nvSpPr>
        <p:spPr>
          <a:xfrm>
            <a:off x="4208945" y="5135306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4853BEE1-1809-48DA-8054-F9C8AAA8071F}"/>
              </a:ext>
            </a:extLst>
          </p:cNvPr>
          <p:cNvSpPr/>
          <p:nvPr/>
        </p:nvSpPr>
        <p:spPr>
          <a:xfrm>
            <a:off x="2262552" y="3917022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774577-D635-44D7-BFE2-87E92888BB1A}"/>
              </a:ext>
            </a:extLst>
          </p:cNvPr>
          <p:cNvSpPr txBox="1"/>
          <p:nvPr/>
        </p:nvSpPr>
        <p:spPr>
          <a:xfrm>
            <a:off x="1945055" y="4765941"/>
            <a:ext cx="19864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  <a:endParaRPr kumimoji="1" lang="en-US" altLang="ja-JP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28×28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個の数字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のまとまり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5E6CF25-C009-4193-B06D-C1D428CAC26A}"/>
              </a:ext>
            </a:extLst>
          </p:cNvPr>
          <p:cNvSpPr txBox="1"/>
          <p:nvPr/>
        </p:nvSpPr>
        <p:spPr>
          <a:xfrm>
            <a:off x="3756687" y="213897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6BC84338-51FA-4E18-A9DA-5E853491D4D7}"/>
              </a:ext>
            </a:extLst>
          </p:cNvPr>
          <p:cNvSpPr/>
          <p:nvPr/>
        </p:nvSpPr>
        <p:spPr>
          <a:xfrm>
            <a:off x="4336921" y="3962702"/>
            <a:ext cx="83603" cy="840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3D1257F0-8B16-4652-A912-ECDFC14E09FD}"/>
              </a:ext>
            </a:extLst>
          </p:cNvPr>
          <p:cNvSpPr/>
          <p:nvPr/>
        </p:nvSpPr>
        <p:spPr>
          <a:xfrm>
            <a:off x="4337792" y="4099427"/>
            <a:ext cx="83603" cy="840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F8034F0E-050F-4507-BA7D-06432699D82E}"/>
              </a:ext>
            </a:extLst>
          </p:cNvPr>
          <p:cNvSpPr/>
          <p:nvPr/>
        </p:nvSpPr>
        <p:spPr>
          <a:xfrm>
            <a:off x="4343888" y="4236152"/>
            <a:ext cx="83603" cy="840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FE1E19F-D97D-419D-9FB7-C34A07041B49}"/>
              </a:ext>
            </a:extLst>
          </p:cNvPr>
          <p:cNvSpPr txBox="1"/>
          <p:nvPr/>
        </p:nvSpPr>
        <p:spPr>
          <a:xfrm>
            <a:off x="3279995" y="5715039"/>
            <a:ext cx="2111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64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62C8155-B556-4E0A-BD0C-263F7FC7797C}"/>
              </a:ext>
            </a:extLst>
          </p:cNvPr>
          <p:cNvSpPr txBox="1"/>
          <p:nvPr/>
        </p:nvSpPr>
        <p:spPr>
          <a:xfrm>
            <a:off x="5493788" y="5578657"/>
            <a:ext cx="2111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10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softmax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3F8F0B1-0A80-4F0A-8393-D2DF7E3063D0}"/>
              </a:ext>
            </a:extLst>
          </p:cNvPr>
          <p:cNvSpPr txBox="1"/>
          <p:nvPr/>
        </p:nvSpPr>
        <p:spPr>
          <a:xfrm>
            <a:off x="3674909" y="645789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全体で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573A21D6-8BB4-4E19-A1DA-B2B5227D0858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FAE674E2-6F24-490D-ABF0-A65183299D18}"/>
              </a:ext>
            </a:extLst>
          </p:cNvPr>
          <p:cNvSpPr/>
          <p:nvPr/>
        </p:nvSpPr>
        <p:spPr>
          <a:xfrm>
            <a:off x="6353004" y="3962255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3F5320DE-16EB-4EC2-9913-B52AF7218E77}"/>
              </a:ext>
            </a:extLst>
          </p:cNvPr>
          <p:cNvSpPr/>
          <p:nvPr/>
        </p:nvSpPr>
        <p:spPr>
          <a:xfrm>
            <a:off x="6353004" y="4762727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E6C0F7B2-7525-4E2B-830F-A45536E79807}"/>
              </a:ext>
            </a:extLst>
          </p:cNvPr>
          <p:cNvGrpSpPr/>
          <p:nvPr/>
        </p:nvGrpSpPr>
        <p:grpSpPr>
          <a:xfrm>
            <a:off x="4615952" y="3033333"/>
            <a:ext cx="1737052" cy="2333220"/>
            <a:chOff x="4040300" y="3033333"/>
            <a:chExt cx="2312704" cy="2333220"/>
          </a:xfrm>
        </p:grpSpPr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C30A7C74-BDB2-459D-AF09-DF10D49A4FB4}"/>
                </a:ext>
              </a:extLst>
            </p:cNvPr>
            <p:cNvCxnSpPr>
              <a:cxnSpLocks/>
              <a:endCxn id="39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id="{62F8D039-3052-4630-858C-48554712FBCC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>
              <a:off x="4065091" y="3033335"/>
              <a:ext cx="2287913" cy="12253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97DC408A-F5C9-4B2C-9018-FB9ABF6583F6}"/>
                </a:ext>
              </a:extLst>
            </p:cNvPr>
            <p:cNvCxnSpPr>
              <a:cxnSpLocks/>
              <a:endCxn id="39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8D6D507A-6925-42AB-898B-BFA08A8CCABF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>
              <a:off x="4065091" y="3802831"/>
              <a:ext cx="2287913" cy="4558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81AD9A08-6B43-4BF9-B83D-A0B3D0E83276}"/>
                </a:ext>
              </a:extLst>
            </p:cNvPr>
            <p:cNvCxnSpPr>
              <a:cxnSpLocks/>
              <a:endCxn id="39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>
              <a:extLst>
                <a:ext uri="{FF2B5EF4-FFF2-40B4-BE49-F238E27FC236}">
                  <a16:creationId xmlns:a16="http://schemas.microsoft.com/office/drawing/2014/main" id="{8E44331B-C55B-4203-AB1B-284699C80799}"/>
                </a:ext>
              </a:extLst>
            </p:cNvPr>
            <p:cNvCxnSpPr>
              <a:cxnSpLocks/>
              <a:endCxn id="39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25896D01-545C-4928-AA31-E4DE7351D662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 flipV="1">
              <a:off x="4065091" y="4258638"/>
              <a:ext cx="2287913" cy="3136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7A48814F-4CCC-4714-AFB9-8BE8057B1F38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 flipV="1">
              <a:off x="4065091" y="4258638"/>
              <a:ext cx="2287913" cy="10831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F8CB88D4-A874-48EC-BC8E-28D6A346947D}"/>
                </a:ext>
              </a:extLst>
            </p:cNvPr>
            <p:cNvCxnSpPr>
              <a:cxnSpLocks/>
              <a:endCxn id="41" idx="1"/>
            </p:cNvCxnSpPr>
            <p:nvPr/>
          </p:nvCxnSpPr>
          <p:spPr>
            <a:xfrm>
              <a:off x="4065091" y="3033335"/>
              <a:ext cx="2287913" cy="20257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E865455E-42B4-4828-90B9-84DEED5EF00D}"/>
                </a:ext>
              </a:extLst>
            </p:cNvPr>
            <p:cNvCxnSpPr>
              <a:cxnSpLocks/>
              <a:endCxn id="41" idx="1"/>
            </p:cNvCxnSpPr>
            <p:nvPr/>
          </p:nvCxnSpPr>
          <p:spPr>
            <a:xfrm>
              <a:off x="4065091" y="3802831"/>
              <a:ext cx="2287913" cy="12562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BAC902A3-5191-4067-B0FE-100916DEB7BA}"/>
                </a:ext>
              </a:extLst>
            </p:cNvPr>
            <p:cNvCxnSpPr>
              <a:cxnSpLocks/>
              <a:endCxn id="41" idx="1"/>
            </p:cNvCxnSpPr>
            <p:nvPr/>
          </p:nvCxnSpPr>
          <p:spPr>
            <a:xfrm>
              <a:off x="4065091" y="4572327"/>
              <a:ext cx="2287913" cy="486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矢印コネクタ 53">
              <a:extLst>
                <a:ext uri="{FF2B5EF4-FFF2-40B4-BE49-F238E27FC236}">
                  <a16:creationId xmlns:a16="http://schemas.microsoft.com/office/drawing/2014/main" id="{4A6CE98F-D99C-4536-9249-E2BEEBD70505}"/>
                </a:ext>
              </a:extLst>
            </p:cNvPr>
            <p:cNvCxnSpPr>
              <a:cxnSpLocks/>
              <a:endCxn id="41" idx="1"/>
            </p:cNvCxnSpPr>
            <p:nvPr/>
          </p:nvCxnSpPr>
          <p:spPr>
            <a:xfrm flipV="1">
              <a:off x="4065091" y="5059110"/>
              <a:ext cx="2287913" cy="2827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楕円 54">
            <a:extLst>
              <a:ext uri="{FF2B5EF4-FFF2-40B4-BE49-F238E27FC236}">
                <a16:creationId xmlns:a16="http://schemas.microsoft.com/office/drawing/2014/main" id="{14E01F45-6376-4BCA-B3D8-31916774EF9E}"/>
              </a:ext>
            </a:extLst>
          </p:cNvPr>
          <p:cNvSpPr/>
          <p:nvPr/>
        </p:nvSpPr>
        <p:spPr>
          <a:xfrm>
            <a:off x="6480580" y="3454079"/>
            <a:ext cx="77700" cy="7407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601C9839-7543-4F66-B52F-BC0B0A4173B1}"/>
              </a:ext>
            </a:extLst>
          </p:cNvPr>
          <p:cNvSpPr/>
          <p:nvPr/>
        </p:nvSpPr>
        <p:spPr>
          <a:xfrm>
            <a:off x="6478040" y="3548059"/>
            <a:ext cx="77700" cy="7407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75C249A3-77C6-423C-8E00-6668F9D5F0CE}"/>
              </a:ext>
            </a:extLst>
          </p:cNvPr>
          <p:cNvSpPr/>
          <p:nvPr/>
        </p:nvSpPr>
        <p:spPr>
          <a:xfrm>
            <a:off x="6475500" y="3642039"/>
            <a:ext cx="77700" cy="7407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矢印: 右 57">
            <a:extLst>
              <a:ext uri="{FF2B5EF4-FFF2-40B4-BE49-F238E27FC236}">
                <a16:creationId xmlns:a16="http://schemas.microsoft.com/office/drawing/2014/main" id="{BD12CC9D-795D-4733-B3A0-08CC7C8C1686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45B3B3E1-0DA0-4C6E-9145-21B3E0AD12CB}"/>
              </a:ext>
            </a:extLst>
          </p:cNvPr>
          <p:cNvSpPr txBox="1"/>
          <p:nvPr/>
        </p:nvSpPr>
        <p:spPr>
          <a:xfrm>
            <a:off x="7177788" y="465452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D2C5486-235F-4181-B7FE-3C7BAA92DDA4}"/>
              </a:ext>
            </a:extLst>
          </p:cNvPr>
          <p:cNvSpPr txBox="1"/>
          <p:nvPr/>
        </p:nvSpPr>
        <p:spPr>
          <a:xfrm>
            <a:off x="5921995" y="227320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</p:spTree>
    <p:extLst>
      <p:ext uri="{BB962C8B-B14F-4D97-AF65-F5344CB8AC3E}">
        <p14:creationId xmlns:p14="http://schemas.microsoft.com/office/powerpoint/2010/main" val="1301074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7F30CF-7E10-4076-B596-043CB1E5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ニューラルネットワーク作成のプログラム例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410FFC-E41D-470A-AC17-ADDB250A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7E9491E-FECD-4EEB-B68E-2F6D388B04AA}"/>
              </a:ext>
            </a:extLst>
          </p:cNvPr>
          <p:cNvSpPr/>
          <p:nvPr/>
        </p:nvSpPr>
        <p:spPr>
          <a:xfrm>
            <a:off x="0" y="968458"/>
            <a:ext cx="89424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import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tensorflow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as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tf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from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tensorflow.keras.models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import Sequential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from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tensorflow.keras.layers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import Dense, Activation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m =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tf.keras.models.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Sequential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([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tf.keras.layers.Flatten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input_shape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=(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28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,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28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, 1)),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tf.keras.layers.Dense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(units=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64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, activation=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tf.nn.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relu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),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tf.keras.layers.Dense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(units=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10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, activation=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tf.nn.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softmax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F70B41-4004-4F0D-8D7E-E2684DF98D70}"/>
              </a:ext>
            </a:extLst>
          </p:cNvPr>
          <p:cNvSpPr txBox="1"/>
          <p:nvPr/>
        </p:nvSpPr>
        <p:spPr>
          <a:xfrm>
            <a:off x="4853858" y="2767216"/>
            <a:ext cx="395012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１層目のニューロン数は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64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種類は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relu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49A6F4-84E3-47FF-9829-8F7712DA4AFC}"/>
              </a:ext>
            </a:extLst>
          </p:cNvPr>
          <p:cNvSpPr txBox="1"/>
          <p:nvPr/>
        </p:nvSpPr>
        <p:spPr>
          <a:xfrm>
            <a:off x="4853858" y="4767419"/>
            <a:ext cx="410561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２層目のニューロン数は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種類は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softmax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　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0923972-5639-4286-B7EA-C226479FFFDC}"/>
              </a:ext>
            </a:extLst>
          </p:cNvPr>
          <p:cNvSpPr txBox="1"/>
          <p:nvPr/>
        </p:nvSpPr>
        <p:spPr>
          <a:xfrm>
            <a:off x="4617257" y="2209553"/>
            <a:ext cx="420980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入力データは </a:t>
            </a:r>
            <a:r>
              <a:rPr kumimoji="1" lang="en-US" altLang="ja-JP" sz="2400" b="1" dirty="0">
                <a:solidFill>
                  <a:srgbClr val="C00000"/>
                </a:solidFill>
                <a:latin typeface="Calibri" panose="020F0502020204030204"/>
                <a:ea typeface="メイリオ" panose="020B0604030504040204" pitchFamily="50" charset="-128"/>
              </a:rPr>
              <a:t>28×28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個の数字</a:t>
            </a:r>
          </a:p>
        </p:txBody>
      </p:sp>
    </p:spTree>
    <p:extLst>
      <p:ext uri="{BB962C8B-B14F-4D97-AF65-F5344CB8AC3E}">
        <p14:creationId xmlns:p14="http://schemas.microsoft.com/office/powerpoint/2010/main" val="2095290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23AF64C-86D8-4CCB-9618-FD59C21EA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7C010AC7-ABEB-4C54-B2E2-5EBE601954F9}"/>
              </a:ext>
            </a:extLst>
          </p:cNvPr>
          <p:cNvSpPr txBox="1">
            <a:spLocks/>
          </p:cNvSpPr>
          <p:nvPr/>
        </p:nvSpPr>
        <p:spPr>
          <a:xfrm>
            <a:off x="2772362" y="6035738"/>
            <a:ext cx="5702300" cy="685738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ニューラルネットワークのオブジェクト名は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print(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.summary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())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は確認表示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73D1687-A382-4B81-969F-8B6E832F1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80" y="82466"/>
            <a:ext cx="5755831" cy="58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587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F07442-3DBD-4845-A873-DF890FD8C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8. </a:t>
            </a:r>
            <a:r>
              <a:rPr kumimoji="1" lang="ja-JP" altLang="en-US" dirty="0"/>
              <a:t>学習不足と過学習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60DD421-816C-4B2D-9758-0D97102664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9B49D4-2645-46EC-8DC2-0F5F0FA3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82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1. </a:t>
            </a:r>
            <a:r>
              <a:rPr lang="ja-JP" altLang="en-US" dirty="0"/>
              <a:t>深層学習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21024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ニューラルネットワークの学習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学習</a:t>
            </a:r>
            <a:r>
              <a:rPr lang="ja-JP" altLang="en-US" dirty="0"/>
              <a:t>：</a:t>
            </a:r>
            <a:r>
              <a:rPr lang="ja-JP" altLang="en-US" b="1" dirty="0">
                <a:solidFill>
                  <a:srgbClr val="C00000"/>
                </a:solidFill>
              </a:rPr>
              <a:t>訓練データ</a:t>
            </a:r>
            <a:r>
              <a:rPr lang="ja-JP" altLang="en-US" dirty="0"/>
              <a:t>を使い，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u="sng" dirty="0">
                <a:solidFill>
                  <a:srgbClr val="FF0000"/>
                </a:solidFill>
              </a:rPr>
              <a:t>適切な結果が得られるように</a:t>
            </a:r>
            <a:r>
              <a:rPr lang="ja-JP" altLang="en-US" dirty="0"/>
              <a:t>，</a:t>
            </a:r>
            <a:r>
              <a:rPr lang="ja-JP" altLang="en-US" b="1" dirty="0">
                <a:solidFill>
                  <a:srgbClr val="C00000"/>
                </a:solidFill>
              </a:rPr>
              <a:t>結合の重み</a:t>
            </a:r>
            <a:r>
              <a:rPr lang="ja-JP" altLang="en-US" dirty="0"/>
              <a:t>を調整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872DC18-005B-44C2-993A-01B703EE7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88" y="2455064"/>
            <a:ext cx="7134276" cy="4406465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AEC7A30-DB1A-40B2-B589-96762294AD9F}"/>
              </a:ext>
            </a:extLst>
          </p:cNvPr>
          <p:cNvSpPr/>
          <p:nvPr/>
        </p:nvSpPr>
        <p:spPr>
          <a:xfrm>
            <a:off x="6933793" y="2308004"/>
            <a:ext cx="1520740" cy="591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925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563DD9-13BC-4ECF-908B-4B1D63E58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訓練データの例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F0A30E0-F8E5-424A-9086-9D4D4EA28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6392035-C4B2-41D8-A26D-EF36B47C622B}"/>
              </a:ext>
            </a:extLst>
          </p:cNvPr>
          <p:cNvSpPr txBox="1"/>
          <p:nvPr/>
        </p:nvSpPr>
        <p:spPr>
          <a:xfrm>
            <a:off x="1598571" y="5200089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画像 </a:t>
            </a:r>
            <a:r>
              <a:rPr kumimoji="1"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60000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枚</a:t>
            </a:r>
            <a:endParaRPr kumimoji="1" lang="en-US" altLang="ja-JP" sz="24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（うち一部）</a:t>
            </a: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CD22E4A8-6E7E-4D76-8EA6-BDEC2A770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80" y="1196246"/>
            <a:ext cx="3868479" cy="3703013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1FBBC7D-0E45-45FB-8682-2137BD6CB580}"/>
              </a:ext>
            </a:extLst>
          </p:cNvPr>
          <p:cNvSpPr txBox="1"/>
          <p:nvPr/>
        </p:nvSpPr>
        <p:spPr>
          <a:xfrm>
            <a:off x="6168967" y="5200089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正解 </a:t>
            </a:r>
            <a:r>
              <a:rPr kumimoji="1"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60000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個</a:t>
            </a:r>
            <a:endParaRPr kumimoji="1" lang="en-US" altLang="ja-JP" sz="24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（うち一部）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4BFD278-6E19-4F8D-A66D-6DFE5B25C775}"/>
              </a:ext>
            </a:extLst>
          </p:cNvPr>
          <p:cNvSpPr txBox="1"/>
          <p:nvPr/>
        </p:nvSpPr>
        <p:spPr>
          <a:xfrm>
            <a:off x="6222282" y="1770479"/>
            <a:ext cx="169148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4 1 0 7 8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1 2 7 1 6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6 4 7 7 3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3 7 9 9 1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0 6 6 9 9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3124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2C95FC-7D86-4FBC-A1BC-51CCD0E89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学習不足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09ABC6-7404-465D-B48A-4E5A2BE10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105875" cy="5333166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ニューラルネットワーク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学習</a:t>
            </a:r>
            <a:r>
              <a:rPr kumimoji="1" lang="ja-JP" altLang="en-US" dirty="0"/>
              <a:t>では，学習のためのデータ（</a:t>
            </a:r>
            <a:r>
              <a:rPr kumimoji="1" lang="ja-JP" altLang="en-US" b="1" dirty="0">
                <a:solidFill>
                  <a:srgbClr val="C00000"/>
                </a:solidFill>
              </a:rPr>
              <a:t>訓練データ</a:t>
            </a:r>
            <a:r>
              <a:rPr kumimoji="1" lang="ja-JP" altLang="en-US" dirty="0"/>
              <a:t>）を使う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訓練データ</a:t>
            </a:r>
            <a:r>
              <a:rPr kumimoji="1" lang="ja-JP" altLang="en-US" dirty="0"/>
              <a:t>を１回使っただけでは，</a:t>
            </a:r>
            <a:r>
              <a:rPr kumimoji="1" lang="ja-JP" altLang="en-US" b="1" dirty="0">
                <a:solidFill>
                  <a:srgbClr val="C00000"/>
                </a:solidFill>
              </a:rPr>
              <a:t>学習不足</a:t>
            </a:r>
            <a:r>
              <a:rPr kumimoji="1" lang="ja-JP" altLang="en-US" dirty="0"/>
              <a:t>の場合がある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　同じ</a:t>
            </a:r>
            <a:r>
              <a:rPr kumimoji="1" lang="ja-JP" altLang="en-US" b="1" dirty="0">
                <a:solidFill>
                  <a:srgbClr val="C00000"/>
                </a:solidFill>
              </a:rPr>
              <a:t>訓練データ</a:t>
            </a:r>
            <a:r>
              <a:rPr kumimoji="1" lang="ja-JP" altLang="en-US" dirty="0"/>
              <a:t>を繰り返し使って学習を行う．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繰り返しながら，誤差の減少を確認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2472B0-B20E-41DA-87A5-9425BD267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BC649377-C3CC-429D-816B-2BED48E9CC0E}"/>
              </a:ext>
            </a:extLst>
          </p:cNvPr>
          <p:cNvSpPr/>
          <p:nvPr/>
        </p:nvSpPr>
        <p:spPr>
          <a:xfrm>
            <a:off x="2194560" y="5284269"/>
            <a:ext cx="3243714" cy="1029904"/>
          </a:xfrm>
          <a:custGeom>
            <a:avLst/>
            <a:gdLst>
              <a:gd name="connsiteX0" fmla="*/ 0 w 3243714"/>
              <a:gd name="connsiteY0" fmla="*/ 0 h 1029904"/>
              <a:gd name="connsiteX1" fmla="*/ 173255 w 3243714"/>
              <a:gd name="connsiteY1" fmla="*/ 192506 h 1029904"/>
              <a:gd name="connsiteX2" fmla="*/ 298383 w 3243714"/>
              <a:gd name="connsiteY2" fmla="*/ 327259 h 1029904"/>
              <a:gd name="connsiteX3" fmla="*/ 442762 w 3243714"/>
              <a:gd name="connsiteY3" fmla="*/ 375386 h 1029904"/>
              <a:gd name="connsiteX4" fmla="*/ 818147 w 3243714"/>
              <a:gd name="connsiteY4" fmla="*/ 539015 h 1029904"/>
              <a:gd name="connsiteX5" fmla="*/ 991402 w 3243714"/>
              <a:gd name="connsiteY5" fmla="*/ 558266 h 1029904"/>
              <a:gd name="connsiteX6" fmla="*/ 1135781 w 3243714"/>
              <a:gd name="connsiteY6" fmla="*/ 596767 h 1029904"/>
              <a:gd name="connsiteX7" fmla="*/ 1299411 w 3243714"/>
              <a:gd name="connsiteY7" fmla="*/ 616017 h 1029904"/>
              <a:gd name="connsiteX8" fmla="*/ 1472665 w 3243714"/>
              <a:gd name="connsiteY8" fmla="*/ 673769 h 1029904"/>
              <a:gd name="connsiteX9" fmla="*/ 1684421 w 3243714"/>
              <a:gd name="connsiteY9" fmla="*/ 731520 h 1029904"/>
              <a:gd name="connsiteX10" fmla="*/ 1905802 w 3243714"/>
              <a:gd name="connsiteY10" fmla="*/ 770022 h 1029904"/>
              <a:gd name="connsiteX11" fmla="*/ 2165684 w 3243714"/>
              <a:gd name="connsiteY11" fmla="*/ 837398 h 1029904"/>
              <a:gd name="connsiteX12" fmla="*/ 2752825 w 3243714"/>
              <a:gd name="connsiteY12" fmla="*/ 1029904 h 1029904"/>
              <a:gd name="connsiteX13" fmla="*/ 3243714 w 3243714"/>
              <a:gd name="connsiteY13" fmla="*/ 1029904 h 102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3714" h="1029904">
                <a:moveTo>
                  <a:pt x="0" y="0"/>
                </a:moveTo>
                <a:cubicBezTo>
                  <a:pt x="119791" y="99827"/>
                  <a:pt x="5961" y="-1555"/>
                  <a:pt x="173255" y="192506"/>
                </a:cubicBezTo>
                <a:cubicBezTo>
                  <a:pt x="213278" y="238933"/>
                  <a:pt x="247662" y="292841"/>
                  <a:pt x="298383" y="327259"/>
                </a:cubicBezTo>
                <a:cubicBezTo>
                  <a:pt x="340361" y="355744"/>
                  <a:pt x="395935" y="355875"/>
                  <a:pt x="442762" y="375386"/>
                </a:cubicBezTo>
                <a:cubicBezTo>
                  <a:pt x="549318" y="419784"/>
                  <a:pt x="701155" y="509767"/>
                  <a:pt x="818147" y="539015"/>
                </a:cubicBezTo>
                <a:cubicBezTo>
                  <a:pt x="874519" y="553108"/>
                  <a:pt x="933650" y="551849"/>
                  <a:pt x="991402" y="558266"/>
                </a:cubicBezTo>
                <a:cubicBezTo>
                  <a:pt x="1039528" y="571100"/>
                  <a:pt x="1086826" y="587588"/>
                  <a:pt x="1135781" y="596767"/>
                </a:cubicBezTo>
                <a:cubicBezTo>
                  <a:pt x="1189760" y="606888"/>
                  <a:pt x="1245872" y="603780"/>
                  <a:pt x="1299411" y="616017"/>
                </a:cubicBezTo>
                <a:cubicBezTo>
                  <a:pt x="1358756" y="629582"/>
                  <a:pt x="1414357" y="656277"/>
                  <a:pt x="1472665" y="673769"/>
                </a:cubicBezTo>
                <a:cubicBezTo>
                  <a:pt x="1542743" y="694792"/>
                  <a:pt x="1613000" y="715649"/>
                  <a:pt x="1684421" y="731520"/>
                </a:cubicBezTo>
                <a:cubicBezTo>
                  <a:pt x="1757539" y="747768"/>
                  <a:pt x="1832650" y="753929"/>
                  <a:pt x="1905802" y="770022"/>
                </a:cubicBezTo>
                <a:cubicBezTo>
                  <a:pt x="1993203" y="789250"/>
                  <a:pt x="2080129" y="811148"/>
                  <a:pt x="2165684" y="837398"/>
                </a:cubicBezTo>
                <a:cubicBezTo>
                  <a:pt x="2362589" y="897812"/>
                  <a:pt x="2546860" y="1029904"/>
                  <a:pt x="2752825" y="1029904"/>
                </a:cubicBezTo>
                <a:lnTo>
                  <a:pt x="3243714" y="102990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CCC996CE-47BD-4966-8DFE-FCEC44AD3A0C}"/>
              </a:ext>
            </a:extLst>
          </p:cNvPr>
          <p:cNvSpPr/>
          <p:nvPr/>
        </p:nvSpPr>
        <p:spPr>
          <a:xfrm>
            <a:off x="1939490" y="5082909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6D4EDF46-30D4-499B-8D96-533A83BC8EBD}"/>
              </a:ext>
            </a:extLst>
          </p:cNvPr>
          <p:cNvSpPr/>
          <p:nvPr/>
        </p:nvSpPr>
        <p:spPr>
          <a:xfrm>
            <a:off x="5438274" y="6032599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718063A7-3ABB-4A2A-A5B8-9FDBF5AFEB36}"/>
              </a:ext>
            </a:extLst>
          </p:cNvPr>
          <p:cNvSpPr/>
          <p:nvPr/>
        </p:nvSpPr>
        <p:spPr>
          <a:xfrm>
            <a:off x="2790423" y="5536897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38BD5AF9-947D-45FD-88AD-282F0397C7C7}"/>
              </a:ext>
            </a:extLst>
          </p:cNvPr>
          <p:cNvSpPr/>
          <p:nvPr/>
        </p:nvSpPr>
        <p:spPr>
          <a:xfrm>
            <a:off x="3705727" y="5770275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2E7D55F4-7797-413E-9ADB-CCFA86F53CBF}"/>
              </a:ext>
            </a:extLst>
          </p:cNvPr>
          <p:cNvSpPr/>
          <p:nvPr/>
        </p:nvSpPr>
        <p:spPr>
          <a:xfrm>
            <a:off x="4591253" y="6005561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369E164-32CE-494A-B642-485A53BA4B74}"/>
              </a:ext>
            </a:extLst>
          </p:cNvPr>
          <p:cNvSpPr txBox="1"/>
          <p:nvPr/>
        </p:nvSpPr>
        <p:spPr>
          <a:xfrm>
            <a:off x="2016557" y="586819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１回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DD20BB-27F7-472B-9879-E82E5B11DDA6}"/>
              </a:ext>
            </a:extLst>
          </p:cNvPr>
          <p:cNvSpPr txBox="1"/>
          <p:nvPr/>
        </p:nvSpPr>
        <p:spPr>
          <a:xfrm>
            <a:off x="3030003" y="612131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２回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AAC2FD9-56F1-4CD4-8BC6-CFFC98B23E04}"/>
              </a:ext>
            </a:extLst>
          </p:cNvPr>
          <p:cNvSpPr txBox="1"/>
          <p:nvPr/>
        </p:nvSpPr>
        <p:spPr>
          <a:xfrm>
            <a:off x="3966661" y="638937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３回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DB72696-FE69-4D6B-BC02-01305FF58079}"/>
              </a:ext>
            </a:extLst>
          </p:cNvPr>
          <p:cNvSpPr txBox="1"/>
          <p:nvPr/>
        </p:nvSpPr>
        <p:spPr>
          <a:xfrm>
            <a:off x="4946668" y="64886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４回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AC48E71-EFE2-49AE-B534-C2DCC06F5317}"/>
              </a:ext>
            </a:extLst>
          </p:cNvPr>
          <p:cNvSpPr txBox="1"/>
          <p:nvPr/>
        </p:nvSpPr>
        <p:spPr>
          <a:xfrm>
            <a:off x="3676334" y="481425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誤差の減少</a:t>
            </a:r>
          </a:p>
        </p:txBody>
      </p:sp>
    </p:spTree>
    <p:extLst>
      <p:ext uri="{BB962C8B-B14F-4D97-AF65-F5344CB8AC3E}">
        <p14:creationId xmlns:p14="http://schemas.microsoft.com/office/powerpoint/2010/main" val="30804624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9CCACE8-AA4C-45C8-B1B3-D82DE6831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2996733-DCED-4F9B-8070-EA388B58F7D4}"/>
              </a:ext>
            </a:extLst>
          </p:cNvPr>
          <p:cNvSpPr txBox="1"/>
          <p:nvPr/>
        </p:nvSpPr>
        <p:spPr>
          <a:xfrm>
            <a:off x="1315654" y="5875865"/>
            <a:ext cx="6823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ニューラルネットワークの学習，検証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のようにある通り，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学習が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回繰り返されている．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学習のたびに検証を実施．繰り返し学習の間、誤差は減少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C45C854-C89E-467B-8351-5CBFA9E1D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49" y="916462"/>
            <a:ext cx="8891501" cy="441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420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1F368A-6259-419F-8872-898C1FB51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ニューラルネットワークの学習のプログラム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67AEC3-DF6D-4879-9BA6-D245A3AB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5842ED5-3C1E-486D-A1B5-1A98BA2C228E}"/>
              </a:ext>
            </a:extLst>
          </p:cNvPr>
          <p:cNvSpPr/>
          <p:nvPr/>
        </p:nvSpPr>
        <p:spPr>
          <a:xfrm>
            <a:off x="108284" y="1951672"/>
            <a:ext cx="89274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EPOCHS = 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history =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m.fit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ds_train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[0], </a:t>
            </a:r>
            <a:r>
              <a:rPr kumimoji="0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ds_train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[1]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            epochs=EPOCHS,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            </a:t>
            </a:r>
            <a:r>
              <a:rPr kumimoji="0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validation_data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=(</a:t>
            </a:r>
            <a:r>
              <a:rPr kumimoji="0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ds_test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[0], </a:t>
            </a:r>
            <a:r>
              <a:rPr kumimoji="0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ds_test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[1]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            verbose=1)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D44E3C-C9B1-4DFC-8DCD-A2BF1B086CD5}"/>
              </a:ext>
            </a:extLst>
          </p:cNvPr>
          <p:cNvSpPr txBox="1"/>
          <p:nvPr/>
        </p:nvSpPr>
        <p:spPr>
          <a:xfrm>
            <a:off x="3049086" y="114235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訓練データ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の指定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1C12DC4-195A-4295-A864-D8E365DA8466}"/>
              </a:ext>
            </a:extLst>
          </p:cNvPr>
          <p:cNvSpPr txBox="1"/>
          <p:nvPr/>
        </p:nvSpPr>
        <p:spPr>
          <a:xfrm>
            <a:off x="5400396" y="185823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学習の実行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97BA625-D7C8-47B1-85C8-129E1E09B599}"/>
              </a:ext>
            </a:extLst>
          </p:cNvPr>
          <p:cNvSpPr txBox="1"/>
          <p:nvPr/>
        </p:nvSpPr>
        <p:spPr>
          <a:xfrm>
            <a:off x="5415478" y="2245833"/>
            <a:ext cx="3026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学習を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回繰り返す</a:t>
            </a:r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D9207D64-4035-4A71-945D-AAEAAA04D0AD}"/>
              </a:ext>
            </a:extLst>
          </p:cNvPr>
          <p:cNvSpPr/>
          <p:nvPr/>
        </p:nvSpPr>
        <p:spPr>
          <a:xfrm>
            <a:off x="5211618" y="2110788"/>
            <a:ext cx="188778" cy="12703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D0ECC30B-A26C-4BAC-8291-2A94CD2D4744}"/>
              </a:ext>
            </a:extLst>
          </p:cNvPr>
          <p:cNvCxnSpPr>
            <a:cxnSpLocks/>
          </p:cNvCxnSpPr>
          <p:nvPr/>
        </p:nvCxnSpPr>
        <p:spPr>
          <a:xfrm flipH="1">
            <a:off x="3009900" y="1614764"/>
            <a:ext cx="387350" cy="569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1485B3C-2635-4016-97EE-94ECB74C728D}"/>
              </a:ext>
            </a:extLst>
          </p:cNvPr>
          <p:cNvSpPr txBox="1"/>
          <p:nvPr/>
        </p:nvSpPr>
        <p:spPr>
          <a:xfrm>
            <a:off x="3397358" y="4371654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検証データ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指定することで，</a:t>
            </a:r>
            <a:endParaRPr kumimoji="1" lang="en-US" altLang="ja-JP" sz="24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検証も行われる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71F28F32-CC4D-4E44-AE36-1C589BCE3A92}"/>
              </a:ext>
            </a:extLst>
          </p:cNvPr>
          <p:cNvCxnSpPr>
            <a:cxnSpLocks/>
          </p:cNvCxnSpPr>
          <p:nvPr/>
        </p:nvCxnSpPr>
        <p:spPr>
          <a:xfrm flipH="1" flipV="1">
            <a:off x="3488069" y="3277134"/>
            <a:ext cx="283831" cy="932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4634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6258E3-CA63-49A4-955E-5E3EDD019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学習曲線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4FBB-3DE0-4C90-A715-AA797D730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学習の繰り返しが進む</a:t>
            </a:r>
            <a:r>
              <a:rPr kumimoji="1" lang="ja-JP" altLang="en-US" dirty="0"/>
              <a:t>につれ，</a:t>
            </a:r>
            <a:r>
              <a:rPr kumimoji="1" lang="ja-JP" altLang="en-US" b="1" dirty="0"/>
              <a:t>誤差（損失）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減少</a:t>
            </a:r>
            <a:r>
              <a:rPr kumimoji="1" lang="ja-JP" altLang="en-US" dirty="0"/>
              <a:t>，</a:t>
            </a:r>
            <a:r>
              <a:rPr kumimoji="1" lang="ja-JP" altLang="en-US" b="1" dirty="0"/>
              <a:t>精度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向上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D31CFA-EE62-4B03-A7B3-DE2B928C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B75F63E-61A6-4B47-9829-A8DE3BA07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73" y="2116584"/>
            <a:ext cx="4102891" cy="251149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FA4B082-DE4D-4C55-9C42-93662DEC0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637" y="2116584"/>
            <a:ext cx="4139181" cy="257740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E57E304-120B-4996-A9ED-DA474A0472D0}"/>
              </a:ext>
            </a:extLst>
          </p:cNvPr>
          <p:cNvSpPr txBox="1"/>
          <p:nvPr/>
        </p:nvSpPr>
        <p:spPr>
          <a:xfrm>
            <a:off x="1539417" y="4829439"/>
            <a:ext cx="228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誤差の減少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E4732F-EDE1-41CA-B69F-ACD40BC25506}"/>
              </a:ext>
            </a:extLst>
          </p:cNvPr>
          <p:cNvSpPr txBox="1"/>
          <p:nvPr/>
        </p:nvSpPr>
        <p:spPr>
          <a:xfrm>
            <a:off x="5862850" y="4829438"/>
            <a:ext cx="228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精度の向上</a:t>
            </a:r>
          </a:p>
        </p:txBody>
      </p:sp>
    </p:spTree>
    <p:extLst>
      <p:ext uri="{BB962C8B-B14F-4D97-AF65-F5344CB8AC3E}">
        <p14:creationId xmlns:p14="http://schemas.microsoft.com/office/powerpoint/2010/main" val="27003033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AA9E3E-E1C7-4278-9146-B3EF4769B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8233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大量のデータがある場合には、訓練データと</a:t>
            </a:r>
            <a:br>
              <a:rPr kumimoji="1" lang="en-US" altLang="ja-JP" dirty="0"/>
            </a:br>
            <a:r>
              <a:rPr kumimoji="1" lang="ja-JP" altLang="en-US" dirty="0"/>
              <a:t>検証データに振り分けることができる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3123A6-DFB3-4F0B-9FD8-2307E234D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920853"/>
            <a:ext cx="8461208" cy="49371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例えば</a:t>
            </a:r>
            <a:r>
              <a:rPr lang="ja-JP" altLang="en-US" dirty="0"/>
              <a:t>，</a:t>
            </a:r>
            <a:r>
              <a:rPr lang="en-US" altLang="ja-JP" b="1" dirty="0">
                <a:solidFill>
                  <a:srgbClr val="C00000"/>
                </a:solidFill>
              </a:rPr>
              <a:t>7</a:t>
            </a:r>
            <a:r>
              <a:rPr kumimoji="1" lang="en-US" altLang="ja-JP" b="1" dirty="0">
                <a:solidFill>
                  <a:srgbClr val="C00000"/>
                </a:solidFill>
              </a:rPr>
              <a:t>0000</a:t>
            </a:r>
            <a:r>
              <a:rPr kumimoji="1" lang="en-US" altLang="ja-JP" dirty="0"/>
              <a:t> </a:t>
            </a:r>
            <a:r>
              <a:rPr kumimoji="1" lang="ja-JP" altLang="en-US" dirty="0"/>
              <a:t>枚の画像データを準備できる場合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うち </a:t>
            </a:r>
            <a:r>
              <a:rPr lang="en-US" altLang="ja-JP" b="1" dirty="0">
                <a:solidFill>
                  <a:srgbClr val="C00000"/>
                </a:solidFill>
              </a:rPr>
              <a:t>6</a:t>
            </a:r>
            <a:r>
              <a:rPr kumimoji="1" lang="en-US" altLang="ja-JP" b="1" dirty="0">
                <a:solidFill>
                  <a:srgbClr val="C00000"/>
                </a:solidFill>
              </a:rPr>
              <a:t>0000</a:t>
            </a:r>
            <a:r>
              <a:rPr kumimoji="1" lang="ja-JP" altLang="en-US" dirty="0"/>
              <a:t>枚 → </a:t>
            </a:r>
            <a:r>
              <a:rPr kumimoji="1" lang="ja-JP" altLang="en-US" b="1" dirty="0">
                <a:solidFill>
                  <a:srgbClr val="C00000"/>
                </a:solidFill>
              </a:rPr>
              <a:t>訓練データ</a:t>
            </a:r>
            <a:r>
              <a:rPr kumimoji="1" lang="ja-JP" altLang="en-US" dirty="0"/>
              <a:t>として使用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lang="ja-JP" altLang="en-US" dirty="0"/>
              <a:t>うち </a:t>
            </a:r>
            <a:r>
              <a:rPr lang="en-US" altLang="ja-JP" b="1" dirty="0">
                <a:solidFill>
                  <a:srgbClr val="C00000"/>
                </a:solidFill>
              </a:rPr>
              <a:t>10000</a:t>
            </a:r>
            <a:r>
              <a:rPr lang="ja-JP" altLang="en-US" dirty="0"/>
              <a:t>枚 → </a:t>
            </a:r>
            <a:r>
              <a:rPr lang="ja-JP" altLang="en-US" b="1" u="sng" dirty="0"/>
              <a:t>検証で使用</a:t>
            </a:r>
            <a:endParaRPr lang="en-US" altLang="ja-JP" b="1" u="sng" dirty="0"/>
          </a:p>
          <a:p>
            <a:pPr marL="0" indent="0">
              <a:buNone/>
            </a:pPr>
            <a:endParaRPr kumimoji="1" lang="en-US" altLang="ja-JP" b="1" u="sng" dirty="0"/>
          </a:p>
          <a:p>
            <a:pPr marL="0" indent="0">
              <a:buNone/>
            </a:pPr>
            <a:r>
              <a:rPr lang="ja-JP" altLang="en-US" dirty="0"/>
              <a:t>のように考えることができる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b="1" u="sng" dirty="0"/>
          </a:p>
          <a:p>
            <a:pPr marL="0" indent="0">
              <a:buNone/>
            </a:pPr>
            <a:r>
              <a:rPr kumimoji="1" lang="en-US" altLang="ja-JP" b="1" u="sng" dirty="0"/>
              <a:t>※ </a:t>
            </a:r>
            <a:r>
              <a:rPr kumimoji="1" lang="ja-JP" altLang="en-US" b="1" u="sng" dirty="0"/>
              <a:t>訓練データと検証データは別々であることが重要．</a:t>
            </a:r>
            <a:r>
              <a:rPr lang="en-US" altLang="ja-JP" dirty="0"/>
              <a:t>60000 </a:t>
            </a:r>
            <a:r>
              <a:rPr lang="ja-JP" altLang="en-US" dirty="0"/>
              <a:t>や </a:t>
            </a:r>
            <a:r>
              <a:rPr lang="en-US" altLang="ja-JP" dirty="0"/>
              <a:t>10000 </a:t>
            </a:r>
            <a:r>
              <a:rPr lang="ja-JP" altLang="en-US" dirty="0"/>
              <a:t>のような枚数は，自由に決めることができるもの．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95B202-B3D3-4347-B59D-9A2D96034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7773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F3E0B45-21FE-4BB3-A4FA-FE419B94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2730479-7C05-4C03-ABFD-34A4134FD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699"/>
            <a:ext cx="8935835" cy="558165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2F8FEC6-E0F3-41B5-9AFF-A63BA6F53E46}"/>
              </a:ext>
            </a:extLst>
          </p:cNvPr>
          <p:cNvSpPr txBox="1"/>
          <p:nvPr/>
        </p:nvSpPr>
        <p:spPr>
          <a:xfrm>
            <a:off x="4997374" y="3733799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検証データでの誤差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68975E0-E3FB-405E-A72D-D201F6CE4075}"/>
              </a:ext>
            </a:extLst>
          </p:cNvPr>
          <p:cNvSpPr txBox="1"/>
          <p:nvPr/>
        </p:nvSpPr>
        <p:spPr>
          <a:xfrm>
            <a:off x="5321300" y="5105400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訓練データでの誤差</a:t>
            </a:r>
          </a:p>
        </p:txBody>
      </p:sp>
    </p:spTree>
    <p:extLst>
      <p:ext uri="{BB962C8B-B14F-4D97-AF65-F5344CB8AC3E}">
        <p14:creationId xmlns:p14="http://schemas.microsoft.com/office/powerpoint/2010/main" val="33148455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3A5B90-F024-49D8-82DF-C35426B04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過学習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887679-A280-4919-8A60-75706FFBE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615069"/>
            <a:ext cx="8461208" cy="25643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訓練データ</a:t>
            </a:r>
            <a:r>
              <a:rPr kumimoji="1" lang="ja-JP" altLang="en-US" dirty="0"/>
              <a:t>による</a:t>
            </a:r>
            <a:r>
              <a:rPr kumimoji="1" lang="ja-JP" altLang="en-US" b="1" dirty="0"/>
              <a:t>学習の繰り返し</a:t>
            </a:r>
            <a:endParaRPr kumimoji="1" lang="en-US" altLang="ja-JP" b="1" dirty="0"/>
          </a:p>
          <a:p>
            <a:r>
              <a:rPr lang="ja-JP" altLang="en-US" b="1" dirty="0">
                <a:solidFill>
                  <a:srgbClr val="C00000"/>
                </a:solidFill>
              </a:rPr>
              <a:t>訓練データ</a:t>
            </a:r>
            <a:r>
              <a:rPr lang="ja-JP" altLang="en-US" dirty="0"/>
              <a:t>では，</a:t>
            </a:r>
            <a:r>
              <a:rPr kumimoji="1" lang="ja-JP" altLang="en-US" dirty="0"/>
              <a:t>精度が向上</a:t>
            </a:r>
            <a:r>
              <a:rPr kumimoji="1" lang="ja-JP" altLang="en-US" b="1" dirty="0"/>
              <a:t>する</a:t>
            </a:r>
            <a:r>
              <a:rPr kumimoji="1" lang="ja-JP" altLang="en-US" dirty="0"/>
              <a:t>が，</a:t>
            </a:r>
            <a:r>
              <a:rPr kumimoji="1" lang="ja-JP" altLang="en-US" b="1" dirty="0">
                <a:solidFill>
                  <a:srgbClr val="C00000"/>
                </a:solidFill>
              </a:rPr>
              <a:t>検証データ</a:t>
            </a:r>
            <a:r>
              <a:rPr kumimoji="1" lang="ja-JP" altLang="en-US" dirty="0"/>
              <a:t>では精度が向上</a:t>
            </a:r>
            <a:r>
              <a:rPr kumimoji="1" lang="ja-JP" altLang="en-US" b="1" dirty="0"/>
              <a:t>しない</a:t>
            </a:r>
            <a:r>
              <a:rPr kumimoji="1" lang="ja-JP" altLang="en-US" dirty="0"/>
              <a:t>ことがある　＝　</a:t>
            </a:r>
            <a:r>
              <a:rPr kumimoji="1" lang="ja-JP" altLang="en-US" b="1" dirty="0">
                <a:solidFill>
                  <a:srgbClr val="C00000"/>
                </a:solidFill>
              </a:rPr>
              <a:t>過学習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過学習</a:t>
            </a:r>
            <a:r>
              <a:rPr lang="ja-JP" altLang="en-US" dirty="0"/>
              <a:t>の発見のため，</a:t>
            </a:r>
            <a:r>
              <a:rPr lang="ja-JP" altLang="en-US" b="1" dirty="0">
                <a:solidFill>
                  <a:srgbClr val="C00000"/>
                </a:solidFill>
              </a:rPr>
              <a:t>検証データ</a:t>
            </a:r>
            <a:r>
              <a:rPr lang="ja-JP" altLang="en-US" dirty="0"/>
              <a:t>での</a:t>
            </a:r>
            <a:r>
              <a:rPr lang="ja-JP" altLang="en-US" b="1" dirty="0">
                <a:solidFill>
                  <a:srgbClr val="C00000"/>
                </a:solidFill>
              </a:rPr>
              <a:t>検証</a:t>
            </a:r>
            <a:r>
              <a:rPr lang="ja-JP" altLang="en-US" dirty="0"/>
              <a:t>が必要</a:t>
            </a:r>
            <a:endParaRPr lang="en-US" altLang="ja-JP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過学習</a:t>
            </a:r>
            <a:r>
              <a:rPr kumimoji="1" lang="ja-JP" altLang="en-US" dirty="0"/>
              <a:t>では，</a:t>
            </a:r>
            <a:r>
              <a:rPr kumimoji="1" lang="ja-JP" altLang="en-US" b="1" dirty="0"/>
              <a:t>学習の繰り返し</a:t>
            </a:r>
            <a:r>
              <a:rPr kumimoji="1" lang="ja-JP" altLang="en-US" dirty="0"/>
              <a:t>による</a:t>
            </a:r>
            <a:r>
              <a:rPr kumimoji="1" lang="ja-JP" altLang="en-US" b="1" dirty="0"/>
              <a:t>精度の悪化</a:t>
            </a:r>
            <a:r>
              <a:rPr kumimoji="1" lang="ja-JP" altLang="en-US" dirty="0"/>
              <a:t>もありえる．学習の</a:t>
            </a:r>
            <a:r>
              <a:rPr kumimoji="1" lang="ja-JP" altLang="en-US" b="1" dirty="0"/>
              <a:t>打ち切り</a:t>
            </a:r>
            <a:r>
              <a:rPr kumimoji="1" lang="ja-JP" altLang="en-US" dirty="0"/>
              <a:t>が必要．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9CAEED-A2BB-4C24-91EA-DD888B78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DC72A23-8356-4630-AA67-5702D40BD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429" y="602363"/>
            <a:ext cx="4343400" cy="271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057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20B56F-A628-4EBC-91E4-3E6E66D20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結合の重みの表示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36ECF5-A645-4F9C-A67A-1E91D8D4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BE5D564-AC5A-49A0-BED1-5DD4C1B21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716" y="1735349"/>
            <a:ext cx="4008855" cy="569797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err="1"/>
              <a:t>m.get_weights</a:t>
            </a:r>
            <a:r>
              <a:rPr kumimoji="1" lang="en-US" altLang="ja-JP" dirty="0"/>
              <a:t>()[2]</a:t>
            </a:r>
            <a:endParaRPr kumimoji="1" lang="ja-JP" altLang="en-US" dirty="0"/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C0E2C477-E215-4EDC-8957-C9537A736D2A}"/>
              </a:ext>
            </a:extLst>
          </p:cNvPr>
          <p:cNvSpPr txBox="1">
            <a:spLocks/>
          </p:cNvSpPr>
          <p:nvPr/>
        </p:nvSpPr>
        <p:spPr>
          <a:xfrm>
            <a:off x="321845" y="2649845"/>
            <a:ext cx="4008855" cy="569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実行結果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54427B4-19FC-46B4-A83B-27733373FEB9}"/>
              </a:ext>
            </a:extLst>
          </p:cNvPr>
          <p:cNvSpPr txBox="1">
            <a:spLocks/>
          </p:cNvSpPr>
          <p:nvPr/>
        </p:nvSpPr>
        <p:spPr>
          <a:xfrm>
            <a:off x="321845" y="982989"/>
            <a:ext cx="4008855" cy="569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93D0F7-ADA7-4CD7-AFE2-603A661B0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104" y="484637"/>
            <a:ext cx="2523963" cy="318848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0298574-BA0C-4C34-A637-D49EC308D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16" y="3219642"/>
            <a:ext cx="3737546" cy="3531586"/>
          </a:xfrm>
          <a:prstGeom prst="rect">
            <a:avLst/>
          </a:prstGeom>
        </p:spPr>
      </p:pic>
      <p:sp>
        <p:nvSpPr>
          <p:cNvPr id="39" name="コンテンツ プレースホルダー 2">
            <a:extLst>
              <a:ext uri="{FF2B5EF4-FFF2-40B4-BE49-F238E27FC236}">
                <a16:creationId xmlns:a16="http://schemas.microsoft.com/office/drawing/2014/main" id="{F7E00302-263A-4575-A348-4B792F6D0497}"/>
              </a:ext>
            </a:extLst>
          </p:cNvPr>
          <p:cNvSpPr txBox="1">
            <a:spLocks/>
          </p:cNvSpPr>
          <p:nvPr/>
        </p:nvSpPr>
        <p:spPr>
          <a:xfrm>
            <a:off x="4951063" y="3982730"/>
            <a:ext cx="3922561" cy="143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学習により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</a:rPr>
              <a:t>結合の重みが変化する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93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人工知能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F368F8-C711-4457-A709-6FBC7F1F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758360" cy="5690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/>
              <a:t>人工知能は，コンピュータが，知的な能力を持つこと</a:t>
            </a:r>
            <a:endParaRPr kumimoji="1" lang="en-US" altLang="ja-JP" b="1" dirty="0"/>
          </a:p>
          <a:p>
            <a:endParaRPr lang="en-US" altLang="ja-JP" b="1" dirty="0"/>
          </a:p>
          <a:p>
            <a:r>
              <a:rPr kumimoji="1" lang="ja-JP" altLang="en-US" b="1" dirty="0"/>
              <a:t>知能</a:t>
            </a:r>
            <a:endParaRPr kumimoji="1" lang="en-US" altLang="ja-JP" b="1" dirty="0"/>
          </a:p>
          <a:p>
            <a:r>
              <a:rPr kumimoji="1" lang="ja-JP" altLang="en-US" b="1" dirty="0"/>
              <a:t>知識</a:t>
            </a:r>
            <a:endParaRPr kumimoji="1" lang="en-US" altLang="ja-JP" b="1" dirty="0"/>
          </a:p>
          <a:p>
            <a:r>
              <a:rPr lang="ja-JP" altLang="en-US" b="1" dirty="0"/>
              <a:t>学習</a:t>
            </a:r>
            <a:endParaRPr lang="en-US" altLang="ja-JP" b="1" dirty="0"/>
          </a:p>
          <a:p>
            <a:endParaRPr kumimoji="1" lang="en-US" altLang="ja-JP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AE18CF-38B1-432B-9CEF-07EC37169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6FAE6C4-3C9F-41AA-B184-C4CB9A259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331" y="2304047"/>
            <a:ext cx="6148317" cy="437892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29D08FF-4DFA-430F-B585-9E679CE54286}"/>
              </a:ext>
            </a:extLst>
          </p:cNvPr>
          <p:cNvSpPr txBox="1"/>
          <p:nvPr/>
        </p:nvSpPr>
        <p:spPr>
          <a:xfrm>
            <a:off x="4373479" y="174170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さまざまな応用</a:t>
            </a:r>
          </a:p>
        </p:txBody>
      </p:sp>
    </p:spTree>
    <p:extLst>
      <p:ext uri="{BB962C8B-B14F-4D97-AF65-F5344CB8AC3E}">
        <p14:creationId xmlns:p14="http://schemas.microsoft.com/office/powerpoint/2010/main" val="37545118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65DB2-0E06-4461-9351-492F3171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31873"/>
            <a:ext cx="7772400" cy="1734251"/>
          </a:xfrm>
        </p:spPr>
        <p:txBody>
          <a:bodyPr/>
          <a:lstStyle/>
          <a:p>
            <a:r>
              <a:rPr lang="en-US" altLang="ja-JP" dirty="0"/>
              <a:t>9. </a:t>
            </a:r>
            <a:r>
              <a:rPr lang="ja-JP" altLang="en-US" dirty="0"/>
              <a:t>ニューラルネットワークの利用の流れ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B18FAE-331A-4B6A-9408-F015AB24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0673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03A6C-112E-48D6-83E9-5ADA8CF9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前準備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E60A48-0B12-4E2F-9C26-E5D7BDC99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/>
              <a:t>Google </a:t>
            </a:r>
            <a:r>
              <a:rPr kumimoji="1" lang="ja-JP" altLang="en-US" b="1" dirty="0"/>
              <a:t>アカウントの取得が必要</a:t>
            </a:r>
            <a:endParaRPr lang="en-US" altLang="ja-JP" b="1" dirty="0"/>
          </a:p>
          <a:p>
            <a:r>
              <a:rPr kumimoji="1" lang="ja-JP" altLang="en-US" dirty="0"/>
              <a:t>次のページを使用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>
                <a:hlinkClick r:id="rId2"/>
              </a:rPr>
              <a:t>https://</a:t>
            </a:r>
            <a:r>
              <a:rPr kumimoji="1" lang="en-US" altLang="ja-JP" dirty="0" err="1">
                <a:hlinkClick r:id="rId2"/>
              </a:rPr>
              <a:t>accounts.google.com</a:t>
            </a:r>
            <a:r>
              <a:rPr kumimoji="1" lang="en-US" altLang="ja-JP" dirty="0">
                <a:hlinkClick r:id="rId2"/>
              </a:rPr>
              <a:t>/</a:t>
            </a:r>
            <a:r>
              <a:rPr kumimoji="1" lang="en-US" altLang="ja-JP" dirty="0" err="1">
                <a:hlinkClick r:id="rId2"/>
              </a:rPr>
              <a:t>SignUp</a:t>
            </a:r>
            <a:endParaRPr lang="en-US" altLang="ja-JP" dirty="0"/>
          </a:p>
          <a:p>
            <a:r>
              <a:rPr kumimoji="1" lang="ja-JP" altLang="en-US" dirty="0"/>
              <a:t>次の情報を登録する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氏名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自分が希望するメールアドレス</a:t>
            </a:r>
            <a:endParaRPr lang="en-US" altLang="ja-JP" b="1" dirty="0"/>
          </a:p>
          <a:p>
            <a:pPr marL="0" indent="0">
              <a:buNone/>
            </a:pPr>
            <a:r>
              <a:rPr kumimoji="1" lang="en-US" altLang="ja-JP" dirty="0"/>
              <a:t>     </a:t>
            </a:r>
            <a:r>
              <a:rPr kumimoji="1" lang="ja-JP" altLang="en-US" dirty="0"/>
              <a:t>＜ユーザー名＞</a:t>
            </a:r>
            <a:r>
              <a:rPr kumimoji="1" lang="en-US" altLang="ja-JP" dirty="0">
                <a:hlinkClick r:id="rId3"/>
              </a:rPr>
              <a:t>@</a:t>
            </a:r>
            <a:r>
              <a:rPr kumimoji="1" lang="en-US" altLang="ja-JP" dirty="0" err="1">
                <a:hlinkClick r:id="rId3"/>
              </a:rPr>
              <a:t>gmail.com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パスワード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生年月日，性別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965912-21B9-46E3-A044-C0C11B77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3896D71-2476-4AEA-8A0B-800F97501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146" y="3222631"/>
            <a:ext cx="2394335" cy="31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544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66E30B-EDE9-46EC-A9DF-7B175D5C6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使用するプログラム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2058D2-817A-4146-9CB1-1043B8F09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プログラムは、次</a:t>
            </a:r>
            <a:r>
              <a:rPr lang="ja-JP" altLang="en-US" dirty="0"/>
              <a:t>のページで</a:t>
            </a:r>
            <a:r>
              <a:rPr kumimoji="1" lang="ja-JP" altLang="en-US" dirty="0"/>
              <a:t>公開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https://colab.research.google.com/drive/1IfArIvhh-FsvJIE9YTNO8T44Qhpi0rIJ?usp=sharing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利用には，</a:t>
            </a:r>
            <a:r>
              <a:rPr lang="en-US" altLang="ja-JP" b="1" dirty="0"/>
              <a:t>Google </a:t>
            </a:r>
            <a:r>
              <a:rPr lang="ja-JP" altLang="en-US" b="1" dirty="0"/>
              <a:t>アカウント</a:t>
            </a:r>
            <a:r>
              <a:rPr lang="ja-JP" altLang="en-US" dirty="0"/>
              <a:t>での</a:t>
            </a:r>
            <a:r>
              <a:rPr lang="ja-JP" altLang="en-US" b="1" dirty="0"/>
              <a:t>ログイン</a:t>
            </a:r>
            <a:r>
              <a:rPr lang="ja-JP" altLang="en-US" dirty="0"/>
              <a:t>が必要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右上の「</a:t>
            </a:r>
            <a:r>
              <a:rPr lang="ja-JP" altLang="en-US" b="1" dirty="0"/>
              <a:t>ログイン</a:t>
            </a:r>
            <a:r>
              <a:rPr lang="ja-JP" altLang="en-US" dirty="0"/>
              <a:t>」を</a:t>
            </a:r>
            <a:r>
              <a:rPr lang="ja-JP" altLang="en-US" b="1" dirty="0"/>
              <a:t>クリック</a:t>
            </a:r>
            <a:r>
              <a:rPr lang="ja-JP" altLang="en-US" dirty="0"/>
              <a:t>して利用開始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C2B917-66AF-495E-A2F4-84DF4767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B00D48B-9D0F-42D1-91DA-AD1A6BFDE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224" y="4595195"/>
            <a:ext cx="2530716" cy="2126282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26C0C07-8D6A-44D5-92F8-45346A3CB031}"/>
              </a:ext>
            </a:extLst>
          </p:cNvPr>
          <p:cNvSpPr/>
          <p:nvPr/>
        </p:nvSpPr>
        <p:spPr>
          <a:xfrm>
            <a:off x="4669115" y="4684096"/>
            <a:ext cx="709026" cy="3276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3778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1AC671-C30B-4D91-B559-BDE90DF1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3377BA-4B1F-4247-BE56-551CEFA60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④</a:t>
            </a:r>
            <a:r>
              <a:rPr kumimoji="1" lang="ja-JP" altLang="en-US" dirty="0"/>
              <a:t> </a:t>
            </a:r>
            <a:r>
              <a:rPr kumimoji="1" lang="ja-JP" altLang="en-US" b="1" dirty="0"/>
              <a:t>コードセル</a:t>
            </a:r>
            <a:r>
              <a:rPr kumimoji="1" lang="ja-JP" altLang="en-US" dirty="0"/>
              <a:t>を</a:t>
            </a:r>
            <a:r>
              <a:rPr kumimoji="1" lang="ja-JP" altLang="en-US" b="1" dirty="0"/>
              <a:t>上から順に実行</a:t>
            </a:r>
            <a:r>
              <a:rPr kumimoji="1" lang="ja-JP" altLang="en-US" dirty="0"/>
              <a:t>する．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コードセル</a:t>
            </a:r>
            <a:r>
              <a:rPr lang="ja-JP" altLang="en-US" dirty="0"/>
              <a:t>の</a:t>
            </a:r>
            <a:r>
              <a:rPr lang="ja-JP" altLang="en-US" b="1" dirty="0"/>
              <a:t>実行の終了を確認</a:t>
            </a:r>
            <a:r>
              <a:rPr lang="ja-JP" altLang="en-US" dirty="0"/>
              <a:t>してから、</a:t>
            </a:r>
            <a:r>
              <a:rPr lang="ja-JP" altLang="en-US" b="1" dirty="0"/>
              <a:t>次のコードセル</a:t>
            </a:r>
            <a:r>
              <a:rPr lang="ja-JP" altLang="en-US" dirty="0"/>
              <a:t>に移ること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5EA012-4C03-4CEE-B11B-F6975211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53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3C6D03E-4D73-4D77-96F1-FFE5C589F333}"/>
              </a:ext>
            </a:extLst>
          </p:cNvPr>
          <p:cNvSpPr txBox="1"/>
          <p:nvPr/>
        </p:nvSpPr>
        <p:spPr>
          <a:xfrm>
            <a:off x="2435192" y="639633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最後まで続ける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184914-C61D-4E15-BD8A-B5E6D015EA8B}"/>
              </a:ext>
            </a:extLst>
          </p:cNvPr>
          <p:cNvSpPr txBox="1"/>
          <p:nvPr/>
        </p:nvSpPr>
        <p:spPr>
          <a:xfrm>
            <a:off x="6360695" y="2708255"/>
            <a:ext cx="23391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実行するには</a:t>
            </a:r>
            <a:endParaRPr kumimoji="1" lang="en-US" altLang="ja-JP" sz="2400" dirty="0"/>
          </a:p>
          <a:p>
            <a:r>
              <a:rPr kumimoji="1" lang="en-US" altLang="ja-JP" sz="2400" dirty="0"/>
              <a:t>Google </a:t>
            </a:r>
          </a:p>
          <a:p>
            <a:r>
              <a:rPr kumimoji="1" lang="ja-JP" altLang="en-US" sz="2400" dirty="0"/>
              <a:t>アカウント</a:t>
            </a:r>
            <a:endParaRPr kumimoji="1" lang="en-US" altLang="ja-JP" sz="2400" dirty="0"/>
          </a:p>
          <a:p>
            <a:r>
              <a:rPr kumimoji="1" lang="ja-JP" altLang="en-US" sz="2400" dirty="0"/>
              <a:t>によるログイン</a:t>
            </a:r>
            <a:endParaRPr kumimoji="1" lang="en-US" altLang="ja-JP" sz="2400" dirty="0"/>
          </a:p>
          <a:p>
            <a:r>
              <a:rPr kumimoji="1" lang="ja-JP" altLang="en-US" sz="2400" dirty="0"/>
              <a:t>が必要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1C14FC2-7653-4865-914E-D54E09993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167" y="2360398"/>
            <a:ext cx="4749768" cy="3968695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EF9E871-F164-47EA-8ABB-0E7DAC19A8E4}"/>
              </a:ext>
            </a:extLst>
          </p:cNvPr>
          <p:cNvSpPr/>
          <p:nvPr/>
        </p:nvSpPr>
        <p:spPr>
          <a:xfrm>
            <a:off x="1148316" y="3009014"/>
            <a:ext cx="409354" cy="3561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30B5F31-89D2-4A44-8B4E-86A8A01EBD6A}"/>
              </a:ext>
            </a:extLst>
          </p:cNvPr>
          <p:cNvSpPr/>
          <p:nvPr/>
        </p:nvSpPr>
        <p:spPr>
          <a:xfrm>
            <a:off x="1104900" y="5161143"/>
            <a:ext cx="409354" cy="3561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3925F57-AEB6-4C42-9E33-FB916E2BD281}"/>
              </a:ext>
            </a:extLst>
          </p:cNvPr>
          <p:cNvSpPr/>
          <p:nvPr/>
        </p:nvSpPr>
        <p:spPr>
          <a:xfrm>
            <a:off x="1061484" y="6040144"/>
            <a:ext cx="409354" cy="3561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184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5460DB-E2A4-495A-A34C-CB141AFA6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人工知能による分類結果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5BE40B-3347-412A-9C46-1C5B583CA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545957"/>
            <a:ext cx="8461208" cy="3236348"/>
          </a:xfrm>
        </p:spPr>
        <p:txBody>
          <a:bodyPr>
            <a:normAutofit/>
          </a:bodyPr>
          <a:lstStyle/>
          <a:p>
            <a:r>
              <a:rPr lang="ja-JP" altLang="en-US" b="1" dirty="0"/>
              <a:t>分類結果は「</a:t>
            </a:r>
            <a:r>
              <a:rPr lang="en-US" altLang="ja-JP" b="1" dirty="0"/>
              <a:t>2, 0, 4 ... </a:t>
            </a:r>
            <a:r>
              <a:rPr lang="ja-JP" altLang="en-US" b="1" dirty="0"/>
              <a:t>」のように表示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学習では、乱数が使用されるので、実行ごとに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結果が</a:t>
            </a:r>
            <a:r>
              <a:rPr kumimoji="1" lang="ja-JP" altLang="en-US" dirty="0"/>
              <a:t>変わる場合がある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97FBD9-BCC2-4072-A9D7-6515697F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54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A79BE3E-CD91-41D6-9A4B-9C46CDA26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90" y="890451"/>
            <a:ext cx="7844836" cy="236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37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595B6B-FBB3-49FB-ACAF-D89EB44C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精度の確認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5C1F5D-4ECB-4FE3-86BE-9065CE847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55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2738859-1557-4221-B677-1ACC43602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95" y="838610"/>
            <a:ext cx="6400956" cy="253985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E7A2D20-A987-484F-B978-A749FBB12C8B}"/>
              </a:ext>
            </a:extLst>
          </p:cNvPr>
          <p:cNvSpPr txBox="1"/>
          <p:nvPr/>
        </p:nvSpPr>
        <p:spPr>
          <a:xfrm>
            <a:off x="6541860" y="4651865"/>
            <a:ext cx="2490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</a:rPr>
              <a:t>④ </a:t>
            </a:r>
            <a:r>
              <a:rPr kumimoji="1" lang="en-US" altLang="ja-JP" sz="2000" dirty="0">
                <a:solidFill>
                  <a:srgbClr val="FF0000"/>
                </a:solidFill>
              </a:rPr>
              <a:t>accuracy </a:t>
            </a:r>
            <a:r>
              <a:rPr kumimoji="1" lang="ja-JP" altLang="en-US" sz="2000" dirty="0">
                <a:solidFill>
                  <a:srgbClr val="FF0000"/>
                </a:solidFill>
              </a:rPr>
              <a:t>のところ</a:t>
            </a:r>
            <a:endParaRPr kumimoji="1" lang="en-US" altLang="ja-JP" sz="2000" dirty="0">
              <a:solidFill>
                <a:srgbClr val="FF0000"/>
              </a:solidFill>
            </a:endParaRPr>
          </a:p>
          <a:p>
            <a:r>
              <a:rPr kumimoji="1" lang="ja-JP" altLang="en-US" sz="2000" dirty="0">
                <a:solidFill>
                  <a:srgbClr val="FF0000"/>
                </a:solidFill>
              </a:rPr>
              <a:t>が精度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1FCBED-F3B7-4544-B27B-6985B8848973}"/>
              </a:ext>
            </a:extLst>
          </p:cNvPr>
          <p:cNvSpPr txBox="1"/>
          <p:nvPr/>
        </p:nvSpPr>
        <p:spPr>
          <a:xfrm>
            <a:off x="3003698" y="375329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途中省略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8FDB7A5-F862-476F-9650-C222565B4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23" y="4339586"/>
            <a:ext cx="4525540" cy="1020165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E9CC898-3F86-4E34-8A18-18A96853B682}"/>
              </a:ext>
            </a:extLst>
          </p:cNvPr>
          <p:cNvSpPr/>
          <p:nvPr/>
        </p:nvSpPr>
        <p:spPr>
          <a:xfrm>
            <a:off x="5036704" y="4454683"/>
            <a:ext cx="891363" cy="394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54BC545-9BE8-4ABC-A163-2419EC9EFCF8}"/>
              </a:ext>
            </a:extLst>
          </p:cNvPr>
          <p:cNvSpPr/>
          <p:nvPr/>
        </p:nvSpPr>
        <p:spPr>
          <a:xfrm>
            <a:off x="6624463" y="5359751"/>
            <a:ext cx="205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1 </a:t>
            </a:r>
            <a:r>
              <a:rPr kumimoji="1" lang="ja-JP" altLang="en-US" sz="2000" dirty="0">
                <a:solidFill>
                  <a:srgbClr val="FF0000"/>
                </a:solidFill>
              </a:rPr>
              <a:t>に近いほど</a:t>
            </a:r>
            <a:endParaRPr kumimoji="1" lang="en-US" altLang="ja-JP" sz="2000" dirty="0">
              <a:solidFill>
                <a:srgbClr val="FF0000"/>
              </a:solidFill>
            </a:endParaRPr>
          </a:p>
          <a:p>
            <a:r>
              <a:rPr kumimoji="1" lang="ja-JP" altLang="en-US" sz="2000" dirty="0">
                <a:solidFill>
                  <a:srgbClr val="FF0000"/>
                </a:solidFill>
              </a:rPr>
              <a:t>精度が良い</a:t>
            </a:r>
          </a:p>
        </p:txBody>
      </p:sp>
    </p:spTree>
    <p:extLst>
      <p:ext uri="{BB962C8B-B14F-4D97-AF65-F5344CB8AC3E}">
        <p14:creationId xmlns:p14="http://schemas.microsoft.com/office/powerpoint/2010/main" val="9063304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0D08E829-1A11-4CE3-A0E5-D9F0B68D3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430" y="5534586"/>
            <a:ext cx="4812207" cy="114845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8663DD6-E64A-48E1-949D-56B4B765D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384" y="2821110"/>
            <a:ext cx="7555122" cy="184731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25204A5-936E-4C56-9098-1A805F3B9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実験１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E65579-ED2D-4769-9606-6ADA18D7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4489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（仮説）</a:t>
            </a:r>
            <a:r>
              <a:rPr kumimoji="1" lang="ja-JP" altLang="en-US" b="1" dirty="0">
                <a:solidFill>
                  <a:srgbClr val="C00000"/>
                </a:solidFill>
              </a:rPr>
              <a:t>エポック数</a:t>
            </a:r>
            <a:r>
              <a:rPr kumimoji="1" lang="ja-JP" altLang="en-US" dirty="0"/>
              <a:t>（学習の繰り返し回数）は、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いまは　</a:t>
            </a:r>
            <a:r>
              <a:rPr kumimoji="1" lang="en-US" altLang="ja-JP" dirty="0"/>
              <a:t>20</a:t>
            </a:r>
            <a:r>
              <a:rPr kumimoji="1" lang="ja-JP" altLang="en-US" dirty="0" err="1"/>
              <a:t>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これを</a:t>
            </a:r>
            <a:r>
              <a:rPr lang="ja-JP" altLang="en-US" b="1" u="sng" dirty="0">
                <a:solidFill>
                  <a:srgbClr val="FF0000"/>
                </a:solidFill>
              </a:rPr>
              <a:t>増やすと</a:t>
            </a:r>
            <a:r>
              <a:rPr lang="ja-JP" altLang="en-US" dirty="0"/>
              <a:t>、</a:t>
            </a:r>
            <a:r>
              <a:rPr lang="ja-JP" altLang="en-US" b="1" dirty="0">
                <a:solidFill>
                  <a:srgbClr val="C00000"/>
                </a:solidFill>
              </a:rPr>
              <a:t>精度</a:t>
            </a:r>
            <a:r>
              <a:rPr lang="ja-JP" altLang="en-US" dirty="0"/>
              <a:t>は上がるかも。</a:t>
            </a:r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70B67B-B116-4507-8C6D-4996C1408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56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6B70390-34CF-4B24-A7C9-44932F21C572}"/>
              </a:ext>
            </a:extLst>
          </p:cNvPr>
          <p:cNvSpPr/>
          <p:nvPr/>
        </p:nvSpPr>
        <p:spPr>
          <a:xfrm>
            <a:off x="3242931" y="2945219"/>
            <a:ext cx="404036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FD7D8A5-3F71-479B-BC52-89C004F43DDD}"/>
              </a:ext>
            </a:extLst>
          </p:cNvPr>
          <p:cNvSpPr txBox="1"/>
          <p:nvPr/>
        </p:nvSpPr>
        <p:spPr>
          <a:xfrm>
            <a:off x="3040912" y="2397650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① まず、</a:t>
            </a:r>
            <a:r>
              <a:rPr kumimoji="1" lang="en-US" altLang="ja-JP" dirty="0">
                <a:solidFill>
                  <a:srgbClr val="FF0000"/>
                </a:solidFill>
              </a:rPr>
              <a:t>50</a:t>
            </a:r>
            <a:r>
              <a:rPr kumimoji="1" lang="ja-JP" altLang="en-US" dirty="0">
                <a:solidFill>
                  <a:srgbClr val="FF0000"/>
                </a:solidFill>
              </a:rPr>
              <a:t>に書き換え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5C0AED7-64D5-400E-9A33-66E566D2C0C1}"/>
              </a:ext>
            </a:extLst>
          </p:cNvPr>
          <p:cNvSpPr txBox="1"/>
          <p:nvPr/>
        </p:nvSpPr>
        <p:spPr>
          <a:xfrm>
            <a:off x="376459" y="4651865"/>
            <a:ext cx="57775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② 実行．「９．モデルの作成と確認とコンパイル」，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「１０．モデルのビジュアライズ」，「１１．学習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（訓練）」のコードセルを順に実行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37A716D-99CA-4C4E-BDE3-86DC8E4FE256}"/>
              </a:ext>
            </a:extLst>
          </p:cNvPr>
          <p:cNvSpPr/>
          <p:nvPr/>
        </p:nvSpPr>
        <p:spPr>
          <a:xfrm>
            <a:off x="4956556" y="5691980"/>
            <a:ext cx="891363" cy="394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24D202A-8FF4-4937-8F07-EE69F74054DA}"/>
              </a:ext>
            </a:extLst>
          </p:cNvPr>
          <p:cNvSpPr txBox="1"/>
          <p:nvPr/>
        </p:nvSpPr>
        <p:spPr>
          <a:xfrm>
            <a:off x="6283405" y="5100896"/>
            <a:ext cx="30075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③ 「１１．学習（訓練）」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の実行結果の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 </a:t>
            </a:r>
            <a:r>
              <a:rPr kumimoji="1" lang="en-US" altLang="ja-JP" dirty="0">
                <a:solidFill>
                  <a:srgbClr val="FF0000"/>
                </a:solidFill>
              </a:rPr>
              <a:t>accuracy </a:t>
            </a:r>
            <a:r>
              <a:rPr kumimoji="1" lang="ja-JP" altLang="en-US" dirty="0">
                <a:solidFill>
                  <a:srgbClr val="FF0000"/>
                </a:solidFill>
              </a:rPr>
              <a:t>のところ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で，精度を確認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en-US" altLang="ja-JP" dirty="0">
                <a:solidFill>
                  <a:srgbClr val="FF0000"/>
                </a:solidFill>
              </a:rPr>
              <a:t>1 </a:t>
            </a:r>
            <a:r>
              <a:rPr kumimoji="1" lang="ja-JP" altLang="en-US" dirty="0">
                <a:solidFill>
                  <a:srgbClr val="FF0000"/>
                </a:solidFill>
              </a:rPr>
              <a:t>に近いほど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精度が良い</a:t>
            </a:r>
          </a:p>
        </p:txBody>
      </p:sp>
    </p:spTree>
    <p:extLst>
      <p:ext uri="{BB962C8B-B14F-4D97-AF65-F5344CB8AC3E}">
        <p14:creationId xmlns:p14="http://schemas.microsoft.com/office/powerpoint/2010/main" val="28135345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extLst>
              <a:ext uri="{FF2B5EF4-FFF2-40B4-BE49-F238E27FC236}">
                <a16:creationId xmlns:a16="http://schemas.microsoft.com/office/drawing/2014/main" id="{6DDBCA63-4AA4-40EF-8B3B-50E5BC67E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277" y="5818309"/>
            <a:ext cx="2551316" cy="56200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90A7CAC-2FC3-4CA4-8D00-94292DF66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887" y="1599697"/>
            <a:ext cx="5099573" cy="195367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25204A5-936E-4C56-9098-1A805F3B9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実験２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E65579-ED2D-4769-9606-6ADA18D7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44893"/>
            <a:ext cx="7992815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（仮説）</a:t>
            </a:r>
            <a:r>
              <a:rPr lang="ja-JP" altLang="en-US" b="1" dirty="0">
                <a:solidFill>
                  <a:srgbClr val="C00000"/>
                </a:solidFill>
              </a:rPr>
              <a:t>ユニット数</a:t>
            </a:r>
            <a:r>
              <a:rPr lang="ja-JP" altLang="en-US" dirty="0"/>
              <a:t>を変えると、</a:t>
            </a:r>
            <a:r>
              <a:rPr lang="ja-JP" altLang="en-US" b="1" dirty="0">
                <a:solidFill>
                  <a:srgbClr val="C00000"/>
                </a:solidFill>
              </a:rPr>
              <a:t>精度</a:t>
            </a:r>
            <a:r>
              <a:rPr lang="ja-JP" altLang="en-US" dirty="0"/>
              <a:t>は変化するかも。</a:t>
            </a:r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70B67B-B116-4507-8C6D-4996C1408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57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6B70390-34CF-4B24-A7C9-44932F21C572}"/>
              </a:ext>
            </a:extLst>
          </p:cNvPr>
          <p:cNvSpPr/>
          <p:nvPr/>
        </p:nvSpPr>
        <p:spPr>
          <a:xfrm flipH="1">
            <a:off x="3793900" y="2680112"/>
            <a:ext cx="521365" cy="2253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2140539-E90E-4F74-A399-77A47F58367E}"/>
              </a:ext>
            </a:extLst>
          </p:cNvPr>
          <p:cNvSpPr/>
          <p:nvPr/>
        </p:nvSpPr>
        <p:spPr>
          <a:xfrm>
            <a:off x="1614887" y="1603179"/>
            <a:ext cx="597195" cy="5812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FD7D8A5-3F71-479B-BC52-89C004F43DDD}"/>
              </a:ext>
            </a:extLst>
          </p:cNvPr>
          <p:cNvSpPr txBox="1"/>
          <p:nvPr/>
        </p:nvSpPr>
        <p:spPr>
          <a:xfrm>
            <a:off x="5508759" y="2754692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① まず、</a:t>
            </a:r>
            <a:r>
              <a:rPr kumimoji="1" lang="en-US" altLang="ja-JP" dirty="0">
                <a:solidFill>
                  <a:srgbClr val="FF0000"/>
                </a:solidFill>
              </a:rPr>
              <a:t>1000</a:t>
            </a:r>
            <a:r>
              <a:rPr kumimoji="1" lang="ja-JP" altLang="en-US" dirty="0">
                <a:solidFill>
                  <a:srgbClr val="FF0000"/>
                </a:solidFill>
              </a:rPr>
              <a:t>に書き換え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5C0AED7-64D5-400E-9A33-66E566D2C0C1}"/>
              </a:ext>
            </a:extLst>
          </p:cNvPr>
          <p:cNvSpPr txBox="1"/>
          <p:nvPr/>
        </p:nvSpPr>
        <p:spPr>
          <a:xfrm>
            <a:off x="243310" y="1735915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② 実行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1D25A64-9771-4753-B330-86FFDDC2C997}"/>
              </a:ext>
            </a:extLst>
          </p:cNvPr>
          <p:cNvSpPr txBox="1"/>
          <p:nvPr/>
        </p:nvSpPr>
        <p:spPr>
          <a:xfrm>
            <a:off x="114287" y="3746584"/>
            <a:ext cx="2723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③ その下の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コードセルを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「１１．学習（訓練）」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の</a:t>
            </a:r>
            <a:r>
              <a:rPr kumimoji="1" lang="ja-JP" altLang="en-US">
                <a:solidFill>
                  <a:srgbClr val="FF0000"/>
                </a:solidFill>
              </a:rPr>
              <a:t>ところまで順に実行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37A716D-99CA-4C4E-BDE3-86DC8E4FE256}"/>
              </a:ext>
            </a:extLst>
          </p:cNvPr>
          <p:cNvSpPr/>
          <p:nvPr/>
        </p:nvSpPr>
        <p:spPr>
          <a:xfrm>
            <a:off x="5870745" y="5877558"/>
            <a:ext cx="891363" cy="394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1BF739E-928A-4524-9EDC-7D077EE1350D}"/>
              </a:ext>
            </a:extLst>
          </p:cNvPr>
          <p:cNvSpPr txBox="1"/>
          <p:nvPr/>
        </p:nvSpPr>
        <p:spPr>
          <a:xfrm>
            <a:off x="6541860" y="4651865"/>
            <a:ext cx="24909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</a:rPr>
              <a:t>④ </a:t>
            </a:r>
            <a:r>
              <a:rPr kumimoji="1" lang="en-US" altLang="ja-JP" sz="2000" dirty="0">
                <a:solidFill>
                  <a:srgbClr val="FF0000"/>
                </a:solidFill>
              </a:rPr>
              <a:t>accuracy </a:t>
            </a:r>
            <a:r>
              <a:rPr kumimoji="1" lang="ja-JP" altLang="en-US" sz="2000" dirty="0">
                <a:solidFill>
                  <a:srgbClr val="FF0000"/>
                </a:solidFill>
              </a:rPr>
              <a:t>のところ</a:t>
            </a:r>
            <a:endParaRPr kumimoji="1" lang="en-US" altLang="ja-JP" sz="2000" dirty="0">
              <a:solidFill>
                <a:srgbClr val="FF0000"/>
              </a:solidFill>
            </a:endParaRPr>
          </a:p>
          <a:p>
            <a:r>
              <a:rPr kumimoji="1" lang="ja-JP" altLang="en-US" sz="2000" dirty="0">
                <a:solidFill>
                  <a:srgbClr val="FF0000"/>
                </a:solidFill>
              </a:rPr>
              <a:t>で，精度を確認</a:t>
            </a:r>
            <a:endParaRPr kumimoji="1" lang="en-US" altLang="ja-JP" sz="2000" dirty="0">
              <a:solidFill>
                <a:srgbClr val="FF0000"/>
              </a:solidFill>
            </a:endParaRPr>
          </a:p>
          <a:p>
            <a:r>
              <a:rPr kumimoji="1" lang="en-US" altLang="ja-JP" sz="2000" dirty="0">
                <a:solidFill>
                  <a:srgbClr val="FF0000"/>
                </a:solidFill>
              </a:rPr>
              <a:t>1 </a:t>
            </a:r>
            <a:r>
              <a:rPr kumimoji="1" lang="ja-JP" altLang="en-US" sz="2000" dirty="0">
                <a:solidFill>
                  <a:srgbClr val="FF0000"/>
                </a:solidFill>
              </a:rPr>
              <a:t>に近いほど</a:t>
            </a:r>
            <a:endParaRPr kumimoji="1" lang="en-US" altLang="ja-JP" sz="2000" dirty="0">
              <a:solidFill>
                <a:srgbClr val="FF0000"/>
              </a:solidFill>
            </a:endParaRPr>
          </a:p>
          <a:p>
            <a:r>
              <a:rPr kumimoji="1" lang="ja-JP" altLang="en-US" sz="2000" dirty="0">
                <a:solidFill>
                  <a:srgbClr val="FF0000"/>
                </a:solidFill>
              </a:rPr>
              <a:t>精度が良い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74D543E-167F-4B82-A158-BF0C4638B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926" y="3197213"/>
            <a:ext cx="3356147" cy="46357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2CA0AB3-D066-4434-92D1-57991E008C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5057" y="3147998"/>
            <a:ext cx="3133886" cy="56200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8A06C3B-AE7A-4A3B-A793-2584868A3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4469" y="4221875"/>
            <a:ext cx="3133886" cy="56200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6F1FBA6-4FF4-4BB8-A3AC-D8AA83478A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7170" y="3730309"/>
            <a:ext cx="3121185" cy="51120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39F26E2D-0738-4625-9114-1546A175C0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8110" y="4836283"/>
            <a:ext cx="3089434" cy="7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509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1E95FD-8B36-49E1-8453-63AB3937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考察の例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137E1A-7AFD-4438-B008-D04C92650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繰り返し回数</a:t>
            </a:r>
            <a:r>
              <a:rPr kumimoji="1" lang="ja-JP" altLang="en-US" dirty="0"/>
              <a:t>は２０回で足りている（２０回でも</a:t>
            </a:r>
            <a:r>
              <a:rPr kumimoji="1" lang="ja-JP" altLang="en-US" b="1" dirty="0"/>
              <a:t>学習不足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ない</a:t>
            </a:r>
            <a:r>
              <a:rPr kumimoji="1" lang="ja-JP" altLang="en-US" dirty="0"/>
              <a:t>）という場合もある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ユニット数は，６４で十分に足りているという場合もある．「増やせばよい」というものではない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4C44BE-CC68-4160-8770-E8D9AC87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39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いまの人工知能 </a:t>
            </a:r>
            <a:r>
              <a:rPr lang="en-US" altLang="ja-JP" dirty="0"/>
              <a:t>(AI) </a:t>
            </a:r>
            <a:r>
              <a:rPr lang="ja-JP" altLang="en-US" dirty="0"/>
              <a:t>で、できること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614" y="841124"/>
            <a:ext cx="8186857" cy="4379387"/>
          </a:xfrm>
        </p:spPr>
        <p:txBody>
          <a:bodyPr>
            <a:normAutofit lnSpcReduction="10000"/>
          </a:bodyPr>
          <a:lstStyle/>
          <a:p>
            <a:r>
              <a:rPr lang="ja-JP" altLang="en-US" sz="2400" dirty="0"/>
              <a:t>知識表現，知識の処理</a:t>
            </a:r>
            <a:endParaRPr lang="en-US" altLang="ja-JP" sz="2400" dirty="0"/>
          </a:p>
          <a:p>
            <a:r>
              <a:rPr lang="ja-JP" altLang="en-US" sz="2400" dirty="0"/>
              <a:t>人間の言葉に関する処理（自然言語処理）</a:t>
            </a:r>
            <a:endParaRPr lang="en-US" altLang="ja-JP" sz="2400" dirty="0"/>
          </a:p>
          <a:p>
            <a:r>
              <a:rPr lang="ja-JP" altLang="en-US" sz="2400" dirty="0"/>
              <a:t>認識や推論</a:t>
            </a:r>
            <a:endParaRPr lang="en-US" altLang="ja-JP" sz="2400" dirty="0"/>
          </a:p>
          <a:p>
            <a:pPr lvl="1"/>
            <a:r>
              <a:rPr lang="ja-JP" altLang="en-US" sz="2000" dirty="0"/>
              <a:t>分類</a:t>
            </a:r>
            <a:endParaRPr lang="en-US" altLang="ja-JP" sz="2000" dirty="0"/>
          </a:p>
          <a:p>
            <a:pPr lvl="1"/>
            <a:r>
              <a:rPr lang="ja-JP" altLang="en-US" sz="2000" dirty="0"/>
              <a:t>音声認識　（人の声を「文字」化する）</a:t>
            </a:r>
            <a:endParaRPr lang="en-US" altLang="ja-JP" sz="2000" dirty="0"/>
          </a:p>
          <a:p>
            <a:pPr lvl="1"/>
            <a:r>
              <a:rPr lang="ja-JP" altLang="en-US" sz="2000" dirty="0"/>
              <a:t>物体検知，物体識別　（画像の中から、「もの」を見つける）</a:t>
            </a:r>
            <a:endParaRPr lang="en-US" altLang="ja-JP" sz="2000" dirty="0"/>
          </a:p>
          <a:p>
            <a:pPr lvl="1"/>
            <a:r>
              <a:rPr kumimoji="1" lang="ja-JP" altLang="en-US" sz="2000" dirty="0"/>
              <a:t>顔認識</a:t>
            </a:r>
            <a:endParaRPr kumimoji="1" lang="en-US" altLang="ja-JP" sz="2000" dirty="0"/>
          </a:p>
          <a:p>
            <a:r>
              <a:rPr kumimoji="1" lang="ja-JP" altLang="en-US" sz="2400" dirty="0"/>
              <a:t>合成</a:t>
            </a:r>
            <a:endParaRPr kumimoji="1" lang="en-US" altLang="ja-JP" sz="2400" dirty="0"/>
          </a:p>
          <a:p>
            <a:pPr lvl="1"/>
            <a:r>
              <a:rPr kumimoji="1" lang="ja-JP" altLang="en-US" sz="2000" dirty="0"/>
              <a:t>創作</a:t>
            </a:r>
            <a:endParaRPr kumimoji="1" lang="en-US" altLang="ja-JP" sz="2000" dirty="0"/>
          </a:p>
          <a:p>
            <a:pPr lvl="1"/>
            <a:r>
              <a:rPr lang="ja-JP" altLang="en-US" sz="2000" dirty="0"/>
              <a:t>欠損の補充</a:t>
            </a:r>
            <a:endParaRPr kumimoji="1" lang="en-US" altLang="ja-JP" sz="2000" dirty="0"/>
          </a:p>
          <a:p>
            <a:pPr lvl="1"/>
            <a:r>
              <a:rPr lang="ja-JP" altLang="en-US" sz="2000" dirty="0"/>
              <a:t>翻訳</a:t>
            </a:r>
            <a:endParaRPr lang="en-US" altLang="ja-JP" sz="20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613" y="5458896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種々の技術がオンラインで公開されており，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自分のパソコンで試すこともできるように</a:t>
            </a:r>
            <a:r>
              <a:rPr kumimoji="1" lang="ja-JP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201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人工知能の種類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AFDC5B-72A6-7562-3F31-41DCDDF7AAC0}"/>
              </a:ext>
            </a:extLst>
          </p:cNvPr>
          <p:cNvSpPr txBox="1"/>
          <p:nvPr/>
        </p:nvSpPr>
        <p:spPr>
          <a:xfrm>
            <a:off x="3080545" y="4259809"/>
            <a:ext cx="4484911" cy="1261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知的な </a:t>
            </a:r>
            <a:r>
              <a:rPr kumimoji="0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IT </a:t>
            </a:r>
            <a:r>
              <a:rPr kumimoji="0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システム</a:t>
            </a:r>
            <a:endParaRPr kumimoji="0" lang="en-US" altLang="ja-JP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ルールや知識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人間が書いた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人工知能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FE8A435-E92F-790D-1BE5-472F2E75CB12}"/>
              </a:ext>
            </a:extLst>
          </p:cNvPr>
          <p:cNvSpPr txBox="1"/>
          <p:nvPr/>
        </p:nvSpPr>
        <p:spPr>
          <a:xfrm>
            <a:off x="3080545" y="2004613"/>
            <a:ext cx="4484912" cy="1261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機械学習</a:t>
            </a:r>
            <a:endParaRPr kumimoji="0" lang="en-US" altLang="ja-JP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学習による上達の能力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持つ人工知能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57A54D3-7CD7-CC91-EFD2-A43673402149}"/>
              </a:ext>
            </a:extLst>
          </p:cNvPr>
          <p:cNvSpPr/>
          <p:nvPr/>
        </p:nvSpPr>
        <p:spPr>
          <a:xfrm rot="10800000">
            <a:off x="1971338" y="1606518"/>
            <a:ext cx="531230" cy="46228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5">
            <a:extLst>
              <a:ext uri="{FF2B5EF4-FFF2-40B4-BE49-F238E27FC236}">
                <a16:creationId xmlns:a16="http://schemas.microsoft.com/office/drawing/2014/main" id="{82B49396-3F7D-9438-045B-3B95AAE72992}"/>
              </a:ext>
            </a:extLst>
          </p:cNvPr>
          <p:cNvSpPr txBox="1">
            <a:spLocks/>
          </p:cNvSpPr>
          <p:nvPr/>
        </p:nvSpPr>
        <p:spPr>
          <a:xfrm>
            <a:off x="136492" y="3552281"/>
            <a:ext cx="2356451" cy="594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人工知能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46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機械学習のメリット，デメリット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AFDC5B-72A6-7562-3F31-41DCDDF7AAC0}"/>
              </a:ext>
            </a:extLst>
          </p:cNvPr>
          <p:cNvSpPr txBox="1"/>
          <p:nvPr/>
        </p:nvSpPr>
        <p:spPr>
          <a:xfrm>
            <a:off x="2309991" y="5094467"/>
            <a:ext cx="4484911" cy="1261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知的な </a:t>
            </a:r>
            <a:r>
              <a:rPr kumimoji="0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IT </a:t>
            </a:r>
            <a:r>
              <a:rPr kumimoji="0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システム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ルールや知識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人間が書いた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人工知能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FE8A435-E92F-790D-1BE5-472F2E75CB12}"/>
              </a:ext>
            </a:extLst>
          </p:cNvPr>
          <p:cNvSpPr txBox="1"/>
          <p:nvPr/>
        </p:nvSpPr>
        <p:spPr>
          <a:xfrm>
            <a:off x="2329544" y="1028593"/>
            <a:ext cx="4484912" cy="1261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機械学習</a:t>
            </a:r>
            <a:endParaRPr kumimoji="0" lang="en-US" altLang="ja-JP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学習による上達の能力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持つ人工知能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A08C04CE-A99A-83E5-B641-954AC4A68988}"/>
              </a:ext>
            </a:extLst>
          </p:cNvPr>
          <p:cNvSpPr/>
          <p:nvPr/>
        </p:nvSpPr>
        <p:spPr>
          <a:xfrm>
            <a:off x="4572000" y="2998552"/>
            <a:ext cx="365760" cy="10202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0A1C9649-565A-1D74-2B58-6100C5A74A6B}"/>
              </a:ext>
            </a:extLst>
          </p:cNvPr>
          <p:cNvSpPr/>
          <p:nvPr/>
        </p:nvSpPr>
        <p:spPr>
          <a:xfrm rot="10800000">
            <a:off x="4042309" y="2943191"/>
            <a:ext cx="365760" cy="10202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523C801-F4A5-79AD-C112-0938E7E0FB19}"/>
              </a:ext>
            </a:extLst>
          </p:cNvPr>
          <p:cNvSpPr txBox="1"/>
          <p:nvPr/>
        </p:nvSpPr>
        <p:spPr>
          <a:xfrm>
            <a:off x="5357825" y="2617657"/>
            <a:ext cx="35702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デメリット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学習不足，過学習，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などの注意点がある．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完璧に学習が成功する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わけではない．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83852C3-CEF1-C7B7-E964-414F8CF1AEEB}"/>
              </a:ext>
            </a:extLst>
          </p:cNvPr>
          <p:cNvSpPr txBox="1"/>
          <p:nvPr/>
        </p:nvSpPr>
        <p:spPr>
          <a:xfrm>
            <a:off x="215967" y="2675012"/>
            <a:ext cx="35702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メリット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「ルールや知識を，人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間がプログラムで書か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ねばならないことの限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界を突破</a:t>
            </a:r>
          </a:p>
        </p:txBody>
      </p:sp>
    </p:spTree>
    <p:extLst>
      <p:ext uri="{BB962C8B-B14F-4D97-AF65-F5344CB8AC3E}">
        <p14:creationId xmlns:p14="http://schemas.microsoft.com/office/powerpoint/2010/main" val="1842870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6482B0-CDF3-AC94-E4B3-A7CCE2589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深層学習（ディープラーニング）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9A741E-7C0B-BCE8-DB6F-509889CE4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16" y="697832"/>
            <a:ext cx="8864266" cy="5687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できること</a:t>
            </a:r>
            <a:r>
              <a:rPr lang="en-US" altLang="ja-JP" sz="2400" dirty="0"/>
              <a:t>】</a:t>
            </a:r>
          </a:p>
          <a:p>
            <a:r>
              <a:rPr lang="ja-JP" altLang="en-US" sz="2400" b="1" dirty="0">
                <a:solidFill>
                  <a:srgbClr val="C00000"/>
                </a:solidFill>
              </a:rPr>
              <a:t>学習</a:t>
            </a:r>
            <a:r>
              <a:rPr lang="ja-JP" altLang="en-US" sz="2400" dirty="0"/>
              <a:t>による</a:t>
            </a:r>
            <a:r>
              <a:rPr lang="ja-JP" altLang="en-US" sz="2400" b="1" dirty="0"/>
              <a:t>上達の能力</a:t>
            </a:r>
            <a:r>
              <a:rPr lang="ja-JP" altLang="en-US" sz="2400" dirty="0"/>
              <a:t>（</a:t>
            </a:r>
            <a:r>
              <a:rPr lang="ja-JP" altLang="en-US" sz="2400" b="1" dirty="0">
                <a:solidFill>
                  <a:srgbClr val="C00000"/>
                </a:solidFill>
              </a:rPr>
              <a:t>機械学習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→　仕組みはシンプル．最適化（</a:t>
            </a:r>
            <a:r>
              <a:rPr lang="ja-JP" altLang="en-US" sz="2400" b="1" u="sng" dirty="0">
                <a:solidFill>
                  <a:srgbClr val="FF0000"/>
                </a:solidFill>
              </a:rPr>
              <a:t>誤差を自動で最小化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latin typeface="+mn-ea"/>
                <a:ea typeface="+mn-ea"/>
              </a:rPr>
              <a:t>　　　</a:t>
            </a:r>
            <a:endParaRPr lang="en-US" altLang="ja-JP" sz="2400" dirty="0">
              <a:latin typeface="+mn-ea"/>
              <a:ea typeface="+mn-ea"/>
            </a:endParaRPr>
          </a:p>
          <a:p>
            <a:r>
              <a:rPr kumimoji="1" lang="ja-JP" altLang="en-US" sz="2400" b="1" dirty="0"/>
              <a:t>さまざまな応用</a:t>
            </a:r>
            <a:r>
              <a:rPr kumimoji="1" lang="ja-JP" altLang="en-US" sz="2400" dirty="0"/>
              <a:t>：人間の言葉に関する処理，認識や推論（音声，画像，顔，人体，３次元など），合成，翻訳，欠損の補間など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できないこと</a:t>
            </a:r>
            <a:r>
              <a:rPr lang="en-US" altLang="ja-JP" sz="2400" dirty="0"/>
              <a:t>】</a:t>
            </a:r>
          </a:p>
          <a:p>
            <a:r>
              <a:rPr kumimoji="1" lang="ja-JP" altLang="en-US" sz="2400" dirty="0"/>
              <a:t>知識表現，人間が</a:t>
            </a:r>
            <a:r>
              <a:rPr kumimoji="1" lang="ja-JP" altLang="en-US" sz="2400" b="1" dirty="0"/>
              <a:t>目に見える形</a:t>
            </a:r>
            <a:r>
              <a:rPr kumimoji="1" lang="ja-JP" altLang="en-US" sz="2400" dirty="0"/>
              <a:t>での知識の獲得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「なぜ</a:t>
            </a:r>
            <a:r>
              <a:rPr lang="ja-JP" altLang="en-US" sz="2400" dirty="0"/>
              <a:t>，</a:t>
            </a:r>
            <a:r>
              <a:rPr kumimoji="1" lang="ja-JP" altLang="en-US" sz="2400" b="1" dirty="0"/>
              <a:t>ディープラーニングが正しく動くのか</a:t>
            </a:r>
            <a:r>
              <a:rPr kumimoji="1" lang="ja-JP" altLang="en-US" sz="2400" dirty="0"/>
              <a:t>」は，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データによる検証</a:t>
            </a:r>
            <a:r>
              <a:rPr lang="ja-JP" altLang="en-US" sz="2400" dirty="0"/>
              <a:t>が必要</a:t>
            </a:r>
            <a:endParaRPr kumimoji="1" lang="en-US" altLang="ja-JP" dirty="0"/>
          </a:p>
          <a:p>
            <a:pPr lvl="1"/>
            <a:endParaRPr kumimoji="1" lang="en-US" altLang="ja-JP" dirty="0"/>
          </a:p>
          <a:p>
            <a:pPr marL="457200" lvl="1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8FE282-CFF8-DB69-31E2-3E0FD55A1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426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2406</Words>
  <Application>Microsoft Office PowerPoint</Application>
  <PresentationFormat>画面に合わせる (4:3)</PresentationFormat>
  <Paragraphs>512</Paragraphs>
  <Slides>58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58</vt:i4>
      </vt:variant>
    </vt:vector>
  </HeadingPairs>
  <TitlesOfParts>
    <vt:vector size="63" baseType="lpstr">
      <vt:lpstr>メイリオ</vt:lpstr>
      <vt:lpstr>游ゴシック</vt:lpstr>
      <vt:lpstr>Arial</vt:lpstr>
      <vt:lpstr>Calibri</vt:lpstr>
      <vt:lpstr>Office テーマ</vt:lpstr>
      <vt:lpstr>dn-1. ニューラルネットワーク </vt:lpstr>
      <vt:lpstr>アウトライン</vt:lpstr>
      <vt:lpstr>PowerPoint プレゼンテーション</vt:lpstr>
      <vt:lpstr>1. 深層学習</vt:lpstr>
      <vt:lpstr>人工知能</vt:lpstr>
      <vt:lpstr>いまの人工知能 (AI) で、できること</vt:lpstr>
      <vt:lpstr>人工知能の種類</vt:lpstr>
      <vt:lpstr>機械学習のメリット，デメリット</vt:lpstr>
      <vt:lpstr>深層学習（ディープラーニング）</vt:lpstr>
      <vt:lpstr>2. ニューラルネットワーク </vt:lpstr>
      <vt:lpstr>深層学習とニューラルネットワーク</vt:lpstr>
      <vt:lpstr>層が直列になっているニューラルネットワーク</vt:lpstr>
      <vt:lpstr>層が直列になっているニューラルネットワーク</vt:lpstr>
      <vt:lpstr>深層学習</vt:lpstr>
      <vt:lpstr>3. 活性化，伝搬 </vt:lpstr>
      <vt:lpstr>層が直列になっているニューラルネットワーク</vt:lpstr>
      <vt:lpstr>活性化と非活性化</vt:lpstr>
      <vt:lpstr>伝搬</vt:lpstr>
      <vt:lpstr>4. ニューラルネットワークでの学習 </vt:lpstr>
      <vt:lpstr>ニューラルネットワークの動作イメージ</vt:lpstr>
      <vt:lpstr>学習能力をコンピュータに組み込んでおき，あとでデータを与えて学習させる </vt:lpstr>
      <vt:lpstr>PowerPoint プレゼンテーション</vt:lpstr>
      <vt:lpstr>まとめ</vt:lpstr>
      <vt:lpstr>5. ニューラルネットワーク を用いた分類</vt:lpstr>
      <vt:lpstr>層が直列になっているニューラルネットワーク</vt:lpstr>
      <vt:lpstr>１０種類の中から１つに分類する場合</vt:lpstr>
      <vt:lpstr>１０種類に分類するニューラルネットワーク</vt:lpstr>
      <vt:lpstr>１０種類に分類するニューラルネットワーク</vt:lpstr>
      <vt:lpstr>１０種類に分類するニューラルネットワーク</vt:lpstr>
      <vt:lpstr>１０種類に分類するニューラルネットワーク</vt:lpstr>
      <vt:lpstr>１０種類に分類するニューラルネットワーク</vt:lpstr>
      <vt:lpstr>6. 画像と画素</vt:lpstr>
      <vt:lpstr>画像と画素</vt:lpstr>
      <vt:lpstr>画像と配列（アレイ）</vt:lpstr>
      <vt:lpstr>7. ニューラルネットワーク の作成</vt:lpstr>
      <vt:lpstr>ここで作成するニューラルネットワーク</vt:lpstr>
      <vt:lpstr>ニューラルネットワーク作成のプログラム例</vt:lpstr>
      <vt:lpstr>PowerPoint プレゼンテーション</vt:lpstr>
      <vt:lpstr>8. 学習不足と過学習</vt:lpstr>
      <vt:lpstr>ニューラルネットワークの学習</vt:lpstr>
      <vt:lpstr>訓練データの例</vt:lpstr>
      <vt:lpstr>学習不足</vt:lpstr>
      <vt:lpstr>PowerPoint プレゼンテーション</vt:lpstr>
      <vt:lpstr>ニューラルネットワークの学習のプログラム</vt:lpstr>
      <vt:lpstr>学習曲線</vt:lpstr>
      <vt:lpstr>大量のデータがある場合には、訓練データと 検証データに振り分けることができる</vt:lpstr>
      <vt:lpstr>PowerPoint プレゼンテーション</vt:lpstr>
      <vt:lpstr>過学習</vt:lpstr>
      <vt:lpstr>結合の重みの表示</vt:lpstr>
      <vt:lpstr>9. ニューラルネットワークの利用の流れ</vt:lpstr>
      <vt:lpstr>前準備</vt:lpstr>
      <vt:lpstr>使用するプログラム</vt:lpstr>
      <vt:lpstr>PowerPoint プレゼンテーション</vt:lpstr>
      <vt:lpstr>人工知能による分類結果</vt:lpstr>
      <vt:lpstr>精度の確認</vt:lpstr>
      <vt:lpstr>実験１</vt:lpstr>
      <vt:lpstr>実験２</vt:lpstr>
      <vt:lpstr>考察の例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dn-1.ニューラルネットワーク（ディープラーニング入門演習）</dc:title>
  <dc:creator>kunihiko</dc:creator>
  <cp:lastModifiedBy>金子　邦彦</cp:lastModifiedBy>
  <cp:revision>66</cp:revision>
  <dcterms:created xsi:type="dcterms:W3CDTF">2020-06-03T12:20:31Z</dcterms:created>
  <dcterms:modified xsi:type="dcterms:W3CDTF">2025-03-25T07:02:10Z</dcterms:modified>
</cp:coreProperties>
</file>