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7"/>
  </p:notesMasterIdLst>
  <p:sldIdLst>
    <p:sldId id="906" r:id="rId2"/>
    <p:sldId id="893" r:id="rId3"/>
    <p:sldId id="894" r:id="rId4"/>
    <p:sldId id="896" r:id="rId5"/>
    <p:sldId id="895" r:id="rId6"/>
    <p:sldId id="890" r:id="rId7"/>
    <p:sldId id="812" r:id="rId8"/>
    <p:sldId id="811" r:id="rId9"/>
    <p:sldId id="257" r:id="rId10"/>
    <p:sldId id="898" r:id="rId11"/>
    <p:sldId id="545" r:id="rId12"/>
    <p:sldId id="546" r:id="rId13"/>
    <p:sldId id="547" r:id="rId14"/>
    <p:sldId id="548" r:id="rId15"/>
    <p:sldId id="549" r:id="rId16"/>
    <p:sldId id="550" r:id="rId17"/>
    <p:sldId id="552" r:id="rId18"/>
    <p:sldId id="551" r:id="rId19"/>
    <p:sldId id="899" r:id="rId20"/>
    <p:sldId id="904" r:id="rId21"/>
    <p:sldId id="905" r:id="rId22"/>
    <p:sldId id="875" r:id="rId23"/>
    <p:sldId id="901" r:id="rId24"/>
    <p:sldId id="892" r:id="rId25"/>
    <p:sldId id="900" r:id="rId26"/>
  </p:sldIdLst>
  <p:sldSz cx="9144000" cy="6858000" type="screen4x3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601" autoAdjust="0"/>
    <p:restoredTop sz="94660"/>
  </p:normalViewPr>
  <p:slideViewPr>
    <p:cSldViewPr snapToGrid="0">
      <p:cViewPr varScale="1">
        <p:scale>
          <a:sx n="61" d="100"/>
          <a:sy n="61" d="100"/>
        </p:scale>
        <p:origin x="950" y="20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notesMaster" Target="notesMasters/notesMaster1.xml"/><Relationship Id="rId28" Type="http://schemas.openxmlformats.org/officeDocument/2006/relationships/presProps" Target="presProps.xml"/><Relationship Id="rId29" Type="http://schemas.openxmlformats.org/officeDocument/2006/relationships/viewProps" Target="viewProps.xml"/><Relationship Id="rId30" Type="http://schemas.openxmlformats.org/officeDocument/2006/relationships/theme" Target="theme/theme1.xml"/><Relationship Id="rId31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D864EF8-74FE-40A1-902E-125A64E3EB0E}" type="datetimeFigureOut">
              <a:rPr kumimoji="1" lang="ja-JP" altLang="en-US" smtClean="0"/>
              <a:t>2025/3/25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33223C1-63D0-4CA4-8D67-2118CF2CB84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723115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9C5B174-42CB-4E29-BEDB-5B349DA0C657}" type="slidenum">
              <a:rPr kumimoji="1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66209243"/>
      </p:ext>
    </p:extLst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>
            <a:normAutofit/>
          </a:bodyPr>
          <a:lstStyle>
            <a:lvl1pPr algn="ctr">
              <a:defRPr sz="4400"/>
            </a:lvl1pPr>
          </a:lstStyle>
          <a:p>
            <a:r>
              <a:rPr lang="ja-JP" altLang="en-US" dirty="0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81FBDB-3FE1-4E23-8A3E-D23037547262}" type="datetime1">
              <a:rPr kumimoji="1" lang="ja-JP" altLang="en-US" smtClean="0"/>
              <a:t>2025/3/25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907921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dirty="0"/>
              <a:t>マスター テキストの書式設定</a:t>
            </a:r>
          </a:p>
          <a:p>
            <a:pPr lvl="1"/>
            <a:r>
              <a:rPr lang="ja-JP" altLang="en-US" dirty="0"/>
              <a:t>第 </a:t>
            </a:r>
            <a:r>
              <a:rPr lang="en-US" altLang="ja-JP" dirty="0"/>
              <a:t>2 </a:t>
            </a:r>
            <a:r>
              <a:rPr lang="ja-JP" altLang="en-US" dirty="0"/>
              <a:t>レベル</a:t>
            </a:r>
          </a:p>
          <a:p>
            <a:pPr lvl="2"/>
            <a:r>
              <a:rPr lang="ja-JP" altLang="en-US" dirty="0"/>
              <a:t>第 </a:t>
            </a:r>
            <a:r>
              <a:rPr lang="en-US" altLang="ja-JP" dirty="0"/>
              <a:t>3 </a:t>
            </a:r>
            <a:r>
              <a:rPr lang="ja-JP" altLang="en-US" dirty="0"/>
              <a:t>レベル</a:t>
            </a:r>
          </a:p>
          <a:p>
            <a:pPr lvl="3"/>
            <a:r>
              <a:rPr lang="ja-JP" altLang="en-US" dirty="0"/>
              <a:t>第 </a:t>
            </a:r>
            <a:r>
              <a:rPr lang="en-US" altLang="ja-JP" dirty="0"/>
              <a:t>4 </a:t>
            </a:r>
            <a:r>
              <a:rPr lang="ja-JP" altLang="en-US" dirty="0"/>
              <a:t>レベル</a:t>
            </a:r>
          </a:p>
          <a:p>
            <a:pPr lvl="4"/>
            <a:r>
              <a:rPr lang="ja-JP" altLang="en-US" dirty="0"/>
              <a:t>第 </a:t>
            </a:r>
            <a:r>
              <a:rPr lang="en-US" altLang="ja-JP" dirty="0"/>
              <a:t>5 </a:t>
            </a:r>
            <a:r>
              <a:rPr lang="ja-JP" altLang="en-US" dirty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AA3E3D-4D1D-4163-AD90-B772FBC95A7D}" type="datetime1">
              <a:rPr kumimoji="1" lang="ja-JP" altLang="en-US" smtClean="0"/>
              <a:t>2025/3/25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750384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9376" y="2614172"/>
            <a:ext cx="3086100" cy="1397000"/>
          </a:xfrm>
        </p:spPr>
        <p:txBody>
          <a:bodyPr/>
          <a:lstStyle>
            <a:lvl1pPr algn="r">
              <a:lnSpc>
                <a:spcPct val="100000"/>
              </a:lnSpc>
              <a:defRPr/>
            </a:lvl1pPr>
          </a:lstStyle>
          <a:p>
            <a:r>
              <a:rPr lang="ja-JP" altLang="en-US" dirty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22284" y="946596"/>
            <a:ext cx="5311720" cy="5267459"/>
          </a:xfrm>
        </p:spPr>
        <p:txBody>
          <a:bodyPr anchor="ctr"/>
          <a:lstStyle>
            <a:lvl1pPr>
              <a:spcBef>
                <a:spcPts val="0"/>
              </a:spcBef>
              <a:defRPr sz="2600"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</a:lstStyle>
          <a:p>
            <a:pPr lvl="0"/>
            <a:r>
              <a:rPr lang="ja-JP" altLang="en-US" dirty="0"/>
              <a:t>マスター テキストの書式設定</a:t>
            </a:r>
          </a:p>
          <a:p>
            <a:pPr lvl="1"/>
            <a:r>
              <a:rPr lang="ja-JP" altLang="en-US" dirty="0"/>
              <a:t>第 </a:t>
            </a:r>
            <a:r>
              <a:rPr lang="en-US" altLang="ja-JP" dirty="0"/>
              <a:t>2 </a:t>
            </a:r>
            <a:r>
              <a:rPr lang="ja-JP" altLang="en-US" dirty="0"/>
              <a:t>レベル</a:t>
            </a:r>
          </a:p>
          <a:p>
            <a:pPr lvl="2"/>
            <a:r>
              <a:rPr lang="ja-JP" altLang="en-US" dirty="0"/>
              <a:t>第 </a:t>
            </a:r>
            <a:r>
              <a:rPr lang="en-US" altLang="ja-JP" dirty="0"/>
              <a:t>3 </a:t>
            </a:r>
            <a:r>
              <a:rPr lang="ja-JP" altLang="en-US" dirty="0"/>
              <a:t>レベル</a:t>
            </a:r>
          </a:p>
          <a:p>
            <a:pPr lvl="3"/>
            <a:r>
              <a:rPr lang="ja-JP" altLang="en-US" dirty="0"/>
              <a:t>第 </a:t>
            </a:r>
            <a:r>
              <a:rPr lang="en-US" altLang="ja-JP" dirty="0"/>
              <a:t>4 </a:t>
            </a:r>
            <a:r>
              <a:rPr lang="ja-JP" altLang="en-US" dirty="0"/>
              <a:t>レベル</a:t>
            </a:r>
          </a:p>
          <a:p>
            <a:pPr lvl="4"/>
            <a:r>
              <a:rPr lang="ja-JP" altLang="en-US" dirty="0"/>
              <a:t>第 </a:t>
            </a:r>
            <a:r>
              <a:rPr lang="en-US" altLang="ja-JP" dirty="0"/>
              <a:t>5 </a:t>
            </a:r>
            <a:r>
              <a:rPr lang="ja-JP" altLang="en-US" dirty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AA3E3D-4D1D-4163-AD90-B772FBC95A7D}" type="datetime1">
              <a:rPr kumimoji="1" lang="ja-JP" altLang="en-US" smtClean="0"/>
              <a:t>2025/3/25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cxnSp>
        <p:nvCxnSpPr>
          <p:cNvPr id="8" name="直線コネクタ 7">
            <a:extLst>
              <a:ext uri="{FF2B5EF4-FFF2-40B4-BE49-F238E27FC236}">
                <a16:creationId xmlns:a16="http://schemas.microsoft.com/office/drawing/2014/main" id="{FEE24C5F-FDEB-41AC-8EE7-D7A90FDF0D4E}"/>
              </a:ext>
            </a:extLst>
          </p:cNvPr>
          <p:cNvCxnSpPr/>
          <p:nvPr userDrawn="1"/>
        </p:nvCxnSpPr>
        <p:spPr>
          <a:xfrm>
            <a:off x="3408372" y="1771739"/>
            <a:ext cx="0" cy="308186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481724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417190-F4F2-435C-9433-79F7AB9E97BF}" type="datetime1">
              <a:rPr kumimoji="1" lang="ja-JP" altLang="en-US" smtClean="0"/>
              <a:t>2025/3/25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08162617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theme" Target="../theme/theme1.xml"/><Relationship Id="rId6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21845" y="175028"/>
            <a:ext cx="8461208" cy="4698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 dirty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1845" y="846253"/>
            <a:ext cx="8461208" cy="53331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 dirty="0"/>
              <a:t>マスター テキストの書式設定</a:t>
            </a:r>
          </a:p>
          <a:p>
            <a:pPr lvl="1"/>
            <a:r>
              <a:rPr lang="ja-JP" altLang="en-US" dirty="0"/>
              <a:t>第 </a:t>
            </a:r>
            <a:r>
              <a:rPr lang="en-US" altLang="ja-JP" dirty="0"/>
              <a:t>2 </a:t>
            </a:r>
            <a:r>
              <a:rPr lang="ja-JP" altLang="en-US" dirty="0"/>
              <a:t>レベル</a:t>
            </a:r>
          </a:p>
          <a:p>
            <a:pPr lvl="2"/>
            <a:r>
              <a:rPr lang="ja-JP" altLang="en-US" dirty="0"/>
              <a:t>第 </a:t>
            </a:r>
            <a:r>
              <a:rPr lang="en-US" altLang="ja-JP" dirty="0"/>
              <a:t>3 </a:t>
            </a:r>
            <a:r>
              <a:rPr lang="ja-JP" altLang="en-US" dirty="0"/>
              <a:t>レベル</a:t>
            </a:r>
          </a:p>
          <a:p>
            <a:pPr lvl="3"/>
            <a:r>
              <a:rPr lang="ja-JP" altLang="en-US" dirty="0"/>
              <a:t>第 </a:t>
            </a:r>
            <a:r>
              <a:rPr lang="en-US" altLang="ja-JP" dirty="0"/>
              <a:t>4 </a:t>
            </a:r>
            <a:r>
              <a:rPr lang="ja-JP" altLang="en-US" dirty="0"/>
              <a:t>レベル</a:t>
            </a:r>
          </a:p>
          <a:p>
            <a:pPr lvl="4"/>
            <a:r>
              <a:rPr lang="ja-JP" altLang="en-US" dirty="0"/>
              <a:t>第 </a:t>
            </a:r>
            <a:r>
              <a:rPr lang="en-US" altLang="ja-JP" dirty="0"/>
              <a:t>5 </a:t>
            </a:r>
            <a:r>
              <a:rPr lang="ja-JP" altLang="en-US" dirty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FBE731-6ED8-4A42-8A57-3C41D7584935}" type="datetime1">
              <a:rPr kumimoji="1" lang="ja-JP" altLang="en-US" smtClean="0"/>
              <a:t>2025/3/25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メイリオ" panose="020B0604030504040204" pitchFamily="50" charset="-128"/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85071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8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メイリオ" panose="020B0604030504040204" pitchFamily="50" charset="-128"/>
              </a:defRPr>
            </a:lvl1pPr>
          </a:lstStyle>
          <a:p>
            <a:fld id="{E205D82C-95A1-431E-8E38-AA614A14CDCF}" type="slidenum">
              <a:rPr lang="ja-JP" altLang="en-US" smtClean="0"/>
              <a:pPr/>
              <a:t>‹#›</a:t>
            </a:fld>
            <a:endParaRPr lang="ja-JP" altLang="en-US" dirty="0"/>
          </a:p>
        </p:txBody>
      </p:sp>
      <p:pic>
        <p:nvPicPr>
          <p:cNvPr id="7" name="図 6">
            <a:extLst>
              <a:ext uri="{FF2B5EF4-FFF2-40B4-BE49-F238E27FC236}">
                <a16:creationId xmlns:a16="http://schemas.microsoft.com/office/drawing/2014/main" id="{D9445425-3AD1-45CB-BDD6-281EC62A9D61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8622" y="90311"/>
            <a:ext cx="746942" cy="7013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8423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72" r:id="rId3"/>
    <p:sldLayoutId id="2147483667" r:id="rId4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3200" kern="1200">
          <a:solidFill>
            <a:srgbClr val="FF0000"/>
          </a:solidFill>
          <a:latin typeface="Arial" panose="020B0604020202020204" pitchFamily="34" charset="0"/>
          <a:ea typeface="メイリオ" panose="020B0604030504040204" pitchFamily="50" charset="-128"/>
          <a:cs typeface="Segoe UI" panose="020B0502040204020203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Arial" panose="020B0604020202020204" pitchFamily="34" charset="0"/>
          <a:ea typeface="メイリオ" panose="020B0604030504040204" pitchFamily="50" charset="-128"/>
          <a:cs typeface="Segoe UI" panose="020B0502040204020203" pitchFamily="34" charset="0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Arial" panose="020B0604020202020204" pitchFamily="34" charset="0"/>
          <a:ea typeface="メイリオ" panose="020B0604030504040204" pitchFamily="50" charset="-128"/>
          <a:cs typeface="Segoe UI" panose="020B0502040204020203" pitchFamily="34" charset="0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Arial" panose="020B0604020202020204" pitchFamily="34" charset="0"/>
          <a:ea typeface="メイリオ" panose="020B0604030504040204" pitchFamily="50" charset="-128"/>
          <a:cs typeface="Segoe UI" panose="020B0502040204020203" pitchFamily="34" charset="0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Arial" panose="020B0604020202020204" pitchFamily="34" charset="0"/>
          <a:ea typeface="メイリオ" panose="020B0604030504040204" pitchFamily="50" charset="-128"/>
          <a:cs typeface="Segoe UI" panose="020B0502040204020203" pitchFamily="34" charset="0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Arial" panose="020B0604020202020204" pitchFamily="34" charset="0"/>
          <a:ea typeface="メイリオ" panose="020B0604030504040204" pitchFamily="50" charset="-128"/>
          <a:cs typeface="Segoe UI" panose="020B0502040204020203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hyperlink" Target="https://www.kkaneko.jp/ai/dn/index.html" TargetMode="External"/><Relationship Id="rId4" Type="http://schemas.openxmlformats.org/officeDocument/2006/relationships/image" Target="../media/image2.png"/><Relationship Id="rId5" Type="http://schemas.openxmlformats.org/officeDocument/2006/relationships/image" Target="../media/image3.png"/></Relationships>
</file>

<file path=ppt/slides/_rels/slide1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Relationship Id="rId3" Type="http://schemas.openxmlformats.org/officeDocument/2006/relationships/image" Target="../media/image10.png"/></Relationships>
</file>

<file path=ppt/slides/_rels/slide1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1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jpg"/><Relationship Id="rId3" Type="http://schemas.openxmlformats.org/officeDocument/2006/relationships/image" Target="../media/image13.png"/></Relationships>
</file>

<file path=ppt/slides/_rels/slide1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Relationship Id="rId3" Type="http://schemas.openxmlformats.org/officeDocument/2006/relationships/image" Target="../media/image15.png"/><Relationship Id="rId4" Type="http://schemas.openxmlformats.org/officeDocument/2006/relationships/image" Target="../media/image16.png"/><Relationship Id="rId5" Type="http://schemas.openxmlformats.org/officeDocument/2006/relationships/image" Target="../media/image17.png"/><Relationship Id="rId6" Type="http://schemas.openxmlformats.org/officeDocument/2006/relationships/image" Target="../media/image18.png"/><Relationship Id="rId7" Type="http://schemas.openxmlformats.org/officeDocument/2006/relationships/image" Target="../media/image19.png"/></Relationships>
</file>

<file path=ppt/slides/_rels/slide1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png"/></Relationships>
</file>

<file path=ppt/slides/_rels/slide1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png"/></Relationships>
</file>

<file path=ppt/slides/_rels/slide1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png"/><Relationship Id="rId3" Type="http://schemas.openxmlformats.org/officeDocument/2006/relationships/image" Target="../media/image8.png"/></Relationships>
</file>

<file path=ppt/slides/_rels/slide1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Relationship Id="rId3" Type="http://schemas.openxmlformats.org/officeDocument/2006/relationships/image" Target="../media/image6.png"/></Relationships>
</file>

<file path=ppt/slides/_rels/slide1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png"/></Relationships>
</file>

<file path=ppt/slides/_rels/slide1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2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4.png"/></Relationships>
</file>

<file path=ppt/slides/_rels/slide2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5.png"/></Relationships>
</file>

<file path=ppt/slides/_rels/slide2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accounts.google.com/SignUp" TargetMode="External"/><Relationship Id="rId3" Type="http://schemas.openxmlformats.org/officeDocument/2006/relationships/hyperlink" Target="mailto:xxxxxxxxxx@gmail.com" TargetMode="External"/><Relationship Id="rId4" Type="http://schemas.openxmlformats.org/officeDocument/2006/relationships/image" Target="../media/image26.png"/></Relationships>
</file>

<file path=ppt/slides/_rels/slide2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7.png"/><Relationship Id="rId3" Type="http://schemas.openxmlformats.org/officeDocument/2006/relationships/image" Target="../media/image28.png"/></Relationships>
</file>

<file path=ppt/slides/_rels/slide2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colab.research.google.com/drive/1S55yEFiQpdIRdjWbdH0zzEYD5VAfklHd?usp=sharing" TargetMode="External"/><Relationship Id="rId3" Type="http://schemas.openxmlformats.org/officeDocument/2006/relationships/hyperlink" Target="https://cerezo.fukuyama-u.ac.jp/ct/link_iframe_balloon?url=https%3A%2F%2Fcolab.research.google.com%2Fdrive%2F13fXJ4f2dF-53YI_6i_rAJl17cuYuLE91%3Fusp%3Dsharing" TargetMode="External"/></Relationships>
</file>

<file path=ppt/slides/_rels/slide2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9.png"/><Relationship Id="rId3" Type="http://schemas.openxmlformats.org/officeDocument/2006/relationships/image" Target="../media/image30.png"/><Relationship Id="rId4" Type="http://schemas.openxmlformats.org/officeDocument/2006/relationships/image" Target="../media/image31.png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Relationship Id="rId3" Type="http://schemas.openxmlformats.org/officeDocument/2006/relationships/image" Target="../media/image6.png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s/_rels/slide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github.com/davisking/dlib-models" TargetMode="External"/><Relationship Id="rId3" Type="http://schemas.openxmlformats.org/officeDocument/2006/relationships/hyperlink" Target="https://github.com/ageitgey/face_recognition/blob/master/examples/face_recognition_knn.py" TargetMode="External"/></Relationships>
</file>

<file path=ppt/slides/_rels/slide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github.com/ageitgey/face_recognition/blob/master/examples/face_recognition_knn.py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504092" y="1122363"/>
            <a:ext cx="7954108" cy="2387600"/>
          </a:xfrm>
        </p:spPr>
        <p:txBody>
          <a:bodyPr>
            <a:noAutofit/>
          </a:bodyPr>
          <a:lstStyle/>
          <a:p>
            <a:r>
              <a:rPr lang="en-US" altLang="ja-JP"/>
              <a:t>dn-5. </a:t>
            </a:r>
            <a:r>
              <a:rPr lang="ja-JP" altLang="en-US"/>
              <a:t>顔</a:t>
            </a:r>
            <a:r>
              <a:rPr lang="ja-JP" altLang="en-US" dirty="0"/>
              <a:t>情報処理（</a:t>
            </a:r>
            <a:r>
              <a:rPr lang="en-US" altLang="ja-JP" dirty="0" err="1"/>
              <a:t>Dlib</a:t>
            </a:r>
            <a:r>
              <a:rPr lang="ja-JP" altLang="en-US" dirty="0"/>
              <a:t>，</a:t>
            </a:r>
            <a:r>
              <a:rPr lang="en-US" altLang="ja-JP" dirty="0" err="1"/>
              <a:t>InsightFace</a:t>
            </a:r>
            <a:r>
              <a:rPr lang="en-US" altLang="ja-JP" dirty="0"/>
              <a:t> </a:t>
            </a:r>
            <a:r>
              <a:rPr lang="ja-JP" altLang="en-US" dirty="0"/>
              <a:t>を使用）</a:t>
            </a:r>
            <a:br>
              <a:rPr lang="en-US" altLang="ja-JP" dirty="0"/>
            </a:br>
            <a:endParaRPr lang="ja-JP" altLang="en-US" dirty="0"/>
          </a:p>
        </p:txBody>
      </p:sp>
      <p:sp>
        <p:nvSpPr>
          <p:cNvPr id="6" name="字幕 5">
            <a:extLst>
              <a:ext uri="{FF2B5EF4-FFF2-40B4-BE49-F238E27FC236}">
                <a16:creationId xmlns:a16="http://schemas.microsoft.com/office/drawing/2014/main" id="{C84E1CA8-AB97-4D64-AAA1-5B084FB8570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r>
              <a:rPr lang="ja-JP" altLang="en-US" dirty="0"/>
              <a:t>（ディープラーニング入門演習）</a:t>
            </a:r>
            <a:endParaRPr lang="en-US" altLang="ja-JP" dirty="0"/>
          </a:p>
          <a:p>
            <a:r>
              <a:rPr lang="en-US" altLang="ja-JP" dirty="0"/>
              <a:t>URL: </a:t>
            </a:r>
            <a:r>
              <a:rPr lang="en-US" altLang="ja-JP" dirty="0">
                <a:hlinkClick r:id="rId3"/>
              </a:rPr>
              <a:t>https://www.kkaneko.jp/ai/dn/index.html</a:t>
            </a:r>
            <a:endParaRPr lang="en-US" altLang="ja-JP" dirty="0"/>
          </a:p>
          <a:p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940FB6-D91C-4C45-82A6-6C3F63B50793}" type="slidenum">
              <a:rPr kumimoji="0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ja-JP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9" name="正方形/長方形 8"/>
          <p:cNvSpPr/>
          <p:nvPr/>
        </p:nvSpPr>
        <p:spPr>
          <a:xfrm>
            <a:off x="3875482" y="4869762"/>
            <a:ext cx="1415772" cy="461665"/>
          </a:xfrm>
          <a:prstGeom prst="rect">
            <a:avLst/>
          </a:prstGeom>
        </p:spPr>
        <p:txBody>
          <a:bodyPr wrap="none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金子邦彦</a:t>
            </a:r>
          </a:p>
        </p:txBody>
      </p:sp>
      <p:pic>
        <p:nvPicPr>
          <p:cNvPr id="7" name="Picture 2" descr="https://mirrors.creativecommons.org/presskit/buttons/88x31/png/by-nc-sa.eu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1780" y="6105526"/>
            <a:ext cx="1433790" cy="5016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図 7" descr="メガネをかけた男性&#10;&#10;自動的に生成された説明">
            <a:extLst>
              <a:ext uri="{FF2B5EF4-FFF2-40B4-BE49-F238E27FC236}">
                <a16:creationId xmlns:a16="http://schemas.microsoft.com/office/drawing/2014/main" id="{4047DBB5-87E7-41C0-8239-B092FFAB739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9428" y="4610382"/>
            <a:ext cx="710957" cy="9370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305308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3E8E936-62D0-4846-B3C3-B0413FB82D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ja-JP" altLang="en-US" dirty="0"/>
              <a:t>普通のアプリとライブラリの比較</a:t>
            </a:r>
            <a:endParaRPr kumimoji="1" lang="ja-JP" altLang="en-US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C37640FC-6D0B-42E0-B056-E955126DD2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10</a:t>
            </a:fld>
            <a:endParaRPr kumimoji="1" lang="ja-JP" altLang="en-US"/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F75EB7BC-2A55-4ED5-9A54-A7D3D90FBC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1845" y="846253"/>
            <a:ext cx="2974248" cy="5333166"/>
          </a:xfrm>
        </p:spPr>
        <p:txBody>
          <a:bodyPr/>
          <a:lstStyle/>
          <a:p>
            <a:r>
              <a:rPr lang="ja-JP" altLang="en-US" dirty="0"/>
              <a:t>普通のアプリ</a:t>
            </a:r>
          </a:p>
        </p:txBody>
      </p:sp>
      <p:sp>
        <p:nvSpPr>
          <p:cNvPr id="7" name="コンテンツ プレースホルダー 5">
            <a:extLst>
              <a:ext uri="{FF2B5EF4-FFF2-40B4-BE49-F238E27FC236}">
                <a16:creationId xmlns:a16="http://schemas.microsoft.com/office/drawing/2014/main" id="{56C71454-64BC-49E7-BF23-FC547715B531}"/>
              </a:ext>
            </a:extLst>
          </p:cNvPr>
          <p:cNvSpPr txBox="1">
            <a:spLocks/>
          </p:cNvSpPr>
          <p:nvPr/>
        </p:nvSpPr>
        <p:spPr>
          <a:xfrm>
            <a:off x="4729276" y="813581"/>
            <a:ext cx="2974248" cy="53331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ja-JP" altLang="en-US" dirty="0"/>
              <a:t>ライブラリ</a:t>
            </a:r>
          </a:p>
        </p:txBody>
      </p:sp>
      <p:pic>
        <p:nvPicPr>
          <p:cNvPr id="9" name="図 8" descr="ボックス, 座る, テーブル, 記号 が含まれている画像&#10;&#10;自動的に生成された説明">
            <a:extLst>
              <a:ext uri="{FF2B5EF4-FFF2-40B4-BE49-F238E27FC236}">
                <a16:creationId xmlns:a16="http://schemas.microsoft.com/office/drawing/2014/main" id="{0790B9CE-776E-4051-A372-D0A2787E028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528" y="1555676"/>
            <a:ext cx="2695335" cy="2520138"/>
          </a:xfrm>
          <a:prstGeom prst="rect">
            <a:avLst/>
          </a:prstGeom>
        </p:spPr>
      </p:pic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7D9401C0-FAD1-47D1-8633-DEFF2DE57F02}"/>
              </a:ext>
            </a:extLst>
          </p:cNvPr>
          <p:cNvSpPr txBox="1"/>
          <p:nvPr/>
        </p:nvSpPr>
        <p:spPr>
          <a:xfrm>
            <a:off x="223499" y="4577087"/>
            <a:ext cx="3877985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400" dirty="0"/>
              <a:t>「アプリ」というときは、</a:t>
            </a:r>
            <a:endParaRPr kumimoji="1" lang="en-US" altLang="ja-JP" sz="2400" dirty="0"/>
          </a:p>
          <a:p>
            <a:r>
              <a:rPr kumimoji="1" lang="ja-JP" altLang="en-US" sz="2400" dirty="0"/>
              <a:t>ひととおり機能がそろった</a:t>
            </a:r>
            <a:endParaRPr kumimoji="1" lang="en-US" altLang="ja-JP" sz="2400" dirty="0"/>
          </a:p>
          <a:p>
            <a:r>
              <a:rPr kumimoji="1" lang="ja-JP" altLang="en-US" sz="2400" dirty="0"/>
              <a:t>ソフトウエア．</a:t>
            </a:r>
            <a:endParaRPr kumimoji="1" lang="en-US" altLang="ja-JP" sz="2400" dirty="0"/>
          </a:p>
          <a:p>
            <a:r>
              <a:rPr kumimoji="1" lang="ja-JP" altLang="en-US" sz="2400" dirty="0"/>
              <a:t>そこで仕事を済ませる．</a:t>
            </a:r>
          </a:p>
        </p:txBody>
      </p:sp>
      <p:pic>
        <p:nvPicPr>
          <p:cNvPr id="16" name="図 15">
            <a:extLst>
              <a:ext uri="{FF2B5EF4-FFF2-40B4-BE49-F238E27FC236}">
                <a16:creationId xmlns:a16="http://schemas.microsoft.com/office/drawing/2014/main" id="{56DDADF0-C9E5-4ECC-8EAE-5821B5BB19F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0713" y="1421504"/>
            <a:ext cx="3143769" cy="3008728"/>
          </a:xfrm>
          <a:prstGeom prst="rect">
            <a:avLst/>
          </a:prstGeom>
        </p:spPr>
      </p:pic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3DAB6CD0-EA4B-4106-851A-EDD613AEF2CB}"/>
              </a:ext>
            </a:extLst>
          </p:cNvPr>
          <p:cNvSpPr txBox="1"/>
          <p:nvPr/>
        </p:nvSpPr>
        <p:spPr>
          <a:xfrm>
            <a:off x="4827397" y="4603522"/>
            <a:ext cx="4493538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400" dirty="0"/>
              <a:t>「ライブラリ」というときは、</a:t>
            </a:r>
            <a:endParaRPr kumimoji="1" lang="en-US" altLang="ja-JP" sz="2400" dirty="0"/>
          </a:p>
          <a:p>
            <a:r>
              <a:rPr kumimoji="1" lang="ja-JP" altLang="en-US" sz="2400" dirty="0"/>
              <a:t>基本機能が完備．</a:t>
            </a:r>
            <a:endParaRPr kumimoji="1" lang="en-US" altLang="ja-JP" sz="2400" dirty="0"/>
          </a:p>
          <a:p>
            <a:r>
              <a:rPr kumimoji="1" lang="ja-JP" altLang="en-US" sz="2400" dirty="0"/>
              <a:t>その上で、プログラムを作り</a:t>
            </a:r>
            <a:endParaRPr kumimoji="1" lang="en-US" altLang="ja-JP" sz="2400" dirty="0"/>
          </a:p>
          <a:p>
            <a:r>
              <a:rPr kumimoji="1" lang="ja-JP" altLang="en-US" sz="2400" dirty="0"/>
              <a:t>アプリを完成させる．</a:t>
            </a:r>
          </a:p>
        </p:txBody>
      </p:sp>
    </p:spTree>
    <p:extLst>
      <p:ext uri="{BB962C8B-B14F-4D97-AF65-F5344CB8AC3E}">
        <p14:creationId xmlns:p14="http://schemas.microsoft.com/office/powerpoint/2010/main" val="227409582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ja-JP" altLang="en-US" dirty="0"/>
              <a:t>顔検出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21845" y="846253"/>
            <a:ext cx="8461208" cy="609830"/>
          </a:xfrm>
        </p:spPr>
        <p:txBody>
          <a:bodyPr/>
          <a:lstStyle/>
          <a:p>
            <a:r>
              <a:rPr kumimoji="1" lang="ja-JP" altLang="en-US" dirty="0"/>
              <a:t>写真やビデオの中から、顔を検出</a:t>
            </a:r>
            <a:endParaRPr kumimoji="1" lang="en-US" altLang="ja-JP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11</a:t>
            </a:fld>
            <a:endParaRPr kumimoji="1" lang="ja-JP" altLang="en-US"/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85970" y="1633524"/>
            <a:ext cx="4772060" cy="35909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658571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ja-JP" altLang="en-US" dirty="0"/>
              <a:t>顔のアラインメント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12</a:t>
            </a:fld>
            <a:endParaRPr kumimoji="1" lang="ja-JP" altLang="en-US"/>
          </a:p>
        </p:txBody>
      </p:sp>
      <p:pic>
        <p:nvPicPr>
          <p:cNvPr id="9" name="コンテンツ プレースホルダー 8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845" y="1667908"/>
            <a:ext cx="4762500" cy="3571875"/>
          </a:xfrm>
        </p:spPr>
      </p:pic>
      <p:pic>
        <p:nvPicPr>
          <p:cNvPr id="10" name="図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33527" y="1948035"/>
            <a:ext cx="3076597" cy="3105173"/>
          </a:xfrm>
          <a:prstGeom prst="rect">
            <a:avLst/>
          </a:prstGeom>
        </p:spPr>
      </p:pic>
      <p:sp>
        <p:nvSpPr>
          <p:cNvPr id="11" name="コンテンツ プレースホルダー 2"/>
          <p:cNvSpPr txBox="1">
            <a:spLocks/>
          </p:cNvSpPr>
          <p:nvPr/>
        </p:nvSpPr>
        <p:spPr>
          <a:xfrm>
            <a:off x="321845" y="846253"/>
            <a:ext cx="8461208" cy="60983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ja-JP" altLang="en-US" dirty="0"/>
              <a:t>個々の顔の傾きを自動調整</a:t>
            </a:r>
            <a:endParaRPr lang="en-US" altLang="ja-JP" dirty="0"/>
          </a:p>
        </p:txBody>
      </p:sp>
      <p:sp>
        <p:nvSpPr>
          <p:cNvPr id="12" name="右矢印 11"/>
          <p:cNvSpPr/>
          <p:nvPr/>
        </p:nvSpPr>
        <p:spPr>
          <a:xfrm>
            <a:off x="5237922" y="3175552"/>
            <a:ext cx="288235" cy="66095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9999138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ja-JP" altLang="en-US" dirty="0"/>
              <a:t>顔の増量</a:t>
            </a:r>
          </a:p>
        </p:txBody>
      </p:sp>
      <p:pic>
        <p:nvPicPr>
          <p:cNvPr id="7" name="コンテンツ プレースホルダー 6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704917" y="1492739"/>
            <a:ext cx="2273672" cy="2287751"/>
          </a:xfrm>
          <a:prstGeom prst="rect">
            <a:avLst/>
          </a:prstGeom>
        </p:spPr>
      </p:pic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13</a:t>
            </a:fld>
            <a:endParaRPr kumimoji="1" lang="ja-JP" altLang="en-US"/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1141" y="1492740"/>
            <a:ext cx="2259506" cy="2287750"/>
          </a:xfrm>
          <a:prstGeom prst="rect">
            <a:avLst/>
          </a:prstGeom>
        </p:spPr>
      </p:pic>
      <p:pic>
        <p:nvPicPr>
          <p:cNvPr id="6" name="図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30441" y="1492739"/>
            <a:ext cx="2262923" cy="2287752"/>
          </a:xfrm>
          <a:prstGeom prst="rect">
            <a:avLst/>
          </a:prstGeom>
        </p:spPr>
      </p:pic>
      <p:pic>
        <p:nvPicPr>
          <p:cNvPr id="8" name="図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1141" y="3931002"/>
            <a:ext cx="2279278" cy="2286367"/>
          </a:xfrm>
          <a:prstGeom prst="rect">
            <a:avLst/>
          </a:prstGeom>
        </p:spPr>
      </p:pic>
      <p:pic>
        <p:nvPicPr>
          <p:cNvPr id="9" name="図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30441" y="3950052"/>
            <a:ext cx="2262923" cy="2248889"/>
          </a:xfrm>
          <a:prstGeom prst="rect">
            <a:avLst/>
          </a:prstGeom>
        </p:spPr>
      </p:pic>
      <p:pic>
        <p:nvPicPr>
          <p:cNvPr id="10" name="図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743386" y="3931003"/>
            <a:ext cx="2283369" cy="2272814"/>
          </a:xfrm>
          <a:prstGeom prst="rect">
            <a:avLst/>
          </a:prstGeom>
        </p:spPr>
      </p:pic>
      <p:sp>
        <p:nvSpPr>
          <p:cNvPr id="11" name="コンテンツ プレースホルダー 2"/>
          <p:cNvSpPr txBox="1">
            <a:spLocks/>
          </p:cNvSpPr>
          <p:nvPr/>
        </p:nvSpPr>
        <p:spPr>
          <a:xfrm>
            <a:off x="321845" y="846253"/>
            <a:ext cx="8461208" cy="60983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ja-JP" altLang="en-US" dirty="0"/>
              <a:t>元画像から，少しずつ変換した画像を多数生成</a:t>
            </a:r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62653070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ja-JP" altLang="en-US" dirty="0"/>
              <a:t>５ランドマーク</a:t>
            </a:r>
            <a:endParaRPr kumimoji="1" lang="ja-JP" altLang="en-US" dirty="0"/>
          </a:p>
        </p:txBody>
      </p:sp>
      <p:pic>
        <p:nvPicPr>
          <p:cNvPr id="5" name="コンテンツ プレースホルダー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39698" y="1705087"/>
            <a:ext cx="6368215" cy="4771427"/>
          </a:xfrm>
          <a:prstGeom prst="rect">
            <a:avLst/>
          </a:prstGeom>
        </p:spPr>
      </p:pic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14</a:t>
            </a:fld>
            <a:endParaRPr kumimoji="1" lang="ja-JP" altLang="en-US"/>
          </a:p>
        </p:txBody>
      </p:sp>
      <p:sp>
        <p:nvSpPr>
          <p:cNvPr id="6" name="コンテンツ プレースホルダー 2"/>
          <p:cNvSpPr txBox="1">
            <a:spLocks/>
          </p:cNvSpPr>
          <p:nvPr/>
        </p:nvSpPr>
        <p:spPr>
          <a:xfrm>
            <a:off x="321845" y="846253"/>
            <a:ext cx="8461208" cy="60983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ja-JP" altLang="en-US" dirty="0"/>
              <a:t>右目，左目，鼻の５つのランドマーク</a:t>
            </a:r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300289795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ja-JP" altLang="en-US" dirty="0"/>
              <a:t>６８ランドマーク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21845" y="846253"/>
            <a:ext cx="8620626" cy="5333166"/>
          </a:xfrm>
        </p:spPr>
        <p:txBody>
          <a:bodyPr/>
          <a:lstStyle/>
          <a:p>
            <a:r>
              <a:rPr kumimoji="1" lang="ja-JP" altLang="en-US" dirty="0"/>
              <a:t>顔の所定の箇所に設けられた６８個のランドマーク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15</a:t>
            </a:fld>
            <a:endParaRPr kumimoji="1" lang="ja-JP" altLang="en-US"/>
          </a:p>
        </p:txBody>
      </p:sp>
      <p:pic>
        <p:nvPicPr>
          <p:cNvPr id="6" name="図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6130" y="1454338"/>
            <a:ext cx="8032638" cy="47250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82745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ja-JP" altLang="en-US" dirty="0"/>
              <a:t>特徴ベクトル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en-US" altLang="ja-JP" dirty="0" err="1"/>
              <a:t>Dlib</a:t>
            </a:r>
            <a:r>
              <a:rPr kumimoji="1" lang="ja-JP" altLang="en-US" dirty="0"/>
              <a:t>では，顔のアライメントののち，ランドマークを用いて特徴ベクトルが算出される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16</a:t>
            </a:fld>
            <a:endParaRPr kumimoji="1" lang="ja-JP" altLang="en-US"/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5748" y="2247250"/>
            <a:ext cx="2572511" cy="2484410"/>
          </a:xfrm>
          <a:prstGeom prst="rect">
            <a:avLst/>
          </a:prstGeom>
        </p:spPr>
      </p:pic>
      <p:pic>
        <p:nvPicPr>
          <p:cNvPr id="6" name="図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04059" y="2096622"/>
            <a:ext cx="847731" cy="3852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014845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ja-JP" altLang="en-US" dirty="0"/>
              <a:t>顔検証 </a:t>
            </a:r>
            <a:r>
              <a:rPr kumimoji="1" lang="en-US" altLang="ja-JP" dirty="0"/>
              <a:t>(face verification)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17</a:t>
            </a:fld>
            <a:endParaRPr kumimoji="1" lang="ja-JP" altLang="en-US"/>
          </a:p>
        </p:txBody>
      </p:sp>
      <p:sp>
        <p:nvSpPr>
          <p:cNvPr id="8" name="コンテンツ プレースホルダー 2"/>
          <p:cNvSpPr txBox="1">
            <a:spLocks/>
          </p:cNvSpPr>
          <p:nvPr/>
        </p:nvSpPr>
        <p:spPr>
          <a:xfrm>
            <a:off x="321845" y="846253"/>
            <a:ext cx="8461208" cy="53331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ja-JP" altLang="en-US" dirty="0"/>
              <a:t>顔検証により，同一人物かを識別</a:t>
            </a:r>
            <a:endParaRPr lang="en-US" altLang="ja-JP" dirty="0"/>
          </a:p>
        </p:txBody>
      </p:sp>
      <p:pic>
        <p:nvPicPr>
          <p:cNvPr id="13" name="図 12">
            <a:extLst>
              <a:ext uri="{FF2B5EF4-FFF2-40B4-BE49-F238E27FC236}">
                <a16:creationId xmlns:a16="http://schemas.microsoft.com/office/drawing/2014/main" id="{6077ECE3-0724-4FE9-B730-921FC551FA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4768" y="1511095"/>
            <a:ext cx="1991208" cy="4447794"/>
          </a:xfrm>
          <a:prstGeom prst="rect">
            <a:avLst/>
          </a:prstGeom>
        </p:spPr>
      </p:pic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06B8F3D5-BAC7-4A7C-857E-9533C71775E8}"/>
              </a:ext>
            </a:extLst>
          </p:cNvPr>
          <p:cNvSpPr txBox="1"/>
          <p:nvPr/>
        </p:nvSpPr>
        <p:spPr>
          <a:xfrm>
            <a:off x="2019021" y="6221307"/>
            <a:ext cx="23391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400" dirty="0"/>
              <a:t>同一人物である</a:t>
            </a:r>
          </a:p>
        </p:txBody>
      </p:sp>
      <p:pic>
        <p:nvPicPr>
          <p:cNvPr id="17" name="図 16">
            <a:extLst>
              <a:ext uri="{FF2B5EF4-FFF2-40B4-BE49-F238E27FC236}">
                <a16:creationId xmlns:a16="http://schemas.microsoft.com/office/drawing/2014/main" id="{26B4405F-47B5-4D61-8ECB-874B40FAB8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30340" y="1420802"/>
            <a:ext cx="2152250" cy="4561835"/>
          </a:xfrm>
          <a:prstGeom prst="rect">
            <a:avLst/>
          </a:prstGeom>
        </p:spPr>
      </p:pic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6C6BCDDF-0891-4929-8707-07F6987DEFA3}"/>
              </a:ext>
            </a:extLst>
          </p:cNvPr>
          <p:cNvSpPr txBox="1"/>
          <p:nvPr/>
        </p:nvSpPr>
        <p:spPr>
          <a:xfrm>
            <a:off x="4444392" y="6221306"/>
            <a:ext cx="23391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400" dirty="0"/>
              <a:t>同一人物でない</a:t>
            </a:r>
          </a:p>
        </p:txBody>
      </p:sp>
    </p:spTree>
    <p:extLst>
      <p:ext uri="{BB962C8B-B14F-4D97-AF65-F5344CB8AC3E}">
        <p14:creationId xmlns:p14="http://schemas.microsoft.com/office/powerpoint/2010/main" val="25297036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en-US" altLang="ja-JP" dirty="0" err="1"/>
              <a:t>Dlib</a:t>
            </a:r>
            <a:r>
              <a:rPr kumimoji="1" lang="en-US" altLang="ja-JP" dirty="0"/>
              <a:t> </a:t>
            </a:r>
            <a:r>
              <a:rPr kumimoji="1" lang="ja-JP" altLang="en-US" dirty="0" err="1"/>
              <a:t>の応</a:t>
            </a:r>
            <a:r>
              <a:rPr kumimoji="1" lang="ja-JP" altLang="en-US" dirty="0"/>
              <a:t>用例　表情判定</a:t>
            </a:r>
          </a:p>
        </p:txBody>
      </p:sp>
      <p:pic>
        <p:nvPicPr>
          <p:cNvPr id="5" name="コンテンツ プレースホルダー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60547" y="2902804"/>
            <a:ext cx="6299270" cy="3834653"/>
          </a:xfrm>
          <a:prstGeom prst="rect">
            <a:avLst/>
          </a:prstGeom>
        </p:spPr>
      </p:pic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18</a:t>
            </a:fld>
            <a:endParaRPr kumimoji="1" lang="ja-JP" altLang="en-US"/>
          </a:p>
        </p:txBody>
      </p:sp>
      <p:sp>
        <p:nvSpPr>
          <p:cNvPr id="6" name="コンテンツ プレースホルダー 2"/>
          <p:cNvSpPr txBox="1">
            <a:spLocks/>
          </p:cNvSpPr>
          <p:nvPr/>
        </p:nvSpPr>
        <p:spPr>
          <a:xfrm>
            <a:off x="321845" y="846253"/>
            <a:ext cx="8461208" cy="53331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ja-JP" altLang="en-US" dirty="0"/>
              <a:t>７種の表情 </a:t>
            </a:r>
            <a:r>
              <a:rPr lang="en-US" altLang="ja-JP" dirty="0"/>
              <a:t>Angry, Disgust, Fear, Happy, Neutral, Sad, Surprised</a:t>
            </a:r>
            <a:r>
              <a:rPr lang="ja-JP" altLang="en-US" dirty="0"/>
              <a:t> のそれぞれの確率を判定</a:t>
            </a:r>
            <a:endParaRPr lang="en-US" altLang="ja-JP" dirty="0"/>
          </a:p>
          <a:p>
            <a:r>
              <a:rPr lang="en-US" altLang="ja-JP" dirty="0"/>
              <a:t>https://</a:t>
            </a:r>
            <a:r>
              <a:rPr lang="en-US" altLang="ja-JP" dirty="0" err="1"/>
              <a:t>github.com</a:t>
            </a:r>
            <a:r>
              <a:rPr lang="en-US" altLang="ja-JP" dirty="0"/>
              <a:t>/</a:t>
            </a:r>
            <a:r>
              <a:rPr lang="en-US" altLang="ja-JP" dirty="0" err="1"/>
              <a:t>ezgiakcora</a:t>
            </a:r>
            <a:r>
              <a:rPr lang="en-US" altLang="ja-JP" dirty="0"/>
              <a:t>/Facial-Expression-</a:t>
            </a:r>
            <a:r>
              <a:rPr lang="en-US" altLang="ja-JP" dirty="0" err="1"/>
              <a:t>Keras</a:t>
            </a:r>
            <a:r>
              <a:rPr lang="en-US" altLang="ja-JP" dirty="0"/>
              <a:t> </a:t>
            </a:r>
            <a:r>
              <a:rPr lang="ja-JP" altLang="en-US" dirty="0"/>
              <a:t>で公開されている成果物</a:t>
            </a:r>
          </a:p>
        </p:txBody>
      </p:sp>
    </p:spTree>
    <p:extLst>
      <p:ext uri="{BB962C8B-B14F-4D97-AF65-F5344CB8AC3E}">
        <p14:creationId xmlns:p14="http://schemas.microsoft.com/office/powerpoint/2010/main" val="246331674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AEB280B3-1383-47AE-BEE7-B0CCF4DE8D0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kumimoji="1" lang="ja-JP" altLang="en-US" dirty="0"/>
              <a:t>顔検出，顔認識などを</a:t>
            </a:r>
            <a:br>
              <a:rPr kumimoji="1" lang="en-US" altLang="ja-JP" dirty="0"/>
            </a:br>
            <a:r>
              <a:rPr lang="ja-JP" altLang="en-US" dirty="0"/>
              <a:t>行って</a:t>
            </a:r>
            <a:r>
              <a:rPr kumimoji="1" lang="ja-JP" altLang="en-US" dirty="0"/>
              <a:t>みる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5E27D033-2664-4BA4-A403-F2058D19870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A00AB49B-173D-4C49-B8C5-84FEBB12CF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19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648206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D0435A2-296C-4231-A74C-5C1B5533B5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ja-JP" altLang="en-US" dirty="0"/>
              <a:t>顔検出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491C7C67-19F0-4061-B376-5FEF8B03DB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89672" y="846253"/>
            <a:ext cx="4293381" cy="5333166"/>
          </a:xfrm>
        </p:spPr>
        <p:txBody>
          <a:bodyPr/>
          <a:lstStyle/>
          <a:p>
            <a:pPr marL="0" indent="0">
              <a:buNone/>
            </a:pPr>
            <a:r>
              <a:rPr kumimoji="1" lang="ja-JP" altLang="en-US" b="1" dirty="0">
                <a:solidFill>
                  <a:srgbClr val="C00000"/>
                </a:solidFill>
              </a:rPr>
              <a:t>顔検出</a:t>
            </a:r>
            <a:endParaRPr kumimoji="1" lang="en-US" altLang="ja-JP" b="1" dirty="0">
              <a:solidFill>
                <a:srgbClr val="C00000"/>
              </a:solidFill>
            </a:endParaRPr>
          </a:p>
          <a:p>
            <a:pPr marL="0" indent="0">
              <a:buNone/>
            </a:pPr>
            <a:r>
              <a:rPr kumimoji="1" lang="ja-JP" altLang="en-US" dirty="0"/>
              <a:t>写真やビデオの中から、顔を識別すること</a:t>
            </a:r>
            <a:endParaRPr kumimoji="1" lang="en-US" altLang="ja-JP" dirty="0"/>
          </a:p>
          <a:p>
            <a:pPr marL="0" indent="0">
              <a:buNone/>
            </a:pPr>
            <a:r>
              <a:rPr kumimoji="1" lang="ja-JP" altLang="en-US" dirty="0"/>
              <a:t>・</a:t>
            </a:r>
            <a:r>
              <a:rPr kumimoji="1" lang="ja-JP" altLang="en-US" b="1" dirty="0"/>
              <a:t>顔の場所と領域</a:t>
            </a:r>
            <a:r>
              <a:rPr kumimoji="1" lang="ja-JP" altLang="en-US" dirty="0"/>
              <a:t>を検出</a:t>
            </a:r>
            <a:endParaRPr kumimoji="1" lang="en-US" altLang="ja-JP" dirty="0"/>
          </a:p>
          <a:p>
            <a:pPr marL="0" indent="0">
              <a:buNone/>
            </a:pPr>
            <a:r>
              <a:rPr kumimoji="1" lang="ja-JP" altLang="en-US" dirty="0"/>
              <a:t>・複数ある場合にはすべて識別</a:t>
            </a:r>
            <a:endParaRPr kumimoji="1" lang="en-US" altLang="ja-JP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4B1F35F6-5FD6-449F-90CD-1FDCE3E643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2</a:t>
            </a:fld>
            <a:endParaRPr kumimoji="1" lang="ja-JP" altLang="en-US"/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65F41A1C-A47D-4773-A2C3-34A507D9F51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61833"/>
            <a:ext cx="4489672" cy="3289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218878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>
            <a:extLst>
              <a:ext uri="{FF2B5EF4-FFF2-40B4-BE49-F238E27FC236}">
                <a16:creationId xmlns:a16="http://schemas.microsoft.com/office/drawing/2014/main" id="{A34B98C0-24DC-428B-8007-95400253C0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20</a:t>
            </a:fld>
            <a:endParaRPr kumimoji="1" lang="ja-JP" altLang="en-US" dirty="0"/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FEEE0FDC-D636-42E9-A653-D349402168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0477" y="786899"/>
            <a:ext cx="5305042" cy="5865849"/>
          </a:xfrm>
          <a:prstGeom prst="rect">
            <a:avLst/>
          </a:prstGeom>
        </p:spPr>
      </p:pic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69E01E64-CE59-4332-86B6-933B6C785763}"/>
              </a:ext>
            </a:extLst>
          </p:cNvPr>
          <p:cNvSpPr txBox="1"/>
          <p:nvPr/>
        </p:nvSpPr>
        <p:spPr>
          <a:xfrm>
            <a:off x="232735" y="168036"/>
            <a:ext cx="752500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3200" dirty="0" err="1"/>
              <a:t>Colaboratory</a:t>
            </a:r>
            <a:r>
              <a:rPr kumimoji="1" lang="en-US" altLang="ja-JP" sz="3200" dirty="0"/>
              <a:t> </a:t>
            </a:r>
            <a:r>
              <a:rPr kumimoji="1" lang="ja-JP" altLang="en-US" sz="3200" dirty="0"/>
              <a:t>ノートブックの </a:t>
            </a:r>
            <a:r>
              <a:rPr kumimoji="1" lang="en-US" altLang="ja-JP" sz="3200" dirty="0"/>
              <a:t>WEB </a:t>
            </a:r>
            <a:r>
              <a:rPr kumimoji="1" lang="ja-JP" altLang="en-US" sz="3200" dirty="0"/>
              <a:t>ページ</a:t>
            </a: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FEA6594F-9D36-4983-BE01-2170E4226B55}"/>
              </a:ext>
            </a:extLst>
          </p:cNvPr>
          <p:cNvSpPr txBox="1"/>
          <p:nvPr/>
        </p:nvSpPr>
        <p:spPr>
          <a:xfrm>
            <a:off x="5766816" y="1748399"/>
            <a:ext cx="264687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3200" dirty="0"/>
              <a:t>テキストセル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31728518-9BA5-481B-9BF7-E23E2B09B11A}"/>
              </a:ext>
            </a:extLst>
          </p:cNvPr>
          <p:cNvSpPr txBox="1"/>
          <p:nvPr/>
        </p:nvSpPr>
        <p:spPr>
          <a:xfrm>
            <a:off x="5766816" y="3328762"/>
            <a:ext cx="223651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3200" dirty="0"/>
              <a:t>コードセル</a:t>
            </a: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940CD831-5B99-4629-BAAA-E71A02B7110A}"/>
              </a:ext>
            </a:extLst>
          </p:cNvPr>
          <p:cNvSpPr txBox="1"/>
          <p:nvPr/>
        </p:nvSpPr>
        <p:spPr>
          <a:xfrm>
            <a:off x="3754300" y="5486326"/>
            <a:ext cx="182614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3200" dirty="0"/>
              <a:t>実行結果</a:t>
            </a: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01BA717D-820D-46DE-8CB3-1DBADC866563}"/>
              </a:ext>
            </a:extLst>
          </p:cNvPr>
          <p:cNvSpPr txBox="1"/>
          <p:nvPr/>
        </p:nvSpPr>
        <p:spPr>
          <a:xfrm>
            <a:off x="5766816" y="682874"/>
            <a:ext cx="223651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3200" dirty="0"/>
              <a:t>コードセル</a:t>
            </a: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6B8196CF-07D2-4D52-9F93-D91E185D8F65}"/>
              </a:ext>
            </a:extLst>
          </p:cNvPr>
          <p:cNvSpPr txBox="1"/>
          <p:nvPr/>
        </p:nvSpPr>
        <p:spPr>
          <a:xfrm>
            <a:off x="5805519" y="4116720"/>
            <a:ext cx="3331361" cy="273921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kumimoji="1" lang="ja-JP" altLang="en-US" sz="2000" b="1" dirty="0"/>
              <a:t>オンライン</a:t>
            </a:r>
            <a:r>
              <a:rPr kumimoji="1" lang="ja-JP" altLang="en-US" sz="2000" dirty="0"/>
              <a:t>で公開可能</a:t>
            </a:r>
            <a:endParaRPr kumimoji="1" lang="en-US" altLang="ja-JP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kumimoji="1" lang="en-US" altLang="ja-JP" sz="2000" b="1" dirty="0"/>
              <a:t>WEB</a:t>
            </a:r>
            <a:r>
              <a:rPr kumimoji="1" lang="ja-JP" altLang="en-US" sz="2000" b="1" dirty="0"/>
              <a:t>ブラウザでアクセス</a:t>
            </a:r>
            <a:endParaRPr kumimoji="1" lang="en-US" altLang="ja-JP" sz="2000" b="1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kumimoji="1" lang="ja-JP" altLang="en-US" sz="2000" b="1" dirty="0"/>
              <a:t>コードセル</a:t>
            </a:r>
            <a:r>
              <a:rPr kumimoji="1" lang="ja-JP" altLang="en-US" sz="2000" dirty="0"/>
              <a:t>は</a:t>
            </a:r>
            <a:endParaRPr kumimoji="1" lang="en-US" altLang="ja-JP" sz="2000" dirty="0"/>
          </a:p>
          <a:p>
            <a:r>
              <a:rPr kumimoji="1" lang="en-US" altLang="ja-JP" sz="2000" b="1" dirty="0"/>
              <a:t>Python </a:t>
            </a:r>
            <a:r>
              <a:rPr kumimoji="1" lang="ja-JP" altLang="en-US" sz="2000" b="1" dirty="0"/>
              <a:t>プログラム</a:t>
            </a:r>
            <a:r>
              <a:rPr kumimoji="1" lang="ja-JP" altLang="en-US" sz="2000" dirty="0"/>
              <a:t>．</a:t>
            </a:r>
            <a:endParaRPr kumimoji="1" lang="en-US" altLang="ja-JP" sz="2000" dirty="0"/>
          </a:p>
          <a:p>
            <a:r>
              <a:rPr kumimoji="1" lang="ja-JP" altLang="en-US" sz="2000" dirty="0"/>
              <a:t>各自の </a:t>
            </a:r>
            <a:r>
              <a:rPr kumimoji="1" lang="en-US" altLang="ja-JP" sz="2000" dirty="0"/>
              <a:t>Google </a:t>
            </a:r>
            <a:r>
              <a:rPr kumimoji="1" lang="ja-JP" altLang="en-US" sz="2000" dirty="0"/>
              <a:t>アカウント</a:t>
            </a:r>
            <a:endParaRPr kumimoji="1" lang="en-US" altLang="ja-JP" sz="2000" dirty="0"/>
          </a:p>
          <a:p>
            <a:r>
              <a:rPr kumimoji="1" lang="ja-JP" altLang="en-US" sz="2000" dirty="0"/>
              <a:t>でログインすれば，</a:t>
            </a:r>
            <a:endParaRPr kumimoji="1" lang="en-US" altLang="ja-JP" sz="2000" dirty="0"/>
          </a:p>
          <a:p>
            <a:r>
              <a:rPr kumimoji="1" lang="ja-JP" altLang="en-US" sz="2000" dirty="0"/>
              <a:t>変更，再実行可能</a:t>
            </a:r>
            <a:endParaRPr kumimoji="1" lang="en-US" altLang="ja-JP" sz="2000" dirty="0"/>
          </a:p>
          <a:p>
            <a:endParaRPr kumimoji="1" lang="ja-JP" altLang="en-US" sz="3200" dirty="0"/>
          </a:p>
        </p:txBody>
      </p:sp>
    </p:spTree>
    <p:extLst>
      <p:ext uri="{BB962C8B-B14F-4D97-AF65-F5344CB8AC3E}">
        <p14:creationId xmlns:p14="http://schemas.microsoft.com/office/powerpoint/2010/main" val="55116305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>
            <a:extLst>
              <a:ext uri="{FF2B5EF4-FFF2-40B4-BE49-F238E27FC236}">
                <a16:creationId xmlns:a16="http://schemas.microsoft.com/office/drawing/2014/main" id="{A34B98C0-24DC-428B-8007-95400253C0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21</a:t>
            </a:fld>
            <a:endParaRPr kumimoji="1" lang="ja-JP" altLang="en-US" dirty="0"/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69E01E64-CE59-4332-86B6-933B6C785763}"/>
              </a:ext>
            </a:extLst>
          </p:cNvPr>
          <p:cNvSpPr txBox="1"/>
          <p:nvPr/>
        </p:nvSpPr>
        <p:spPr>
          <a:xfrm>
            <a:off x="232735" y="168036"/>
            <a:ext cx="5729645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3200" dirty="0" err="1"/>
              <a:t>Colaboratory</a:t>
            </a:r>
            <a:r>
              <a:rPr kumimoji="1" lang="en-US" altLang="ja-JP" sz="3200" dirty="0"/>
              <a:t> </a:t>
            </a:r>
            <a:r>
              <a:rPr kumimoji="1" lang="ja-JP" altLang="en-US" sz="3200" dirty="0"/>
              <a:t>ノートブックでの</a:t>
            </a:r>
            <a:endParaRPr kumimoji="1" lang="en-US" altLang="ja-JP" sz="3200" dirty="0"/>
          </a:p>
          <a:p>
            <a:r>
              <a:rPr kumimoji="1" lang="ja-JP" altLang="en-US" sz="3200" dirty="0"/>
              <a:t>ファイルアップロード</a:t>
            </a:r>
          </a:p>
        </p:txBody>
      </p:sp>
      <p:pic>
        <p:nvPicPr>
          <p:cNvPr id="10" name="図 9">
            <a:extLst>
              <a:ext uri="{FF2B5EF4-FFF2-40B4-BE49-F238E27FC236}">
                <a16:creationId xmlns:a16="http://schemas.microsoft.com/office/drawing/2014/main" id="{D99C0314-7490-482F-AC03-CD73428E19A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4456" y="1842542"/>
            <a:ext cx="6051861" cy="4203916"/>
          </a:xfrm>
          <a:prstGeom prst="rect">
            <a:avLst/>
          </a:prstGeom>
        </p:spPr>
      </p:pic>
      <p:cxnSp>
        <p:nvCxnSpPr>
          <p:cNvPr id="12" name="直線矢印コネクタ 11">
            <a:extLst>
              <a:ext uri="{FF2B5EF4-FFF2-40B4-BE49-F238E27FC236}">
                <a16:creationId xmlns:a16="http://schemas.microsoft.com/office/drawing/2014/main" id="{7C9938ED-1FD4-4B96-8881-E84D8891E607}"/>
              </a:ext>
            </a:extLst>
          </p:cNvPr>
          <p:cNvCxnSpPr>
            <a:cxnSpLocks/>
          </p:cNvCxnSpPr>
          <p:nvPr/>
        </p:nvCxnSpPr>
        <p:spPr>
          <a:xfrm>
            <a:off x="1976086" y="2417944"/>
            <a:ext cx="1693788" cy="1426831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3" name="正方形/長方形 12">
            <a:extLst>
              <a:ext uri="{FF2B5EF4-FFF2-40B4-BE49-F238E27FC236}">
                <a16:creationId xmlns:a16="http://schemas.microsoft.com/office/drawing/2014/main" id="{EF038852-A61F-4F47-95F2-846D95A6F41B}"/>
              </a:ext>
            </a:extLst>
          </p:cNvPr>
          <p:cNvSpPr/>
          <p:nvPr/>
        </p:nvSpPr>
        <p:spPr>
          <a:xfrm>
            <a:off x="2681831" y="3639189"/>
            <a:ext cx="509364" cy="411173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5B4F974E-B6EC-496F-8DF3-E2041E04A96E}"/>
              </a:ext>
            </a:extLst>
          </p:cNvPr>
          <p:cNvSpPr txBox="1"/>
          <p:nvPr/>
        </p:nvSpPr>
        <p:spPr>
          <a:xfrm>
            <a:off x="2251308" y="4160827"/>
            <a:ext cx="233910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400" b="1" dirty="0">
                <a:solidFill>
                  <a:srgbClr val="FF0000"/>
                </a:solidFill>
              </a:rPr>
              <a:t>「ファイル」を</a:t>
            </a:r>
            <a:endParaRPr kumimoji="1" lang="en-US" altLang="ja-JP" sz="2400" b="1" dirty="0">
              <a:solidFill>
                <a:srgbClr val="FF0000"/>
              </a:solidFill>
            </a:endParaRPr>
          </a:p>
          <a:p>
            <a:r>
              <a:rPr kumimoji="1" lang="ja-JP" altLang="en-US" sz="2400" b="1" dirty="0">
                <a:solidFill>
                  <a:srgbClr val="FF0000"/>
                </a:solidFill>
              </a:rPr>
              <a:t>クリック</a:t>
            </a:r>
          </a:p>
        </p:txBody>
      </p:sp>
    </p:spTree>
    <p:extLst>
      <p:ext uri="{BB962C8B-B14F-4D97-AF65-F5344CB8AC3E}">
        <p14:creationId xmlns:p14="http://schemas.microsoft.com/office/powerpoint/2010/main" val="131059200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21603A6C-112E-48D6-83E9-5ADA8CF909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ja-JP" dirty="0"/>
              <a:t>Google </a:t>
            </a:r>
            <a:r>
              <a:rPr lang="ja-JP" altLang="en-US" dirty="0"/>
              <a:t>アカウントの取得</a:t>
            </a:r>
            <a:endParaRPr kumimoji="1" lang="ja-JP" altLang="en-US" dirty="0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3BE60A48-0B12-4E2F-9C26-E5D7BDC998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1845" y="846253"/>
            <a:ext cx="8620626" cy="5333166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ja-JP" altLang="en-US" b="1" dirty="0"/>
              <a:t>（</a:t>
            </a:r>
            <a:r>
              <a:rPr lang="ja-JP" altLang="en-US" b="1" u="sng" dirty="0">
                <a:solidFill>
                  <a:srgbClr val="FF0000"/>
                </a:solidFill>
              </a:rPr>
              <a:t>プログラムの変更，再実行したい，ファイルをアップロードしたい</a:t>
            </a:r>
            <a:r>
              <a:rPr lang="ja-JP" altLang="en-US" b="1" dirty="0"/>
              <a:t>ときに </a:t>
            </a:r>
            <a:r>
              <a:rPr lang="en-US" altLang="ja-JP" b="1" dirty="0"/>
              <a:t>Google </a:t>
            </a:r>
            <a:r>
              <a:rPr lang="ja-JP" altLang="en-US" b="1" dirty="0"/>
              <a:t>アカウントでのログインが必要）</a:t>
            </a:r>
            <a:endParaRPr lang="en-US" altLang="ja-JP" b="1" dirty="0"/>
          </a:p>
          <a:p>
            <a:r>
              <a:rPr kumimoji="1" lang="ja-JP" altLang="en-US" dirty="0"/>
              <a:t>次のページを使用</a:t>
            </a:r>
            <a:endParaRPr kumimoji="1" lang="en-US" altLang="ja-JP" dirty="0"/>
          </a:p>
          <a:p>
            <a:pPr marL="0" indent="0">
              <a:buNone/>
            </a:pPr>
            <a:r>
              <a:rPr kumimoji="1" lang="en-US" altLang="ja-JP" dirty="0">
                <a:hlinkClick r:id="rId2"/>
              </a:rPr>
              <a:t>https://</a:t>
            </a:r>
            <a:r>
              <a:rPr kumimoji="1" lang="en-US" altLang="ja-JP" dirty="0" err="1">
                <a:hlinkClick r:id="rId2"/>
              </a:rPr>
              <a:t>accounts.google.com</a:t>
            </a:r>
            <a:r>
              <a:rPr kumimoji="1" lang="en-US" altLang="ja-JP" dirty="0">
                <a:hlinkClick r:id="rId2"/>
              </a:rPr>
              <a:t>/</a:t>
            </a:r>
            <a:r>
              <a:rPr kumimoji="1" lang="en-US" altLang="ja-JP" dirty="0" err="1">
                <a:hlinkClick r:id="rId2"/>
              </a:rPr>
              <a:t>SignUp</a:t>
            </a:r>
            <a:endParaRPr lang="en-US" altLang="ja-JP" dirty="0"/>
          </a:p>
          <a:p>
            <a:r>
              <a:rPr kumimoji="1" lang="ja-JP" altLang="en-US" dirty="0"/>
              <a:t>次の情報を登録する</a:t>
            </a:r>
            <a:endParaRPr kumimoji="1" lang="en-US" altLang="ja-JP" dirty="0"/>
          </a:p>
          <a:p>
            <a:pPr marL="0" indent="0">
              <a:buNone/>
            </a:pPr>
            <a:r>
              <a:rPr lang="ja-JP" altLang="en-US" b="1" dirty="0"/>
              <a:t>氏名</a:t>
            </a:r>
            <a:endParaRPr lang="en-US" altLang="ja-JP" b="1" dirty="0"/>
          </a:p>
          <a:p>
            <a:pPr marL="0" indent="0">
              <a:buNone/>
            </a:pPr>
            <a:r>
              <a:rPr lang="ja-JP" altLang="en-US" b="1" dirty="0"/>
              <a:t>自分が希望するメールアドレス</a:t>
            </a:r>
            <a:endParaRPr lang="en-US" altLang="ja-JP" b="1" dirty="0"/>
          </a:p>
          <a:p>
            <a:pPr marL="0" indent="0">
              <a:buNone/>
            </a:pPr>
            <a:r>
              <a:rPr kumimoji="1" lang="en-US" altLang="ja-JP" dirty="0"/>
              <a:t>     </a:t>
            </a:r>
            <a:r>
              <a:rPr kumimoji="1" lang="ja-JP" altLang="en-US" dirty="0"/>
              <a:t>＜ユーザー名＞</a:t>
            </a:r>
            <a:r>
              <a:rPr kumimoji="1" lang="en-US" altLang="ja-JP" dirty="0">
                <a:hlinkClick r:id="rId3"/>
              </a:rPr>
              <a:t>@</a:t>
            </a:r>
            <a:r>
              <a:rPr kumimoji="1" lang="en-US" altLang="ja-JP" dirty="0" err="1">
                <a:hlinkClick r:id="rId3"/>
              </a:rPr>
              <a:t>gmail.com</a:t>
            </a:r>
            <a:endParaRPr kumimoji="1" lang="en-US" altLang="ja-JP" dirty="0"/>
          </a:p>
          <a:p>
            <a:pPr marL="0" indent="0">
              <a:buNone/>
            </a:pPr>
            <a:r>
              <a:rPr lang="ja-JP" altLang="en-US" b="1" dirty="0"/>
              <a:t>パスワード</a:t>
            </a:r>
            <a:endParaRPr lang="en-US" altLang="ja-JP" b="1" dirty="0"/>
          </a:p>
          <a:p>
            <a:pPr marL="0" indent="0">
              <a:buNone/>
            </a:pPr>
            <a:r>
              <a:rPr kumimoji="1" lang="ja-JP" altLang="en-US" b="1" dirty="0"/>
              <a:t>生年月日，性別</a:t>
            </a:r>
            <a:endParaRPr kumimoji="1" lang="ja-JP" altLang="en-US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75965912-21B9-46E3-A044-C0C11B77D1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22</a:t>
            </a:fld>
            <a:endParaRPr kumimoji="1" lang="ja-JP" altLang="en-US"/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63896D71-2476-4AEA-8A0B-800F97501C5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5146" y="3222631"/>
            <a:ext cx="2394335" cy="31581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422084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21603A6C-112E-48D6-83E9-5ADA8CF909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ja-JP" altLang="en-US" dirty="0"/>
              <a:t>前準備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3BE60A48-0B12-4E2F-9C26-E5D7BDC998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1844" y="846253"/>
            <a:ext cx="8739605" cy="5333166"/>
          </a:xfrm>
        </p:spPr>
        <p:txBody>
          <a:bodyPr/>
          <a:lstStyle/>
          <a:p>
            <a:pPr marL="0" indent="0">
              <a:buNone/>
            </a:pPr>
            <a:r>
              <a:rPr kumimoji="1" lang="ja-JP" altLang="en-US" dirty="0"/>
              <a:t>顔がうつったファイルを２</a:t>
            </a:r>
            <a:r>
              <a:rPr lang="ja-JP" altLang="en-US" dirty="0"/>
              <a:t>つ以上準備．</a:t>
            </a:r>
            <a:endParaRPr lang="en-US" altLang="ja-JP" dirty="0"/>
          </a:p>
          <a:p>
            <a:pPr marL="0" indent="0">
              <a:buNone/>
            </a:pPr>
            <a:r>
              <a:rPr lang="ja-JP" altLang="en-US" dirty="0"/>
              <a:t>・</a:t>
            </a:r>
            <a:r>
              <a:rPr lang="ja-JP" altLang="en-US" b="1" dirty="0"/>
              <a:t>ファイル名</a:t>
            </a:r>
            <a:r>
              <a:rPr lang="ja-JP" altLang="en-US" dirty="0"/>
              <a:t>は、</a:t>
            </a:r>
            <a:r>
              <a:rPr lang="ja-JP" altLang="en-US" b="1" dirty="0"/>
              <a:t>数字と英字のみ</a:t>
            </a:r>
            <a:r>
              <a:rPr lang="ja-JP" altLang="en-US" dirty="0"/>
              <a:t>を使用</a:t>
            </a:r>
            <a:endParaRPr lang="en-US" altLang="ja-JP" dirty="0"/>
          </a:p>
          <a:p>
            <a:pPr marL="0" indent="0">
              <a:buNone/>
            </a:pPr>
            <a:r>
              <a:rPr lang="ja-JP" altLang="en-US" dirty="0"/>
              <a:t>・各自で準備してください。説明では次の画像を使用</a:t>
            </a:r>
            <a:endParaRPr lang="en-US" altLang="ja-JP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75965912-21B9-46E3-A044-C0C11B77D1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23</a:t>
            </a:fld>
            <a:endParaRPr kumimoji="1" lang="ja-JP" altLang="en-US"/>
          </a:p>
        </p:txBody>
      </p:sp>
      <p:pic>
        <p:nvPicPr>
          <p:cNvPr id="7" name="図 6" descr="メガネを掛けた女性&#10;&#10;自動的に生成された説明">
            <a:extLst>
              <a:ext uri="{FF2B5EF4-FFF2-40B4-BE49-F238E27FC236}">
                <a16:creationId xmlns:a16="http://schemas.microsoft.com/office/drawing/2014/main" id="{054EFD99-CC22-4BB1-9CB9-0715F83C40C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3039" y="3495563"/>
            <a:ext cx="2431606" cy="1800069"/>
          </a:xfrm>
          <a:prstGeom prst="rect">
            <a:avLst/>
          </a:prstGeom>
        </p:spPr>
      </p:pic>
      <p:pic>
        <p:nvPicPr>
          <p:cNvPr id="9" name="図 8" descr="棚に置かれたネクタイをした男性&#10;&#10;自動的に生成された説明">
            <a:extLst>
              <a:ext uri="{FF2B5EF4-FFF2-40B4-BE49-F238E27FC236}">
                <a16:creationId xmlns:a16="http://schemas.microsoft.com/office/drawing/2014/main" id="{9CA72F58-A739-44CE-AA5C-DF0D91402DA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8271" y="3495563"/>
            <a:ext cx="2431606" cy="1797274"/>
          </a:xfrm>
          <a:prstGeom prst="rect">
            <a:avLst/>
          </a:prstGeom>
        </p:spPr>
      </p:pic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1FDC9500-F99E-4451-A806-C7CA44880FCE}"/>
              </a:ext>
            </a:extLst>
          </p:cNvPr>
          <p:cNvSpPr txBox="1"/>
          <p:nvPr/>
        </p:nvSpPr>
        <p:spPr>
          <a:xfrm>
            <a:off x="1447223" y="6105236"/>
            <a:ext cx="7120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err="1"/>
              <a:t>1.png</a:t>
            </a:r>
            <a:endParaRPr kumimoji="1" lang="ja-JP" altLang="en-US" dirty="0"/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825C5E28-E346-44AC-B157-A59E6381E719}"/>
              </a:ext>
            </a:extLst>
          </p:cNvPr>
          <p:cNvSpPr txBox="1"/>
          <p:nvPr/>
        </p:nvSpPr>
        <p:spPr>
          <a:xfrm>
            <a:off x="5015923" y="6105236"/>
            <a:ext cx="7120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err="1"/>
              <a:t>2.png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70773715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113D7CD9-5AE1-47DB-B57D-583DBE12A4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24</a:t>
            </a:fld>
            <a:endParaRPr kumimoji="1" lang="ja-JP" altLang="en-US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178B109F-9EFA-4E09-82AB-05A2ECAFFDA0}"/>
              </a:ext>
            </a:extLst>
          </p:cNvPr>
          <p:cNvSpPr txBox="1"/>
          <p:nvPr/>
        </p:nvSpPr>
        <p:spPr>
          <a:xfrm>
            <a:off x="609599" y="750144"/>
            <a:ext cx="8461208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Google </a:t>
            </a:r>
            <a:r>
              <a:rPr kumimoji="1" lang="en-US" altLang="ja-JP" sz="2400" b="1" dirty="0" err="1">
                <a:latin typeface="メイリオ" panose="020B0604030504040204" pitchFamily="50" charset="-128"/>
                <a:ea typeface="メイリオ" panose="020B0604030504040204" pitchFamily="50" charset="-128"/>
              </a:rPr>
              <a:t>Colaboratory</a:t>
            </a:r>
            <a:r>
              <a:rPr kumimoji="1" lang="en-US" altLang="ja-JP" sz="2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ja-JP" altLang="en-US" sz="2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の </a:t>
            </a:r>
            <a:r>
              <a:rPr kumimoji="1" lang="en-US" altLang="ja-JP" sz="2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WEB</a:t>
            </a:r>
            <a:r>
              <a:rPr kumimoji="1" lang="ja-JP" altLang="en-US" sz="2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ページ</a:t>
            </a:r>
            <a:r>
              <a:rPr kumimoji="1" lang="ja-JP" altLang="en-US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は</a:t>
            </a:r>
            <a:r>
              <a:rPr kumimoji="1" lang="ja-JP" altLang="en-US" sz="2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２つ</a:t>
            </a:r>
            <a:endParaRPr kumimoji="1" lang="en-US" altLang="ja-JP" sz="24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kumimoji="1" lang="ja-JP" altLang="en-US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　</a:t>
            </a:r>
            <a:endParaRPr kumimoji="1" lang="en-US" altLang="ja-JP" sz="24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endParaRPr kumimoji="1" lang="en-US" altLang="ja-JP" sz="24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kumimoji="1" lang="en-US" altLang="ja-JP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URL</a:t>
            </a:r>
            <a:r>
              <a:rPr kumimoji="1" lang="ja-JP" altLang="en-US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 は次の通り</a:t>
            </a:r>
            <a:endParaRPr kumimoji="1" lang="en-US" altLang="ja-JP" sz="24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lang="ja-JP" altLang="en-US" sz="2400" dirty="0"/>
              <a:t>実験１ </a:t>
            </a:r>
            <a:br>
              <a:rPr lang="ja-JP" altLang="en-US" sz="2400" dirty="0"/>
            </a:br>
            <a:r>
              <a:rPr lang="en-US" altLang="ja-JP" sz="2400" dirty="0">
                <a:hlinkClick r:id="rId2"/>
              </a:rPr>
              <a:t>https://</a:t>
            </a:r>
            <a:r>
              <a:rPr lang="en-US" altLang="ja-JP" sz="2400" dirty="0" err="1">
                <a:hlinkClick r:id="rId2"/>
              </a:rPr>
              <a:t>colab.research.google.com</a:t>
            </a:r>
            <a:r>
              <a:rPr lang="en-US" altLang="ja-JP" sz="2400" dirty="0">
                <a:hlinkClick r:id="rId2"/>
              </a:rPr>
              <a:t>/drive/</a:t>
            </a:r>
            <a:r>
              <a:rPr lang="en-US" altLang="ja-JP" sz="2400" dirty="0" err="1">
                <a:hlinkClick r:id="rId2"/>
              </a:rPr>
              <a:t>1S55yEFiQpdIRdjWbdH0zzEYD5VAfklHd?usp</a:t>
            </a:r>
            <a:r>
              <a:rPr lang="en-US" altLang="ja-JP" sz="2400" dirty="0">
                <a:hlinkClick r:id="rId2"/>
              </a:rPr>
              <a:t>=sharing</a:t>
            </a:r>
            <a:r>
              <a:rPr lang="en-US" altLang="ja-JP" sz="2400" dirty="0"/>
              <a:t> </a:t>
            </a:r>
            <a:br>
              <a:rPr lang="en-US" altLang="ja-JP" sz="2400" dirty="0"/>
            </a:br>
            <a:br>
              <a:rPr lang="en-US" altLang="ja-JP" sz="2400" dirty="0"/>
            </a:br>
            <a:r>
              <a:rPr lang="ja-JP" altLang="en-US" sz="2400" dirty="0"/>
              <a:t>実験２ </a:t>
            </a:r>
            <a:br>
              <a:rPr lang="ja-JP" altLang="en-US" sz="2400" dirty="0"/>
            </a:br>
            <a:r>
              <a:rPr lang="en-US" altLang="ja-JP" sz="2400" dirty="0">
                <a:hlinkClick r:id="rId3"/>
              </a:rPr>
              <a:t>https://</a:t>
            </a:r>
            <a:r>
              <a:rPr lang="en-US" altLang="ja-JP" sz="2400" dirty="0" err="1">
                <a:hlinkClick r:id="rId3"/>
              </a:rPr>
              <a:t>colab.research.google.com</a:t>
            </a:r>
            <a:r>
              <a:rPr lang="en-US" altLang="ja-JP" sz="2400" dirty="0">
                <a:hlinkClick r:id="rId3"/>
              </a:rPr>
              <a:t>/drive/</a:t>
            </a:r>
            <a:r>
              <a:rPr lang="en-US" altLang="ja-JP" sz="2400" dirty="0" err="1">
                <a:hlinkClick r:id="rId3"/>
              </a:rPr>
              <a:t>13fXJ4f2dF-53YI_6i_rAJl17cuYuLE91?usp</a:t>
            </a:r>
            <a:r>
              <a:rPr lang="en-US" altLang="ja-JP" sz="2400" dirty="0">
                <a:hlinkClick r:id="rId3"/>
              </a:rPr>
              <a:t>=sharing</a:t>
            </a:r>
            <a:r>
              <a:rPr lang="en-US" altLang="ja-JP" sz="2400" dirty="0"/>
              <a:t> </a:t>
            </a:r>
            <a:br>
              <a:rPr lang="en-US" altLang="ja-JP" dirty="0"/>
            </a:br>
            <a:endParaRPr lang="en-US" altLang="ja-JP" dirty="0"/>
          </a:p>
          <a:p>
            <a:endParaRPr kumimoji="1" lang="en-US" altLang="ja-JP" dirty="0"/>
          </a:p>
          <a:p>
            <a:r>
              <a:rPr kumimoji="1" lang="ja-JP" altLang="en-US" dirty="0"/>
              <a:t>（</a:t>
            </a:r>
            <a:r>
              <a:rPr kumimoji="1" lang="en-US" altLang="ja-JP" dirty="0"/>
              <a:t>URL </a:t>
            </a:r>
            <a:r>
              <a:rPr kumimoji="1" lang="ja-JP" altLang="en-US" dirty="0"/>
              <a:t>は </a:t>
            </a:r>
            <a:r>
              <a:rPr kumimoji="1" lang="en-US" altLang="ja-JP" dirty="0"/>
              <a:t>YouTube </a:t>
            </a:r>
            <a:r>
              <a:rPr kumimoji="1" lang="ja-JP" altLang="en-US" dirty="0"/>
              <a:t>動画の概要欄，大学のセレッソの「レポート」内に記載）</a:t>
            </a:r>
            <a:endParaRPr kumimoji="1" lang="en-US" altLang="ja-JP" dirty="0"/>
          </a:p>
          <a:p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3811393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192DA944-587B-4A35-99CC-B2A1BD3352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ja-JP" altLang="en-US" dirty="0"/>
              <a:t>プログラムを実行するときの注意点</a:t>
            </a:r>
            <a:endParaRPr kumimoji="1" lang="ja-JP" altLang="en-US" dirty="0"/>
          </a:p>
        </p:txBody>
      </p:sp>
      <p:pic>
        <p:nvPicPr>
          <p:cNvPr id="6" name="コンテンツ プレースホルダー 5">
            <a:extLst>
              <a:ext uri="{FF2B5EF4-FFF2-40B4-BE49-F238E27FC236}">
                <a16:creationId xmlns:a16="http://schemas.microsoft.com/office/drawing/2014/main" id="{67A4268B-8B02-4DCA-BC3C-C17A8BC14AC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21845" y="1447559"/>
            <a:ext cx="7255554" cy="1682448"/>
          </a:xfrm>
        </p:spPr>
      </p:pic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BE55EDCE-9050-441A-A7CA-EE7A570EC5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25</a:t>
            </a:fld>
            <a:endParaRPr kumimoji="1" lang="ja-JP" altLang="en-US"/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E24B91A1-871C-41C7-A803-86A1EE727AA9}"/>
              </a:ext>
            </a:extLst>
          </p:cNvPr>
          <p:cNvSpPr txBox="1"/>
          <p:nvPr/>
        </p:nvSpPr>
        <p:spPr>
          <a:xfrm>
            <a:off x="216746" y="689210"/>
            <a:ext cx="846120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① コードセルの左の実行ボタンで実行</a:t>
            </a:r>
            <a:endParaRPr kumimoji="1" lang="en-US" altLang="ja-JP" sz="24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kumimoji="1" lang="ja-JP" altLang="en-US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②　次のような</a:t>
            </a:r>
            <a:r>
              <a:rPr kumimoji="1" lang="ja-JP" altLang="en-US" sz="2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エラー</a:t>
            </a:r>
            <a:r>
              <a:rPr kumimoji="1" lang="ja-JP" altLang="en-US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が出て、</a:t>
            </a:r>
            <a:r>
              <a:rPr kumimoji="1" lang="ja-JP" altLang="en-US" sz="2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進めない</a:t>
            </a:r>
            <a:r>
              <a:rPr kumimoji="1" lang="ja-JP" altLang="en-US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ことがある</a:t>
            </a:r>
            <a:endParaRPr kumimoji="1" lang="en-US" altLang="ja-JP" sz="24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endParaRPr kumimoji="1" lang="ja-JP" altLang="en-US" dirty="0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801CE7F4-DA8F-42F1-9FFA-A7CC1E79047B}"/>
              </a:ext>
            </a:extLst>
          </p:cNvPr>
          <p:cNvSpPr txBox="1"/>
          <p:nvPr/>
        </p:nvSpPr>
        <p:spPr>
          <a:xfrm>
            <a:off x="4790457" y="3088758"/>
            <a:ext cx="4189227" cy="3785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ja-JP" altLang="en-US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メニューで「</a:t>
            </a:r>
            <a:r>
              <a:rPr lang="ja-JP" altLang="en-US" sz="2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ランタイム</a:t>
            </a:r>
            <a:r>
              <a:rPr lang="ja-JP" altLang="en-US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」を選び</a:t>
            </a:r>
            <a:endParaRPr lang="en-US" altLang="ja-JP" sz="24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ja-JP" altLang="en-US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「</a:t>
            </a:r>
            <a:r>
              <a:rPr lang="ja-JP" altLang="en-US" sz="2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ランタイムのタイプを変更</a:t>
            </a:r>
            <a:r>
              <a:rPr lang="ja-JP" altLang="en-US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」。</a:t>
            </a:r>
            <a:endParaRPr lang="en-US" altLang="ja-JP" sz="24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ja-JP" altLang="en-US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新しく出てきた画面で、ハードウエアアクセラレータのところを「</a:t>
            </a:r>
            <a:r>
              <a:rPr lang="ja-JP" altLang="en-US" sz="2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GPU</a:t>
            </a:r>
            <a:r>
              <a:rPr lang="ja-JP" altLang="en-US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」にして、「</a:t>
            </a:r>
            <a:r>
              <a:rPr lang="ja-JP" altLang="en-US" sz="2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保存</a:t>
            </a:r>
            <a:r>
              <a:rPr lang="ja-JP" altLang="en-US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」と操作</a:t>
            </a:r>
            <a:endParaRPr lang="en-US" altLang="ja-JP" sz="24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ja-JP" altLang="en-US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コードセルの実行を最初</a:t>
            </a:r>
            <a:endParaRPr lang="en-US" altLang="ja-JP" sz="24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lang="ja-JP" altLang="en-US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　からやり直す</a:t>
            </a:r>
          </a:p>
        </p:txBody>
      </p:sp>
      <p:pic>
        <p:nvPicPr>
          <p:cNvPr id="12" name="図 11">
            <a:extLst>
              <a:ext uri="{FF2B5EF4-FFF2-40B4-BE49-F238E27FC236}">
                <a16:creationId xmlns:a16="http://schemas.microsoft.com/office/drawing/2014/main" id="{48D5A6F2-F7F3-4FE9-B6E0-26138C792E7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194" y="4057514"/>
            <a:ext cx="2271950" cy="2382707"/>
          </a:xfrm>
          <a:prstGeom prst="rect">
            <a:avLst/>
          </a:prstGeom>
        </p:spPr>
      </p:pic>
      <p:pic>
        <p:nvPicPr>
          <p:cNvPr id="14" name="図 13">
            <a:extLst>
              <a:ext uri="{FF2B5EF4-FFF2-40B4-BE49-F238E27FC236}">
                <a16:creationId xmlns:a16="http://schemas.microsoft.com/office/drawing/2014/main" id="{FEC218B3-3958-4562-9F89-4DE005BC910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77387" y="4057514"/>
            <a:ext cx="2271949" cy="14299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50367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D0435A2-296C-4231-A74C-5C1B5533B5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ja-JP" altLang="en-US" dirty="0"/>
              <a:t>顔</a:t>
            </a:r>
            <a:r>
              <a:rPr lang="ja-JP" altLang="en-US" dirty="0"/>
              <a:t>検証</a:t>
            </a:r>
            <a:endParaRPr kumimoji="1" lang="ja-JP" altLang="en-US" dirty="0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491C7C67-19F0-4061-B376-5FEF8B03DB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08427" y="846253"/>
            <a:ext cx="3374625" cy="5333166"/>
          </a:xfrm>
        </p:spPr>
        <p:txBody>
          <a:bodyPr/>
          <a:lstStyle/>
          <a:p>
            <a:r>
              <a:rPr kumimoji="1" lang="ja-JP" altLang="en-US" b="1" dirty="0">
                <a:solidFill>
                  <a:srgbClr val="C00000"/>
                </a:solidFill>
              </a:rPr>
              <a:t>顔検証 </a:t>
            </a:r>
            <a:r>
              <a:rPr kumimoji="1" lang="en-US" altLang="ja-JP" b="1" dirty="0">
                <a:solidFill>
                  <a:srgbClr val="C00000"/>
                </a:solidFill>
              </a:rPr>
              <a:t>(face verification)</a:t>
            </a:r>
          </a:p>
          <a:p>
            <a:pPr marL="0" indent="0">
              <a:buNone/>
            </a:pPr>
            <a:r>
              <a:rPr kumimoji="1" lang="ja-JP" altLang="en-US" dirty="0"/>
              <a:t>２つの別の写真あるいはビデオを</a:t>
            </a:r>
            <a:r>
              <a:rPr kumimoji="1" lang="ja-JP" altLang="en-US" b="1" dirty="0"/>
              <a:t>照合</a:t>
            </a:r>
            <a:r>
              <a:rPr kumimoji="1" lang="ja-JP" altLang="en-US" dirty="0"/>
              <a:t>し、</a:t>
            </a:r>
            <a:r>
              <a:rPr kumimoji="1" lang="ja-JP" altLang="en-US" b="1" dirty="0"/>
              <a:t>同一人物であるか</a:t>
            </a:r>
            <a:r>
              <a:rPr kumimoji="1" lang="ja-JP" altLang="en-US" dirty="0"/>
              <a:t>を判定すること</a:t>
            </a: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4B1F35F6-5FD6-449F-90CD-1FDCE3E643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3</a:t>
            </a:fld>
            <a:endParaRPr kumimoji="1" lang="ja-JP" altLang="en-US"/>
          </a:p>
        </p:txBody>
      </p:sp>
      <p:pic>
        <p:nvPicPr>
          <p:cNvPr id="7" name="図 6">
            <a:extLst>
              <a:ext uri="{FF2B5EF4-FFF2-40B4-BE49-F238E27FC236}">
                <a16:creationId xmlns:a16="http://schemas.microsoft.com/office/drawing/2014/main" id="{B5F967B0-FD64-44D5-91F1-FA5428A48F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2796" y="1238375"/>
            <a:ext cx="1991208" cy="4447794"/>
          </a:xfrm>
          <a:prstGeom prst="rect">
            <a:avLst/>
          </a:prstGeom>
        </p:spPr>
      </p:pic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F9CA4000-B3C9-4890-A000-3E593F7A1BDE}"/>
              </a:ext>
            </a:extLst>
          </p:cNvPr>
          <p:cNvSpPr txBox="1"/>
          <p:nvPr/>
        </p:nvSpPr>
        <p:spPr>
          <a:xfrm>
            <a:off x="417049" y="5948587"/>
            <a:ext cx="23391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400" dirty="0"/>
              <a:t>同一人物である</a:t>
            </a:r>
          </a:p>
        </p:txBody>
      </p:sp>
      <p:pic>
        <p:nvPicPr>
          <p:cNvPr id="10" name="図 9">
            <a:extLst>
              <a:ext uri="{FF2B5EF4-FFF2-40B4-BE49-F238E27FC236}">
                <a16:creationId xmlns:a16="http://schemas.microsoft.com/office/drawing/2014/main" id="{5E83923D-F5C9-412D-B67A-0CA7BC4A279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28368" y="1148082"/>
            <a:ext cx="2152250" cy="4561835"/>
          </a:xfrm>
          <a:prstGeom prst="rect">
            <a:avLst/>
          </a:prstGeom>
        </p:spPr>
      </p:pic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A1F1AF23-3588-4148-8EAA-5D8E238E73E2}"/>
              </a:ext>
            </a:extLst>
          </p:cNvPr>
          <p:cNvSpPr txBox="1"/>
          <p:nvPr/>
        </p:nvSpPr>
        <p:spPr>
          <a:xfrm>
            <a:off x="2842420" y="5948586"/>
            <a:ext cx="23391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400" dirty="0"/>
              <a:t>同一人物でない</a:t>
            </a:r>
          </a:p>
        </p:txBody>
      </p:sp>
    </p:spTree>
    <p:extLst>
      <p:ext uri="{BB962C8B-B14F-4D97-AF65-F5344CB8AC3E}">
        <p14:creationId xmlns:p14="http://schemas.microsoft.com/office/powerpoint/2010/main" val="9854976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31B27A14-2A5F-468D-AEDA-7BBD8441D0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ja-JP" altLang="en-US" dirty="0"/>
              <a:t>顔情報処理の用途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53E39552-8EBA-428B-B4BB-F2F2A4E10C6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ja-JP" altLang="en-US" dirty="0"/>
              <a:t>顔による本人確認</a:t>
            </a:r>
            <a:endParaRPr lang="en-US" altLang="ja-JP" dirty="0"/>
          </a:p>
          <a:p>
            <a:endParaRPr lang="en-US" altLang="ja-JP" dirty="0"/>
          </a:p>
          <a:p>
            <a:r>
              <a:rPr lang="ja-JP" altLang="en-US" dirty="0"/>
              <a:t>集団行動解析、人流解析、人数推定</a:t>
            </a:r>
            <a:endParaRPr lang="en-US" altLang="ja-JP" dirty="0"/>
          </a:p>
          <a:p>
            <a:endParaRPr lang="en-US" altLang="ja-JP" dirty="0"/>
          </a:p>
          <a:p>
            <a:r>
              <a:rPr lang="ja-JP" altLang="en-US" dirty="0"/>
              <a:t>顔情報処理（表情判定、３次元化、顔面切り抜きなど）の前処理</a:t>
            </a:r>
            <a:endParaRPr kumimoji="1" lang="ja-JP" altLang="en-US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064501F0-1A04-410C-8C0E-1E96421F89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132771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28B0B7A0-7CF4-45E1-9673-9A181058FE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ja-JP" altLang="en-US" dirty="0"/>
              <a:t>顔のランドマーク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372B8C4F-267F-438E-B8C1-E200BEAF4C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25655" y="846253"/>
            <a:ext cx="3757397" cy="5333166"/>
          </a:xfrm>
        </p:spPr>
        <p:txBody>
          <a:bodyPr/>
          <a:lstStyle/>
          <a:p>
            <a:pPr marL="0" indent="0">
              <a:buNone/>
            </a:pPr>
            <a:r>
              <a:rPr kumimoji="1" lang="ja-JP" altLang="en-US" b="1" dirty="0">
                <a:solidFill>
                  <a:srgbClr val="C00000"/>
                </a:solidFill>
              </a:rPr>
              <a:t>顔のランドマーク</a:t>
            </a:r>
            <a:endParaRPr kumimoji="1" lang="en-US" altLang="ja-JP" b="1" dirty="0">
              <a:solidFill>
                <a:srgbClr val="C00000"/>
              </a:solidFill>
            </a:endParaRPr>
          </a:p>
          <a:p>
            <a:pPr marL="0" indent="0">
              <a:buNone/>
            </a:pPr>
            <a:r>
              <a:rPr lang="ja-JP" altLang="en-US" dirty="0"/>
              <a:t>まゆげ、目、鼻、くち、顔の輪郭など、</a:t>
            </a:r>
            <a:r>
              <a:rPr lang="ja-JP" altLang="en-US" b="1" dirty="0"/>
              <a:t>顔の目印となるポイント</a:t>
            </a:r>
            <a:endParaRPr lang="en-US" altLang="ja-JP" b="1" dirty="0"/>
          </a:p>
          <a:p>
            <a:pPr marL="0" indent="0">
              <a:buNone/>
            </a:pPr>
            <a:endParaRPr kumimoji="1" lang="en-US" altLang="ja-JP" b="1" dirty="0"/>
          </a:p>
          <a:p>
            <a:pPr marL="0" indent="0">
              <a:buNone/>
            </a:pPr>
            <a:r>
              <a:rPr lang="ja-JP" altLang="en-US" b="1" dirty="0"/>
              <a:t>顔特徴ベクトル</a:t>
            </a:r>
            <a:endParaRPr lang="en-US" altLang="ja-JP" b="1" dirty="0"/>
          </a:p>
          <a:p>
            <a:pPr marL="0" indent="0">
              <a:buNone/>
            </a:pPr>
            <a:r>
              <a:rPr kumimoji="1" lang="ja-JP" altLang="en-US" dirty="0"/>
              <a:t>顔を数値ベクトル化したもの</a:t>
            </a: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A7C511F5-6483-4F27-A818-F5E39A2A1E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5</a:t>
            </a:fld>
            <a:endParaRPr kumimoji="1" lang="ja-JP" altLang="en-US"/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8F81370A-EEA6-45C6-AFDE-4F406D79FD7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0217" y="846253"/>
            <a:ext cx="4002232" cy="4940555"/>
          </a:xfrm>
          <a:prstGeom prst="rect">
            <a:avLst/>
          </a:prstGeom>
        </p:spPr>
      </p:pic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A096264E-BAEC-4ECB-B777-5D0E48471226}"/>
              </a:ext>
            </a:extLst>
          </p:cNvPr>
          <p:cNvSpPr txBox="1"/>
          <p:nvPr/>
        </p:nvSpPr>
        <p:spPr>
          <a:xfrm>
            <a:off x="992372" y="6046381"/>
            <a:ext cx="25458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/>
              <a:t>顔の ６８ランドマーク</a:t>
            </a:r>
          </a:p>
        </p:txBody>
      </p:sp>
      <p:pic>
        <p:nvPicPr>
          <p:cNvPr id="9" name="図 8">
            <a:extLst>
              <a:ext uri="{FF2B5EF4-FFF2-40B4-BE49-F238E27FC236}">
                <a16:creationId xmlns:a16="http://schemas.microsoft.com/office/drawing/2014/main" id="{AE478E58-108A-4274-A26B-0D156666BA4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79966" y="4851426"/>
            <a:ext cx="411457" cy="1870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18597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AEB280B3-1383-47AE-BEE7-B0CCF4DE8D0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kumimoji="1" lang="en-US" altLang="ja-JP" dirty="0" err="1"/>
              <a:t>Dlib</a:t>
            </a:r>
            <a:endParaRPr kumimoji="1" lang="ja-JP" altLang="en-US" dirty="0"/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5E27D033-2664-4BA4-A403-F2058D19870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A00AB49B-173D-4C49-B8C5-84FEBB12CF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384765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DAF1966E-FD40-4A4A-B61B-C4DF7FA05F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047BFA19-D45E-416B-A404-7AF2F3F270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18656" y="0"/>
            <a:ext cx="8375586" cy="2018806"/>
          </a:xfrm>
          <a:prstGeom prst="rect">
            <a:avLst/>
          </a:prstGeom>
          <a:ln w="9525">
            <a:solidFill>
              <a:srgbClr val="E1E1E1"/>
            </a:solidFill>
          </a:ln>
          <a:effectLst>
            <a:outerShdw blurRad="50800" dist="38100" dir="2700000" algn="tl" rotWithShape="0">
              <a:schemeClr val="bg1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8E0105E7-23DB-4CF2-8258-FF47C7620F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5196" y="0"/>
            <a:ext cx="8366760" cy="2011680"/>
          </a:xfrm>
          <a:prstGeom prst="rect">
            <a:avLst/>
          </a:pr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B95665B6-9D80-458C-ABB8-4E9726586E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6676" y="548640"/>
            <a:ext cx="7626096" cy="1179576"/>
          </a:xfrm>
        </p:spPr>
        <p:txBody>
          <a:bodyPr>
            <a:normAutofit/>
          </a:bodyPr>
          <a:lstStyle/>
          <a:p>
            <a:r>
              <a:rPr lang="en-US" altLang="ja-JP" sz="3600" dirty="0" err="1"/>
              <a:t>Dlib</a:t>
            </a:r>
            <a:endParaRPr kumimoji="1" lang="ja-JP" altLang="en-US" sz="3500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74B4F7D-14B2-478B-8BF5-01E4E0C5D2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74125" y="758952"/>
            <a:ext cx="96012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ACF368F8-C711-4457-A709-6FBC7F1FDE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6676" y="2224585"/>
            <a:ext cx="6973614" cy="4633415"/>
          </a:xfrm>
        </p:spPr>
        <p:txBody>
          <a:bodyPr>
            <a:normAutofit/>
          </a:bodyPr>
          <a:lstStyle/>
          <a:p>
            <a:r>
              <a:rPr lang="en-US" altLang="ja-JP" sz="2400" dirty="0" err="1"/>
              <a:t>Dlib</a:t>
            </a:r>
            <a:r>
              <a:rPr lang="en-US" altLang="ja-JP" sz="2400" dirty="0"/>
              <a:t> </a:t>
            </a:r>
            <a:r>
              <a:rPr lang="ja-JP" altLang="en-US" sz="2400" dirty="0"/>
              <a:t>は，数多くの機能を持つソフトウエア．</a:t>
            </a:r>
          </a:p>
          <a:p>
            <a:r>
              <a:rPr lang="ja-JP" altLang="en-US" sz="2400" dirty="0"/>
              <a:t>ソースコードはオープン</a:t>
            </a:r>
            <a:endParaRPr lang="en-US" altLang="ja-JP" sz="2400" dirty="0"/>
          </a:p>
          <a:p>
            <a:r>
              <a:rPr lang="en-US" altLang="ja-JP" sz="2400" dirty="0"/>
              <a:t>Python, C++ </a:t>
            </a:r>
            <a:r>
              <a:rPr lang="ja-JP" altLang="en-US" sz="2400" dirty="0"/>
              <a:t>のプログラムから使うためのインタフェースを持つ．</a:t>
            </a:r>
          </a:p>
          <a:p>
            <a:r>
              <a:rPr lang="ja-JP" altLang="en-US" sz="2400" dirty="0"/>
              <a:t>機能</a:t>
            </a:r>
            <a:r>
              <a:rPr lang="en-US" altLang="ja-JP" sz="2400" dirty="0"/>
              <a:t>: </a:t>
            </a:r>
            <a:r>
              <a:rPr lang="ja-JP" altLang="en-US" sz="2400" dirty="0"/>
              <a:t>機械学習，数値計算，グラフィカルモデル推論，画像処理，スレッド，通信，</a:t>
            </a:r>
            <a:r>
              <a:rPr lang="en-US" altLang="ja-JP" sz="2400" dirty="0"/>
              <a:t>GUI</a:t>
            </a:r>
            <a:r>
              <a:rPr lang="ja-JP" altLang="en-US" sz="2400" dirty="0"/>
              <a:t>，データ圧縮・一貫性，テスト，さまざまなユーティリティ</a:t>
            </a:r>
          </a:p>
          <a:p>
            <a:pPr marL="0" indent="0">
              <a:buNone/>
            </a:pPr>
            <a:endParaRPr lang="en-US" altLang="ja-JP" sz="2400" dirty="0"/>
          </a:p>
          <a:p>
            <a:pPr marL="0" indent="0">
              <a:buNone/>
            </a:pPr>
            <a:r>
              <a:rPr lang="en-US" altLang="ja-JP" sz="2400" dirty="0"/>
              <a:t>URL: http://dlib.net/</a:t>
            </a:r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A235982F-CB59-4F31-B30A-DED8602010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2507049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DAF1966E-FD40-4A4A-B61B-C4DF7FA05F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047BFA19-D45E-416B-A404-7AF2F3F270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18656" y="0"/>
            <a:ext cx="8375586" cy="2018806"/>
          </a:xfrm>
          <a:prstGeom prst="rect">
            <a:avLst/>
          </a:prstGeom>
          <a:ln w="9525">
            <a:solidFill>
              <a:srgbClr val="E1E1E1"/>
            </a:solidFill>
          </a:ln>
          <a:effectLst>
            <a:outerShdw blurRad="50800" dist="38100" dir="2700000" algn="tl" rotWithShape="0">
              <a:schemeClr val="bg1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8E0105E7-23DB-4CF2-8258-FF47C7620F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5196" y="0"/>
            <a:ext cx="8366760" cy="2011680"/>
          </a:xfrm>
          <a:prstGeom prst="rect">
            <a:avLst/>
          </a:pr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B95665B6-9D80-458C-ABB8-4E9726586E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6676" y="548640"/>
            <a:ext cx="7626096" cy="1179576"/>
          </a:xfrm>
        </p:spPr>
        <p:txBody>
          <a:bodyPr>
            <a:normAutofit/>
          </a:bodyPr>
          <a:lstStyle/>
          <a:p>
            <a:r>
              <a:rPr lang="en-US" altLang="ja-JP" sz="3600" dirty="0" err="1"/>
              <a:t>Dlib</a:t>
            </a:r>
            <a:r>
              <a:rPr lang="en-US" altLang="ja-JP" sz="3600" dirty="0"/>
              <a:t> </a:t>
            </a:r>
            <a:r>
              <a:rPr lang="ja-JP" altLang="en-US" sz="3600" dirty="0"/>
              <a:t>の顔情報処理</a:t>
            </a:r>
            <a:endParaRPr kumimoji="1" lang="ja-JP" altLang="en-US" sz="3500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74B4F7D-14B2-478B-8BF5-01E4E0C5D2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74125" y="758952"/>
            <a:ext cx="96012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ACF368F8-C711-4457-A709-6FBC7F1FDE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6676" y="2224585"/>
            <a:ext cx="6973614" cy="4633415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altLang="ja-JP" sz="3100" b="1" dirty="0" err="1"/>
              <a:t>Dlib</a:t>
            </a:r>
            <a:r>
              <a:rPr lang="en-US" altLang="ja-JP" sz="3100" b="1" dirty="0"/>
              <a:t> </a:t>
            </a:r>
            <a:r>
              <a:rPr lang="ja-JP" altLang="en-US" sz="3100" b="1" dirty="0"/>
              <a:t>には，顔情報処理に関して，次の機能がある</a:t>
            </a:r>
            <a:endParaRPr lang="en-US" altLang="ja-JP" sz="3100" b="1" dirty="0"/>
          </a:p>
          <a:p>
            <a:r>
              <a:rPr lang="ja-JP" altLang="en-US" sz="3100" b="1" dirty="0"/>
              <a:t>顔検出</a:t>
            </a:r>
            <a:endParaRPr lang="en-US" altLang="ja-JP" sz="3100" dirty="0"/>
          </a:p>
          <a:p>
            <a:r>
              <a:rPr lang="ja-JP" altLang="en-US" sz="3100" b="1" dirty="0"/>
              <a:t>顔ランドマークの検出</a:t>
            </a:r>
            <a:endParaRPr lang="en-US" altLang="ja-JP" sz="3100" b="1" dirty="0"/>
          </a:p>
          <a:p>
            <a:r>
              <a:rPr lang="ja-JP" altLang="en-US" sz="3100" b="1" dirty="0"/>
              <a:t>顔のアラインメント</a:t>
            </a:r>
            <a:endParaRPr lang="en-US" altLang="ja-JP" sz="3100" b="1" dirty="0"/>
          </a:p>
          <a:p>
            <a:r>
              <a:rPr lang="ja-JP" altLang="en-US" sz="3100" b="1" dirty="0"/>
              <a:t>顔のコード化</a:t>
            </a:r>
            <a:endParaRPr lang="en-US" altLang="ja-JP" sz="3100" b="1" dirty="0"/>
          </a:p>
          <a:p>
            <a:pPr marL="0" indent="0">
              <a:buNone/>
            </a:pPr>
            <a:r>
              <a:rPr lang="en-US" altLang="ja-JP" sz="3100" dirty="0"/>
              <a:t>※ </a:t>
            </a:r>
            <a:r>
              <a:rPr lang="ja-JP" altLang="en-US" sz="3100" dirty="0"/>
              <a:t>ディープニューラルネットワークの学習済みモデルも配布されている</a:t>
            </a:r>
            <a:endParaRPr lang="en-US" altLang="ja-JP" sz="3100" dirty="0"/>
          </a:p>
          <a:p>
            <a:pPr marL="0" indent="0">
              <a:buNone/>
            </a:pPr>
            <a:r>
              <a:rPr lang="en-US" altLang="ja-JP" sz="2600" dirty="0">
                <a:hlinkClick r:id="rId2"/>
              </a:rPr>
              <a:t>https://github.com/davisking/dlib-models</a:t>
            </a:r>
            <a:endParaRPr lang="en-US" altLang="ja-JP" sz="2600" dirty="0"/>
          </a:p>
          <a:p>
            <a:pPr marL="0" indent="0">
              <a:buNone/>
            </a:pPr>
            <a:r>
              <a:rPr lang="en-US" altLang="ja-JP" sz="2600" dirty="0">
                <a:hlinkClick r:id="rId3"/>
              </a:rPr>
              <a:t>https://github.com/ageitgey/face_recognition/blob/master/examples/face_recognition_knn.py</a:t>
            </a:r>
            <a:endParaRPr lang="en-US" altLang="ja-JP" sz="2600" dirty="0"/>
          </a:p>
          <a:p>
            <a:endParaRPr lang="en-US" altLang="ja-JP" dirty="0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A235982F-CB59-4F31-B30A-DED8602010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8972318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5F19F70-3AB5-46C0-AF0A-39CC6D09FD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440417"/>
          </a:xfrm>
        </p:spPr>
        <p:txBody>
          <a:bodyPr>
            <a:normAutofit fontScale="90000"/>
          </a:bodyPr>
          <a:lstStyle/>
          <a:p>
            <a:r>
              <a:rPr kumimoji="1" lang="en-US" altLang="ja-JP" dirty="0" err="1"/>
              <a:t>Dlib</a:t>
            </a:r>
            <a:r>
              <a:rPr kumimoji="1" lang="en-US" altLang="ja-JP" dirty="0"/>
              <a:t> </a:t>
            </a:r>
            <a:r>
              <a:rPr kumimoji="1" lang="ja-JP" altLang="en-US" dirty="0" err="1"/>
              <a:t>での</a:t>
            </a:r>
            <a:r>
              <a:rPr kumimoji="1" lang="ja-JP" altLang="en-US" dirty="0"/>
              <a:t>顔のコード化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2F30DDF2-2E0B-410C-9455-FACEB63E70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8394" y="1357792"/>
            <a:ext cx="7886700" cy="5254548"/>
          </a:xfrm>
        </p:spPr>
        <p:txBody>
          <a:bodyPr>
            <a:normAutofit fontScale="92500"/>
          </a:bodyPr>
          <a:lstStyle/>
          <a:p>
            <a:r>
              <a:rPr kumimoji="1" lang="ja-JP" altLang="en-US" dirty="0"/>
              <a:t>人工知能 </a:t>
            </a:r>
            <a:r>
              <a:rPr kumimoji="1" lang="en-US" altLang="ja-JP" dirty="0"/>
              <a:t>(Resnet) </a:t>
            </a:r>
            <a:r>
              <a:rPr kumimoji="1" lang="ja-JP" altLang="en-US" dirty="0"/>
              <a:t>を使用．すでに</a:t>
            </a:r>
            <a:r>
              <a:rPr lang="ja-JP" altLang="en-US" dirty="0"/>
              <a:t>多数の顔</a:t>
            </a:r>
            <a:r>
              <a:rPr kumimoji="1" lang="ja-JP" altLang="en-US" dirty="0"/>
              <a:t>画像により学習済み</a:t>
            </a:r>
            <a:endParaRPr kumimoji="1" lang="en-US" altLang="ja-JP" dirty="0"/>
          </a:p>
          <a:p>
            <a:r>
              <a:rPr lang="ja-JP" altLang="en-US" b="1" dirty="0"/>
              <a:t>顔のコード化</a:t>
            </a:r>
            <a:r>
              <a:rPr lang="ja-JP" altLang="en-US" dirty="0"/>
              <a:t>の，さらなる精度向上には，</a:t>
            </a:r>
            <a:r>
              <a:rPr lang="en-US" altLang="ja-JP" dirty="0"/>
              <a:t>1000</a:t>
            </a:r>
            <a:r>
              <a:rPr lang="ja-JP" altLang="en-US" dirty="0"/>
              <a:t>万をこえる新規画像が必要になる可能性あり</a:t>
            </a:r>
            <a:endParaRPr lang="en-US" altLang="ja-JP" dirty="0"/>
          </a:p>
          <a:p>
            <a:r>
              <a:rPr lang="ja-JP" altLang="en-US" b="1" dirty="0"/>
              <a:t>顔認証</a:t>
            </a:r>
            <a:r>
              <a:rPr lang="ja-JP" altLang="en-US" dirty="0"/>
              <a:t>での利用では，精度向上のため，既知の顔画像１つでなく，</a:t>
            </a:r>
            <a:r>
              <a:rPr lang="ja-JP" altLang="en-US" b="1" dirty="0"/>
              <a:t>複数の顔画像のコードと照合</a:t>
            </a:r>
            <a:r>
              <a:rPr lang="ja-JP" altLang="en-US" dirty="0"/>
              <a:t>することを考慮する</a:t>
            </a:r>
            <a:endParaRPr lang="en-US" altLang="ja-JP" dirty="0"/>
          </a:p>
          <a:p>
            <a:pPr marL="0" indent="0">
              <a:buNone/>
            </a:pPr>
            <a:r>
              <a:rPr lang="en-US" altLang="ja-JP" dirty="0">
                <a:hlinkClick r:id="rId2"/>
              </a:rPr>
              <a:t>https://github.com/ageitgey/face_recognition/blob/master/examples/face_recognition_knn.py</a:t>
            </a:r>
            <a:endParaRPr lang="en-US" altLang="ja-JP" dirty="0"/>
          </a:p>
          <a:p>
            <a:pPr marL="0" indent="0">
              <a:buNone/>
            </a:pPr>
            <a:endParaRPr lang="en-US" altLang="ja-JP" dirty="0"/>
          </a:p>
          <a:p>
            <a:pPr marL="0" indent="0">
              <a:buNone/>
            </a:pPr>
            <a:r>
              <a:rPr lang="ja-JP" altLang="en-US" b="1" dirty="0"/>
              <a:t>顔認証</a:t>
            </a:r>
            <a:r>
              <a:rPr lang="ja-JP" altLang="en-US" dirty="0"/>
              <a:t>は：顔画像から個体を識別すること</a:t>
            </a:r>
            <a:endParaRPr lang="en-US" altLang="ja-JP" dirty="0"/>
          </a:p>
          <a:p>
            <a:endParaRPr kumimoji="1" lang="en-US" altLang="ja-JP" dirty="0"/>
          </a:p>
          <a:p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98244179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590</TotalTime>
  <Words>969</Words>
  <Application>Microsoft Office PowerPoint</Application>
  <PresentationFormat>画面に合わせる (4:3)</PresentationFormat>
  <Paragraphs>154</Paragraphs>
  <Slides>25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4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25</vt:i4>
      </vt:variant>
    </vt:vector>
  </HeadingPairs>
  <TitlesOfParts>
    <vt:vector size="30" baseType="lpstr">
      <vt:lpstr>メイリオ</vt:lpstr>
      <vt:lpstr>游ゴシック</vt:lpstr>
      <vt:lpstr>Arial</vt:lpstr>
      <vt:lpstr>Calibri</vt:lpstr>
      <vt:lpstr>Office テーマ</vt:lpstr>
      <vt:lpstr>dn-5. 顔情報処理（Dlib，InsightFace を使用） </vt:lpstr>
      <vt:lpstr>顔検出</vt:lpstr>
      <vt:lpstr>顔検証</vt:lpstr>
      <vt:lpstr>顔情報処理の用途</vt:lpstr>
      <vt:lpstr>顔のランドマーク</vt:lpstr>
      <vt:lpstr>Dlib</vt:lpstr>
      <vt:lpstr>Dlib</vt:lpstr>
      <vt:lpstr>Dlib の顔情報処理</vt:lpstr>
      <vt:lpstr>Dlib での顔のコード化</vt:lpstr>
      <vt:lpstr>普通のアプリとライブラリの比較</vt:lpstr>
      <vt:lpstr>顔検出</vt:lpstr>
      <vt:lpstr>顔のアラインメント</vt:lpstr>
      <vt:lpstr>顔の増量</vt:lpstr>
      <vt:lpstr>５ランドマーク</vt:lpstr>
      <vt:lpstr>６８ランドマーク</vt:lpstr>
      <vt:lpstr>特徴ベクトル</vt:lpstr>
      <vt:lpstr>顔検証 (face verification)</vt:lpstr>
      <vt:lpstr>Dlib の応用例　表情判定</vt:lpstr>
      <vt:lpstr>顔検出，顔認識などを 行ってみる</vt:lpstr>
      <vt:lpstr>PowerPoint プレゼンテーション</vt:lpstr>
      <vt:lpstr>PowerPoint プレゼンテーション</vt:lpstr>
      <vt:lpstr>Google アカウントの取得</vt:lpstr>
      <vt:lpstr>前準備</vt:lpstr>
      <vt:lpstr>PowerPoint プレゼンテーション</vt:lpstr>
      <vt:lpstr>プログラムを実行するときの注意点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dn-5.顔情報処理（Dlib，InsightFace を使用）（ディープラーニング入門演習）</dc:title>
  <dc:creator>kunihiko</dc:creator>
  <cp:lastModifiedBy>金子　邦彦</cp:lastModifiedBy>
  <cp:revision>79</cp:revision>
  <dcterms:created xsi:type="dcterms:W3CDTF">2020-06-03T12:20:31Z</dcterms:created>
  <dcterms:modified xsi:type="dcterms:W3CDTF">2025-03-25T07:02:00Z</dcterms:modified>
</cp:coreProperties>
</file>