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1" autoAdjust="0"/>
    <p:restoredTop sz="94660"/>
  </p:normalViewPr>
  <p:slideViewPr>
    <p:cSldViewPr snapToGrid="0">
      <p:cViewPr varScale="1">
        <p:scale>
          <a:sx n="37" d="100"/>
          <a:sy n="37" d="100"/>
        </p:scale>
        <p:origin x="68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0D59-0F84-4D52-9509-E5D6E2D344D6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3E19F-4AE8-4587-9628-45DAD1A781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3562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0D59-0F84-4D52-9509-E5D6E2D344D6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3E19F-4AE8-4587-9628-45DAD1A781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5434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0D59-0F84-4D52-9509-E5D6E2D344D6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3E19F-4AE8-4587-9628-45DAD1A781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568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0D59-0F84-4D52-9509-E5D6E2D344D6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3E19F-4AE8-4587-9628-45DAD1A781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447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0D59-0F84-4D52-9509-E5D6E2D344D6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3E19F-4AE8-4587-9628-45DAD1A781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043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0D59-0F84-4D52-9509-E5D6E2D344D6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3E19F-4AE8-4587-9628-45DAD1A781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598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0D59-0F84-4D52-9509-E5D6E2D344D6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3E19F-4AE8-4587-9628-45DAD1A781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9173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0D59-0F84-4D52-9509-E5D6E2D344D6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3E19F-4AE8-4587-9628-45DAD1A781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491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0D59-0F84-4D52-9509-E5D6E2D344D6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3E19F-4AE8-4587-9628-45DAD1A781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544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0D59-0F84-4D52-9509-E5D6E2D344D6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3E19F-4AE8-4587-9628-45DAD1A781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651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0D59-0F84-4D52-9509-E5D6E2D344D6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3E19F-4AE8-4587-9628-45DAD1A781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0358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C60D59-0F84-4D52-9509-E5D6E2D344D6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B3E19F-4AE8-4587-9628-45DAD1A781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756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9610CC-57EA-F6D8-6E09-AD6358E77C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/>
              <a:t>BERT</a:t>
            </a:r>
            <a:r>
              <a:rPr lang="ja-JP" altLang="en-US" dirty="0"/>
              <a:t>による文の類似度分析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D707BB5-2E05-C101-0256-2AF06B7AF3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21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45AA0B-7910-7888-7175-805143B4C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BERT</a:t>
            </a:r>
            <a:r>
              <a:rPr lang="ja-JP" altLang="en-US" dirty="0"/>
              <a:t>による文の類似度分析プログラム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5BE74A1-A829-17CC-240C-08C91BEE9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50323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ja-JP" altLang="en-US" dirty="0"/>
              <a:t>目的： 複数の文章を入力すると、</a:t>
            </a:r>
            <a:r>
              <a:rPr lang="ja-JP" altLang="en-US" b="1" dirty="0"/>
              <a:t>どの文とどの文が意味的に似ているか</a:t>
            </a:r>
            <a:r>
              <a:rPr lang="ja-JP" altLang="en-US" dirty="0"/>
              <a:t>を自動的に分析・可視化する</a:t>
            </a:r>
            <a:endParaRPr lang="en-US" altLang="ja-JP" dirty="0"/>
          </a:p>
          <a:p>
            <a:pPr marL="0" indent="0">
              <a:buNone/>
            </a:pPr>
            <a:endParaRPr lang="ja-JP" altLang="en-US" dirty="0"/>
          </a:p>
          <a:p>
            <a:pPr marL="0" indent="0">
              <a:buNone/>
            </a:pPr>
            <a:r>
              <a:rPr lang="ja-JP" altLang="en-US" dirty="0"/>
              <a:t>できること</a:t>
            </a:r>
          </a:p>
          <a:p>
            <a:r>
              <a:rPr lang="ja-JP" altLang="en-US" dirty="0"/>
              <a:t>文の意味的な</a:t>
            </a:r>
            <a:r>
              <a:rPr lang="ja-JP" altLang="en-US" b="1" dirty="0"/>
              <a:t>近さ</a:t>
            </a:r>
            <a:r>
              <a:rPr lang="ja-JP" altLang="en-US" dirty="0"/>
              <a:t>を</a:t>
            </a:r>
            <a:r>
              <a:rPr lang="ja-JP" altLang="en-US" b="1" dirty="0"/>
              <a:t>数値化</a:t>
            </a:r>
            <a:r>
              <a:rPr lang="ja-JP" altLang="en-US" dirty="0"/>
              <a:t>する</a:t>
            </a:r>
          </a:p>
          <a:p>
            <a:r>
              <a:rPr lang="ja-JP" altLang="en-US" b="1" dirty="0"/>
              <a:t>似ている文同士を自動的にグループ分け</a:t>
            </a:r>
            <a:r>
              <a:rPr lang="ja-JP" altLang="en-US" dirty="0"/>
              <a:t>する</a:t>
            </a:r>
          </a:p>
          <a:p>
            <a:r>
              <a:rPr lang="ja-JP" altLang="en-US" dirty="0"/>
              <a:t>結果を</a:t>
            </a:r>
            <a:r>
              <a:rPr lang="en-US" altLang="ja-JP" dirty="0"/>
              <a:t>3</a:t>
            </a:r>
            <a:r>
              <a:rPr lang="ja-JP" altLang="en-US" dirty="0"/>
              <a:t>種類の図で視覚的に確認できる</a:t>
            </a:r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使用例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アンケートの自由記述回答の分類、文章の主題の分析、似た意味の文を検索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41242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7A0A46-F2CD-C5DE-D8A8-72A59D1AE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プログラムが使う</a:t>
            </a:r>
            <a:r>
              <a:rPr lang="en-US" altLang="ja-JP" dirty="0"/>
              <a:t>4</a:t>
            </a:r>
            <a:r>
              <a:rPr lang="ja-JP" altLang="en-US" dirty="0"/>
              <a:t>つの技術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1E74B73-0FCC-82DF-63E7-A617C6BA6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83744"/>
            <a:ext cx="8172450" cy="53742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ja-JP" b="1" dirty="0"/>
              <a:t>BERT</a:t>
            </a:r>
            <a:r>
              <a:rPr lang="ja-JP" altLang="en-US" b="1" dirty="0"/>
              <a:t>（ベルト）</a:t>
            </a:r>
          </a:p>
          <a:p>
            <a:r>
              <a:rPr lang="ja-JP" altLang="en-US" dirty="0"/>
              <a:t>文章の「意味」を数値（ベクトル）に変換する</a:t>
            </a:r>
          </a:p>
          <a:p>
            <a:r>
              <a:rPr lang="ja-JP" altLang="en-US" dirty="0"/>
              <a:t>例：「手を洗う」→ </a:t>
            </a:r>
            <a:r>
              <a:rPr lang="en-US" altLang="ja-JP" dirty="0"/>
              <a:t>[0.23, -0.45, 0.67, ...] </a:t>
            </a:r>
            <a:r>
              <a:rPr lang="ja-JP" altLang="en-US" dirty="0"/>
              <a:t>（</a:t>
            </a:r>
            <a:r>
              <a:rPr lang="en-US" altLang="ja-JP" dirty="0"/>
              <a:t>768</a:t>
            </a:r>
            <a:r>
              <a:rPr lang="ja-JP" altLang="en-US" dirty="0"/>
              <a:t>個の数値）</a:t>
            </a:r>
          </a:p>
          <a:p>
            <a:pPr marL="0" indent="0">
              <a:buNone/>
            </a:pPr>
            <a:r>
              <a:rPr lang="ja-JP" altLang="en-US" b="1" dirty="0"/>
              <a:t>コサイン類似度</a:t>
            </a:r>
          </a:p>
          <a:p>
            <a:r>
              <a:rPr lang="en-US" altLang="ja-JP" dirty="0"/>
              <a:t>2</a:t>
            </a:r>
            <a:r>
              <a:rPr lang="ja-JP" altLang="en-US" dirty="0"/>
              <a:t>つの文がどれくらい似ているかを</a:t>
            </a:r>
            <a:r>
              <a:rPr lang="en-US" altLang="ja-JP" dirty="0"/>
              <a:t>0〜1</a:t>
            </a:r>
            <a:r>
              <a:rPr lang="ja-JP" altLang="en-US" dirty="0"/>
              <a:t>で表す</a:t>
            </a:r>
          </a:p>
          <a:p>
            <a:r>
              <a:rPr lang="en-US" altLang="ja-JP" dirty="0"/>
              <a:t>1</a:t>
            </a:r>
            <a:r>
              <a:rPr lang="ja-JP" altLang="en-US" dirty="0"/>
              <a:t>に近い </a:t>
            </a:r>
            <a:r>
              <a:rPr lang="en-US" altLang="ja-JP" dirty="0"/>
              <a:t>= </a:t>
            </a:r>
            <a:r>
              <a:rPr lang="ja-JP" altLang="en-US" dirty="0"/>
              <a:t>意味が似ている、</a:t>
            </a:r>
            <a:r>
              <a:rPr lang="en-US" altLang="ja-JP" dirty="0"/>
              <a:t>0</a:t>
            </a:r>
            <a:r>
              <a:rPr lang="ja-JP" altLang="en-US" dirty="0"/>
              <a:t>に近い </a:t>
            </a:r>
            <a:r>
              <a:rPr lang="en-US" altLang="ja-JP" dirty="0"/>
              <a:t>= </a:t>
            </a:r>
            <a:r>
              <a:rPr lang="ja-JP" altLang="en-US" dirty="0"/>
              <a:t>意味が異なる</a:t>
            </a:r>
          </a:p>
          <a:p>
            <a:pPr marL="0" indent="0">
              <a:buNone/>
            </a:pPr>
            <a:r>
              <a:rPr lang="en-US" altLang="ja-JP" b="1" dirty="0"/>
              <a:t>K-means</a:t>
            </a:r>
            <a:r>
              <a:rPr lang="ja-JP" altLang="en-US" b="1" dirty="0"/>
              <a:t>クラスタリング</a:t>
            </a:r>
          </a:p>
          <a:p>
            <a:r>
              <a:rPr lang="ja-JP" altLang="en-US" dirty="0"/>
              <a:t>似たものを自動的にグループ分けする手法</a:t>
            </a:r>
          </a:p>
          <a:p>
            <a:pPr marL="0" indent="0">
              <a:buNone/>
            </a:pPr>
            <a:r>
              <a:rPr lang="ja-JP" altLang="en-US" b="1" dirty="0"/>
              <a:t>シルエット係数</a:t>
            </a:r>
          </a:p>
          <a:p>
            <a:r>
              <a:rPr lang="ja-JP" altLang="en-US" dirty="0"/>
              <a:t>グループ分けの品質を</a:t>
            </a:r>
            <a:r>
              <a:rPr lang="en-US" altLang="ja-JP" dirty="0"/>
              <a:t>0〜1</a:t>
            </a:r>
            <a:r>
              <a:rPr lang="ja-JP" altLang="en-US" dirty="0"/>
              <a:t>で評価する指標</a:t>
            </a:r>
          </a:p>
          <a:p>
            <a:r>
              <a:rPr lang="en-US" altLang="ja-JP" dirty="0"/>
              <a:t>1</a:t>
            </a:r>
            <a:r>
              <a:rPr lang="ja-JP" altLang="en-US" dirty="0"/>
              <a:t>に近い </a:t>
            </a:r>
            <a:r>
              <a:rPr lang="en-US" altLang="ja-JP" dirty="0"/>
              <a:t>= </a:t>
            </a:r>
            <a:r>
              <a:rPr lang="ja-JP" altLang="en-US" dirty="0"/>
              <a:t>良いグループ分け、</a:t>
            </a:r>
            <a:r>
              <a:rPr lang="en-US" altLang="ja-JP" dirty="0"/>
              <a:t>0</a:t>
            </a:r>
            <a:r>
              <a:rPr lang="ja-JP" altLang="en-US" dirty="0"/>
              <a:t>に近い </a:t>
            </a:r>
            <a:r>
              <a:rPr lang="en-US" altLang="ja-JP" dirty="0"/>
              <a:t>= </a:t>
            </a:r>
            <a:r>
              <a:rPr lang="ja-JP" altLang="en-US" dirty="0"/>
              <a:t>不明瞭なグループ分け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7592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52BBC8CC-21E0-E14E-C118-118A55DBF5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501" y="198229"/>
            <a:ext cx="3488997" cy="6198106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4EA2234-D7F5-87C1-A2BF-71F0C9DCC694}"/>
              </a:ext>
            </a:extLst>
          </p:cNvPr>
          <p:cNvSpPr txBox="1"/>
          <p:nvPr/>
        </p:nvSpPr>
        <p:spPr>
          <a:xfrm>
            <a:off x="995204" y="6396335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サンプルテキスト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71B26C14-350A-F4AF-9920-68FBDB268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3988" y="670150"/>
            <a:ext cx="4656211" cy="1676235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535BA30-84BF-34A5-4970-B8D800F0B5C6}"/>
              </a:ext>
            </a:extLst>
          </p:cNvPr>
          <p:cNvSpPr txBox="1"/>
          <p:nvPr/>
        </p:nvSpPr>
        <p:spPr>
          <a:xfrm>
            <a:off x="5684085" y="2346385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メニュー</a:t>
            </a:r>
          </a:p>
        </p:txBody>
      </p:sp>
    </p:spTree>
    <p:extLst>
      <p:ext uri="{BB962C8B-B14F-4D97-AF65-F5344CB8AC3E}">
        <p14:creationId xmlns:p14="http://schemas.microsoft.com/office/powerpoint/2010/main" val="2251258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CE9AA9-2E62-E8BE-8211-9CF57FBFC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7" name="コンテンツ プレースホルダー 6" descr="テーブル&#10;&#10;AI 生成コンテンツは誤りを含む可能性があります。">
            <a:extLst>
              <a:ext uri="{FF2B5EF4-FFF2-40B4-BE49-F238E27FC236}">
                <a16:creationId xmlns:a16="http://schemas.microsoft.com/office/drawing/2014/main" id="{C3A6AC5D-B577-4869-D064-5B794690BB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05" y="365126"/>
            <a:ext cx="9044495" cy="4053554"/>
          </a:xfr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F912A17-EEB7-F200-0A84-B2F8C0F0872D}"/>
              </a:ext>
            </a:extLst>
          </p:cNvPr>
          <p:cNvSpPr txBox="1"/>
          <p:nvPr/>
        </p:nvSpPr>
        <p:spPr>
          <a:xfrm>
            <a:off x="628650" y="4549676"/>
            <a:ext cx="834282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ja-JP" altLang="en-US" sz="2400" b="1" dirty="0"/>
              <a:t>文同士のコサイン類似度</a:t>
            </a:r>
          </a:p>
          <a:p>
            <a:r>
              <a:rPr lang="en-US" altLang="ja-JP" sz="2400" b="1" dirty="0"/>
              <a:t>2</a:t>
            </a:r>
            <a:r>
              <a:rPr lang="ja-JP" altLang="en-US" sz="2400" b="1" dirty="0"/>
              <a:t>つの文がどれくらい似ているか</a:t>
            </a:r>
            <a:r>
              <a:rPr lang="ja-JP" altLang="en-US" sz="2400" dirty="0"/>
              <a:t>を</a:t>
            </a:r>
            <a:r>
              <a:rPr lang="en-US" altLang="ja-JP" sz="2400" dirty="0"/>
              <a:t>0〜1</a:t>
            </a:r>
            <a:r>
              <a:rPr lang="ja-JP" altLang="en-US" sz="2400" dirty="0"/>
              <a:t>で表す</a:t>
            </a:r>
            <a:endParaRPr lang="en-US" altLang="ja-JP" sz="2400" dirty="0"/>
          </a:p>
          <a:p>
            <a:r>
              <a:rPr lang="ja-JP" altLang="en-US" sz="2400" dirty="0"/>
              <a:t>文ペアの類似度（例：文</a:t>
            </a:r>
            <a:r>
              <a:rPr lang="en-US" altLang="ja-JP" sz="2400" dirty="0"/>
              <a:t>1</a:t>
            </a:r>
            <a:r>
              <a:rPr lang="ja-JP" altLang="en-US" sz="2400" dirty="0"/>
              <a:t>と文</a:t>
            </a:r>
            <a:r>
              <a:rPr lang="en-US" altLang="ja-JP" sz="2400" dirty="0"/>
              <a:t>2 = 0.856</a:t>
            </a:r>
            <a:r>
              <a:rPr lang="ja-JP" altLang="en-US" sz="2400" dirty="0"/>
              <a:t>）</a:t>
            </a:r>
            <a:endParaRPr lang="en-US" altLang="ja-JP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400" dirty="0"/>
              <a:t>0.9</a:t>
            </a:r>
            <a:r>
              <a:rPr lang="ja-JP" altLang="en-US" sz="2400" dirty="0"/>
              <a:t>以上：非常に似ている</a:t>
            </a:r>
            <a:endParaRPr lang="en-US" altLang="ja-JP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400" dirty="0"/>
              <a:t>0.7〜0.9</a:t>
            </a:r>
            <a:r>
              <a:rPr lang="ja-JP" altLang="en-US" sz="2400" dirty="0"/>
              <a:t>：やや似ている</a:t>
            </a:r>
            <a:endParaRPr lang="en-US" altLang="ja-JP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400" dirty="0"/>
              <a:t>0.7</a:t>
            </a:r>
            <a:r>
              <a:rPr lang="ja-JP" altLang="en-US" sz="2400" dirty="0"/>
              <a:t>未満：あまり似ていない</a:t>
            </a:r>
          </a:p>
        </p:txBody>
      </p:sp>
    </p:spTree>
    <p:extLst>
      <p:ext uri="{BB962C8B-B14F-4D97-AF65-F5344CB8AC3E}">
        <p14:creationId xmlns:p14="http://schemas.microsoft.com/office/powerpoint/2010/main" val="2848006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B3FDD-ADD7-CF7E-35D5-229753481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1899D2-F024-A99D-B7D3-A61FBE527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文番号順ヒートマップ</a:t>
            </a:r>
            <a:endParaRPr kumimoji="1" lang="ja-JP" altLang="en-US" dirty="0"/>
          </a:p>
        </p:txBody>
      </p:sp>
      <p:pic>
        <p:nvPicPr>
          <p:cNvPr id="5" name="コンテンツ プレースホルダー 4" descr="グラフ, 棒グラフ, ツリーマップ図&#10;&#10;AI 生成コンテンツは誤りを含む可能性があります。">
            <a:extLst>
              <a:ext uri="{FF2B5EF4-FFF2-40B4-BE49-F238E27FC236}">
                <a16:creationId xmlns:a16="http://schemas.microsoft.com/office/drawing/2014/main" id="{866B924B-5009-8A66-A48C-AF1F12F61B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250" y="1690689"/>
            <a:ext cx="3905250" cy="4008171"/>
          </a:xfr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C9A5EAA-C769-0F47-1143-AABFC21A8A88}"/>
              </a:ext>
            </a:extLst>
          </p:cNvPr>
          <p:cNvSpPr txBox="1"/>
          <p:nvPr/>
        </p:nvSpPr>
        <p:spPr>
          <a:xfrm>
            <a:off x="5562600" y="591133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図</a:t>
            </a:r>
            <a:r>
              <a:rPr lang="en-US" altLang="ja-JP" dirty="0"/>
              <a:t>1</a:t>
            </a:r>
            <a:r>
              <a:rPr lang="ja-JP" altLang="en-US" dirty="0"/>
              <a:t>：文番号順ヒートマップ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D2CD07D-1211-348E-7364-0F367543FD61}"/>
              </a:ext>
            </a:extLst>
          </p:cNvPr>
          <p:cNvSpPr txBox="1"/>
          <p:nvPr/>
        </p:nvSpPr>
        <p:spPr>
          <a:xfrm>
            <a:off x="190500" y="2310348"/>
            <a:ext cx="4648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2800" b="1" dirty="0"/>
              <a:t>縦軸と横軸に文番号</a:t>
            </a:r>
            <a:r>
              <a:rPr kumimoji="1" lang="ja-JP" altLang="en-US" sz="2800" dirty="0"/>
              <a:t>、交点の色が類似度</a:t>
            </a:r>
            <a:endParaRPr kumimoji="1" lang="en-US" altLang="ja-JP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2800" b="1" dirty="0"/>
              <a:t>赤い</a:t>
            </a:r>
            <a:r>
              <a:rPr kumimoji="1" lang="ja-JP" altLang="en-US" sz="2800" dirty="0"/>
              <a:t> </a:t>
            </a:r>
            <a:r>
              <a:rPr kumimoji="1" lang="en-US" altLang="ja-JP" sz="2800" dirty="0"/>
              <a:t>= </a:t>
            </a:r>
            <a:r>
              <a:rPr kumimoji="1" lang="ja-JP" altLang="en-US" sz="2800" b="1" dirty="0"/>
              <a:t>似ている</a:t>
            </a:r>
            <a:r>
              <a:rPr kumimoji="1" lang="ja-JP" altLang="en-US" sz="2800" dirty="0"/>
              <a:t>（類似度が高い）</a:t>
            </a:r>
            <a:endParaRPr kumimoji="1" lang="en-US" altLang="ja-JP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2800" b="1" dirty="0"/>
              <a:t>青い</a:t>
            </a:r>
            <a:r>
              <a:rPr kumimoji="1" lang="ja-JP" altLang="en-US" sz="2800" dirty="0"/>
              <a:t> </a:t>
            </a:r>
            <a:r>
              <a:rPr kumimoji="1" lang="en-US" altLang="ja-JP" sz="2800" dirty="0"/>
              <a:t>= </a:t>
            </a:r>
            <a:r>
              <a:rPr kumimoji="1" lang="ja-JP" altLang="en-US" sz="2800" b="1" dirty="0"/>
              <a:t>似ていない</a:t>
            </a:r>
            <a:r>
              <a:rPr kumimoji="1" lang="ja-JP" altLang="en-US" sz="2800" dirty="0"/>
              <a:t>（類似度が低い）</a:t>
            </a:r>
            <a:endParaRPr kumimoji="1" lang="en-US" altLang="ja-JP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2800" dirty="0"/>
              <a:t>対角線は常に赤（自分自身との比較）</a:t>
            </a:r>
            <a:endParaRPr kumimoji="1" lang="en-US" altLang="ja-JP" sz="2800" dirty="0"/>
          </a:p>
          <a:p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381657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BEAF8-A424-8F16-249D-098B8CBAE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739EC6-8EF3-F842-1988-9D7FD31A1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2</a:t>
            </a:r>
            <a:r>
              <a:rPr lang="ja-JP" altLang="en-US" dirty="0"/>
              <a:t>次元配置図</a:t>
            </a:r>
            <a:endParaRPr kumimoji="1" lang="ja-JP" altLang="en-US" dirty="0"/>
          </a:p>
        </p:txBody>
      </p:sp>
      <p:pic>
        <p:nvPicPr>
          <p:cNvPr id="5" name="コンテンツ プレースホルダー 4" descr="グラフ, 散布図&#10;&#10;AI 生成コンテンツは誤りを含む可能性があります。">
            <a:extLst>
              <a:ext uri="{FF2B5EF4-FFF2-40B4-BE49-F238E27FC236}">
                <a16:creationId xmlns:a16="http://schemas.microsoft.com/office/drawing/2014/main" id="{EC8156DE-6A0A-CF39-7F2B-8BE5EE14A4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529" y="1690689"/>
            <a:ext cx="4759471" cy="4351338"/>
          </a:xfr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91F1B15-40F6-3A7C-43EB-416B8AB1C97C}"/>
              </a:ext>
            </a:extLst>
          </p:cNvPr>
          <p:cNvSpPr txBox="1"/>
          <p:nvPr/>
        </p:nvSpPr>
        <p:spPr>
          <a:xfrm>
            <a:off x="5736566" y="630820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図</a:t>
            </a:r>
            <a:r>
              <a:rPr lang="en-US" altLang="ja-JP" dirty="0"/>
              <a:t>2</a:t>
            </a:r>
            <a:r>
              <a:rPr lang="ja-JP" altLang="en-US" dirty="0"/>
              <a:t>：</a:t>
            </a:r>
            <a:r>
              <a:rPr lang="en-US" altLang="ja-JP" dirty="0"/>
              <a:t>2</a:t>
            </a:r>
            <a:r>
              <a:rPr lang="ja-JP" altLang="en-US" dirty="0"/>
              <a:t>次元配置図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8D4056D-037A-0009-1E5A-B5EDFE12BBDA}"/>
              </a:ext>
            </a:extLst>
          </p:cNvPr>
          <p:cNvSpPr txBox="1"/>
          <p:nvPr/>
        </p:nvSpPr>
        <p:spPr>
          <a:xfrm>
            <a:off x="174479" y="2071709"/>
            <a:ext cx="421005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2800" b="1" dirty="0"/>
              <a:t>文</a:t>
            </a:r>
            <a:r>
              <a:rPr kumimoji="1" lang="ja-JP" altLang="en-US" sz="2800" dirty="0"/>
              <a:t>を</a:t>
            </a:r>
            <a:r>
              <a:rPr kumimoji="1" lang="ja-JP" altLang="en-US" sz="2800" b="1" dirty="0"/>
              <a:t>平面上の点</a:t>
            </a:r>
            <a:r>
              <a:rPr kumimoji="1" lang="ja-JP" altLang="en-US" sz="2800" dirty="0"/>
              <a:t>として配置</a:t>
            </a:r>
            <a:endParaRPr kumimoji="1" lang="en-US" altLang="ja-JP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2800" b="1" dirty="0"/>
              <a:t>距離が近い </a:t>
            </a:r>
            <a:r>
              <a:rPr kumimoji="1" lang="en-US" altLang="ja-JP" sz="2800" b="1" dirty="0"/>
              <a:t>= </a:t>
            </a:r>
            <a:r>
              <a:rPr kumimoji="1" lang="ja-JP" altLang="en-US" sz="2800" b="1" dirty="0"/>
              <a:t>意味が似ている</a:t>
            </a:r>
            <a:endParaRPr kumimoji="1" lang="en-US" altLang="ja-JP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2800" dirty="0"/>
              <a:t>色 </a:t>
            </a:r>
            <a:r>
              <a:rPr kumimoji="1" lang="en-US" altLang="ja-JP" sz="2800" dirty="0"/>
              <a:t>= </a:t>
            </a:r>
            <a:r>
              <a:rPr kumimoji="1" lang="ja-JP" altLang="en-US" sz="2800" dirty="0"/>
              <a:t>自動的に分類されたグループ</a:t>
            </a:r>
            <a:endParaRPr kumimoji="1" lang="en-US" altLang="ja-JP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2800" b="1" dirty="0"/>
              <a:t>同じ色の点は同じグループに属する</a:t>
            </a:r>
            <a:endParaRPr kumimoji="1" lang="en-US" altLang="ja-JP" sz="2800" b="1" dirty="0"/>
          </a:p>
          <a:p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162522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4FEFCA-738A-E448-9A9A-BDEFE987A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8BEA71-7B48-5C30-9B2C-1E1DD195D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クラスタ別文一覧</a:t>
            </a:r>
            <a:endParaRPr kumimoji="1" lang="ja-JP" altLang="en-US" dirty="0"/>
          </a:p>
        </p:txBody>
      </p:sp>
      <p:pic>
        <p:nvPicPr>
          <p:cNvPr id="5" name="コンテンツ プレースホルダー 4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5602E540-44AC-D517-A279-3077D0BE82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1898" y="1328379"/>
            <a:ext cx="4111770" cy="4956877"/>
          </a:xfr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B9E654D-3071-6637-E8C5-74B4FC502830}"/>
              </a:ext>
            </a:extLst>
          </p:cNvPr>
          <p:cNvSpPr txBox="1"/>
          <p:nvPr/>
        </p:nvSpPr>
        <p:spPr>
          <a:xfrm>
            <a:off x="5253487" y="648866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クラスタ別文一覧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4A710AF-AD06-DA1C-0811-ABA845F4A36B}"/>
              </a:ext>
            </a:extLst>
          </p:cNvPr>
          <p:cNvSpPr txBox="1"/>
          <p:nvPr/>
        </p:nvSpPr>
        <p:spPr>
          <a:xfrm>
            <a:off x="179616" y="2505670"/>
            <a:ext cx="439238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2800" b="1" dirty="0"/>
              <a:t>どの文</a:t>
            </a:r>
            <a:r>
              <a:rPr kumimoji="1" lang="ja-JP" altLang="en-US" sz="2800" dirty="0"/>
              <a:t>が</a:t>
            </a:r>
            <a:r>
              <a:rPr kumimoji="1" lang="ja-JP" altLang="en-US" sz="2800" b="1" dirty="0"/>
              <a:t>どのグループに分類されたか</a:t>
            </a:r>
            <a:r>
              <a:rPr kumimoji="1" lang="ja-JP" altLang="en-US" sz="2800" dirty="0"/>
              <a:t>の一覧</a:t>
            </a:r>
            <a:endParaRPr kumimoji="1" lang="en-US" altLang="ja-JP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2800" dirty="0"/>
              <a:t>クラスタ番号順に表示される</a:t>
            </a:r>
          </a:p>
        </p:txBody>
      </p:sp>
    </p:spTree>
    <p:extLst>
      <p:ext uri="{BB962C8B-B14F-4D97-AF65-F5344CB8AC3E}">
        <p14:creationId xmlns:p14="http://schemas.microsoft.com/office/powerpoint/2010/main" val="2735636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E542A-D396-A928-711D-98CBD1E29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7F3F15-0E4D-4D06-DF54-A628EBD7E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表示される情報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30C5A59-4DC4-DC21-1DD5-F5435BA62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平均類似度：</a:t>
            </a:r>
            <a:r>
              <a:rPr kumimoji="1" lang="ja-JP" altLang="en-US" b="1" dirty="0"/>
              <a:t>全体的な文の類似性</a:t>
            </a:r>
            <a:endParaRPr kumimoji="1" lang="en-US" altLang="ja-JP" b="1" dirty="0"/>
          </a:p>
          <a:p>
            <a:r>
              <a:rPr kumimoji="1" lang="ja-JP" altLang="en-US" dirty="0"/>
              <a:t>標準偏差：</a:t>
            </a:r>
            <a:r>
              <a:rPr kumimoji="1" lang="ja-JP" altLang="en-US" b="1" dirty="0"/>
              <a:t>類似度のばらつき</a:t>
            </a:r>
            <a:endParaRPr kumimoji="1" lang="en-US" altLang="ja-JP" b="1" dirty="0"/>
          </a:p>
          <a:p>
            <a:r>
              <a:rPr kumimoji="1" lang="ja-JP" altLang="en-US" dirty="0"/>
              <a:t>最小</a:t>
            </a:r>
            <a:r>
              <a:rPr kumimoji="1" lang="en-US" altLang="ja-JP" dirty="0"/>
              <a:t>/</a:t>
            </a:r>
            <a:r>
              <a:rPr kumimoji="1" lang="ja-JP" altLang="en-US" dirty="0"/>
              <a:t>最大類似度：</a:t>
            </a:r>
            <a:r>
              <a:rPr kumimoji="1" lang="ja-JP" altLang="en-US" b="1" dirty="0"/>
              <a:t>最も似ていない</a:t>
            </a:r>
            <a:r>
              <a:rPr kumimoji="1" lang="en-US" altLang="ja-JP" b="1" dirty="0"/>
              <a:t>/</a:t>
            </a:r>
            <a:r>
              <a:rPr kumimoji="1" lang="ja-JP" altLang="en-US" b="1" dirty="0"/>
              <a:t>似ているペア</a:t>
            </a:r>
            <a:endParaRPr kumimoji="1" lang="en-US" altLang="ja-JP" b="1" dirty="0"/>
          </a:p>
          <a:p>
            <a:r>
              <a:rPr kumimoji="1" lang="ja-JP" altLang="en-US" dirty="0"/>
              <a:t>最適クラスタ数：</a:t>
            </a:r>
            <a:r>
              <a:rPr kumimoji="1" lang="ja-JP" altLang="en-US" b="1" dirty="0"/>
              <a:t>自動決定されたグループ数（</a:t>
            </a:r>
            <a:r>
              <a:rPr kumimoji="1" lang="en-US" altLang="ja-JP" b="1" dirty="0"/>
              <a:t>2〜10</a:t>
            </a:r>
            <a:r>
              <a:rPr kumimoji="1" lang="ja-JP" altLang="en-US" b="1" dirty="0"/>
              <a:t>）</a:t>
            </a:r>
            <a:endParaRPr kumimoji="1" lang="en-US" altLang="ja-JP" b="1" dirty="0"/>
          </a:p>
          <a:p>
            <a:r>
              <a:rPr kumimoji="1" lang="ja-JP" altLang="en-US" dirty="0"/>
              <a:t>シルエット係数：</a:t>
            </a:r>
            <a:r>
              <a:rPr kumimoji="1" lang="ja-JP" altLang="en-US" b="1" dirty="0"/>
              <a:t>グループ分けの品質（</a:t>
            </a:r>
            <a:r>
              <a:rPr kumimoji="1" lang="en-US" altLang="ja-JP" b="1" dirty="0"/>
              <a:t>0.5</a:t>
            </a:r>
            <a:r>
              <a:rPr kumimoji="1" lang="ja-JP" altLang="en-US" b="1" dirty="0"/>
              <a:t>以上が良好）</a:t>
            </a:r>
          </a:p>
        </p:txBody>
      </p:sp>
    </p:spTree>
    <p:extLst>
      <p:ext uri="{BB962C8B-B14F-4D97-AF65-F5344CB8AC3E}">
        <p14:creationId xmlns:p14="http://schemas.microsoft.com/office/powerpoint/2010/main" val="1405442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435</Words>
  <Application>Microsoft Office PowerPoint</Application>
  <PresentationFormat>画面に合わせる (4:3)</PresentationFormat>
  <Paragraphs>54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テーマ</vt:lpstr>
      <vt:lpstr>BERTによる文の類似度分析</vt:lpstr>
      <vt:lpstr>BERTによる文の類似度分析プログラム</vt:lpstr>
      <vt:lpstr>プログラムが使う4つの技術</vt:lpstr>
      <vt:lpstr>PowerPoint プレゼンテーション</vt:lpstr>
      <vt:lpstr>PowerPoint プレゼンテーション</vt:lpstr>
      <vt:lpstr>文番号順ヒートマップ</vt:lpstr>
      <vt:lpstr>2次元配置図</vt:lpstr>
      <vt:lpstr>クラスタ別文一覧</vt:lpstr>
      <vt:lpstr>表示される情報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金子　邦彦</dc:creator>
  <cp:lastModifiedBy>金子　邦彦</cp:lastModifiedBy>
  <cp:revision>2</cp:revision>
  <dcterms:created xsi:type="dcterms:W3CDTF">2025-11-19T05:55:18Z</dcterms:created>
  <dcterms:modified xsi:type="dcterms:W3CDTF">2025-11-19T06:14:25Z</dcterms:modified>
</cp:coreProperties>
</file>