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46" d="100"/>
          <a:sy n="46" d="100"/>
        </p:scale>
        <p:origin x="344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2ECA-7825-4B12-BDBE-5FC95DEE880E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FB76-D3AD-4CEE-95E8-92BC433BBC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47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2ECA-7825-4B12-BDBE-5FC95DEE880E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FB76-D3AD-4CEE-95E8-92BC433BBC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58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2ECA-7825-4B12-BDBE-5FC95DEE880E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FB76-D3AD-4CEE-95E8-92BC433BBC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8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2ECA-7825-4B12-BDBE-5FC95DEE880E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FB76-D3AD-4CEE-95E8-92BC433BBC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64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2ECA-7825-4B12-BDBE-5FC95DEE880E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FB76-D3AD-4CEE-95E8-92BC433BBC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7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2ECA-7825-4B12-BDBE-5FC95DEE880E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FB76-D3AD-4CEE-95E8-92BC433BBC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20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2ECA-7825-4B12-BDBE-5FC95DEE880E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FB76-D3AD-4CEE-95E8-92BC433BBC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58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2ECA-7825-4B12-BDBE-5FC95DEE880E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FB76-D3AD-4CEE-95E8-92BC433BBC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38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2ECA-7825-4B12-BDBE-5FC95DEE880E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FB76-D3AD-4CEE-95E8-92BC433BBC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66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2ECA-7825-4B12-BDBE-5FC95DEE880E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FB76-D3AD-4CEE-95E8-92BC433BBC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29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2ECA-7825-4B12-BDBE-5FC95DEE880E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FB76-D3AD-4CEE-95E8-92BC433BBC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95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392ECA-7825-4B12-BDBE-5FC95DEE880E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70FB76-D3AD-4CEE-95E8-92BC433BBC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93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AF2D85-2E0B-9F77-5532-E66DAE25B5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err="1"/>
              <a:t>ByteTrack</a:t>
            </a:r>
            <a:r>
              <a:rPr kumimoji="1" lang="en-US" altLang="ja-JP" dirty="0"/>
              <a:t> </a:t>
            </a:r>
            <a:r>
              <a:rPr kumimoji="1" lang="ja-JP" altLang="en-US" dirty="0"/>
              <a:t>物体追跡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E03F95F-A946-E57D-FD20-1476789CBA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43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191CE-76A0-132D-6902-6F5E16BF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EFE09-3E01-D25A-9B77-E9F853F3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物体追跡</a:t>
            </a:r>
          </a:p>
        </p:txBody>
      </p:sp>
      <p:pic>
        <p:nvPicPr>
          <p:cNvPr id="7" name="図 6" descr="草, 建物, 屋外, スポーツゲーム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B05F51B-E801-CC35-82B3-D28B8195D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195184"/>
            <a:ext cx="5023108" cy="268618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40BF324-7AE6-8496-76C5-5C57AD028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372403"/>
            <a:ext cx="4905277" cy="275540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4611D47-1A37-AF26-A688-9C09AB6C9189}"/>
              </a:ext>
            </a:extLst>
          </p:cNvPr>
          <p:cNvSpPr txBox="1"/>
          <p:nvPr/>
        </p:nvSpPr>
        <p:spPr>
          <a:xfrm>
            <a:off x="6136106" y="1822636"/>
            <a:ext cx="26661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/>
              <a:t>物体追跡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動画内で物体の動きを継続的に追跡</a:t>
            </a:r>
            <a:r>
              <a:rPr kumimoji="1" lang="ja-JP" altLang="en-US" sz="2400" dirty="0"/>
              <a:t>する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lang="ja-JP" altLang="en-US" sz="2400" dirty="0"/>
              <a:t>各物体に固有の</a:t>
            </a:r>
            <a:r>
              <a:rPr lang="en-US" altLang="ja-JP" sz="2400" dirty="0"/>
              <a:t>ID</a:t>
            </a:r>
            <a:r>
              <a:rPr lang="ja-JP" altLang="en-US" sz="2400" dirty="0"/>
              <a:t>を割り当てる。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953045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ABE8C4-B8C2-07F6-459F-DEC65498E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物体検出と信頼度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D6127E-3137-7A67-E8D3-7FB3F0ED2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信頼度は、検出結果の確からしさを示す値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843AADD-3822-220A-F6F8-99CC6571B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31" y="2863232"/>
            <a:ext cx="2182114" cy="375808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EA7698A-DFA5-7DEC-E38C-70D14BB5E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277" y="2819106"/>
            <a:ext cx="2337686" cy="376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87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3379B8-4B81-2E6C-7B15-DA5047B7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ByteTrack</a:t>
            </a:r>
            <a:r>
              <a:rPr lang="ja-JP" altLang="en-US" dirty="0"/>
              <a:t>のアイデア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02F821-F820-4F78-69C6-E38A9476A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従来の追跡手法は</a:t>
            </a:r>
            <a:r>
              <a:rPr lang="ja-JP" altLang="en-US" b="1" dirty="0"/>
              <a:t>信頼度</a:t>
            </a:r>
            <a:r>
              <a:rPr lang="ja-JP" altLang="en-US" dirty="0"/>
              <a:t>（検出結果の確からしさを示す値）が</a:t>
            </a:r>
            <a:r>
              <a:rPr lang="ja-JP" altLang="en-US" b="1" dirty="0"/>
              <a:t>低い検出結果を破棄</a:t>
            </a:r>
            <a:r>
              <a:rPr lang="ja-JP" altLang="en-US" dirty="0"/>
              <a:t>していた。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しかし、</a:t>
            </a:r>
            <a:r>
              <a:rPr lang="ja-JP" altLang="en-US" b="1" dirty="0"/>
              <a:t>遮蔽</a:t>
            </a:r>
            <a:r>
              <a:rPr lang="ja-JP" altLang="en-US" dirty="0"/>
              <a:t>（物体が他の物体に隠れる状態）</a:t>
            </a:r>
            <a:r>
              <a:rPr lang="ja-JP" altLang="en-US" b="1" dirty="0"/>
              <a:t>された物体は低信頼度として検出される</a:t>
            </a:r>
            <a:r>
              <a:rPr lang="ja-JP" altLang="en-US" dirty="0"/>
              <a:t>ため、これらも追跡に活用できる。⇒ </a:t>
            </a:r>
            <a:r>
              <a:rPr lang="en-US" altLang="ja-JP" dirty="0" err="1"/>
              <a:t>ByteTrack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en-US" altLang="ja-JP" b="1" dirty="0" err="1"/>
              <a:t>ByteTrack</a:t>
            </a:r>
            <a:r>
              <a:rPr lang="ja-JP" altLang="en-US" b="1" dirty="0"/>
              <a:t>の特徴（</a:t>
            </a:r>
            <a:r>
              <a:rPr lang="en-US" altLang="ja-JP" b="1" dirty="0"/>
              <a:t>2022</a:t>
            </a:r>
            <a:r>
              <a:rPr lang="ja-JP" altLang="en-US" b="1" dirty="0"/>
              <a:t>年発表）</a:t>
            </a:r>
          </a:p>
          <a:p>
            <a:r>
              <a:rPr lang="ja-JP" altLang="en-US" dirty="0"/>
              <a:t>遮蔽が多い環境（混雑した駅、交差点など）で、従来手法では追跡できない物体を追跡できる。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149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0ADDF2-3247-7D1F-E55D-D9C12A80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ByteTrack</a:t>
            </a:r>
            <a:r>
              <a:rPr lang="ja-JP" altLang="en-US" dirty="0"/>
              <a:t>の仕組み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BDBE10-ED41-AECD-9CF4-80F78CD26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492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u="sng" dirty="0"/>
              <a:t>1. </a:t>
            </a:r>
            <a:r>
              <a:rPr lang="ja-JP" altLang="en-US" u="sng" dirty="0"/>
              <a:t>検出結果の分類</a:t>
            </a:r>
            <a:endParaRPr lang="en-US" altLang="ja-JP" u="sng" dirty="0"/>
          </a:p>
          <a:p>
            <a:pPr marL="0" indent="0">
              <a:buNone/>
            </a:pPr>
            <a:r>
              <a:rPr lang="ja-JP" altLang="en-US" dirty="0"/>
              <a:t>　　高信頼度検出：信頼度が高い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低信頼度検出：信頼度は低いが背景ではない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背景検出：信頼度が低く、破棄される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u="sng" dirty="0"/>
              <a:t>2. </a:t>
            </a:r>
            <a:r>
              <a:rPr lang="ja-JP" altLang="en-US" u="sng" dirty="0"/>
              <a:t>高信頼度検出の関連付け</a:t>
            </a:r>
            <a:endParaRPr lang="en-US" altLang="ja-JP" u="sng" dirty="0"/>
          </a:p>
          <a:p>
            <a:pPr marL="0" indent="0">
              <a:buNone/>
            </a:pPr>
            <a:r>
              <a:rPr lang="ja-JP" altLang="en-US" b="1" dirty="0"/>
              <a:t>高信頼度検出</a:t>
            </a:r>
            <a:r>
              <a:rPr lang="ja-JP" altLang="en-US" dirty="0"/>
              <a:t>を</a:t>
            </a:r>
            <a:r>
              <a:rPr lang="ja-JP" altLang="en-US" b="1" dirty="0"/>
              <a:t>既存の追跡中の物体と関連付ける</a:t>
            </a:r>
            <a:r>
              <a:rPr lang="ja-JP" altLang="en-US" dirty="0"/>
              <a:t>（位置の近さに基づいて、既存のどの物体に対応するかを判定する）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u="sng" dirty="0"/>
              <a:t>3. </a:t>
            </a:r>
            <a:r>
              <a:rPr lang="ja-JP" altLang="en-US" u="sng" dirty="0"/>
              <a:t>低信頼度検出の関連付け</a:t>
            </a:r>
            <a:endParaRPr lang="en-US" altLang="ja-JP" u="sng" dirty="0"/>
          </a:p>
          <a:p>
            <a:pPr marL="0" indent="0">
              <a:buNone/>
            </a:pPr>
            <a:r>
              <a:rPr lang="en-US" altLang="ja-JP" b="1" dirty="0"/>
              <a:t>2 </a:t>
            </a:r>
            <a:r>
              <a:rPr lang="ja-JP" altLang="en-US" b="1" dirty="0"/>
              <a:t>で関連付けされなかった追跡中の物体</a:t>
            </a:r>
            <a:r>
              <a:rPr lang="ja-JP" altLang="en-US" dirty="0"/>
              <a:t>と</a:t>
            </a:r>
            <a:r>
              <a:rPr lang="ja-JP" altLang="en-US" b="1" dirty="0"/>
              <a:t>低信頼度検出を関連付ける</a:t>
            </a:r>
            <a:r>
              <a:rPr lang="ja-JP" altLang="en-US" dirty="0"/>
              <a:t>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498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9C8401-3453-5064-A594-600F15314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r>
              <a:rPr kumimoji="1" lang="en-US" altLang="ja-JP" dirty="0" err="1"/>
              <a:t>ByteTrack</a:t>
            </a:r>
            <a:r>
              <a:rPr kumimoji="1" lang="ja-JP" altLang="en-US" dirty="0"/>
              <a:t>のメリット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B38A92-B1D0-148A-60F8-DAEAF5046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遮蔽環境での追跡精度向上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遮蔽された物体や部分的に見える物体も追跡を継続でき、物体を見失いにくくなる。</a:t>
            </a:r>
            <a:endParaRPr kumimoji="1" lang="en-US" altLang="ja-JP" dirty="0"/>
          </a:p>
          <a:p>
            <a:r>
              <a:rPr kumimoji="1" lang="ja-JP" altLang="en-US" b="1" dirty="0"/>
              <a:t>処理が単純</a:t>
            </a:r>
            <a:endParaRPr kumimoji="1" lang="en-US" altLang="ja-JP" b="1" dirty="0"/>
          </a:p>
          <a:p>
            <a:r>
              <a:rPr kumimoji="1" lang="ja-JP" altLang="en-US" b="1" dirty="0"/>
              <a:t>汎用性が高い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様々な物体検出器</a:t>
            </a:r>
            <a:r>
              <a:rPr lang="ja-JP" altLang="en-US" dirty="0"/>
              <a:t>（</a:t>
            </a:r>
            <a:r>
              <a:rPr lang="en-US" altLang="ja-JP" dirty="0"/>
              <a:t>RT-DETRv2, YOLOv8, YOLOv10 </a:t>
            </a:r>
            <a:r>
              <a:rPr lang="ja-JP" altLang="en-US" dirty="0"/>
              <a:t>など）</a:t>
            </a:r>
            <a:r>
              <a:rPr kumimoji="1" lang="ja-JP" altLang="en-US" dirty="0"/>
              <a:t>と組み合わせ可能</a:t>
            </a:r>
          </a:p>
        </p:txBody>
      </p:sp>
    </p:spTree>
    <p:extLst>
      <p:ext uri="{BB962C8B-B14F-4D97-AF65-F5344CB8AC3E}">
        <p14:creationId xmlns:p14="http://schemas.microsoft.com/office/powerpoint/2010/main" val="332567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59701E-3F1E-BC69-F69B-FEEACB09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ByteTrack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の限界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9571BF-2BBC-AB42-56F0-2863CE6DB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2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u="sng" dirty="0"/>
              <a:t>カメラが動く場合</a:t>
            </a:r>
            <a:endParaRPr kumimoji="1" lang="en-US" altLang="ja-JP" b="1" u="sng" dirty="0"/>
          </a:p>
          <a:p>
            <a:r>
              <a:rPr kumimoji="1" lang="en-US" altLang="ja-JP" dirty="0" err="1"/>
              <a:t>ByteTrack</a:t>
            </a:r>
            <a:r>
              <a:rPr kumimoji="1" lang="ja-JP" altLang="en-US" dirty="0"/>
              <a:t>はカメラの動きを考慮しない。</a:t>
            </a:r>
            <a:endParaRPr kumimoji="1" lang="en-US" altLang="ja-JP" dirty="0"/>
          </a:p>
          <a:p>
            <a:r>
              <a:rPr kumimoji="1" lang="ja-JP" altLang="en-US" dirty="0"/>
              <a:t>カメラが移動する場合、追跡精度が低下する可能性がある。</a:t>
            </a:r>
            <a:endParaRPr kumimoji="1" lang="en-US" altLang="ja-JP" dirty="0"/>
          </a:p>
          <a:p>
            <a:r>
              <a:rPr kumimoji="1" lang="ja-JP" altLang="en-US" dirty="0"/>
              <a:t>カメラが動く環境では、改良版の</a:t>
            </a:r>
            <a:r>
              <a:rPr kumimoji="1" lang="en-US" altLang="ja-JP" dirty="0" err="1"/>
              <a:t>BoT</a:t>
            </a:r>
            <a:r>
              <a:rPr kumimoji="1" lang="en-US" altLang="ja-JP" dirty="0"/>
              <a:t>-SORT</a:t>
            </a:r>
            <a:r>
              <a:rPr kumimoji="1" lang="ja-JP" altLang="en-US" dirty="0"/>
              <a:t>の使用を検討すべきである。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b="1" u="sng" dirty="0"/>
              <a:t>長期遮蔽</a:t>
            </a:r>
            <a:endParaRPr kumimoji="1" lang="en-US" altLang="ja-JP" b="1" u="sng" dirty="0"/>
          </a:p>
          <a:p>
            <a:r>
              <a:rPr kumimoji="1" lang="ja-JP" altLang="en-US" dirty="0"/>
              <a:t>一定期間以上マッチングされない物体は追跡を終了する。</a:t>
            </a:r>
            <a:endParaRPr kumimoji="1" lang="en-US" altLang="ja-JP" dirty="0"/>
          </a:p>
          <a:p>
            <a:r>
              <a:rPr kumimoji="1" lang="ja-JP" altLang="en-US" dirty="0"/>
              <a:t>完全に隠れる物体の長期追跡は困難である。</a:t>
            </a:r>
          </a:p>
        </p:txBody>
      </p:sp>
    </p:spTree>
    <p:extLst>
      <p:ext uri="{BB962C8B-B14F-4D97-AF65-F5344CB8AC3E}">
        <p14:creationId xmlns:p14="http://schemas.microsoft.com/office/powerpoint/2010/main" val="313315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AF3F0-F2C6-0861-4814-4AA4B3E9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参考情報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DD3E90-C213-FF9B-3999-88E71495A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u="sng" dirty="0"/>
              <a:t>論文</a:t>
            </a:r>
          </a:p>
          <a:p>
            <a:pPr marL="0" indent="0">
              <a:buNone/>
            </a:pPr>
            <a:r>
              <a:rPr lang="en-US" altLang="ja-JP" dirty="0"/>
              <a:t>Zhang, Y., et al. (2022). </a:t>
            </a:r>
            <a:r>
              <a:rPr lang="en-US" altLang="ja-JP" dirty="0" err="1"/>
              <a:t>ByteTrack</a:t>
            </a:r>
            <a:r>
              <a:rPr lang="en-US" altLang="ja-JP" dirty="0"/>
              <a:t>: Multi-Object Tracking by Associating Every Detection Box.</a:t>
            </a:r>
          </a:p>
          <a:p>
            <a:pPr marL="0" indent="0">
              <a:buNone/>
            </a:pPr>
            <a:r>
              <a:rPr lang="ja-JP" altLang="en-US" b="1" u="sng" dirty="0"/>
              <a:t>さらに学ぶために</a:t>
            </a:r>
          </a:p>
          <a:p>
            <a:r>
              <a:rPr lang="ja-JP" altLang="en-US" dirty="0"/>
              <a:t>公式実装：</a:t>
            </a:r>
            <a:r>
              <a:rPr lang="en-US" altLang="ja-JP" dirty="0"/>
              <a:t>GitHub</a:t>
            </a:r>
            <a:r>
              <a:rPr lang="ja-JP" altLang="en-US" dirty="0"/>
              <a:t>（</a:t>
            </a:r>
            <a:r>
              <a:rPr lang="en-US" altLang="ja-JP" dirty="0" err="1"/>
              <a:t>FoundationVision</a:t>
            </a:r>
            <a:r>
              <a:rPr lang="en-US" altLang="ja-JP" dirty="0"/>
              <a:t>/</a:t>
            </a:r>
            <a:r>
              <a:rPr lang="en-US" altLang="ja-JP" dirty="0" err="1"/>
              <a:t>ByteTrack</a:t>
            </a:r>
            <a:r>
              <a:rPr lang="ja-JP" altLang="en-US" dirty="0"/>
              <a:t>）</a:t>
            </a:r>
          </a:p>
          <a:p>
            <a:r>
              <a:rPr lang="ja-JP" altLang="en-US" dirty="0"/>
              <a:t>改良版：</a:t>
            </a:r>
            <a:r>
              <a:rPr lang="en-US" altLang="ja-JP" dirty="0" err="1"/>
              <a:t>BoT</a:t>
            </a:r>
            <a:r>
              <a:rPr lang="en-US" altLang="ja-JP" dirty="0"/>
              <a:t>-SORT</a:t>
            </a:r>
            <a:r>
              <a:rPr lang="ja-JP" altLang="en-US" dirty="0"/>
              <a:t>（カメラモーション補償を追加した後継手法）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1635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402</Words>
  <Application>Microsoft Office PowerPoint</Application>
  <PresentationFormat>画面に合わせる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テーマ</vt:lpstr>
      <vt:lpstr>ByteTrack 物体追跡</vt:lpstr>
      <vt:lpstr>物体追跡</vt:lpstr>
      <vt:lpstr>物体検出と信頼度</vt:lpstr>
      <vt:lpstr>ByteTrackのアイデア</vt:lpstr>
      <vt:lpstr>ByteTrackの仕組み</vt:lpstr>
      <vt:lpstr> ByteTrackのメリット</vt:lpstr>
      <vt:lpstr>ByteTrack の限界</vt:lpstr>
      <vt:lpstr>参考情報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金子　邦彦</dc:creator>
  <cp:lastModifiedBy>金子　邦彦</cp:lastModifiedBy>
  <cp:revision>1</cp:revision>
  <dcterms:created xsi:type="dcterms:W3CDTF">2025-10-08T02:39:48Z</dcterms:created>
  <dcterms:modified xsi:type="dcterms:W3CDTF">2025-10-08T03:04:53Z</dcterms:modified>
</cp:coreProperties>
</file>