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1" autoAdjust="0"/>
    <p:restoredTop sz="94660"/>
  </p:normalViewPr>
  <p:slideViewPr>
    <p:cSldViewPr snapToGrid="0">
      <p:cViewPr varScale="1">
        <p:scale>
          <a:sx n="44" d="100"/>
          <a:sy n="44" d="100"/>
        </p:scale>
        <p:origin x="5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57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15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5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14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87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2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92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28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8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06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659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5EDB18-9BAF-41DE-8E84-771B1EB34051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E51A4F-79E3-4B2A-996D-2C949F9A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82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9A6B5-0FEB-D379-15C1-A720D6F3E0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400" b="1" dirty="0"/>
              <a:t>DeepSeek-OCR </a:t>
            </a:r>
            <a:r>
              <a:rPr lang="ja-JP" altLang="en-US" sz="4400" b="1" dirty="0"/>
              <a:t>の</a:t>
            </a:r>
            <a:br>
              <a:rPr lang="en-US" altLang="ja-JP" sz="4400" b="1" dirty="0"/>
            </a:br>
            <a:r>
              <a:rPr lang="en-US" altLang="ja-JP" sz="4400" b="1" dirty="0"/>
              <a:t>Free OCR </a:t>
            </a:r>
            <a:r>
              <a:rPr lang="ja-JP" altLang="en-US" sz="4400" b="1" dirty="0"/>
              <a:t>による文字読み取り</a:t>
            </a:r>
            <a:endParaRPr kumimoji="1" lang="ja-JP" altLang="en-US" sz="44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B630FF1-08B1-E21B-7AA2-EE85DD1990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434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CB3F50D-3076-E207-9AA1-776C4A4AB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39" y="236773"/>
            <a:ext cx="4799823" cy="638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矢印: 右 3">
            <a:extLst>
              <a:ext uri="{FF2B5EF4-FFF2-40B4-BE49-F238E27FC236}">
                <a16:creationId xmlns:a16="http://schemas.microsoft.com/office/drawing/2014/main" id="{5E57D0D5-439E-10BA-D861-B227DA588107}"/>
              </a:ext>
            </a:extLst>
          </p:cNvPr>
          <p:cNvSpPr/>
          <p:nvPr/>
        </p:nvSpPr>
        <p:spPr>
          <a:xfrm>
            <a:off x="5160723" y="2392471"/>
            <a:ext cx="425885" cy="48851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25B0A4-BB1C-E647-FB3F-8B7A574C3B67}"/>
              </a:ext>
            </a:extLst>
          </p:cNvPr>
          <p:cNvSpPr txBox="1"/>
          <p:nvPr/>
        </p:nvSpPr>
        <p:spPr>
          <a:xfrm>
            <a:off x="6225436" y="1495991"/>
            <a:ext cx="162095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一方通行</a:t>
            </a:r>
            <a:endParaRPr kumimoji="1" lang="en-US" altLang="ja-JP" sz="2800" dirty="0"/>
          </a:p>
          <a:p>
            <a:r>
              <a:rPr kumimoji="1" lang="en-US" altLang="ja-JP" sz="2800" dirty="0"/>
              <a:t>one-way</a:t>
            </a:r>
          </a:p>
          <a:p>
            <a:r>
              <a:rPr kumimoji="1" lang="ja-JP" altLang="en-US" sz="2800" dirty="0"/>
              <a:t>右折</a:t>
            </a:r>
            <a:endParaRPr kumimoji="1" lang="en-US" altLang="ja-JP" sz="2800" dirty="0"/>
          </a:p>
          <a:p>
            <a:r>
              <a:rPr kumimoji="1" lang="ja-JP" altLang="en-US" sz="2800" dirty="0"/>
              <a:t>禁止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6FD78E8-BCE6-F642-D7B9-810DC9C871A7}"/>
              </a:ext>
            </a:extLst>
          </p:cNvPr>
          <p:cNvSpPr txBox="1"/>
          <p:nvPr/>
        </p:nvSpPr>
        <p:spPr>
          <a:xfrm>
            <a:off x="5276458" y="4178649"/>
            <a:ext cx="35189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最新技術の特徴</a:t>
            </a:r>
            <a:endParaRPr kumimoji="1" lang="en-US" altLang="ja-JP" sz="2000" dirty="0"/>
          </a:p>
          <a:p>
            <a:r>
              <a:rPr kumimoji="1" lang="ja-JP" altLang="en-US" sz="2000" dirty="0"/>
              <a:t>・多言語（日・英など）混在</a:t>
            </a:r>
            <a:endParaRPr kumimoji="1" lang="en-US" altLang="ja-JP" sz="2000" dirty="0"/>
          </a:p>
          <a:p>
            <a:r>
              <a:rPr kumimoji="1" lang="ja-JP" altLang="en-US" sz="2000" dirty="0"/>
              <a:t>・斜め文字</a:t>
            </a:r>
            <a:endParaRPr kumimoji="1" lang="en-US" altLang="ja-JP" sz="2000" dirty="0"/>
          </a:p>
          <a:p>
            <a:r>
              <a:rPr kumimoji="1" lang="ja-JP" altLang="en-US" sz="2000" dirty="0"/>
              <a:t>・多様なフォント、手書き</a:t>
            </a:r>
          </a:p>
        </p:txBody>
      </p:sp>
    </p:spTree>
    <p:extLst>
      <p:ext uri="{BB962C8B-B14F-4D97-AF65-F5344CB8AC3E}">
        <p14:creationId xmlns:p14="http://schemas.microsoft.com/office/powerpoint/2010/main" val="308057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299CB2-01C5-656C-D732-02A9584D8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なぜ多言語・多様な文字に強いのか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F43E13-E5E6-5DB0-228C-7FF62DB46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4"/>
            <a:ext cx="8283121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000" b="1" dirty="0"/>
              <a:t>「</a:t>
            </a:r>
            <a:r>
              <a:rPr lang="en-US" altLang="ja-JP" sz="2000" b="1" dirty="0"/>
              <a:t>Free OCR</a:t>
            </a:r>
            <a:r>
              <a:rPr lang="ja-JP" altLang="en-US" sz="2000" b="1" dirty="0"/>
              <a:t>」</a:t>
            </a:r>
            <a:r>
              <a:rPr lang="en-US" altLang="ja-JP" sz="2000" b="1" dirty="0"/>
              <a:t>= </a:t>
            </a:r>
            <a:r>
              <a:rPr lang="ja-JP" altLang="en-US" sz="2000" b="1" dirty="0"/>
              <a:t>レイアウトを無視した純粋なテキスト抽出</a:t>
            </a:r>
            <a:endParaRPr lang="ja-JP" altLang="en-US" sz="2000" dirty="0"/>
          </a:p>
          <a:p>
            <a:r>
              <a:rPr lang="ja-JP" altLang="en-US" sz="2000" dirty="0"/>
              <a:t>プロンプト「</a:t>
            </a:r>
            <a:r>
              <a:rPr lang="en-US" altLang="ja-JP" sz="2000" dirty="0"/>
              <a:t> &lt;image&gt;\</a:t>
            </a:r>
            <a:r>
              <a:rPr lang="en-US" altLang="ja-JP" sz="2000" dirty="0" err="1"/>
              <a:t>nFree</a:t>
            </a:r>
            <a:r>
              <a:rPr lang="en-US" altLang="ja-JP" sz="2000" dirty="0"/>
              <a:t> OCR.</a:t>
            </a:r>
            <a:r>
              <a:rPr lang="ja-JP" altLang="en-US" sz="2000" dirty="0"/>
              <a:t>」を使用すると、</a:t>
            </a:r>
            <a:r>
              <a:rPr lang="en-US" altLang="ja-JP" sz="2000" dirty="0"/>
              <a:t>DeepSeek-OCR</a:t>
            </a:r>
            <a:r>
              <a:rPr lang="ja-JP" altLang="en-US" sz="2000" dirty="0"/>
              <a:t>は文書の構造（段落、表、見出し）を無視して、画像内の全テキストをそのまま抽出</a:t>
            </a:r>
          </a:p>
          <a:p>
            <a:pPr marL="0" indent="0">
              <a:buNone/>
            </a:pPr>
            <a:r>
              <a:rPr lang="ja-JP" altLang="en-US" sz="2000" b="1" dirty="0"/>
              <a:t>二段階処理による多様な文字の認識</a:t>
            </a:r>
            <a:endParaRPr lang="ja-JP" altLang="en-US" sz="2000" dirty="0"/>
          </a:p>
          <a:p>
            <a:r>
              <a:rPr lang="ja-JP" altLang="en-US" sz="2000" b="1" dirty="0"/>
              <a:t>第一段階：</a:t>
            </a:r>
            <a:r>
              <a:rPr lang="en-US" altLang="ja-JP" sz="2000" b="1" dirty="0"/>
              <a:t>SAM-base</a:t>
            </a:r>
            <a:r>
              <a:rPr lang="ja-JP" altLang="en-US" sz="2000" b="1" dirty="0"/>
              <a:t>（</a:t>
            </a:r>
            <a:r>
              <a:rPr lang="en-US" altLang="ja-JP" sz="2000" b="1" dirty="0"/>
              <a:t>80M</a:t>
            </a:r>
            <a:r>
              <a:rPr lang="ja-JP" altLang="en-US" sz="2000" b="1" dirty="0"/>
              <a:t>）</a:t>
            </a:r>
            <a:endParaRPr lang="ja-JP" altLang="en-US" sz="2000" dirty="0"/>
          </a:p>
          <a:p>
            <a:pPr lvl="1"/>
            <a:r>
              <a:rPr lang="ja-JP" altLang="en-US" sz="2000" b="1" dirty="0"/>
              <a:t>一文字ずつの形状、線の太さ、筆圧</a:t>
            </a:r>
            <a:r>
              <a:rPr lang="ja-JP" altLang="en-US" sz="2000" dirty="0"/>
              <a:t>を認識</a:t>
            </a:r>
          </a:p>
          <a:p>
            <a:pPr lvl="1"/>
            <a:r>
              <a:rPr lang="ja-JP" altLang="en-US" sz="2000" b="1" dirty="0"/>
              <a:t>斜めの文字、かすれた印刷、手書き</a:t>
            </a:r>
            <a:r>
              <a:rPr lang="ja-JP" altLang="en-US" sz="2000" dirty="0"/>
              <a:t>の個別パターンを捉える</a:t>
            </a:r>
          </a:p>
          <a:p>
            <a:r>
              <a:rPr lang="ja-JP" altLang="en-US" sz="2000" b="1" dirty="0"/>
              <a:t>第二段階：</a:t>
            </a:r>
            <a:r>
              <a:rPr lang="en-US" altLang="ja-JP" sz="2000" b="1" dirty="0"/>
              <a:t>CLIP-large</a:t>
            </a:r>
            <a:r>
              <a:rPr lang="ja-JP" altLang="en-US" sz="2000" b="1" dirty="0"/>
              <a:t>（</a:t>
            </a:r>
            <a:r>
              <a:rPr lang="en-US" altLang="ja-JP" sz="2000" b="1" dirty="0"/>
              <a:t>300M</a:t>
            </a:r>
            <a:r>
              <a:rPr lang="ja-JP" altLang="en-US" sz="2000" b="1" dirty="0"/>
              <a:t>）</a:t>
            </a:r>
            <a:endParaRPr lang="ja-JP" altLang="en-US" sz="2000" dirty="0"/>
          </a:p>
          <a:p>
            <a:pPr lvl="1"/>
            <a:r>
              <a:rPr lang="ja-JP" altLang="en-US" sz="2000" dirty="0"/>
              <a:t>画像全体の文脈から文字の意味を理解</a:t>
            </a:r>
          </a:p>
          <a:p>
            <a:pPr lvl="1"/>
            <a:r>
              <a:rPr lang="ja-JP" altLang="en-US" sz="2000" b="1" dirty="0"/>
              <a:t>多言語が混在</a:t>
            </a:r>
            <a:r>
              <a:rPr lang="ja-JP" altLang="en-US" sz="2000" dirty="0"/>
              <a:t>していても、</a:t>
            </a:r>
            <a:r>
              <a:rPr lang="ja-JP" altLang="en-US" sz="2000" b="1" dirty="0"/>
              <a:t>それぞれの言語の特</a:t>
            </a:r>
            <a:r>
              <a:rPr lang="ja-JP" altLang="en-US" sz="2000" dirty="0"/>
              <a:t>徴を識別</a:t>
            </a:r>
          </a:p>
          <a:p>
            <a:r>
              <a:rPr lang="en-US" altLang="ja-JP" sz="2000" b="1" dirty="0"/>
              <a:t>100</a:t>
            </a:r>
            <a:r>
              <a:rPr lang="ja-JP" altLang="en-US" sz="2000" b="1" dirty="0"/>
              <a:t>言語、</a:t>
            </a:r>
            <a:r>
              <a:rPr lang="en-US" altLang="ja-JP" sz="2000" b="1" dirty="0"/>
              <a:t>3000</a:t>
            </a:r>
            <a:r>
              <a:rPr lang="ja-JP" altLang="en-US" sz="2000" b="1" dirty="0"/>
              <a:t>万枚の</a:t>
            </a:r>
            <a:r>
              <a:rPr lang="en-US" altLang="ja-JP" sz="2000" b="1" dirty="0"/>
              <a:t>PDF</a:t>
            </a:r>
            <a:r>
              <a:rPr lang="ja-JP" altLang="en-US" sz="2000" b="1" dirty="0"/>
              <a:t>による学習</a:t>
            </a:r>
            <a:r>
              <a:rPr lang="ja-JP" altLang="en-US" sz="2000" dirty="0"/>
              <a:t> 多様なフォント、言語、書式を幅広く学習済み</a:t>
            </a:r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8174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F8639D-6940-D485-E637-CB5DC3AB5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3</a:t>
            </a:r>
            <a:r>
              <a:rPr lang="ja-JP" altLang="en-US" dirty="0"/>
              <a:t>つのコア技術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4166C2-1FC8-1BE8-CFB1-3A3317EFC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4"/>
            <a:ext cx="8137979" cy="503237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ja-JP" altLang="en-US" b="1" dirty="0"/>
              <a:t>① </a:t>
            </a:r>
            <a:r>
              <a:rPr lang="en-US" altLang="ja-JP" b="1" dirty="0"/>
              <a:t>SAM (Segment Anything Model)</a:t>
            </a:r>
            <a:endParaRPr lang="ja-JP" altLang="en-US" dirty="0"/>
          </a:p>
          <a:p>
            <a:r>
              <a:rPr lang="en-US" altLang="ja-JP" dirty="0"/>
              <a:t>Meta AI</a:t>
            </a:r>
            <a:r>
              <a:rPr lang="ja-JP" altLang="en-US" dirty="0"/>
              <a:t>が開発した画像認識モデル</a:t>
            </a:r>
          </a:p>
          <a:p>
            <a:r>
              <a:rPr lang="en-US" altLang="ja-JP" dirty="0"/>
              <a:t>Window Attention</a:t>
            </a:r>
            <a:r>
              <a:rPr lang="ja-JP" altLang="en-US" dirty="0"/>
              <a:t>により文字の細部（形、太さ、書き方）を抽出</a:t>
            </a:r>
          </a:p>
          <a:p>
            <a:r>
              <a:rPr lang="en-US" altLang="ja-JP" b="1" dirty="0"/>
              <a:t>Free OCR</a:t>
            </a:r>
            <a:r>
              <a:rPr lang="ja-JP" altLang="en-US" b="1" dirty="0"/>
              <a:t>での役割</a:t>
            </a:r>
            <a:r>
              <a:rPr lang="en-US" altLang="ja-JP" dirty="0"/>
              <a:t>: </a:t>
            </a:r>
            <a:r>
              <a:rPr lang="ja-JP" altLang="en-US" b="1" dirty="0"/>
              <a:t>画像内の各文字の資格的特徴を認識</a:t>
            </a:r>
          </a:p>
          <a:p>
            <a:pPr marL="0" indent="0">
              <a:buNone/>
            </a:pPr>
            <a:r>
              <a:rPr lang="ja-JP" altLang="en-US" b="1" dirty="0"/>
              <a:t>② </a:t>
            </a:r>
            <a:r>
              <a:rPr lang="en-US" altLang="ja-JP" b="1" dirty="0"/>
              <a:t>CLIP (Contrastive Language-Image Pre-training)</a:t>
            </a:r>
            <a:endParaRPr lang="ja-JP" altLang="en-US" dirty="0"/>
          </a:p>
          <a:p>
            <a:r>
              <a:rPr lang="en-US" altLang="ja-JP" dirty="0"/>
              <a:t>OpenAI</a:t>
            </a:r>
            <a:r>
              <a:rPr lang="ja-JP" altLang="en-US" dirty="0"/>
              <a:t>が開発した視覚と言語を統合するモデル</a:t>
            </a:r>
          </a:p>
          <a:p>
            <a:r>
              <a:rPr lang="ja-JP" altLang="en-US" dirty="0"/>
              <a:t>画像とテキストを同じ埋め込み空間（意味的に類似したものが近くに配置される多次元ベクトル空間）で処理</a:t>
            </a:r>
          </a:p>
          <a:p>
            <a:r>
              <a:rPr lang="en-US" altLang="ja-JP" b="1" dirty="0"/>
              <a:t>Free OCR</a:t>
            </a:r>
            <a:r>
              <a:rPr lang="ja-JP" altLang="en-US" b="1" dirty="0"/>
              <a:t>での役割</a:t>
            </a:r>
            <a:r>
              <a:rPr lang="en-US" altLang="ja-JP" dirty="0"/>
              <a:t>: </a:t>
            </a:r>
            <a:r>
              <a:rPr lang="ja-JP" altLang="en-US" b="1" dirty="0"/>
              <a:t>文字全体の文脈を把握し、認識精度を向上</a:t>
            </a:r>
          </a:p>
          <a:p>
            <a:pPr marL="0" indent="0">
              <a:buNone/>
            </a:pPr>
            <a:r>
              <a:rPr lang="ja-JP" altLang="en-US" b="1" dirty="0"/>
              <a:t>③ </a:t>
            </a:r>
            <a:r>
              <a:rPr lang="en-US" altLang="ja-JP" b="1" dirty="0" err="1"/>
              <a:t>MoE</a:t>
            </a:r>
            <a:r>
              <a:rPr lang="ja-JP" altLang="en-US" b="1" dirty="0"/>
              <a:t>デコーダ </a:t>
            </a:r>
            <a:r>
              <a:rPr lang="en-US" altLang="ja-JP" b="1" dirty="0"/>
              <a:t>(Mixture-of-Experts)</a:t>
            </a:r>
            <a:endParaRPr lang="ja-JP" altLang="en-US" dirty="0"/>
          </a:p>
          <a:p>
            <a:r>
              <a:rPr lang="en-US" altLang="ja-JP" dirty="0"/>
              <a:t>DeepSeek3B-MoE</a:t>
            </a:r>
            <a:r>
              <a:rPr lang="ja-JP" altLang="en-US" dirty="0"/>
              <a:t>：</a:t>
            </a:r>
            <a:r>
              <a:rPr lang="en-US" altLang="ja-JP" dirty="0"/>
              <a:t>6</a:t>
            </a:r>
            <a:r>
              <a:rPr lang="ja-JP" altLang="en-US" dirty="0"/>
              <a:t>モデル内に</a:t>
            </a:r>
            <a:r>
              <a:rPr lang="en-US" altLang="ja-JP" dirty="0"/>
              <a:t>64</a:t>
            </a:r>
            <a:r>
              <a:rPr lang="ja-JP" altLang="en-US" dirty="0"/>
              <a:t>個の小さなネットワーク（専門家）を持ち、入力データごとにその中から最適な</a:t>
            </a:r>
            <a:r>
              <a:rPr lang="en-US" altLang="ja-JP" dirty="0"/>
              <a:t>6</a:t>
            </a:r>
            <a:r>
              <a:rPr lang="ja-JP" altLang="en-US" dirty="0"/>
              <a:t>個だけを動かす仕組み</a:t>
            </a:r>
            <a:endParaRPr lang="en-US" altLang="ja-JP" dirty="0"/>
          </a:p>
          <a:p>
            <a:r>
              <a:rPr lang="ja-JP" altLang="en-US" dirty="0"/>
              <a:t>全体では</a:t>
            </a:r>
            <a:r>
              <a:rPr lang="en-US" altLang="ja-JP" dirty="0"/>
              <a:t>3B</a:t>
            </a:r>
            <a:r>
              <a:rPr lang="ja-JP" altLang="en-US" dirty="0"/>
              <a:t>パラメータを持つが、実際に計算するのは</a:t>
            </a:r>
            <a:r>
              <a:rPr lang="en-US" altLang="ja-JP" dirty="0"/>
              <a:t>570M</a:t>
            </a:r>
            <a:r>
              <a:rPr lang="ja-JP" altLang="en-US" dirty="0"/>
              <a:t>パラメータ分だけなので高速</a:t>
            </a:r>
            <a:endParaRPr lang="en-US" altLang="ja-JP" dirty="0"/>
          </a:p>
          <a:p>
            <a:r>
              <a:rPr lang="en-US" altLang="ja-JP" b="1" dirty="0"/>
              <a:t>Free OCR</a:t>
            </a:r>
            <a:r>
              <a:rPr lang="ja-JP" altLang="en-US" b="1" dirty="0"/>
              <a:t>での役割</a:t>
            </a:r>
            <a:r>
              <a:rPr lang="en-US" altLang="ja-JP" dirty="0"/>
              <a:t>: </a:t>
            </a:r>
            <a:r>
              <a:rPr lang="ja-JP" altLang="en-US" dirty="0"/>
              <a:t>圧縮された</a:t>
            </a:r>
            <a:r>
              <a:rPr lang="ja-JP" altLang="en-US" b="1" dirty="0"/>
              <a:t>視覚情報からテキストを復元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594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6C1F66-F4E9-405C-799F-9076592A7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「</a:t>
            </a:r>
            <a:r>
              <a:rPr lang="en-US" altLang="ja-JP" dirty="0"/>
              <a:t>Free OCR</a:t>
            </a:r>
            <a:r>
              <a:rPr lang="ja-JP" altLang="en-US" dirty="0"/>
              <a:t>」プロンプトで可能になる新しい応用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570461-0171-2A0B-9831-FD39FF201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「</a:t>
            </a:r>
            <a:r>
              <a:rPr kumimoji="1" lang="en-US" altLang="ja-JP" dirty="0"/>
              <a:t>Free OCR</a:t>
            </a:r>
            <a:r>
              <a:rPr kumimoji="1" lang="ja-JP" altLang="en-US" dirty="0"/>
              <a:t>」プロンプトにより、レイアウト解析を省略したテキスト抽出を実行</a:t>
            </a:r>
            <a:endParaRPr kumimoji="1" lang="en-US" altLang="ja-JP" dirty="0"/>
          </a:p>
          <a:p>
            <a:r>
              <a:rPr kumimoji="1" lang="ja-JP" altLang="en-US" dirty="0"/>
              <a:t>名刺、レシート、手書きメモなどの単純な文書処理に適する</a:t>
            </a:r>
            <a:endParaRPr kumimoji="1" lang="en-US" altLang="ja-JP" dirty="0"/>
          </a:p>
          <a:p>
            <a:r>
              <a:rPr kumimoji="1" lang="ja-JP" altLang="en-US" dirty="0"/>
              <a:t>構造解析が不要な場面に適する</a:t>
            </a:r>
          </a:p>
        </p:txBody>
      </p:sp>
    </p:spTree>
    <p:extLst>
      <p:ext uri="{BB962C8B-B14F-4D97-AF65-F5344CB8AC3E}">
        <p14:creationId xmlns:p14="http://schemas.microsoft.com/office/powerpoint/2010/main" val="6009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417</Words>
  <Application>Microsoft Office PowerPoint</Application>
  <PresentationFormat>画面に合わせる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テーマ</vt:lpstr>
      <vt:lpstr>DeepSeek-OCR の Free OCR による文字読み取り</vt:lpstr>
      <vt:lpstr>PowerPoint プレゼンテーション</vt:lpstr>
      <vt:lpstr>なぜ多言語・多様な文字に強いのか</vt:lpstr>
      <vt:lpstr>3つのコア技術</vt:lpstr>
      <vt:lpstr>「Free OCR」プロンプトで可能になる新しい応用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金子　邦彦</dc:creator>
  <cp:lastModifiedBy>金子　邦彦</cp:lastModifiedBy>
  <cp:revision>1</cp:revision>
  <dcterms:created xsi:type="dcterms:W3CDTF">2025-10-22T13:27:59Z</dcterms:created>
  <dcterms:modified xsi:type="dcterms:W3CDTF">2025-10-22T14:05:33Z</dcterms:modified>
</cp:coreProperties>
</file>