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4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033-08E0-42F8-8447-CFD60B30CD91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8605-82F0-4064-BF99-46F0F54CF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22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033-08E0-42F8-8447-CFD60B30CD91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8605-82F0-4064-BF99-46F0F54CF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05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033-08E0-42F8-8447-CFD60B30CD91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8605-82F0-4064-BF99-46F0F54CF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23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033-08E0-42F8-8447-CFD60B30CD91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8605-82F0-4064-BF99-46F0F54CF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50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033-08E0-42F8-8447-CFD60B30CD91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8605-82F0-4064-BF99-46F0F54CF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5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033-08E0-42F8-8447-CFD60B30CD91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8605-82F0-4064-BF99-46F0F54CF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20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033-08E0-42F8-8447-CFD60B30CD91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8605-82F0-4064-BF99-46F0F54CF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88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033-08E0-42F8-8447-CFD60B30CD91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8605-82F0-4064-BF99-46F0F54CF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90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033-08E0-42F8-8447-CFD60B30CD91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8605-82F0-4064-BF99-46F0F54CF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3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033-08E0-42F8-8447-CFD60B30CD91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8605-82F0-4064-BF99-46F0F54CF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01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033-08E0-42F8-8447-CFD60B30CD91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8605-82F0-4064-BF99-46F0F54CF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81033-08E0-42F8-8447-CFD60B30CD91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788605-82F0-4064-BF99-46F0F54CFB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76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A66810-9A1E-7E79-707F-7C4481F789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MediaPipe</a:t>
            </a:r>
            <a:r>
              <a:rPr kumimoji="1" lang="en-US" altLang="ja-JP" dirty="0"/>
              <a:t> Face </a:t>
            </a:r>
            <a:r>
              <a:rPr kumimoji="1" lang="en-US" altLang="ja-JP" dirty="0" err="1"/>
              <a:t>Landmarker</a:t>
            </a:r>
            <a:r>
              <a:rPr kumimoji="1" lang="ja-JP" altLang="en-US" dirty="0"/>
              <a:t>による</a:t>
            </a:r>
            <a:r>
              <a:rPr kumimoji="1" lang="en-US" altLang="ja-JP" dirty="0"/>
              <a:t>EAR</a:t>
            </a:r>
            <a:r>
              <a:rPr kumimoji="1" lang="ja-JP" altLang="en-US" dirty="0"/>
              <a:t>算出と瞬き検出技術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895C95-4FA5-49F7-61DB-D352BD01DC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1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時計, 男, 立つ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BEC1E7A-A571-27E0-CE61-F77F02178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376"/>
            <a:ext cx="9144000" cy="297924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8FE41D-3CE7-6846-5D89-6EA4A35846BA}"/>
              </a:ext>
            </a:extLst>
          </p:cNvPr>
          <p:cNvSpPr txBox="1"/>
          <p:nvPr/>
        </p:nvSpPr>
        <p:spPr>
          <a:xfrm>
            <a:off x="697831" y="5169386"/>
            <a:ext cx="6179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https://www.kkaneko.jp/ai/labo/ear.html</a:t>
            </a:r>
          </a:p>
        </p:txBody>
      </p:sp>
    </p:spTree>
    <p:extLst>
      <p:ext uri="{BB962C8B-B14F-4D97-AF65-F5344CB8AC3E}">
        <p14:creationId xmlns:p14="http://schemas.microsoft.com/office/powerpoint/2010/main" val="419929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986A03-4B91-1503-7C4C-FFB84961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EAR</a:t>
            </a:r>
            <a:r>
              <a:rPr kumimoji="1" lang="ja-JP" altLang="en-US" dirty="0"/>
              <a:t>（</a:t>
            </a:r>
            <a:r>
              <a:rPr kumimoji="1" lang="en-US" altLang="ja-JP" dirty="0"/>
              <a:t>Eye Aspect Ratio</a:t>
            </a:r>
            <a:r>
              <a:rPr kumimoji="1" lang="ja-JP" altLang="en-US" dirty="0"/>
              <a:t>）とは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27808B-2634-DADA-677B-B6294AA72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615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EAR</a:t>
            </a:r>
            <a:r>
              <a:rPr kumimoji="1" lang="ja-JP" altLang="en-US" dirty="0"/>
              <a:t>（</a:t>
            </a:r>
            <a:r>
              <a:rPr kumimoji="1" lang="en-US" altLang="ja-JP" dirty="0"/>
              <a:t>Eye Aspect Ratio</a:t>
            </a:r>
            <a:r>
              <a:rPr kumimoji="1" lang="ja-JP" altLang="en-US" dirty="0"/>
              <a:t>）は、</a:t>
            </a:r>
            <a:r>
              <a:rPr kumimoji="1" lang="ja-JP" altLang="en-US" b="1" u="sng" dirty="0"/>
              <a:t>目の開閉状態を数値化する指標</a:t>
            </a:r>
            <a:r>
              <a:rPr kumimoji="1" lang="ja-JP" altLang="en-US" dirty="0"/>
              <a:t>である。</a:t>
            </a:r>
            <a:endParaRPr kumimoji="1" lang="en-US" altLang="ja-JP" dirty="0"/>
          </a:p>
          <a:p>
            <a:r>
              <a:rPr kumimoji="1" lang="en-US" altLang="ja-JP" dirty="0"/>
              <a:t>Soukupová &amp; Čech</a:t>
            </a:r>
            <a:r>
              <a:rPr kumimoji="1" lang="ja-JP" altLang="en-US" dirty="0"/>
              <a:t>（</a:t>
            </a:r>
            <a:r>
              <a:rPr kumimoji="1" lang="en-US" altLang="ja-JP" dirty="0"/>
              <a:t>2016</a:t>
            </a:r>
            <a:r>
              <a:rPr kumimoji="1" lang="ja-JP" altLang="en-US" dirty="0"/>
              <a:t>年）により提案された。</a:t>
            </a:r>
            <a:endParaRPr kumimoji="1" lang="en-US" altLang="ja-JP" dirty="0"/>
          </a:p>
          <a:p>
            <a:r>
              <a:rPr kumimoji="1" lang="ja-JP" altLang="en-US" dirty="0"/>
              <a:t>計算式目の周囲</a:t>
            </a:r>
            <a:r>
              <a:rPr kumimoji="1" lang="en-US" altLang="ja-JP" dirty="0"/>
              <a:t>6</a:t>
            </a:r>
            <a:r>
              <a:rPr kumimoji="1" lang="ja-JP" altLang="en-US" dirty="0"/>
              <a:t>点の座標から算出される。</a:t>
            </a:r>
            <a:r>
              <a:rPr kumimoji="1" lang="en-US" altLang="ja-JP" dirty="0"/>
              <a:t>EAR = (||p2-p6|| + ||p3-p5||) / (2 × ||p1-p4||)</a:t>
            </a:r>
          </a:p>
          <a:p>
            <a:pPr marL="0" indent="0">
              <a:buNone/>
            </a:pPr>
            <a:r>
              <a:rPr kumimoji="1" lang="en-US" altLang="ja-JP" dirty="0"/>
              <a:t>p1, p4</a:t>
            </a:r>
            <a:r>
              <a:rPr kumimoji="1" lang="ja-JP" altLang="en-US" dirty="0"/>
              <a:t>：目の左右端（水平方向の基準点）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p2, p3, p5, p6</a:t>
            </a:r>
            <a:r>
              <a:rPr kumimoji="1" lang="ja-JP" altLang="en-US" dirty="0"/>
              <a:t>：目の上下の点（垂直方向の測定点）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||p-q||</a:t>
            </a:r>
            <a:r>
              <a:rPr kumimoji="1" lang="ja-JP" altLang="en-US" dirty="0"/>
              <a:t>：</a:t>
            </a:r>
            <a:r>
              <a:rPr kumimoji="1" lang="en-US" altLang="ja-JP" dirty="0"/>
              <a:t>2</a:t>
            </a:r>
            <a:r>
              <a:rPr kumimoji="1" lang="ja-JP" altLang="en-US" dirty="0"/>
              <a:t>点間のユークリッド距離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FEFE80C-150D-C218-4203-73B897EE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17" y="5668597"/>
            <a:ext cx="1497033" cy="82427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AA09F5-8E22-009E-0612-78B7C9EE7436}"/>
              </a:ext>
            </a:extLst>
          </p:cNvPr>
          <p:cNvSpPr txBox="1"/>
          <p:nvPr/>
        </p:nvSpPr>
        <p:spPr>
          <a:xfrm>
            <a:off x="6724650" y="589606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p1</a:t>
            </a:r>
            <a:endParaRPr kumimoji="1"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F0C04E-74A2-E4AF-1B7F-561388415D6B}"/>
              </a:ext>
            </a:extLst>
          </p:cNvPr>
          <p:cNvSpPr txBox="1"/>
          <p:nvPr/>
        </p:nvSpPr>
        <p:spPr>
          <a:xfrm>
            <a:off x="8493267" y="608073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p4</a:t>
            </a:r>
            <a:endParaRPr kumimoji="1" lang="ja-JP" altLang="en-US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EF9F0-B32A-3F47-EE78-3801F77FF9EC}"/>
              </a:ext>
            </a:extLst>
          </p:cNvPr>
          <p:cNvSpPr txBox="1"/>
          <p:nvPr/>
        </p:nvSpPr>
        <p:spPr>
          <a:xfrm>
            <a:off x="7401850" y="541646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p2</a:t>
            </a:r>
            <a:endParaRPr kumimoji="1" lang="ja-JP" altLang="en-US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7E84C8-5354-277A-157D-51D104E29821}"/>
              </a:ext>
            </a:extLst>
          </p:cNvPr>
          <p:cNvSpPr txBox="1"/>
          <p:nvPr/>
        </p:nvSpPr>
        <p:spPr>
          <a:xfrm>
            <a:off x="7844600" y="541646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p3</a:t>
            </a:r>
            <a:endParaRPr kumimoji="1" lang="ja-JP" altLang="en-US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942847-F36B-1AC0-AABC-59F3DDA1C769}"/>
              </a:ext>
            </a:extLst>
          </p:cNvPr>
          <p:cNvSpPr txBox="1"/>
          <p:nvPr/>
        </p:nvSpPr>
        <p:spPr>
          <a:xfrm>
            <a:off x="7769367" y="642132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p5</a:t>
            </a:r>
            <a:endParaRPr kumimoji="1" lang="ja-JP" altLang="en-US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53C5D8-FFF8-2BBF-5B3A-9C5E72993952}"/>
              </a:ext>
            </a:extLst>
          </p:cNvPr>
          <p:cNvSpPr txBox="1"/>
          <p:nvPr/>
        </p:nvSpPr>
        <p:spPr>
          <a:xfrm>
            <a:off x="7326617" y="642132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p6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7995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9BC917-898A-8CCA-7632-9C2EB337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EAR</a:t>
            </a:r>
            <a:r>
              <a:rPr lang="ja-JP" altLang="en-US" dirty="0"/>
              <a:t>の特性と用途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001759-A7F1-94A0-3FB6-9E036EED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特性</a:t>
            </a:r>
            <a:endParaRPr kumimoji="1" lang="en-US" altLang="ja-JP" sz="2400" dirty="0"/>
          </a:p>
          <a:p>
            <a:pPr lvl="1"/>
            <a:r>
              <a:rPr kumimoji="1" lang="ja-JP" altLang="en-US" dirty="0"/>
              <a:t>目が開いているとき：</a:t>
            </a:r>
            <a:r>
              <a:rPr kumimoji="1" lang="en-US" altLang="ja-JP" dirty="0"/>
              <a:t>EAR</a:t>
            </a:r>
            <a:r>
              <a:rPr kumimoji="1" lang="ja-JP" altLang="en-US" dirty="0"/>
              <a:t>値は大きい（</a:t>
            </a:r>
            <a:r>
              <a:rPr kumimoji="1" lang="en-US" altLang="ja-JP" dirty="0"/>
              <a:t>0.2</a:t>
            </a:r>
            <a:r>
              <a:rPr kumimoji="1" lang="ja-JP" altLang="en-US" dirty="0"/>
              <a:t>以上）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目が閉じているとき：</a:t>
            </a:r>
            <a:r>
              <a:rPr kumimoji="1" lang="en-US" altLang="ja-JP" dirty="0"/>
              <a:t>EAR</a:t>
            </a:r>
            <a:r>
              <a:rPr kumimoji="1" lang="ja-JP" altLang="en-US" dirty="0"/>
              <a:t>値は小さい（</a:t>
            </a:r>
            <a:r>
              <a:rPr kumimoji="1" lang="en-US" altLang="ja-JP" dirty="0"/>
              <a:t>0.2</a:t>
            </a:r>
            <a:r>
              <a:rPr kumimoji="1" lang="ja-JP" altLang="en-US" dirty="0"/>
              <a:t>未満）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閾値（一般的に</a:t>
            </a:r>
            <a:r>
              <a:rPr kumimoji="1" lang="en-US" altLang="ja-JP" dirty="0"/>
              <a:t>0.2</a:t>
            </a:r>
            <a:r>
              <a:rPr kumimoji="1" lang="ja-JP" altLang="en-US" dirty="0"/>
              <a:t>）を下回ると瞬きと判定される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r>
              <a:rPr kumimoji="1" lang="ja-JP" altLang="en-US" sz="2400" dirty="0"/>
              <a:t>用途</a:t>
            </a:r>
            <a:endParaRPr kumimoji="1" lang="en-US" altLang="ja-JP" sz="2400" dirty="0"/>
          </a:p>
          <a:p>
            <a:pPr lvl="1"/>
            <a:r>
              <a:rPr kumimoji="1" lang="ja-JP" altLang="en-US" dirty="0"/>
              <a:t>瞬きの頻度や持続時間から眠気レベルを推定（</a:t>
            </a:r>
            <a:r>
              <a:rPr lang="ja-JP" altLang="en-US" dirty="0"/>
              <a:t>長時間の瞬きや瞬き頻度の増加は眠気の指標）</a:t>
            </a:r>
            <a:endParaRPr lang="en-US" altLang="ja-JP" dirty="0"/>
          </a:p>
          <a:p>
            <a:pPr lvl="1"/>
            <a:r>
              <a:rPr lang="ja-JP" altLang="en-US" dirty="0"/>
              <a:t>瞬きパターンの変化から集中状態を評価（集中時は瞬き頻度が減少）</a:t>
            </a:r>
            <a:endParaRPr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528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291B2F-5CDD-895F-A68B-5FC5506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420100" cy="1325563"/>
          </a:xfrm>
        </p:spPr>
        <p:txBody>
          <a:bodyPr/>
          <a:lstStyle/>
          <a:p>
            <a:r>
              <a:rPr kumimoji="1" lang="en-US" altLang="ja-JP" dirty="0" err="1"/>
              <a:t>MediaPipe</a:t>
            </a:r>
            <a:r>
              <a:rPr kumimoji="1" lang="en-US" altLang="ja-JP" dirty="0"/>
              <a:t> Face </a:t>
            </a:r>
            <a:r>
              <a:rPr kumimoji="1" lang="en-US" altLang="ja-JP" dirty="0" err="1"/>
              <a:t>Landmarker</a:t>
            </a:r>
            <a:r>
              <a:rPr kumimoji="1" lang="ja-JP" altLang="en-US" dirty="0"/>
              <a:t>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8B34B0-E8BD-705D-868C-E82BF2A4F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Google LLC</a:t>
            </a:r>
            <a:r>
              <a:rPr kumimoji="1" lang="ja-JP" altLang="en-US" dirty="0"/>
              <a:t>が開発</a:t>
            </a:r>
            <a:endParaRPr kumimoji="1" lang="en-US" altLang="ja-JP" dirty="0"/>
          </a:p>
          <a:p>
            <a:r>
              <a:rPr kumimoji="1" lang="ja-JP" altLang="en-US" b="1" dirty="0"/>
              <a:t>顔の</a:t>
            </a:r>
            <a:r>
              <a:rPr kumimoji="1" lang="en-US" altLang="ja-JP" b="1" dirty="0"/>
              <a:t>478</a:t>
            </a:r>
            <a:r>
              <a:rPr kumimoji="1" lang="ja-JP" altLang="en-US" b="1" dirty="0"/>
              <a:t>点の特徴点</a:t>
            </a:r>
            <a:r>
              <a:rPr kumimoji="1" lang="ja-JP" altLang="en-US" dirty="0"/>
              <a:t>を高精度に検出</a:t>
            </a:r>
            <a:endParaRPr kumimoji="1" lang="en-US" altLang="ja-JP" dirty="0"/>
          </a:p>
          <a:p>
            <a:r>
              <a:rPr kumimoji="1" lang="en-US" altLang="ja-JP" dirty="0"/>
              <a:t>GPU/CPU</a:t>
            </a:r>
            <a:r>
              <a:rPr kumimoji="1" lang="ja-JP" altLang="en-US" dirty="0"/>
              <a:t>の両方で</a:t>
            </a:r>
            <a:r>
              <a:rPr kumimoji="1" lang="en-US" altLang="ja-JP" dirty="0"/>
              <a:t>30fps</a:t>
            </a:r>
            <a:r>
              <a:rPr kumimoji="1" lang="ja-JP" altLang="en-US" dirty="0"/>
              <a:t>以上の処理速度を実現</a:t>
            </a:r>
            <a:endParaRPr kumimoji="1" lang="en-US" altLang="ja-JP" dirty="0"/>
          </a:p>
          <a:p>
            <a:r>
              <a:rPr kumimoji="1" lang="ja-JP" altLang="en-US" dirty="0"/>
              <a:t>顔の回転や部分的な遮蔽に対して高いロバスト性（頑健性）を持つ</a:t>
            </a:r>
            <a:endParaRPr kumimoji="1" lang="en-US" altLang="ja-JP" dirty="0"/>
          </a:p>
          <a:p>
            <a:r>
              <a:rPr lang="en-US" altLang="ja-JP" dirty="0"/>
              <a:t>Apache License 2.0</a:t>
            </a:r>
            <a:r>
              <a:rPr lang="ja-JP" altLang="en-US" dirty="0"/>
              <a:t>により、学術研究および商用利用が可能である。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F8047F2-F6AE-667D-62FA-CE003DECA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201" y="4697358"/>
            <a:ext cx="2390898" cy="211148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A80B73-5200-08E7-549A-409CC11666A1}"/>
              </a:ext>
            </a:extLst>
          </p:cNvPr>
          <p:cNvSpPr txBox="1"/>
          <p:nvPr/>
        </p:nvSpPr>
        <p:spPr>
          <a:xfrm>
            <a:off x="7213600" y="55308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眉毛、目、口</a:t>
            </a:r>
          </a:p>
        </p:txBody>
      </p:sp>
    </p:spTree>
    <p:extLst>
      <p:ext uri="{BB962C8B-B14F-4D97-AF65-F5344CB8AC3E}">
        <p14:creationId xmlns:p14="http://schemas.microsoft.com/office/powerpoint/2010/main" val="3461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0EF926-994C-BEF0-9D63-003622FC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MediaPipe</a:t>
            </a:r>
            <a:r>
              <a:rPr lang="en-US" altLang="ja-JP" dirty="0"/>
              <a:t> Face </a:t>
            </a:r>
            <a:r>
              <a:rPr lang="en-US" altLang="ja-JP" dirty="0" err="1"/>
              <a:t>Landmarker</a:t>
            </a:r>
            <a:r>
              <a:rPr lang="ja-JP" altLang="en-US" dirty="0"/>
              <a:t>による</a:t>
            </a:r>
            <a:r>
              <a:rPr lang="en-US" altLang="ja-JP" dirty="0"/>
              <a:t>EAR</a:t>
            </a:r>
            <a:r>
              <a:rPr lang="ja-JP" altLang="en-US" dirty="0"/>
              <a:t>算出法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DADF31-D2A5-09E4-EE66-AE924A889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7522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顔ランドマーク検出</a:t>
            </a:r>
            <a:br>
              <a:rPr kumimoji="1" lang="en-US" altLang="ja-JP" b="1" dirty="0"/>
            </a:br>
            <a:r>
              <a:rPr kumimoji="1" lang="en-US" altLang="ja-JP" dirty="0" err="1"/>
              <a:t>MediaPipe</a:t>
            </a:r>
            <a:r>
              <a:rPr kumimoji="1" lang="en-US" altLang="ja-JP" dirty="0"/>
              <a:t> Face </a:t>
            </a:r>
            <a:r>
              <a:rPr kumimoji="1" lang="en-US" altLang="ja-JP" dirty="0" err="1"/>
              <a:t>Landmarker</a:t>
            </a:r>
            <a:r>
              <a:rPr kumimoji="1" lang="ja-JP" altLang="en-US" dirty="0"/>
              <a:t>により、</a:t>
            </a:r>
            <a:r>
              <a:rPr kumimoji="1" lang="ja-JP" altLang="en-US" b="1" dirty="0"/>
              <a:t>顔の</a:t>
            </a:r>
            <a:r>
              <a:rPr kumimoji="1" lang="en-US" altLang="ja-JP" b="1" dirty="0"/>
              <a:t>478</a:t>
            </a:r>
            <a:r>
              <a:rPr kumimoji="1" lang="ja-JP" altLang="en-US" b="1" dirty="0"/>
              <a:t>点の特徴点を検出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目の特徴点抽出</a:t>
            </a:r>
            <a:br>
              <a:rPr kumimoji="1" lang="en-US" altLang="ja-JP" b="1" dirty="0"/>
            </a:br>
            <a:r>
              <a:rPr kumimoji="1" lang="en-US" altLang="ja-JP" dirty="0"/>
              <a:t>478</a:t>
            </a:r>
            <a:r>
              <a:rPr kumimoji="1" lang="ja-JP" altLang="en-US" dirty="0"/>
              <a:t>点のランドマークから、</a:t>
            </a:r>
            <a:r>
              <a:rPr kumimoji="1" lang="ja-JP" altLang="en-US" b="1" dirty="0"/>
              <a:t>目の周囲の</a:t>
            </a:r>
            <a:r>
              <a:rPr kumimoji="1" lang="en-US" altLang="ja-JP" b="1" dirty="0"/>
              <a:t>12</a:t>
            </a:r>
            <a:r>
              <a:rPr kumimoji="1" lang="ja-JP" altLang="en-US" b="1" dirty="0"/>
              <a:t>点を抽出</a:t>
            </a:r>
            <a:r>
              <a:rPr kumimoji="1" lang="ja-JP" altLang="en-US" dirty="0"/>
              <a:t>。</a:t>
            </a:r>
            <a:br>
              <a:rPr kumimoji="1" lang="en-US" altLang="ja-JP" dirty="0"/>
            </a:br>
            <a:r>
              <a:rPr kumimoji="1" lang="ja-JP" altLang="en-US" dirty="0"/>
              <a:t>右目：インデックス</a:t>
            </a:r>
            <a:r>
              <a:rPr kumimoji="1" lang="en-US" altLang="ja-JP" dirty="0"/>
              <a:t>362, 385, 387, 263, 373, 380</a:t>
            </a:r>
            <a:r>
              <a:rPr kumimoji="1" lang="ja-JP" altLang="en-US" dirty="0"/>
              <a:t>（</a:t>
            </a:r>
            <a:r>
              <a:rPr kumimoji="1" lang="en-US" altLang="ja-JP" dirty="0"/>
              <a:t>6</a:t>
            </a:r>
            <a:r>
              <a:rPr kumimoji="1" lang="ja-JP" altLang="en-US" dirty="0"/>
              <a:t>点）</a:t>
            </a:r>
            <a:br>
              <a:rPr kumimoji="1" lang="en-US" altLang="ja-JP" dirty="0"/>
            </a:br>
            <a:r>
              <a:rPr kumimoji="1" lang="ja-JP" altLang="en-US" dirty="0"/>
              <a:t>左目：インデックス</a:t>
            </a:r>
            <a:r>
              <a:rPr kumimoji="1" lang="en-US" altLang="ja-JP" dirty="0"/>
              <a:t>33, 160, 158, 133, 153, 144</a:t>
            </a:r>
            <a:r>
              <a:rPr kumimoji="1" lang="ja-JP" altLang="en-US" dirty="0"/>
              <a:t>（</a:t>
            </a:r>
            <a:r>
              <a:rPr kumimoji="1" lang="en-US" altLang="ja-JP" dirty="0"/>
              <a:t>6</a:t>
            </a:r>
            <a:r>
              <a:rPr kumimoji="1" lang="ja-JP" altLang="en-US" dirty="0"/>
              <a:t>点）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座標変換</a:t>
            </a:r>
            <a:br>
              <a:rPr kumimoji="1" lang="en-US" altLang="ja-JP" dirty="0"/>
            </a:br>
            <a:r>
              <a:rPr kumimoji="1" lang="ja-JP" altLang="en-US" b="1" dirty="0"/>
              <a:t>検出された正規化座</a:t>
            </a:r>
            <a:br>
              <a:rPr kumimoji="1" lang="en-US" altLang="ja-JP" b="1" dirty="0"/>
            </a:br>
            <a:r>
              <a:rPr kumimoji="1" lang="ja-JP" altLang="en-US" b="1" dirty="0"/>
              <a:t>標（</a:t>
            </a:r>
            <a:r>
              <a:rPr kumimoji="1" lang="en-US" altLang="ja-JP" b="1" dirty="0"/>
              <a:t>0.0〜1.0</a:t>
            </a:r>
            <a:r>
              <a:rPr kumimoji="1" lang="ja-JP" altLang="en-US" b="1" dirty="0"/>
              <a:t>）を画像のピクセル座標に変換</a:t>
            </a:r>
            <a:r>
              <a:rPr kumimoji="1" lang="ja-JP" altLang="en-US" dirty="0"/>
              <a:t>する。ピクセル座標</a:t>
            </a:r>
            <a:r>
              <a:rPr kumimoji="1" lang="en-US" altLang="ja-JP" dirty="0"/>
              <a:t>x = </a:t>
            </a:r>
            <a:r>
              <a:rPr kumimoji="1" lang="ja-JP" altLang="en-US" dirty="0"/>
              <a:t>正規化座標</a:t>
            </a:r>
            <a:r>
              <a:rPr kumimoji="1" lang="en-US" altLang="ja-JP" dirty="0"/>
              <a:t>x × </a:t>
            </a:r>
            <a:r>
              <a:rPr kumimoji="1" lang="ja-JP" altLang="en-US" dirty="0"/>
              <a:t>画像幅</a:t>
            </a:r>
            <a:br>
              <a:rPr kumimoji="1" lang="en-US" altLang="ja-JP" dirty="0"/>
            </a:br>
            <a:r>
              <a:rPr kumimoji="1" lang="ja-JP" altLang="en-US" dirty="0"/>
              <a:t>ピクセル座標</a:t>
            </a:r>
            <a:r>
              <a:rPr kumimoji="1" lang="en-US" altLang="ja-JP" dirty="0"/>
              <a:t>y = </a:t>
            </a:r>
            <a:r>
              <a:rPr kumimoji="1" lang="ja-JP" altLang="en-US" dirty="0"/>
              <a:t>正規化座標</a:t>
            </a:r>
            <a:r>
              <a:rPr kumimoji="1" lang="en-US" altLang="ja-JP" dirty="0"/>
              <a:t>y × </a:t>
            </a:r>
            <a:r>
              <a:rPr kumimoji="1" lang="ja-JP" altLang="en-US" dirty="0"/>
              <a:t>画像高さ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EAR</a:t>
            </a:r>
            <a:r>
              <a:rPr kumimoji="1" lang="ja-JP" altLang="en-US" b="1" dirty="0"/>
              <a:t>計算</a:t>
            </a:r>
            <a:br>
              <a:rPr kumimoji="1" lang="en-US" altLang="ja-JP" dirty="0"/>
            </a:br>
            <a:r>
              <a:rPr kumimoji="1" lang="ja-JP" altLang="en-US" dirty="0"/>
              <a:t>各目の</a:t>
            </a:r>
            <a:r>
              <a:rPr kumimoji="1" lang="en-US" altLang="ja-JP" dirty="0"/>
              <a:t>6</a:t>
            </a:r>
            <a:r>
              <a:rPr kumimoji="1" lang="ja-JP" altLang="en-US" dirty="0"/>
              <a:t>点から、</a:t>
            </a:r>
            <a:r>
              <a:rPr kumimoji="1" lang="en-US" altLang="ja-JP" dirty="0"/>
              <a:t>EAR</a:t>
            </a:r>
            <a:r>
              <a:rPr kumimoji="1" lang="ja-JP" altLang="en-US" dirty="0"/>
              <a:t>計算式を用いて</a:t>
            </a:r>
            <a:r>
              <a:rPr kumimoji="1" lang="ja-JP" altLang="en-US" b="1" dirty="0"/>
              <a:t>右目と左目の</a:t>
            </a:r>
            <a:r>
              <a:rPr kumimoji="1" lang="en-US" altLang="ja-JP" b="1" dirty="0"/>
              <a:t>EAR</a:t>
            </a:r>
            <a:r>
              <a:rPr kumimoji="1" lang="ja-JP" altLang="en-US" b="1" dirty="0"/>
              <a:t>値を算出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瞬き判定</a:t>
            </a:r>
            <a:br>
              <a:rPr kumimoji="1" lang="en-US" altLang="ja-JP" dirty="0"/>
            </a:br>
            <a:r>
              <a:rPr kumimoji="1" lang="ja-JP" altLang="en-US" dirty="0"/>
              <a:t>算出された</a:t>
            </a:r>
            <a:r>
              <a:rPr kumimoji="1" lang="en-US" altLang="ja-JP" b="1" dirty="0"/>
              <a:t>EAR</a:t>
            </a:r>
            <a:r>
              <a:rPr kumimoji="1" lang="ja-JP" altLang="en-US" b="1" dirty="0"/>
              <a:t>値を閾値（</a:t>
            </a:r>
            <a:r>
              <a:rPr kumimoji="1" lang="en-US" altLang="ja-JP" b="1" dirty="0"/>
              <a:t>0.2</a:t>
            </a:r>
            <a:r>
              <a:rPr kumimoji="1" lang="ja-JP" altLang="en-US" b="1" dirty="0"/>
              <a:t>）と比較</a:t>
            </a:r>
            <a:r>
              <a:rPr kumimoji="1" lang="ja-JP" altLang="en-US" dirty="0"/>
              <a:t>し、閾値未満の場合に瞬きと判定</a:t>
            </a:r>
          </a:p>
        </p:txBody>
      </p:sp>
    </p:spTree>
    <p:extLst>
      <p:ext uri="{BB962C8B-B14F-4D97-AF65-F5344CB8AC3E}">
        <p14:creationId xmlns:p14="http://schemas.microsoft.com/office/powerpoint/2010/main" val="1050438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471</Words>
  <Application>Microsoft Office PowerPoint</Application>
  <PresentationFormat>画面に合わせる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テーマ</vt:lpstr>
      <vt:lpstr>MediaPipe Face LandmarkerによるEAR算出と瞬き検出技術</vt:lpstr>
      <vt:lpstr>PowerPoint プレゼンテーション</vt:lpstr>
      <vt:lpstr>EAR（Eye Aspect Ratio）とは</vt:lpstr>
      <vt:lpstr>EARの特性と用途</vt:lpstr>
      <vt:lpstr>MediaPipe Face Landmarkerの概要</vt:lpstr>
      <vt:lpstr>MediaPipe Face LandmarkerによるEAR算出法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金子　邦彦</dc:creator>
  <cp:lastModifiedBy>金子　邦彦</cp:lastModifiedBy>
  <cp:revision>2</cp:revision>
  <dcterms:created xsi:type="dcterms:W3CDTF">2025-10-07T01:15:02Z</dcterms:created>
  <dcterms:modified xsi:type="dcterms:W3CDTF">2025-10-08T01:27:03Z</dcterms:modified>
</cp:coreProperties>
</file>