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44" d="100"/>
          <a:sy n="44" d="100"/>
        </p:scale>
        <p:origin x="75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84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1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2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25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10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95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43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97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49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47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19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3ADCD-7A3A-4E6B-9FA6-32105F1D586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0830D-0B64-4FE3-86CD-7B24C47851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7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ABB9E0-0ABF-CE0A-CF91-DA58AE0E95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Gaze-LLE </a:t>
            </a:r>
            <a:r>
              <a:rPr lang="ja-JP" altLang="en-US" dirty="0"/>
              <a:t>による視線推定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56F18E-F338-D91A-0A4E-33D462459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54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屋内, 男, 持つ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87ED2BE-56AB-BC21-DCE0-CB49CB584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" y="0"/>
            <a:ext cx="9159937" cy="54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0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89D44-07CA-67B5-1FDE-4DC56523E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男, 屋内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2F20DA7-42EF-4B99-EBAA-05E13A3E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2539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B7D67-BCCE-3256-AFAB-DD1E8F937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屋内, 男, 探す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5A0EFA2-38AB-2006-640F-B16DD9186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2934"/>
            <a:ext cx="9107853" cy="54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3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屋内, 座る, 男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ADCD281-EC0A-4E82-FD4A-481A3ECC3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" y="-121163"/>
            <a:ext cx="9035251" cy="54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6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759978-ADC7-61EA-866B-DA7A5DBF9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1109"/>
            <a:ext cx="7886700" cy="56158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視線推定とは</a:t>
            </a:r>
          </a:p>
          <a:p>
            <a:r>
              <a:rPr lang="ja-JP" altLang="en-US" dirty="0"/>
              <a:t>画像内の人物がどの位置を見ているかを特定</a:t>
            </a:r>
          </a:p>
          <a:p>
            <a:pPr marL="0" indent="0">
              <a:buNone/>
            </a:pPr>
            <a:r>
              <a:rPr lang="ja-JP" altLang="en-US" b="1" dirty="0"/>
              <a:t>技術的課題</a:t>
            </a:r>
          </a:p>
          <a:p>
            <a:r>
              <a:rPr lang="ja-JP" altLang="en-US" dirty="0"/>
              <a:t>視線方向は</a:t>
            </a:r>
            <a:r>
              <a:rPr lang="ja-JP" altLang="en-US" b="1" dirty="0"/>
              <a:t>頭部の向き</a:t>
            </a:r>
            <a:r>
              <a:rPr lang="ja-JP" altLang="en-US" dirty="0"/>
              <a:t>と</a:t>
            </a:r>
            <a:r>
              <a:rPr lang="ja-JP" altLang="en-US" b="1" dirty="0"/>
              <a:t>目の動き</a:t>
            </a:r>
            <a:r>
              <a:rPr lang="ja-JP" altLang="en-US" dirty="0"/>
              <a:t>から決まる。</a:t>
            </a:r>
            <a:endParaRPr lang="en-US" altLang="ja-JP" dirty="0"/>
          </a:p>
          <a:p>
            <a:r>
              <a:rPr lang="ja-JP" altLang="en-US" dirty="0"/>
              <a:t>加えて、</a:t>
            </a:r>
            <a:r>
              <a:rPr lang="ja-JP" altLang="en-US" b="1" dirty="0"/>
              <a:t>シーン全体のどこに注目対象があるか</a:t>
            </a:r>
            <a:r>
              <a:rPr lang="ja-JP" altLang="en-US" dirty="0"/>
              <a:t>を推定する。</a:t>
            </a:r>
          </a:p>
          <a:p>
            <a:pPr marL="0" indent="0">
              <a:buNone/>
            </a:pPr>
            <a:r>
              <a:rPr lang="en-US" altLang="ja-JP" b="1" dirty="0"/>
              <a:t>Gaze-LLE</a:t>
            </a:r>
            <a:r>
              <a:rPr lang="ja-JP" altLang="en-US" b="1" dirty="0"/>
              <a:t>の解決方法</a:t>
            </a:r>
          </a:p>
          <a:p>
            <a:r>
              <a:rPr lang="ja-JP" altLang="en-US" dirty="0"/>
              <a:t>技術の組み合わせ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顔検出</a:t>
            </a:r>
            <a:r>
              <a:rPr lang="ja-JP" altLang="en-US" dirty="0"/>
              <a:t>→専用の</a:t>
            </a:r>
            <a:r>
              <a:rPr lang="en-US" altLang="ja-JP" dirty="0"/>
              <a:t>AI</a:t>
            </a:r>
            <a:r>
              <a:rPr lang="ja-JP" altLang="en-US" dirty="0"/>
              <a:t>（</a:t>
            </a:r>
            <a:r>
              <a:rPr lang="en-US" altLang="ja-JP" dirty="0" err="1"/>
              <a:t>RetinaFace</a:t>
            </a:r>
            <a:r>
              <a:rPr lang="ja-JP" altLang="en-US" dirty="0"/>
              <a:t>）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画像全体の理解 </a:t>
            </a:r>
            <a:r>
              <a:rPr lang="ja-JP" altLang="en-US" dirty="0"/>
              <a:t>→ </a:t>
            </a:r>
            <a:r>
              <a:rPr lang="en-US" altLang="ja-JP" dirty="0"/>
              <a:t>DINOv2</a:t>
            </a:r>
            <a:r>
              <a:rPr lang="ja-JP" altLang="en-US" dirty="0"/>
              <a:t>が担当（シーン構造、物体配置を認識）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視線方向の推定 </a:t>
            </a:r>
            <a:r>
              <a:rPr lang="ja-JP" altLang="en-US" dirty="0"/>
              <a:t>→ </a:t>
            </a:r>
            <a:r>
              <a:rPr lang="en-US" altLang="ja-JP" dirty="0"/>
              <a:t>DINOv2 </a:t>
            </a:r>
            <a:r>
              <a:rPr lang="ja-JP" altLang="en-US" dirty="0"/>
              <a:t>とは別の学習済身ニューラルネットワーク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581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1DA609-F870-991C-7AC9-1C8B41CE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DINOv2</a:t>
            </a:r>
            <a:r>
              <a:rPr lang="ja-JP" altLang="en-US" dirty="0"/>
              <a:t>の役割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A9FE02-88BD-EF0F-418E-05583857F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b="1" dirty="0"/>
              <a:t>画像認識における特徴抽出</a:t>
            </a:r>
          </a:p>
          <a:p>
            <a:r>
              <a:rPr lang="ja-JP" altLang="en-US" dirty="0"/>
              <a:t>画像はピクセルの集まり</a:t>
            </a:r>
            <a:endParaRPr lang="en-US" altLang="ja-JP" dirty="0"/>
          </a:p>
          <a:p>
            <a:r>
              <a:rPr lang="ja-JP" altLang="en-US" dirty="0"/>
              <a:t>特徴抽出は、ピクセル値から「人物の位置」「物体の配置」「空間の構造」といった意味情報を取り出す処理である。</a:t>
            </a:r>
          </a:p>
          <a:p>
            <a:pPr marL="0" indent="0">
              <a:buNone/>
            </a:pPr>
            <a:r>
              <a:rPr lang="en-US" altLang="ja-JP" b="1" dirty="0"/>
              <a:t>DINOv2</a:t>
            </a:r>
            <a:r>
              <a:rPr lang="ja-JP" altLang="en-US" b="1" dirty="0"/>
              <a:t>の性能</a:t>
            </a:r>
          </a:p>
          <a:p>
            <a:r>
              <a:rPr lang="en-US" altLang="ja-JP" dirty="0"/>
              <a:t>1</a:t>
            </a:r>
            <a:r>
              <a:rPr lang="ja-JP" altLang="en-US" dirty="0"/>
              <a:t>億枚以上の画像で学習済み</a:t>
            </a:r>
            <a:endParaRPr lang="en-US" altLang="ja-JP" dirty="0"/>
          </a:p>
          <a:p>
            <a:r>
              <a:rPr lang="ja-JP" altLang="en-US" dirty="0"/>
              <a:t>物体やシーン構造を認識</a:t>
            </a:r>
          </a:p>
          <a:p>
            <a:pPr marL="0" indent="0">
              <a:buNone/>
            </a:pPr>
            <a:r>
              <a:rPr lang="en-US" altLang="ja-JP" b="1" dirty="0"/>
              <a:t>Gaze-LLE</a:t>
            </a:r>
            <a:r>
              <a:rPr lang="ja-JP" altLang="en-US" b="1" dirty="0"/>
              <a:t>での使用方法</a:t>
            </a:r>
          </a:p>
          <a:p>
            <a:r>
              <a:rPr lang="en-US" altLang="ja-JP" dirty="0"/>
              <a:t>DINOv2</a:t>
            </a:r>
            <a:r>
              <a:rPr lang="ja-JP" altLang="en-US" dirty="0"/>
              <a:t>が出力する特徴を基に視線を計算する。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434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B88BB9-57AF-AFA1-0359-F2A716EC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RetinaFace</a:t>
            </a:r>
            <a:r>
              <a:rPr lang="ja-JP" altLang="en-US" dirty="0"/>
              <a:t>による顔検出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27381A-42B2-48EB-611E-AC1A13BE3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顔検出が必要な理由</a:t>
            </a:r>
          </a:p>
          <a:p>
            <a:r>
              <a:rPr lang="ja-JP" altLang="en-US" dirty="0"/>
              <a:t>画像内に複数人がいる場合、各人物を区別する必要がある。</a:t>
            </a:r>
            <a:endParaRPr lang="en-US" altLang="ja-JP" dirty="0"/>
          </a:p>
          <a:p>
            <a:r>
              <a:rPr lang="ja-JP" altLang="en-US" dirty="0"/>
              <a:t>また、</a:t>
            </a:r>
            <a:r>
              <a:rPr lang="ja-JP" altLang="en-US" b="1" dirty="0"/>
              <a:t>視線</a:t>
            </a:r>
            <a:r>
              <a:rPr lang="ja-JP" altLang="en-US" dirty="0"/>
              <a:t>は</a:t>
            </a:r>
            <a:r>
              <a:rPr lang="ja-JP" altLang="en-US" b="1" dirty="0"/>
              <a:t>頭部と目の位置関係から決まる。</a:t>
            </a:r>
            <a:r>
              <a:rPr lang="ja-JP" altLang="en-US" dirty="0"/>
              <a:t>頭部位置は必要な情報である。</a:t>
            </a:r>
          </a:p>
          <a:p>
            <a:pPr marL="0" indent="0">
              <a:buNone/>
            </a:pPr>
            <a:r>
              <a:rPr lang="en-US" altLang="ja-JP" b="1" dirty="0" err="1"/>
              <a:t>RetinaFace</a:t>
            </a:r>
            <a:r>
              <a:rPr lang="ja-JP" altLang="en-US" b="1" dirty="0"/>
              <a:t>の出力</a:t>
            </a:r>
          </a:p>
          <a:p>
            <a:r>
              <a:rPr lang="ja-JP" altLang="en-US" dirty="0"/>
              <a:t>画像内の全顔領域</a:t>
            </a:r>
          </a:p>
          <a:p>
            <a:r>
              <a:rPr lang="ja-JP" altLang="en-US" dirty="0"/>
              <a:t>各顔の矩形座標</a:t>
            </a:r>
          </a:p>
          <a:p>
            <a:r>
              <a:rPr lang="ja-JP" altLang="en-US" dirty="0"/>
              <a:t>目、鼻、口の</a:t>
            </a:r>
            <a:r>
              <a:rPr lang="en-US" altLang="ja-JP" dirty="0"/>
              <a:t>5</a:t>
            </a:r>
            <a:r>
              <a:rPr lang="ja-JP" altLang="en-US" dirty="0"/>
              <a:t>点座標</a:t>
            </a:r>
          </a:p>
          <a:p>
            <a:pPr marL="0" indent="0">
              <a:buNone/>
            </a:pPr>
            <a:r>
              <a:rPr lang="ja-JP" altLang="en-US" b="1" dirty="0"/>
              <a:t>検出結果の利用方法</a:t>
            </a:r>
          </a:p>
          <a:p>
            <a:r>
              <a:rPr lang="ja-JP" altLang="en-US" dirty="0"/>
              <a:t>顔座標を</a:t>
            </a:r>
            <a:r>
              <a:rPr lang="en-US" altLang="ja-JP" dirty="0"/>
              <a:t>Gaze-LLE</a:t>
            </a:r>
            <a:r>
              <a:rPr lang="ja-JP" altLang="en-US" dirty="0"/>
              <a:t>に与える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6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27175C-9886-811B-307C-EE08D446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全体の処理フロー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52E990-EA72-D966-670D-9C79C25C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b="1" dirty="0"/>
              <a:t>ステップ</a:t>
            </a:r>
            <a:r>
              <a:rPr lang="en-US" altLang="ja-JP" b="1" dirty="0"/>
              <a:t>1</a:t>
            </a:r>
            <a:r>
              <a:rPr lang="ja-JP" altLang="en-US" b="1" dirty="0"/>
              <a:t>：対象人物の特定</a:t>
            </a:r>
          </a:p>
          <a:p>
            <a:r>
              <a:rPr lang="en-US" altLang="ja-JP" dirty="0" err="1"/>
              <a:t>RetinaFace</a:t>
            </a:r>
            <a:r>
              <a:rPr lang="ja-JP" altLang="en-US" dirty="0"/>
              <a:t>が画像から</a:t>
            </a:r>
            <a:r>
              <a:rPr lang="ja-JP" altLang="en-US" b="1" dirty="0"/>
              <a:t>顔を検出</a:t>
            </a:r>
            <a:r>
              <a:rPr lang="ja-JP" altLang="en-US" dirty="0"/>
              <a:t>し、各人物を識別する。</a:t>
            </a:r>
          </a:p>
          <a:p>
            <a:pPr marL="0" indent="0">
              <a:buNone/>
            </a:pPr>
            <a:r>
              <a:rPr lang="ja-JP" altLang="en-US" b="1" dirty="0"/>
              <a:t>ステップ</a:t>
            </a:r>
            <a:r>
              <a:rPr lang="en-US" altLang="ja-JP" b="1" dirty="0"/>
              <a:t>2</a:t>
            </a:r>
            <a:r>
              <a:rPr lang="ja-JP" altLang="en-US" b="1" dirty="0"/>
              <a:t>：シーン理解</a:t>
            </a:r>
          </a:p>
          <a:p>
            <a:r>
              <a:rPr lang="en-US" altLang="ja-JP" dirty="0"/>
              <a:t>DINOv2</a:t>
            </a:r>
            <a:r>
              <a:rPr lang="ja-JP" altLang="en-US" dirty="0"/>
              <a:t>が</a:t>
            </a:r>
            <a:r>
              <a:rPr lang="ja-JP" altLang="en-US" b="1" dirty="0"/>
              <a:t>画像全体から特徴を抽出</a:t>
            </a:r>
            <a:r>
              <a:rPr lang="ja-JP" altLang="en-US" dirty="0"/>
              <a:t>し、</a:t>
            </a:r>
            <a:r>
              <a:rPr lang="ja-JP" altLang="en-US" b="1" dirty="0"/>
              <a:t>物体配置や空間構造の情報を取得</a:t>
            </a:r>
            <a:r>
              <a:rPr lang="ja-JP" altLang="en-US" dirty="0"/>
              <a:t>する。</a:t>
            </a:r>
          </a:p>
          <a:p>
            <a:pPr marL="0" indent="0">
              <a:buNone/>
            </a:pPr>
            <a:r>
              <a:rPr lang="ja-JP" altLang="en-US" b="1" dirty="0"/>
              <a:t>ステップ</a:t>
            </a:r>
            <a:r>
              <a:rPr lang="en-US" altLang="ja-JP" b="1" dirty="0"/>
              <a:t>3</a:t>
            </a:r>
            <a:r>
              <a:rPr lang="ja-JP" altLang="en-US" b="1" dirty="0"/>
              <a:t>：視線計算</a:t>
            </a:r>
          </a:p>
          <a:p>
            <a:r>
              <a:rPr lang="en-US" altLang="ja-JP" dirty="0"/>
              <a:t>Gaze-LLE</a:t>
            </a:r>
            <a:r>
              <a:rPr lang="ja-JP" altLang="en-US" dirty="0"/>
              <a:t>が顔位置と抽出された特徴を統合し、</a:t>
            </a:r>
            <a:r>
              <a:rPr lang="ja-JP" altLang="en-US" b="1" dirty="0"/>
              <a:t>各人物の視線方向を計算</a:t>
            </a:r>
            <a:r>
              <a:rPr lang="ja-JP" altLang="en-US" dirty="0"/>
              <a:t>する。</a:t>
            </a:r>
          </a:p>
          <a:p>
            <a:pPr marL="0" indent="0">
              <a:buNone/>
            </a:pPr>
            <a:r>
              <a:rPr lang="ja-JP" altLang="en-US" b="1" dirty="0"/>
              <a:t>ステップ</a:t>
            </a:r>
            <a:r>
              <a:rPr lang="en-US" altLang="ja-JP" b="1" dirty="0"/>
              <a:t>4</a:t>
            </a:r>
            <a:r>
              <a:rPr lang="ja-JP" altLang="en-US" b="1" dirty="0"/>
              <a:t>：結果出力</a:t>
            </a:r>
          </a:p>
          <a:p>
            <a:r>
              <a:rPr lang="en-US" altLang="ja-JP" dirty="0"/>
              <a:t>64×64</a:t>
            </a:r>
            <a:r>
              <a:rPr lang="ja-JP" altLang="en-US" dirty="0"/>
              <a:t>の確率分布として出力する。各マスの値は、その位置が注視点である確率を表す。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219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362</Words>
  <Application>Microsoft Office PowerPoint</Application>
  <PresentationFormat>画面に合わせる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テーマ</vt:lpstr>
      <vt:lpstr>Gaze-LLE による視線推定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DINOv2の役割</vt:lpstr>
      <vt:lpstr>RetinaFaceによる顔検出</vt:lpstr>
      <vt:lpstr>全体の処理フロー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金子　邦彦</dc:creator>
  <cp:lastModifiedBy>金子　邦彦</cp:lastModifiedBy>
  <cp:revision>2</cp:revision>
  <dcterms:created xsi:type="dcterms:W3CDTF">2025-11-25T01:13:53Z</dcterms:created>
  <dcterms:modified xsi:type="dcterms:W3CDTF">2025-11-25T01:40:25Z</dcterms:modified>
</cp:coreProperties>
</file>