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42" d="100"/>
          <a:sy n="42" d="100"/>
        </p:scale>
        <p:origin x="153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7413-D6BE-4439-8CB3-4229269E514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342C-F856-4970-8EAE-115DEAEE5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827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7413-D6BE-4439-8CB3-4229269E514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342C-F856-4970-8EAE-115DEAEE5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96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7413-D6BE-4439-8CB3-4229269E514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342C-F856-4970-8EAE-115DEAEE5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79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7413-D6BE-4439-8CB3-4229269E514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342C-F856-4970-8EAE-115DEAEE5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142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7413-D6BE-4439-8CB3-4229269E514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342C-F856-4970-8EAE-115DEAEE5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019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7413-D6BE-4439-8CB3-4229269E514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342C-F856-4970-8EAE-115DEAEE5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96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7413-D6BE-4439-8CB3-4229269E514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342C-F856-4970-8EAE-115DEAEE5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67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7413-D6BE-4439-8CB3-4229269E514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342C-F856-4970-8EAE-115DEAEE5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77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7413-D6BE-4439-8CB3-4229269E514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342C-F856-4970-8EAE-115DEAEE5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44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7413-D6BE-4439-8CB3-4229269E514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342C-F856-4970-8EAE-115DEAEE5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7413-D6BE-4439-8CB3-4229269E514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8342C-F856-4970-8EAE-115DEAEE5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80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E7413-D6BE-4439-8CB3-4229269E5140}" type="datetimeFigureOut">
              <a:rPr kumimoji="1" lang="ja-JP" altLang="en-US" smtClean="0"/>
              <a:t>2025/10/30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08342C-F856-4970-8EAE-115DEAEE56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9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kaneko.jp/ai/intro/groundingdino-findin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F55CC-5A7D-1487-50CE-78EF55BCFB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Grounding DINO </a:t>
            </a:r>
            <a:r>
              <a:rPr kumimoji="1" lang="ja-JP" altLang="en-US" dirty="0"/>
              <a:t>による</a:t>
            </a:r>
            <a:br>
              <a:rPr kumimoji="1" lang="en-US" altLang="ja-JP" dirty="0"/>
            </a:br>
            <a:r>
              <a:rPr kumimoji="1" lang="ja-JP" altLang="en-US" dirty="0"/>
              <a:t>検出システム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882D2E-B9D8-C359-C4BC-7E313F61B0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73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7A6C41-5E28-A447-5032-0D6EC6E78EA5}"/>
              </a:ext>
            </a:extLst>
          </p:cNvPr>
          <p:cNvSpPr txBox="1"/>
          <p:nvPr/>
        </p:nvSpPr>
        <p:spPr>
          <a:xfrm>
            <a:off x="731520" y="5163235"/>
            <a:ext cx="707136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建築異常検出 </a:t>
            </a:r>
            <a:r>
              <a:rPr lang="en-US" altLang="ja-JP" dirty="0"/>
              <a:t>- </a:t>
            </a:r>
            <a:r>
              <a:rPr lang="ja-JP" altLang="en-US" dirty="0"/>
              <a:t>床・壁・天井の劣化や損傷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23</a:t>
            </a:r>
            <a:r>
              <a:rPr lang="ja-JP" altLang="en-US" dirty="0"/>
              <a:t>種類のキーワードで画像内の検索</a:t>
            </a:r>
            <a:endParaRPr lang="en-US" altLang="ja-JP" dirty="0"/>
          </a:p>
          <a:p>
            <a:r>
              <a:rPr lang="ja-JP" altLang="en-US" dirty="0"/>
              <a:t>　</a:t>
            </a:r>
            <a:r>
              <a:rPr lang="ja-JP" altLang="en-US" b="1" dirty="0"/>
              <a:t>ひび割れ</a:t>
            </a:r>
            <a:r>
              <a:rPr lang="en-US" altLang="ja-JP" b="1" dirty="0"/>
              <a:t>,</a:t>
            </a:r>
            <a:r>
              <a:rPr lang="ja-JP" altLang="en-US" b="1" dirty="0"/>
              <a:t>穴</a:t>
            </a:r>
            <a:r>
              <a:rPr lang="en-US" altLang="ja-JP" b="1" dirty="0"/>
              <a:t>,</a:t>
            </a:r>
            <a:r>
              <a:rPr lang="ja-JP" altLang="en-US" b="1" dirty="0"/>
              <a:t>へこみ</a:t>
            </a:r>
            <a:r>
              <a:rPr lang="en-US" altLang="ja-JP" b="1" dirty="0"/>
              <a:t>,</a:t>
            </a:r>
            <a:r>
              <a:rPr lang="ja-JP" altLang="en-US" b="1" dirty="0"/>
              <a:t>傷</a:t>
            </a:r>
            <a:r>
              <a:rPr lang="en-US" altLang="ja-JP" b="1" dirty="0"/>
              <a:t>,</a:t>
            </a:r>
            <a:r>
              <a:rPr lang="ja-JP" altLang="en-US" b="1" dirty="0"/>
              <a:t>剥がれ</a:t>
            </a:r>
            <a:r>
              <a:rPr lang="en-US" altLang="ja-JP" b="1" dirty="0"/>
              <a:t>,</a:t>
            </a:r>
            <a:r>
              <a:rPr lang="ja-JP" altLang="en-US" b="1" dirty="0"/>
              <a:t>剥離</a:t>
            </a:r>
            <a:r>
              <a:rPr lang="en-US" altLang="ja-JP" b="1" dirty="0"/>
              <a:t>,</a:t>
            </a:r>
            <a:r>
              <a:rPr lang="ja-JP" altLang="en-US" b="1" dirty="0"/>
              <a:t>欠け</a:t>
            </a:r>
            <a:r>
              <a:rPr lang="en-US" altLang="ja-JP" b="1" dirty="0"/>
              <a:t>,</a:t>
            </a:r>
            <a:r>
              <a:rPr lang="ja-JP" altLang="en-US" b="1" dirty="0"/>
              <a:t>汚れ・染み</a:t>
            </a:r>
            <a:r>
              <a:rPr lang="en-US" altLang="ja-JP" b="1" dirty="0"/>
              <a:t>,</a:t>
            </a:r>
            <a:r>
              <a:rPr lang="ja-JP" altLang="en-US" b="1" dirty="0"/>
              <a:t>油汚れ</a:t>
            </a:r>
            <a:r>
              <a:rPr lang="en-US" altLang="ja-JP" b="1" dirty="0"/>
              <a:t>,</a:t>
            </a:r>
            <a:r>
              <a:rPr lang="ja-JP" altLang="en-US" b="1" dirty="0"/>
              <a:t>錆染み</a:t>
            </a:r>
            <a:r>
              <a:rPr lang="en-US" altLang="ja-JP" b="1" dirty="0"/>
              <a:t>,</a:t>
            </a:r>
            <a:r>
              <a:rPr lang="ja-JP" altLang="en-US" b="1" dirty="0"/>
              <a:t>変色</a:t>
            </a:r>
            <a:r>
              <a:rPr lang="en-US" altLang="ja-JP" b="1" dirty="0"/>
              <a:t>,</a:t>
            </a:r>
            <a:r>
              <a:rPr lang="ja-JP" altLang="en-US" b="1" dirty="0"/>
              <a:t>水損</a:t>
            </a:r>
            <a:r>
              <a:rPr lang="en-US" altLang="ja-JP" b="1" dirty="0"/>
              <a:t>,</a:t>
            </a:r>
            <a:r>
              <a:rPr lang="ja-JP" altLang="en-US" b="1" dirty="0"/>
              <a:t>水漏れ跡</a:t>
            </a:r>
            <a:r>
              <a:rPr lang="en-US" altLang="ja-JP" b="1" dirty="0"/>
              <a:t>,</a:t>
            </a:r>
            <a:r>
              <a:rPr lang="ja-JP" altLang="en-US" b="1" dirty="0"/>
              <a:t>白華現象</a:t>
            </a:r>
            <a:r>
              <a:rPr lang="en-US" altLang="ja-JP" b="1" dirty="0"/>
              <a:t>,</a:t>
            </a:r>
            <a:r>
              <a:rPr lang="ja-JP" altLang="en-US" b="1" dirty="0"/>
              <a:t>カビ</a:t>
            </a:r>
            <a:r>
              <a:rPr lang="en-US" altLang="ja-JP" b="1" dirty="0"/>
              <a:t>,</a:t>
            </a:r>
            <a:r>
              <a:rPr lang="ja-JP" altLang="en-US" b="1" dirty="0"/>
              <a:t>カビ斑点</a:t>
            </a:r>
            <a:r>
              <a:rPr lang="en-US" altLang="ja-JP" b="1" dirty="0"/>
              <a:t>,</a:t>
            </a:r>
            <a:r>
              <a:rPr lang="ja-JP" altLang="en-US" b="1" dirty="0"/>
              <a:t>腐食</a:t>
            </a:r>
            <a:r>
              <a:rPr lang="en-US" altLang="ja-JP" b="1" dirty="0"/>
              <a:t>,</a:t>
            </a:r>
            <a:r>
              <a:rPr lang="ja-JP" altLang="en-US" b="1" dirty="0"/>
              <a:t>錆</a:t>
            </a:r>
            <a:r>
              <a:rPr lang="en-US" altLang="ja-JP" b="1" dirty="0"/>
              <a:t>,</a:t>
            </a:r>
            <a:r>
              <a:rPr lang="ja-JP" altLang="en-US" b="1" dirty="0"/>
              <a:t>膨らみ・浮き</a:t>
            </a:r>
            <a:r>
              <a:rPr lang="en-US" altLang="ja-JP" b="1" dirty="0"/>
              <a:t>,</a:t>
            </a:r>
            <a:r>
              <a:rPr lang="ja-JP" altLang="en-US" b="1" dirty="0"/>
              <a:t>反り</a:t>
            </a:r>
            <a:r>
              <a:rPr lang="en-US" altLang="ja-JP" b="1" dirty="0"/>
              <a:t>,</a:t>
            </a:r>
            <a:r>
              <a:rPr lang="ja-JP" altLang="en-US" b="1" dirty="0"/>
              <a:t>劣化　</a:t>
            </a:r>
            <a:r>
              <a:rPr lang="ja-JP" altLang="en-US" dirty="0"/>
              <a:t>（以上を英語で指定）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A4E332-DD8F-F37D-04F9-DB4F2D8F2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1" y="217437"/>
            <a:ext cx="4298519" cy="35163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4B584D2-E753-5043-659B-621990A2D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8" y="4006524"/>
            <a:ext cx="4168762" cy="5197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A74FE05-DBB1-BF82-9BE6-3A7B8FE08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98" y="217437"/>
            <a:ext cx="4506702" cy="37232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D1AFD19-6B26-0AAF-B58A-E4A185B8A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6564" y="4056355"/>
            <a:ext cx="3791656" cy="65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28EA-7E65-81BE-BEB9-7F9D37A15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GroundingDINO</a:t>
            </a:r>
            <a:r>
              <a:rPr lang="ja-JP" altLang="en-US" dirty="0"/>
              <a:t>とは何か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19DABF-8B48-6D44-47B1-A453A31EE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従来の物体検出の限界</a:t>
            </a:r>
            <a:r>
              <a:rPr kumimoji="1" lang="ja-JP" altLang="en-US" dirty="0"/>
              <a:t>：事前に学習させた物体しか検出できない</a:t>
            </a:r>
            <a:endParaRPr kumimoji="1" lang="en-US" altLang="ja-JP" dirty="0"/>
          </a:p>
          <a:p>
            <a:r>
              <a:rPr kumimoji="1" lang="en-US" altLang="ja-JP" b="1" dirty="0" err="1"/>
              <a:t>GroundingDINO</a:t>
            </a:r>
            <a:r>
              <a:rPr kumimoji="1" lang="ja-JP" altLang="en-US" b="1" dirty="0"/>
              <a:t>の特徴</a:t>
            </a:r>
            <a:r>
              <a:rPr kumimoji="1" lang="ja-JP" altLang="en-US" dirty="0"/>
              <a:t>：言葉で指定するだけで、未学習の物体も検出可能</a:t>
            </a:r>
            <a:endParaRPr kumimoji="1" lang="en-US" altLang="ja-JP" dirty="0"/>
          </a:p>
          <a:p>
            <a:r>
              <a:rPr kumimoji="1" lang="ja-JP" altLang="en-US" b="1" dirty="0"/>
              <a:t>ゼロショット検出</a:t>
            </a:r>
            <a:r>
              <a:rPr kumimoji="1" lang="ja-JP" altLang="en-US" dirty="0"/>
              <a:t>：「</a:t>
            </a:r>
            <a:r>
              <a:rPr kumimoji="1" lang="ja-JP" altLang="en-US" b="1" dirty="0"/>
              <a:t>ひび割れ</a:t>
            </a:r>
            <a:r>
              <a:rPr kumimoji="1" lang="ja-JP" altLang="en-US" dirty="0"/>
              <a:t>」「</a:t>
            </a:r>
            <a:r>
              <a:rPr kumimoji="1" lang="ja-JP" altLang="en-US" b="1" dirty="0"/>
              <a:t>錆</a:t>
            </a:r>
            <a:r>
              <a:rPr kumimoji="1" lang="ja-JP" altLang="en-US" dirty="0"/>
              <a:t>」などテキストで指定→画像から自動検出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画像理解 </a:t>
            </a:r>
            <a:r>
              <a:rPr kumimoji="1" lang="en-US" altLang="ja-JP" b="1" dirty="0"/>
              <a:t>+ </a:t>
            </a:r>
            <a:r>
              <a:rPr kumimoji="1" lang="ja-JP" altLang="en-US" b="1" dirty="0"/>
              <a:t>言語理解 </a:t>
            </a:r>
            <a:r>
              <a:rPr kumimoji="1" lang="en-US" altLang="ja-JP" b="1" dirty="0"/>
              <a:t>= </a:t>
            </a:r>
            <a:r>
              <a:rPr kumimoji="1" lang="ja-JP" altLang="en-US" b="1" dirty="0"/>
              <a:t>柔軟な物体検出</a:t>
            </a:r>
          </a:p>
        </p:txBody>
      </p:sp>
    </p:spTree>
    <p:extLst>
      <p:ext uri="{BB962C8B-B14F-4D97-AF65-F5344CB8AC3E}">
        <p14:creationId xmlns:p14="http://schemas.microsoft.com/office/powerpoint/2010/main" val="50768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D3D5D3-B807-BF77-C88C-ACF62C38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/>
              <a:t>技術の仕組み（アーキテクチャ）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AFBC6CE-57A0-B4B7-87A0-0D349BCB1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/>
              <a:t>3</a:t>
            </a:r>
            <a:r>
              <a:rPr kumimoji="1" lang="ja-JP" altLang="en-US" b="1" dirty="0"/>
              <a:t>段階の処理プロセス</a:t>
            </a:r>
            <a:endParaRPr kumimoji="1" lang="en-US" altLang="ja-JP" b="1" dirty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sz="2800" dirty="0"/>
              <a:t>画像とテキストを別々に解析</a:t>
            </a:r>
            <a:endParaRPr kumimoji="1" lang="en-US" altLang="ja-JP" sz="2800" dirty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sz="2800" dirty="0"/>
              <a:t>両方の情報を統合（クロスモダリティ融合）</a:t>
            </a:r>
            <a:endParaRPr kumimoji="1" lang="en-US" altLang="ja-JP" sz="2800" dirty="0"/>
          </a:p>
          <a:p>
            <a:pPr marL="971550" lvl="1" indent="-514350">
              <a:buFont typeface="+mj-lt"/>
              <a:buAutoNum type="arabicPeriod"/>
            </a:pPr>
            <a:r>
              <a:rPr kumimoji="1" lang="ja-JP" altLang="en-US" sz="2800" dirty="0"/>
              <a:t>該当する物体の位置を特定</a:t>
            </a:r>
            <a:endParaRPr kumimoji="1" lang="en-US" altLang="ja-JP" sz="2800" dirty="0"/>
          </a:p>
          <a:p>
            <a:r>
              <a:rPr kumimoji="1" lang="ja-JP" altLang="en-US" b="1" dirty="0"/>
              <a:t>なぜ事前学習なしで検出できるのか</a:t>
            </a:r>
            <a:r>
              <a:rPr kumimoji="1" lang="ja-JP" altLang="en-US" dirty="0"/>
              <a:t>：言語モデルが物体の「概念」を理解しているため</a:t>
            </a:r>
            <a:endParaRPr kumimoji="1" lang="en-US" altLang="ja-JP" dirty="0"/>
          </a:p>
          <a:p>
            <a:r>
              <a:rPr kumimoji="1" lang="ja-JP" altLang="en-US" dirty="0"/>
              <a:t>信頼度で検出の厳密さを調整</a:t>
            </a:r>
          </a:p>
        </p:txBody>
      </p:sp>
    </p:spTree>
    <p:extLst>
      <p:ext uri="{BB962C8B-B14F-4D97-AF65-F5344CB8AC3E}">
        <p14:creationId xmlns:p14="http://schemas.microsoft.com/office/powerpoint/2010/main" val="4026979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846F9-AAC5-06B2-905F-06ECDFE1F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実用例と体験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74633E-3692-F49B-E2E1-AAD7647EF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6</a:t>
            </a:r>
            <a:r>
              <a:rPr kumimoji="1" lang="ja-JP" altLang="en-US" dirty="0"/>
              <a:t>つの専門検出モード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建築異常、道路インフラ、医療・安全設備、セキュリティ・防災、飲食店衛生、有用情報</a:t>
            </a:r>
            <a:endParaRPr kumimoji="1" lang="en-US" altLang="ja-JP" dirty="0"/>
          </a:p>
          <a:p>
            <a:r>
              <a:rPr kumimoji="1" lang="ja-JP" altLang="en-US" dirty="0"/>
              <a:t>実際の活用シーン：建物点検、インフラ保全、施設管理の自動化</a:t>
            </a:r>
            <a:endParaRPr kumimoji="1" lang="en-US" altLang="ja-JP" dirty="0"/>
          </a:p>
          <a:p>
            <a:r>
              <a:rPr kumimoji="1" lang="ja-JP" altLang="en-US"/>
              <a:t>体験</a:t>
            </a:r>
            <a:r>
              <a:rPr kumimoji="1" lang="ja-JP" altLang="en-US" dirty="0"/>
              <a:t>の流れ：モード選択→画像アップロード→自動検出→結果確認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次のページに </a:t>
            </a:r>
            <a:r>
              <a:rPr kumimoji="1" lang="en-US" altLang="ja-JP" dirty="0" err="1"/>
              <a:t>Colab</a:t>
            </a:r>
            <a:r>
              <a:rPr kumimoji="1" lang="en-US" altLang="ja-JP" dirty="0"/>
              <a:t> </a:t>
            </a:r>
            <a:r>
              <a:rPr kumimoji="1" lang="ja-JP" altLang="en-US" dirty="0"/>
              <a:t>コードへのリンク掲載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https://www.kkaneko.jp/ai/intro/groundingdino-finding.html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659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0FEA952-3AB1-633F-2329-2D8A5C55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636"/>
            <a:ext cx="8961120" cy="544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8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6694E88-FD50-5C30-FDD3-A895DEEC3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7" y="54529"/>
            <a:ext cx="8106503" cy="707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9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578B34B-EB97-2BD9-7F7C-1ABE22700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4" y="60240"/>
            <a:ext cx="8989765" cy="650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5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A35BF5-830E-33C3-2CD5-265038B2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発展例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CE02608-A624-347B-997B-439C65901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セグメンテーション（区分け）の技術との組み合わせ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B9876EA-684D-0B16-D15E-DC73B430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798724"/>
            <a:ext cx="8155397" cy="286293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37C374-6D13-3B8D-1E47-3EB4B468C177}"/>
              </a:ext>
            </a:extLst>
          </p:cNvPr>
          <p:cNvSpPr txBox="1"/>
          <p:nvPr/>
        </p:nvSpPr>
        <p:spPr>
          <a:xfrm>
            <a:off x="494301" y="6111449"/>
            <a:ext cx="8155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/>
              <a:t>https://colab.research.google.com/drive/1_RgHJNTzdGU3PTajpFzhTQ2GPJre0t8g?usp=sharing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E6C3AA2-3CB0-5E99-B835-B8970E303D88}"/>
              </a:ext>
            </a:extLst>
          </p:cNvPr>
          <p:cNvSpPr txBox="1"/>
          <p:nvPr/>
        </p:nvSpPr>
        <p:spPr>
          <a:xfrm>
            <a:off x="5265420" y="570188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セグメンテーション後</a:t>
            </a:r>
          </a:p>
        </p:txBody>
      </p:sp>
    </p:spTree>
    <p:extLst>
      <p:ext uri="{BB962C8B-B14F-4D97-AF65-F5344CB8AC3E}">
        <p14:creationId xmlns:p14="http://schemas.microsoft.com/office/powerpoint/2010/main" val="161592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331</Words>
  <Application>Microsoft Office PowerPoint</Application>
  <PresentationFormat>画面に合わせる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テーマ</vt:lpstr>
      <vt:lpstr>Grounding DINO による 検出システム</vt:lpstr>
      <vt:lpstr>PowerPoint プレゼンテーション</vt:lpstr>
      <vt:lpstr>GroundingDINOとは何か</vt:lpstr>
      <vt:lpstr>技術の仕組み（アーキテクチャ）</vt:lpstr>
      <vt:lpstr>実用例と体験</vt:lpstr>
      <vt:lpstr>PowerPoint プレゼンテーション</vt:lpstr>
      <vt:lpstr>PowerPoint プレゼンテーション</vt:lpstr>
      <vt:lpstr>PowerPoint プレゼンテーション</vt:lpstr>
      <vt:lpstr>発展例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金子　邦彦</dc:creator>
  <cp:lastModifiedBy>金子　邦彦</cp:lastModifiedBy>
  <cp:revision>3</cp:revision>
  <dcterms:created xsi:type="dcterms:W3CDTF">2025-10-29T09:00:19Z</dcterms:created>
  <dcterms:modified xsi:type="dcterms:W3CDTF">2025-10-29T23:52:34Z</dcterms:modified>
</cp:coreProperties>
</file>