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1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14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38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1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74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7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1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5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74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93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83C74-D2AD-49D8-947D-9B6E23AD5216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9BB5A-E559-48F1-B030-BAB7867F0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0AF6A-FE2C-1765-033E-F76BE8EA6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YOLO11 </a:t>
            </a:r>
            <a:r>
              <a:rPr lang="ja-JP" altLang="en-US" dirty="0"/>
              <a:t>による </a:t>
            </a:r>
            <a:r>
              <a:rPr lang="en-US" altLang="ja-JP" dirty="0"/>
              <a:t>ImageNet </a:t>
            </a:r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56456A-DA16-BAFE-214D-0B2725C54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1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D4918-3D48-62A7-8CD4-368D6B68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画像分類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164980-D1F4-3607-D592-C6BEA10A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ChatGPT</a:t>
            </a:r>
            <a:r>
              <a:rPr kumimoji="1" lang="ja-JP" altLang="en-US" dirty="0"/>
              <a:t>を使用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プロンプト「この画像を説明してください」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5" name="図 4" descr="ネクタイをした男性の顔&#10;&#10;AI 生成コンテンツは誤りを含む可能性があります。">
            <a:extLst>
              <a:ext uri="{FF2B5EF4-FFF2-40B4-BE49-F238E27FC236}">
                <a16:creationId xmlns:a16="http://schemas.microsoft.com/office/drawing/2014/main" id="{E93E3678-904D-A06B-317C-D4BE78C4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86596"/>
            <a:ext cx="3416949" cy="33062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6AF893-287F-E771-A9D2-7A795594D268}"/>
              </a:ext>
            </a:extLst>
          </p:cNvPr>
          <p:cNvSpPr txBox="1"/>
          <p:nvPr/>
        </p:nvSpPr>
        <p:spPr>
          <a:xfrm>
            <a:off x="4278429" y="342900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/>
              <a:t>ChatGPT:</a:t>
            </a:r>
          </a:p>
          <a:p>
            <a:pPr>
              <a:buNone/>
            </a:pPr>
            <a:r>
              <a:rPr lang="ja-JP" altLang="en-US" b="1" dirty="0"/>
              <a:t>この画像には、オフィスのような室内で男性が写っています。男性はメガネをかけており、白いワイシャツに青系のネクタイを着用しています。彼はやや横（左側）を向いており、背景にはブラインドのかかった窓や、プリンターのような機器、ケーブル類が見えます。全体的に、ビジネスシーンでの一コマのような印象です。</a:t>
            </a:r>
          </a:p>
        </p:txBody>
      </p:sp>
    </p:spTree>
    <p:extLst>
      <p:ext uri="{BB962C8B-B14F-4D97-AF65-F5344CB8AC3E}">
        <p14:creationId xmlns:p14="http://schemas.microsoft.com/office/powerpoint/2010/main" val="146588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E715F-8112-4C48-55D4-8C1FDE91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ImageNet 1K </a:t>
            </a:r>
            <a:r>
              <a:rPr kumimoji="1" lang="ja-JP" altLang="en-US" dirty="0"/>
              <a:t>で学習済みの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による画像分類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8C825-2EE7-20D0-114B-20D32C434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画像分類は、</a:t>
            </a:r>
            <a:r>
              <a:rPr lang="ja-JP" altLang="en-US" dirty="0"/>
              <a:t>入力画像全体を見て「</a:t>
            </a:r>
            <a:r>
              <a:rPr lang="ja-JP" altLang="en-US" b="1" dirty="0"/>
              <a:t>これは何の画像か</a:t>
            </a:r>
            <a:r>
              <a:rPr lang="ja-JP" altLang="en-US" dirty="0"/>
              <a:t>」を</a:t>
            </a:r>
            <a:r>
              <a:rPr lang="en-US" altLang="ja-JP" b="1" dirty="0"/>
              <a:t>1</a:t>
            </a:r>
            <a:r>
              <a:rPr lang="ja-JP" altLang="en-US" b="1" dirty="0"/>
              <a:t>つのクラスラベル</a:t>
            </a:r>
            <a:r>
              <a:rPr lang="ja-JP" altLang="en-US" dirty="0"/>
              <a:t>で答えるタスク</a:t>
            </a:r>
            <a:endParaRPr kumimoji="1" lang="ja-JP" altLang="en-US" dirty="0"/>
          </a:p>
        </p:txBody>
      </p:sp>
      <p:pic>
        <p:nvPicPr>
          <p:cNvPr id="4" name="図 3" descr="ネクタイをした男性の顔&#10;&#10;AI 生成コンテンツは誤りを含む可能性があります。">
            <a:extLst>
              <a:ext uri="{FF2B5EF4-FFF2-40B4-BE49-F238E27FC236}">
                <a16:creationId xmlns:a16="http://schemas.microsoft.com/office/drawing/2014/main" id="{9E6D9F20-10AD-8E73-F6E0-4ADE3EC2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86596"/>
            <a:ext cx="3416949" cy="33062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D9E3FD-F3A3-A8C0-BD4D-A266B926E9D0}"/>
              </a:ext>
            </a:extLst>
          </p:cNvPr>
          <p:cNvSpPr txBox="1"/>
          <p:nvPr/>
        </p:nvSpPr>
        <p:spPr>
          <a:xfrm>
            <a:off x="4451684" y="400129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分類結果（上位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クラス）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kimono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6.38%) 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notebook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6.02%) 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laptop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4.86%)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541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6C315-6FDC-1E49-94F7-3C67C990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ImageNet-1K</a:t>
            </a:r>
            <a:r>
              <a:rPr lang="ja-JP" altLang="en-US" dirty="0"/>
              <a:t>（</a:t>
            </a:r>
            <a:r>
              <a:rPr lang="en-US" altLang="ja-JP" dirty="0"/>
              <a:t>ILSVRC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D27FF-95AA-FD54-D88D-C07B986F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1000</a:t>
            </a:r>
            <a:r>
              <a:rPr kumimoji="1" lang="ja-JP" altLang="en-US" b="1" dirty="0"/>
              <a:t>クラス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カテゴリ（犬種、猫種、動物、乗り物、日用品など）の画像データ</a:t>
            </a:r>
            <a:endParaRPr kumimoji="1" lang="en-US" altLang="ja-JP" b="1" dirty="0"/>
          </a:p>
          <a:p>
            <a:r>
              <a:rPr kumimoji="1" lang="ja-JP" altLang="en-US" dirty="0"/>
              <a:t>約</a:t>
            </a:r>
            <a:r>
              <a:rPr kumimoji="1" lang="en-US" altLang="ja-JP" dirty="0"/>
              <a:t>128</a:t>
            </a:r>
            <a:r>
              <a:rPr kumimoji="1" lang="ja-JP" altLang="en-US" dirty="0"/>
              <a:t>万枚の訓練画像、</a:t>
            </a:r>
            <a:r>
              <a:rPr kumimoji="1" lang="en-US" altLang="ja-JP" dirty="0"/>
              <a:t>5</a:t>
            </a:r>
            <a:r>
              <a:rPr kumimoji="1" lang="ja-JP" altLang="en-US" dirty="0"/>
              <a:t>万枚の検証画像</a:t>
            </a:r>
            <a:endParaRPr kumimoji="1" lang="en-US" altLang="ja-JP" dirty="0"/>
          </a:p>
          <a:p>
            <a:r>
              <a:rPr kumimoji="1" lang="ja-JP" altLang="en-US" dirty="0"/>
              <a:t>各クラスに約</a:t>
            </a:r>
            <a:r>
              <a:rPr kumimoji="1" lang="en-US" altLang="ja-JP" dirty="0"/>
              <a:t>1300</a:t>
            </a:r>
            <a:r>
              <a:rPr kumimoji="1" lang="ja-JP" altLang="en-US" dirty="0"/>
              <a:t>枚の画像が含まれる</a:t>
            </a:r>
            <a:endParaRPr kumimoji="1" lang="en-US" altLang="ja-JP" dirty="0"/>
          </a:p>
          <a:p>
            <a:r>
              <a:rPr lang="en-US" altLang="ja-JP" dirty="0"/>
              <a:t>ImageNet </a:t>
            </a:r>
            <a:r>
              <a:rPr lang="ja-JP" altLang="en-US" dirty="0"/>
              <a:t>は </a:t>
            </a:r>
            <a:r>
              <a:rPr lang="en-US" altLang="ja-JP" dirty="0"/>
              <a:t>person, building </a:t>
            </a:r>
            <a:r>
              <a:rPr lang="ja-JP" altLang="en-US" dirty="0"/>
              <a:t>のようなクラスラベルは</a:t>
            </a:r>
            <a:r>
              <a:rPr lang="ja-JP" altLang="en-US" dirty="0">
                <a:solidFill>
                  <a:srgbClr val="FF0000"/>
                </a:solidFill>
              </a:rPr>
              <a:t>ない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200" dirty="0"/>
              <a:t>具体的なクラスラベルの例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ja-JP" altLang="en-US" sz="2200" b="1" dirty="0"/>
              <a:t>人物関連</a:t>
            </a:r>
            <a:endParaRPr lang="ja-JP" altLang="en-US" sz="2200" dirty="0"/>
          </a:p>
          <a:p>
            <a:pPr marL="0" indent="0">
              <a:buNone/>
            </a:pPr>
            <a:r>
              <a:rPr lang="en-US" altLang="ja-JP" sz="2200" dirty="0"/>
              <a:t>981: ballplayer, baseball player</a:t>
            </a:r>
          </a:p>
          <a:p>
            <a:pPr marL="0" indent="0">
              <a:buNone/>
            </a:pPr>
            <a:r>
              <a:rPr lang="en-US" altLang="ja-JP" sz="2200" dirty="0"/>
              <a:t>982: groom, bridegroom</a:t>
            </a:r>
          </a:p>
          <a:p>
            <a:pPr marL="0" indent="0">
              <a:buNone/>
            </a:pPr>
            <a:r>
              <a:rPr lang="en-US" altLang="ja-JP" sz="2200" dirty="0"/>
              <a:t>983: scuba diver</a:t>
            </a:r>
          </a:p>
          <a:p>
            <a:pPr marL="0" indent="0">
              <a:buNone/>
            </a:pP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199836-02BE-9F12-AD04-845B30599B44}"/>
              </a:ext>
            </a:extLst>
          </p:cNvPr>
          <p:cNvSpPr txBox="1"/>
          <p:nvPr/>
        </p:nvSpPr>
        <p:spPr>
          <a:xfrm>
            <a:off x="4572000" y="4553882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/>
              <a:t>建物関連</a:t>
            </a:r>
            <a:endParaRPr lang="ja-JP" altLang="en-US" sz="2000" dirty="0"/>
          </a:p>
          <a:p>
            <a:r>
              <a:rPr lang="en-US" altLang="ja-JP" sz="2000" dirty="0"/>
              <a:t>497: church, church building</a:t>
            </a:r>
          </a:p>
          <a:p>
            <a:r>
              <a:rPr lang="en-US" altLang="ja-JP" sz="2000" dirty="0"/>
              <a:t>663: monastery</a:t>
            </a:r>
          </a:p>
          <a:p>
            <a:r>
              <a:rPr lang="en-US" altLang="ja-JP" sz="2000" dirty="0"/>
              <a:t>668: mosque</a:t>
            </a:r>
          </a:p>
          <a:p>
            <a:r>
              <a:rPr lang="en-US" altLang="ja-JP" sz="2000" dirty="0"/>
              <a:t>698: palace</a:t>
            </a:r>
          </a:p>
          <a:p>
            <a:r>
              <a:rPr lang="en-US" altLang="ja-JP" sz="2000" dirty="0"/>
              <a:t>743: prison, prison house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73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CF09E-27B7-5D60-F5B4-A615D6F4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信頼度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FF7FBF-4E1C-FCBE-B9B4-97660302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42320"/>
          </a:xfrm>
        </p:spPr>
        <p:txBody>
          <a:bodyPr>
            <a:normAutofit/>
          </a:bodyPr>
          <a:lstStyle/>
          <a:p>
            <a:r>
              <a:rPr lang="ja-JP" altLang="en-US" b="1" dirty="0"/>
              <a:t>信頼度（確率）の意味</a:t>
            </a:r>
            <a:r>
              <a:rPr lang="ja-JP" altLang="en-US" dirty="0"/>
              <a:t> モデルが出力する各クラスの確率値。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位だけでなく、第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位・第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位を見る</a:t>
            </a:r>
            <a:endParaRPr kumimoji="1" lang="en-US" altLang="ja-JP" dirty="0"/>
          </a:p>
          <a:p>
            <a:r>
              <a:rPr kumimoji="1" lang="ja-JP" altLang="en-US" dirty="0"/>
              <a:t>類似クラス間の混同が分かる場合がある（例：「ゴールデンレトリバー」と「ラブラドール」）</a:t>
            </a:r>
            <a:endParaRPr kumimoji="1" lang="en-US" altLang="ja-JP" dirty="0"/>
          </a:p>
          <a:p>
            <a:r>
              <a:rPr kumimoji="1" lang="ja-JP" altLang="en-US" dirty="0"/>
              <a:t>画像の曖昧性</a:t>
            </a:r>
            <a:r>
              <a:rPr lang="ja-JP" altLang="en-US" dirty="0"/>
              <a:t>が分かる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6DFD79-8AA0-1DCA-AE5E-11A2658D3491}"/>
              </a:ext>
            </a:extLst>
          </p:cNvPr>
          <p:cNvSpPr txBox="1"/>
          <p:nvPr/>
        </p:nvSpPr>
        <p:spPr>
          <a:xfrm>
            <a:off x="1853957" y="282883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分類結果（上位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クラス）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kimono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6.38%) 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notebook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6.02%) </a:t>
            </a:r>
          </a:p>
          <a:p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位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laptop (</a:t>
            </a:r>
            <a:r>
              <a:rPr lang="ja-JP" altLang="en-US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信頼度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Courier New" panose="02070309020205020404" pitchFamily="49" charset="0"/>
              </a:rPr>
              <a:t>: 4.86%)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66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361</Words>
  <Application>Microsoft Office PowerPoint</Application>
  <PresentationFormat>画面に合わせる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Courier New</vt:lpstr>
      <vt:lpstr>Office テーマ</vt:lpstr>
      <vt:lpstr>YOLO11 による ImageNet 画像分類</vt:lpstr>
      <vt:lpstr>画像分類</vt:lpstr>
      <vt:lpstr>ImageNet 1K で学習済みのAIによる画像分類</vt:lpstr>
      <vt:lpstr>ImageNet-1K（ILSVRC）</vt:lpstr>
      <vt:lpstr>信頼度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2</cp:revision>
  <dcterms:created xsi:type="dcterms:W3CDTF">2025-10-28T01:31:30Z</dcterms:created>
  <dcterms:modified xsi:type="dcterms:W3CDTF">2025-10-28T01:45:07Z</dcterms:modified>
</cp:coreProperties>
</file>