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187" r:id="rId5"/>
    <p:sldId id="2188" r:id="rId6"/>
    <p:sldId id="258" r:id="rId7"/>
    <p:sldId id="259" r:id="rId8"/>
    <p:sldId id="2180" r:id="rId9"/>
    <p:sldId id="2186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46" d="100"/>
          <a:sy n="46" d="100"/>
        </p:scale>
        <p:origin x="99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5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44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345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1FBDB-3FE1-4E23-8A3E-D23037547262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541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0368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771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17190-F4F2-435C-9433-79F7AB9E97BF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353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42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10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61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68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55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03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8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8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6246D-DAC3-46FF-9CD9-9EF7B5C977BE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47137-2DED-4E73-A977-D0AD09D4AE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983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FBE731-6ED8-4A42-8A57-3C41D7584935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2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3CC33E-9B48-3F75-1637-FB597BF521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日本語小説分析システム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3CFA2F-2FA9-5CC7-395A-1BCDD2F4D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1" y="3602038"/>
            <a:ext cx="7647708" cy="1655762"/>
          </a:xfrm>
        </p:spPr>
        <p:txBody>
          <a:bodyPr>
            <a:normAutofit/>
          </a:bodyPr>
          <a:lstStyle/>
          <a:p>
            <a:r>
              <a:rPr lang="en-US" altLang="ja-JP" sz="3200" dirty="0" err="1"/>
              <a:t>BERTopic</a:t>
            </a:r>
            <a:r>
              <a:rPr lang="ja-JP" altLang="en-US" sz="3200" dirty="0"/>
              <a:t>・</a:t>
            </a:r>
            <a:r>
              <a:rPr lang="en-US" altLang="ja-JP" sz="3200" dirty="0"/>
              <a:t>c-TF-IDF</a:t>
            </a:r>
            <a:r>
              <a:rPr lang="ja-JP" altLang="en-US" sz="3200" dirty="0"/>
              <a:t>・</a:t>
            </a:r>
            <a:r>
              <a:rPr lang="en-US" altLang="ja-JP" sz="3200" dirty="0" err="1"/>
              <a:t>spaCy</a:t>
            </a:r>
            <a:r>
              <a:rPr lang="ja-JP" altLang="en-US" sz="3200" dirty="0"/>
              <a:t>による テキスト分析技術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5237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DC6EA-2BA2-2ABE-6903-88A0E425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solidFill>
                  <a:srgbClr val="FF0000"/>
                </a:solidFill>
              </a:rPr>
              <a:t>システム概要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10BD7D-76A3-F5C4-B95C-5C82F319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8589"/>
            <a:ext cx="8092786" cy="4351338"/>
          </a:xfrm>
        </p:spPr>
        <p:txBody>
          <a:bodyPr>
            <a:noAutofit/>
          </a:bodyPr>
          <a:lstStyle/>
          <a:p>
            <a:r>
              <a:rPr kumimoji="1" lang="ja-JP" altLang="en-US" b="1" dirty="0"/>
              <a:t>日本語のテキストファイル</a:t>
            </a:r>
            <a:r>
              <a:rPr kumimoji="1" lang="ja-JP" altLang="en-US" dirty="0"/>
              <a:t>を分析し、</a:t>
            </a:r>
            <a:r>
              <a:rPr kumimoji="1" lang="ja-JP" altLang="en-US" b="1" dirty="0"/>
              <a:t>テーマ</a:t>
            </a:r>
            <a:r>
              <a:rPr kumimoji="1" lang="ja-JP" altLang="en-US" dirty="0"/>
              <a:t>と</a:t>
            </a:r>
            <a:r>
              <a:rPr kumimoji="1" lang="ja-JP" altLang="en-US" b="1" dirty="0"/>
              <a:t>固有表現</a:t>
            </a:r>
            <a:r>
              <a:rPr kumimoji="1" lang="ja-JP" altLang="en-US" dirty="0"/>
              <a:t>を抽出するシステム</a:t>
            </a:r>
            <a:endParaRPr kumimoji="1" lang="en-US" altLang="ja-JP" dirty="0"/>
          </a:p>
          <a:p>
            <a:r>
              <a:rPr kumimoji="1" lang="en-US" altLang="ja-JP" dirty="0"/>
              <a:t>3</a:t>
            </a:r>
            <a:r>
              <a:rPr kumimoji="1" lang="ja-JP" altLang="en-US" dirty="0"/>
              <a:t>つの</a:t>
            </a:r>
            <a:r>
              <a:rPr kumimoji="1" lang="en-US" altLang="ja-JP" dirty="0"/>
              <a:t>AI</a:t>
            </a:r>
            <a:r>
              <a:rPr kumimoji="1" lang="ja-JP" altLang="en-US" dirty="0"/>
              <a:t>技術を順次実行</a:t>
            </a:r>
            <a:endParaRPr lang="en-US" altLang="ja-JP" dirty="0"/>
          </a:p>
          <a:p>
            <a:pPr lvl="1"/>
            <a:r>
              <a:rPr kumimoji="1" lang="en-US" altLang="ja-JP" sz="2800" dirty="0" err="1"/>
              <a:t>BERTopic</a:t>
            </a:r>
            <a:r>
              <a:rPr kumimoji="1" lang="ja-JP" altLang="en-US" sz="2800" dirty="0"/>
              <a:t>：</a:t>
            </a:r>
            <a:r>
              <a:rPr kumimoji="1" lang="ja-JP" altLang="en-US" sz="2800" b="1" dirty="0"/>
              <a:t>トピックモデリング（テーマ抽出）</a:t>
            </a:r>
            <a:endParaRPr lang="en-US" altLang="ja-JP" sz="2800" b="1" dirty="0"/>
          </a:p>
          <a:p>
            <a:pPr marL="457200" lvl="1" indent="0">
              <a:buNone/>
            </a:pPr>
            <a:r>
              <a:rPr kumimoji="1" lang="ja-JP" altLang="en-US" sz="2800" dirty="0"/>
              <a:t>（</a:t>
            </a:r>
            <a:r>
              <a:rPr kumimoji="1" lang="en-US" altLang="ja-JP" sz="2800" dirty="0"/>
              <a:t>c-TF-IDF</a:t>
            </a:r>
            <a:r>
              <a:rPr kumimoji="1" lang="ja-JP" altLang="en-US" sz="2800" dirty="0"/>
              <a:t>：</a:t>
            </a:r>
            <a:r>
              <a:rPr kumimoji="1" lang="ja-JP" altLang="en-US" sz="2800" b="1" dirty="0"/>
              <a:t>トピック</a:t>
            </a:r>
            <a:r>
              <a:rPr kumimoji="1" lang="ja-JP" altLang="en-US" sz="2800" dirty="0"/>
              <a:t>を</a:t>
            </a:r>
            <a:r>
              <a:rPr kumimoji="1" lang="ja-JP" altLang="en-US" sz="2800" b="1" dirty="0"/>
              <a:t>代表する単語</a:t>
            </a:r>
            <a:r>
              <a:rPr kumimoji="1" lang="ja-JP" altLang="en-US" sz="2800" dirty="0"/>
              <a:t>を抽出）を含む</a:t>
            </a:r>
            <a:endParaRPr lang="en-US" altLang="ja-JP" sz="2800" dirty="0"/>
          </a:p>
          <a:p>
            <a:pPr lvl="1"/>
            <a:r>
              <a:rPr kumimoji="1" lang="en-US" altLang="ja-JP" sz="2800" dirty="0" err="1"/>
              <a:t>spaCy</a:t>
            </a:r>
            <a:r>
              <a:rPr kumimoji="1" lang="en-US" altLang="ja-JP" sz="2800" dirty="0"/>
              <a:t> </a:t>
            </a:r>
            <a:r>
              <a:rPr kumimoji="1" lang="en-US" altLang="ja-JP" sz="2800" dirty="0" err="1"/>
              <a:t>ja_core_news_lg</a:t>
            </a:r>
            <a:r>
              <a:rPr kumimoji="1" lang="ja-JP" altLang="en-US" sz="2800" dirty="0"/>
              <a:t>：</a:t>
            </a:r>
            <a:r>
              <a:rPr kumimoji="1" lang="ja-JP" altLang="en-US" sz="2800" b="1" dirty="0"/>
              <a:t>固有表現抽出（人名・地名等）</a:t>
            </a:r>
            <a:endParaRPr kumimoji="1" lang="en-US" altLang="ja-JP" sz="2800" b="1" dirty="0"/>
          </a:p>
          <a:p>
            <a:r>
              <a:rPr kumimoji="1" lang="ja-JP" altLang="en-US" dirty="0"/>
              <a:t>利用シーン</a:t>
            </a:r>
            <a:endParaRPr kumimoji="1" lang="en-US" altLang="ja-JP" dirty="0"/>
          </a:p>
          <a:p>
            <a:pPr lvl="1"/>
            <a:r>
              <a:rPr kumimoji="1" lang="ja-JP" altLang="en-US" sz="2800" dirty="0"/>
              <a:t>小説の内容把握</a:t>
            </a:r>
            <a:r>
              <a:rPr lang="ja-JP" altLang="en-US" sz="2800" dirty="0"/>
              <a:t>、</a:t>
            </a:r>
            <a:r>
              <a:rPr kumimoji="1" lang="ja-JP" altLang="en-US" sz="2800" dirty="0"/>
              <a:t>複数の作品の比較分析</a:t>
            </a:r>
            <a:r>
              <a:rPr lang="ja-JP" altLang="en-US" sz="2800" dirty="0"/>
              <a:t>、</a:t>
            </a:r>
            <a:r>
              <a:rPr kumimoji="1" lang="ja-JP" altLang="en-US" sz="2800" dirty="0"/>
              <a:t>登場人物・地名の出現頻度分析</a:t>
            </a:r>
          </a:p>
        </p:txBody>
      </p:sp>
    </p:spTree>
    <p:extLst>
      <p:ext uri="{BB962C8B-B14F-4D97-AF65-F5344CB8AC3E}">
        <p14:creationId xmlns:p14="http://schemas.microsoft.com/office/powerpoint/2010/main" val="3929929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8F083B-A1D0-00D2-77DC-A02EBB46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トピックモデリング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2E6DC7-80B0-EB3D-019F-E7ECE52D3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大量の文書から潜在的なトピック（テーマ）を自動的に発見する技術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/>
              <a:t>各文書や文書内の各文が、どの</a:t>
            </a:r>
            <a:r>
              <a:rPr lang="ja-JP" altLang="en-US" dirty="0"/>
              <a:t>トピック（テーマ）に属するか、各トピック（テーマ）がどんな単語で構成されるかを分析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文書や文書内の文をグループ化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885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399F01-AA90-5722-CFD6-FD3F2BC5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solidFill>
                  <a:srgbClr val="FF0000"/>
                </a:solidFill>
              </a:rPr>
              <a:t>BERTopic</a:t>
            </a:r>
            <a:r>
              <a:rPr lang="ja-JP" altLang="en-US" dirty="0">
                <a:solidFill>
                  <a:srgbClr val="FF0000"/>
                </a:solidFill>
              </a:rPr>
              <a:t>：トピックモデリングの応用例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0EF10C-4D37-6EF8-C866-5B49BBF8B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35393"/>
          </a:xfrm>
        </p:spPr>
        <p:txBody>
          <a:bodyPr>
            <a:normAutofit lnSpcReduction="10000"/>
          </a:bodyPr>
          <a:lstStyle/>
          <a:p>
            <a:r>
              <a:rPr kumimoji="1" lang="ja-JP" altLang="en-US" b="1" dirty="0"/>
              <a:t>カスタマーサポート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dirty="0"/>
              <a:t>　評価、改善要望等の把握</a:t>
            </a:r>
            <a:endParaRPr lang="en-US" altLang="ja-JP" dirty="0"/>
          </a:p>
          <a:p>
            <a:r>
              <a:rPr kumimoji="1" lang="ja-JP" altLang="en-US" b="1" dirty="0"/>
              <a:t>ニュース分析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dirty="0"/>
              <a:t>　トレンド、テーマ</a:t>
            </a:r>
            <a:r>
              <a:rPr lang="ja-JP" altLang="en-US" dirty="0"/>
              <a:t>の</a:t>
            </a:r>
            <a:r>
              <a:rPr kumimoji="1" lang="ja-JP" altLang="en-US" dirty="0"/>
              <a:t>抽出</a:t>
            </a:r>
            <a:endParaRPr lang="en-US" altLang="ja-JP" dirty="0"/>
          </a:p>
          <a:p>
            <a:r>
              <a:rPr lang="ja-JP" altLang="en-US" b="1" dirty="0"/>
              <a:t>リサーチ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dirty="0"/>
              <a:t>　研究分野、トピック</a:t>
            </a:r>
            <a:r>
              <a:rPr lang="ja-JP" altLang="en-US" dirty="0"/>
              <a:t>のリサーチ</a:t>
            </a:r>
            <a:endParaRPr lang="en-US" altLang="ja-JP" dirty="0"/>
          </a:p>
          <a:p>
            <a:r>
              <a:rPr lang="ja-JP" altLang="en-US" b="1" dirty="0"/>
              <a:t>アンケート</a:t>
            </a:r>
            <a:r>
              <a:rPr kumimoji="1" lang="ja-JP" altLang="en-US" b="1" dirty="0"/>
              <a:t>分析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dirty="0"/>
              <a:t>　要望等をテーマ別整理</a:t>
            </a:r>
            <a:endParaRPr lang="en-US" altLang="ja-JP" dirty="0"/>
          </a:p>
          <a:p>
            <a:r>
              <a:rPr kumimoji="1" lang="en-US" altLang="ja-JP" dirty="0"/>
              <a:t>SNS</a:t>
            </a:r>
            <a:r>
              <a:rPr kumimoji="1" lang="ja-JP" altLang="en-US" dirty="0"/>
              <a:t>分析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商品、関心事</a:t>
            </a:r>
            <a:r>
              <a:rPr lang="ja-JP" altLang="en-US" dirty="0"/>
              <a:t>の</a:t>
            </a:r>
            <a:r>
              <a:rPr kumimoji="1" lang="ja-JP" altLang="en-US" dirty="0"/>
              <a:t>検知</a:t>
            </a:r>
            <a:endParaRPr kumimoji="1"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0876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3E8756-88E7-0ECC-E27B-777E6096B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solidFill>
                  <a:srgbClr val="FF0000"/>
                </a:solidFill>
              </a:rPr>
              <a:t>BERTopic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E259E8-493D-024A-B111-4A80D3D9E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52266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err="1"/>
              <a:t>BERTopic</a:t>
            </a:r>
            <a:endParaRPr lang="en-US" altLang="ja-JP" dirty="0"/>
          </a:p>
          <a:p>
            <a:pPr lvl="1"/>
            <a:r>
              <a:rPr kumimoji="1" lang="en-US" altLang="ja-JP" dirty="0"/>
              <a:t>Grootendorst</a:t>
            </a:r>
            <a:r>
              <a:rPr kumimoji="1" lang="ja-JP" altLang="en-US" dirty="0"/>
              <a:t>（</a:t>
            </a:r>
            <a:r>
              <a:rPr kumimoji="1" lang="en-US" altLang="ja-JP" dirty="0"/>
              <a:t>2022</a:t>
            </a:r>
            <a:r>
              <a:rPr kumimoji="1" lang="ja-JP" altLang="en-US" dirty="0"/>
              <a:t>年）により提案された</a:t>
            </a:r>
            <a:r>
              <a:rPr kumimoji="1" lang="ja-JP" altLang="en-US" b="1" dirty="0"/>
              <a:t>トピックモデリング手法</a:t>
            </a:r>
            <a:endParaRPr lang="en-US" altLang="ja-JP" b="1" dirty="0"/>
          </a:p>
          <a:p>
            <a:pPr lvl="1"/>
            <a:r>
              <a:rPr kumimoji="1" lang="ja-JP" altLang="en-US" dirty="0"/>
              <a:t>教師なし学習でトピックを発見</a:t>
            </a:r>
            <a:endParaRPr lang="en-US" altLang="ja-JP" dirty="0"/>
          </a:p>
          <a:p>
            <a:pPr lvl="1"/>
            <a:r>
              <a:rPr kumimoji="1" lang="ja-JP" altLang="en-US" dirty="0"/>
              <a:t>トピック数の事前指定は不要</a:t>
            </a:r>
            <a:endParaRPr kumimoji="1" lang="en-US" altLang="ja-JP" dirty="0"/>
          </a:p>
          <a:p>
            <a:r>
              <a:rPr kumimoji="1" lang="ja-JP" altLang="en-US" dirty="0"/>
              <a:t>処理の流れ</a:t>
            </a:r>
            <a:endParaRPr kumimoji="1"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ja-JP" dirty="0"/>
              <a:t>Sentence-BERT</a:t>
            </a:r>
            <a:r>
              <a:rPr kumimoji="1" lang="ja-JP" altLang="en-US" dirty="0"/>
              <a:t>埋め込み：</a:t>
            </a:r>
            <a:r>
              <a:rPr kumimoji="1" lang="ja-JP" altLang="en-US" b="1" dirty="0"/>
              <a:t>文章を</a:t>
            </a:r>
            <a:r>
              <a:rPr kumimoji="1" lang="en-US" altLang="ja-JP" b="1" dirty="0"/>
              <a:t>384</a:t>
            </a:r>
            <a:r>
              <a:rPr kumimoji="1" lang="ja-JP" altLang="en-US" b="1" dirty="0"/>
              <a:t>次元ベクトルに変換</a:t>
            </a:r>
            <a:endParaRPr kumimoji="1" lang="en-US" altLang="ja-JP" b="1" dirty="0"/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ja-JP" dirty="0"/>
              <a:t>UMAP</a:t>
            </a:r>
            <a:r>
              <a:rPr kumimoji="1" lang="ja-JP" altLang="en-US" dirty="0"/>
              <a:t>（次元削減手法）：</a:t>
            </a:r>
            <a:r>
              <a:rPr kumimoji="1" lang="en-US" altLang="ja-JP" b="1" dirty="0"/>
              <a:t>384</a:t>
            </a:r>
            <a:r>
              <a:rPr kumimoji="1" lang="ja-JP" altLang="en-US" b="1" dirty="0"/>
              <a:t>次元を</a:t>
            </a:r>
            <a:r>
              <a:rPr kumimoji="1" lang="en-US" altLang="ja-JP" b="1" dirty="0"/>
              <a:t>5</a:t>
            </a:r>
            <a:r>
              <a:rPr kumimoji="1" lang="ja-JP" altLang="en-US" b="1" dirty="0"/>
              <a:t>次元に圧縮</a:t>
            </a:r>
            <a:endParaRPr kumimoji="1" lang="en-US" altLang="ja-JP" b="1" dirty="0"/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ja-JP" dirty="0"/>
              <a:t>HDBSCAN</a:t>
            </a:r>
            <a:r>
              <a:rPr kumimoji="1" lang="ja-JP" altLang="en-US" dirty="0"/>
              <a:t>（密度ベースクラスタリング）：</a:t>
            </a:r>
            <a:r>
              <a:rPr kumimoji="1" lang="ja-JP" altLang="en-US" b="1" dirty="0"/>
              <a:t>文章をグループ化</a:t>
            </a:r>
            <a:endParaRPr kumimoji="1" lang="en-US" altLang="ja-JP" b="1" dirty="0"/>
          </a:p>
          <a:p>
            <a:pPr marL="914400" lvl="1" indent="-457200">
              <a:buFont typeface="+mj-lt"/>
              <a:buAutoNum type="arabicPeriod"/>
            </a:pPr>
            <a:r>
              <a:rPr kumimoji="1" lang="en-US" altLang="ja-JP" dirty="0"/>
              <a:t>Bag-of-Words</a:t>
            </a:r>
            <a:r>
              <a:rPr kumimoji="1" lang="ja-JP" altLang="en-US" dirty="0"/>
              <a:t>（単語の出現回数）：</a:t>
            </a:r>
            <a:r>
              <a:rPr kumimoji="1" lang="ja-JP" altLang="en-US" b="1" dirty="0"/>
              <a:t>単語の出現頻度を集計</a:t>
            </a:r>
            <a:endParaRPr kumimoji="1" lang="en-US" altLang="ja-JP" b="1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ja-JP" b="1" dirty="0"/>
              <a:t>c-TF-IDF </a:t>
            </a:r>
            <a:r>
              <a:rPr lang="ja-JP" altLang="en-US" b="1" dirty="0"/>
              <a:t>の実行：トピック</a:t>
            </a:r>
            <a:r>
              <a:rPr lang="ja-JP" altLang="en-US" dirty="0"/>
              <a:t>を</a:t>
            </a:r>
            <a:r>
              <a:rPr lang="ja-JP" altLang="en-US" b="1" dirty="0"/>
              <a:t>代表する単語</a:t>
            </a:r>
            <a:r>
              <a:rPr lang="ja-JP" altLang="en-US" dirty="0"/>
              <a:t>を抽出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3893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97C6CB-6488-3F3C-F9A7-841F236B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c-TF-IDF</a:t>
            </a:r>
            <a:r>
              <a:rPr lang="ja-JP" altLang="en-US" dirty="0">
                <a:solidFill>
                  <a:srgbClr val="FF0000"/>
                </a:solidFill>
              </a:rPr>
              <a:t>（</a:t>
            </a:r>
            <a:r>
              <a:rPr lang="en-US" altLang="ja-JP" dirty="0">
                <a:solidFill>
                  <a:srgbClr val="FF0000"/>
                </a:solidFill>
              </a:rPr>
              <a:t>Class-based TF-IDF</a:t>
            </a:r>
            <a:r>
              <a:rPr lang="ja-JP" altLang="en-US" dirty="0">
                <a:solidFill>
                  <a:srgbClr val="FF0000"/>
                </a:solidFill>
              </a:rPr>
              <a:t>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10C647-E7B2-E19E-4966-587EE4E5A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14611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/>
              <a:t>c-TF-IDF</a:t>
            </a:r>
            <a:r>
              <a:rPr kumimoji="1" lang="ja-JP" altLang="en-US" dirty="0"/>
              <a:t>とは</a:t>
            </a:r>
            <a:endParaRPr lang="en-US" altLang="ja-JP" dirty="0"/>
          </a:p>
          <a:p>
            <a:pPr lvl="1"/>
            <a:r>
              <a:rPr kumimoji="1" lang="en-US" altLang="ja-JP" dirty="0" err="1"/>
              <a:t>BERTopic</a:t>
            </a:r>
            <a:r>
              <a:rPr kumimoji="1" lang="ja-JP" altLang="en-US" dirty="0"/>
              <a:t>の内部で使用される</a:t>
            </a:r>
            <a:r>
              <a:rPr kumimoji="1" lang="ja-JP" altLang="en-US" b="1" dirty="0"/>
              <a:t>重み付けアルゴリズム</a:t>
            </a:r>
            <a:endParaRPr lang="en-US" altLang="ja-JP" b="1" dirty="0"/>
          </a:p>
          <a:p>
            <a:pPr lvl="1"/>
            <a:r>
              <a:rPr kumimoji="1" lang="ja-JP" altLang="en-US" dirty="0"/>
              <a:t>従来の</a:t>
            </a:r>
            <a:r>
              <a:rPr kumimoji="1" lang="en-US" altLang="ja-JP" dirty="0"/>
              <a:t>TF-IDF</a:t>
            </a:r>
            <a:r>
              <a:rPr kumimoji="1" lang="ja-JP" altLang="en-US" dirty="0"/>
              <a:t>を拡張し、</a:t>
            </a:r>
            <a:r>
              <a:rPr kumimoji="1" lang="ja-JP" altLang="en-US" b="1" dirty="0"/>
              <a:t>トピック単位で単語の重要度を計算</a:t>
            </a:r>
            <a:endParaRPr lang="en-US" altLang="ja-JP" b="1" dirty="0"/>
          </a:p>
          <a:p>
            <a:r>
              <a:rPr kumimoji="1" lang="ja-JP" altLang="en-US" dirty="0"/>
              <a:t>計算式</a:t>
            </a:r>
            <a:r>
              <a:rPr kumimoji="1" lang="en-US" altLang="ja-JP" dirty="0"/>
              <a:t>c-TF-IDF(</a:t>
            </a:r>
            <a:r>
              <a:rPr kumimoji="1" lang="en-US" altLang="ja-JP" dirty="0" err="1"/>
              <a:t>x,c</a:t>
            </a:r>
            <a:r>
              <a:rPr kumimoji="1" lang="en-US" altLang="ja-JP" dirty="0"/>
              <a:t>) = </a:t>
            </a:r>
            <a:r>
              <a:rPr kumimoji="1" lang="en-US" altLang="ja-JP" dirty="0" err="1"/>
              <a:t>tf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x,c</a:t>
            </a:r>
            <a:r>
              <a:rPr kumimoji="1" lang="en-US" altLang="ja-JP" dirty="0"/>
              <a:t>) × log(1 + A/</a:t>
            </a:r>
            <a:r>
              <a:rPr kumimoji="1" lang="en-US" altLang="ja-JP" dirty="0" err="1"/>
              <a:t>freq</a:t>
            </a:r>
            <a:r>
              <a:rPr kumimoji="1" lang="en-US" altLang="ja-JP" dirty="0"/>
              <a:t>(x))</a:t>
            </a:r>
          </a:p>
          <a:p>
            <a:pPr lvl="1"/>
            <a:r>
              <a:rPr kumimoji="1" lang="en-US" altLang="ja-JP" dirty="0" err="1"/>
              <a:t>tf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x,c</a:t>
            </a:r>
            <a:r>
              <a:rPr kumimoji="1" lang="en-US" altLang="ja-JP" dirty="0"/>
              <a:t>)</a:t>
            </a:r>
            <a:r>
              <a:rPr kumimoji="1" lang="ja-JP" altLang="en-US" dirty="0"/>
              <a:t>：</a:t>
            </a:r>
            <a:r>
              <a:rPr kumimoji="1" lang="ja-JP" altLang="en-US" b="1" dirty="0"/>
              <a:t>トピック</a:t>
            </a:r>
            <a:r>
              <a:rPr kumimoji="1" lang="en-US" altLang="ja-JP" b="1" dirty="0"/>
              <a:t>c</a:t>
            </a:r>
            <a:r>
              <a:rPr kumimoji="1" lang="ja-JP" altLang="en-US" b="1" dirty="0"/>
              <a:t>内での単語</a:t>
            </a:r>
            <a:r>
              <a:rPr kumimoji="1" lang="en-US" altLang="ja-JP" b="1" dirty="0"/>
              <a:t>x</a:t>
            </a:r>
            <a:r>
              <a:rPr kumimoji="1" lang="ja-JP" altLang="en-US" b="1" dirty="0"/>
              <a:t>の頻度</a:t>
            </a:r>
            <a:r>
              <a:rPr kumimoji="1" lang="ja-JP" altLang="en-US" dirty="0"/>
              <a:t>（</a:t>
            </a:r>
            <a:r>
              <a:rPr kumimoji="1" lang="en-US" altLang="ja-JP" dirty="0"/>
              <a:t>L1</a:t>
            </a:r>
            <a:r>
              <a:rPr kumimoji="1" lang="ja-JP" altLang="en-US" dirty="0"/>
              <a:t>正規化済み：合計を</a:t>
            </a:r>
            <a:r>
              <a:rPr kumimoji="1" lang="en-US" altLang="ja-JP" dirty="0"/>
              <a:t>1</a:t>
            </a:r>
            <a:r>
              <a:rPr kumimoji="1" lang="ja-JP" altLang="en-US" dirty="0"/>
              <a:t>に調整）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A</a:t>
            </a:r>
            <a:r>
              <a:rPr kumimoji="1" lang="ja-JP" altLang="en-US" dirty="0"/>
              <a:t>：全トピックの</a:t>
            </a:r>
            <a:r>
              <a:rPr kumimoji="1" lang="ja-JP" altLang="en-US" b="1" dirty="0"/>
              <a:t>平均単語数</a:t>
            </a:r>
            <a:endParaRPr kumimoji="1" lang="en-US" altLang="ja-JP" b="1" dirty="0"/>
          </a:p>
          <a:p>
            <a:pPr lvl="1"/>
            <a:r>
              <a:rPr kumimoji="1" lang="en-US" altLang="ja-JP" dirty="0" err="1"/>
              <a:t>freq</a:t>
            </a:r>
            <a:r>
              <a:rPr kumimoji="1" lang="en-US" altLang="ja-JP" dirty="0"/>
              <a:t>(x)</a:t>
            </a:r>
            <a:r>
              <a:rPr kumimoji="1" lang="ja-JP" altLang="en-US" dirty="0"/>
              <a:t>：全トピックにおける単語</a:t>
            </a:r>
            <a:r>
              <a:rPr kumimoji="1" lang="en-US" altLang="ja-JP" dirty="0"/>
              <a:t>x</a:t>
            </a:r>
            <a:r>
              <a:rPr kumimoji="1" lang="ja-JP" altLang="en-US" dirty="0"/>
              <a:t>の</a:t>
            </a:r>
            <a:r>
              <a:rPr kumimoji="1" lang="ja-JP" altLang="en-US" b="1" dirty="0"/>
              <a:t>出現頻度</a:t>
            </a:r>
            <a:endParaRPr kumimoji="1" lang="en-US" altLang="ja-JP" b="1" dirty="0"/>
          </a:p>
          <a:p>
            <a:r>
              <a:rPr kumimoji="1" lang="ja-JP" altLang="en-US" dirty="0"/>
              <a:t>使用モデル</a:t>
            </a:r>
            <a:endParaRPr lang="en-US" altLang="ja-JP" dirty="0"/>
          </a:p>
          <a:p>
            <a:pPr lvl="1"/>
            <a:r>
              <a:rPr kumimoji="1" lang="en-US" altLang="ja-JP" dirty="0"/>
              <a:t>paraphrase-multilingual-MiniLM-L12-v2</a:t>
            </a:r>
            <a:r>
              <a:rPr kumimoji="1" lang="ja-JP" altLang="en-US" dirty="0"/>
              <a:t>（</a:t>
            </a:r>
            <a:r>
              <a:rPr kumimoji="1" lang="en-US" altLang="ja-JP" dirty="0"/>
              <a:t>50+</a:t>
            </a:r>
            <a:r>
              <a:rPr kumimoji="1" lang="ja-JP" altLang="en-US" dirty="0"/>
              <a:t>言語対応、</a:t>
            </a:r>
            <a:r>
              <a:rPr kumimoji="1" lang="en-US" altLang="ja-JP" dirty="0"/>
              <a:t>384</a:t>
            </a:r>
            <a:r>
              <a:rPr kumimoji="1" lang="ja-JP" altLang="en-US" dirty="0"/>
              <a:t>次元）</a:t>
            </a:r>
          </a:p>
        </p:txBody>
      </p:sp>
    </p:spTree>
    <p:extLst>
      <p:ext uri="{BB962C8B-B14F-4D97-AF65-F5344CB8AC3E}">
        <p14:creationId xmlns:p14="http://schemas.microsoft.com/office/powerpoint/2010/main" val="53537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5623B7-0029-EE96-9A12-F05E99B2C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固有表現抽出（</a:t>
            </a:r>
            <a:r>
              <a:rPr lang="en-US" altLang="ja-JP" dirty="0"/>
              <a:t>NER</a:t>
            </a:r>
            <a:r>
              <a:rPr lang="ja-JP" altLang="en-US" dirty="0"/>
              <a:t>）とは？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252F1E-9CF9-871A-1C95-B6D22A4C3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666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/>
              <a:t>テキスト</a:t>
            </a:r>
            <a:r>
              <a:rPr lang="ja-JP" altLang="en-US" dirty="0"/>
              <a:t>から</a:t>
            </a:r>
            <a:r>
              <a:rPr lang="ja-JP" altLang="en-US" b="1" dirty="0"/>
              <a:t>重要な情報を自動抽出</a:t>
            </a:r>
          </a:p>
          <a:p>
            <a:r>
              <a:rPr lang="ja-JP" altLang="en-US" b="1" dirty="0"/>
              <a:t>固有表現 </a:t>
            </a:r>
            <a:r>
              <a:rPr lang="en-US" altLang="ja-JP" dirty="0"/>
              <a:t>= </a:t>
            </a:r>
            <a:r>
              <a:rPr lang="ja-JP" altLang="en-US" b="1" dirty="0"/>
              <a:t>特定の人・場所・時間など</a:t>
            </a:r>
            <a:r>
              <a:rPr lang="ja-JP" altLang="en-US" dirty="0"/>
              <a:t>の </a:t>
            </a:r>
            <a:r>
              <a:rPr lang="ja-JP" altLang="en-US" b="1" dirty="0"/>
              <a:t>固有名詞</a:t>
            </a:r>
          </a:p>
          <a:p>
            <a:pPr marL="0" indent="0">
              <a:buNone/>
            </a:pPr>
            <a:r>
              <a:rPr lang="ja-JP" altLang="en-US" u="sng" dirty="0"/>
              <a:t>抽出対象</a:t>
            </a:r>
          </a:p>
          <a:p>
            <a:r>
              <a:rPr lang="ja-JP" altLang="en-US" b="1" dirty="0"/>
              <a:t>人名</a:t>
            </a:r>
            <a:r>
              <a:rPr lang="ja-JP" altLang="en-US" dirty="0"/>
              <a:t>：伊藤首相、田中部長</a:t>
            </a:r>
          </a:p>
          <a:p>
            <a:r>
              <a:rPr lang="ja-JP" altLang="en-US" b="1" dirty="0"/>
              <a:t>組織名</a:t>
            </a:r>
            <a:r>
              <a:rPr lang="ja-JP" altLang="en-US" dirty="0"/>
              <a:t>：トヨタ自動車、首相官邸</a:t>
            </a:r>
          </a:p>
          <a:p>
            <a:r>
              <a:rPr lang="ja-JP" altLang="en-US" b="1" dirty="0"/>
              <a:t>地名</a:t>
            </a:r>
            <a:r>
              <a:rPr lang="ja-JP" altLang="en-US" dirty="0"/>
              <a:t>：東京、渋谷駅</a:t>
            </a:r>
          </a:p>
          <a:p>
            <a:r>
              <a:rPr lang="ja-JP" altLang="en-US" b="1" dirty="0"/>
              <a:t>日付</a:t>
            </a:r>
            <a:r>
              <a:rPr lang="ja-JP" altLang="en-US" dirty="0"/>
              <a:t>：</a:t>
            </a:r>
            <a:r>
              <a:rPr lang="en-US" altLang="ja-JP" dirty="0"/>
              <a:t>15</a:t>
            </a:r>
            <a:r>
              <a:rPr lang="ja-JP" altLang="en-US" dirty="0"/>
              <a:t>日、</a:t>
            </a:r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10</a:t>
            </a:r>
            <a:r>
              <a:rPr lang="ja-JP" altLang="en-US" dirty="0"/>
              <a:t>月</a:t>
            </a:r>
          </a:p>
          <a:p>
            <a:r>
              <a:rPr lang="ja-JP" altLang="en-US" b="1" dirty="0"/>
              <a:t>金額</a:t>
            </a:r>
            <a:r>
              <a:rPr lang="ja-JP" altLang="en-US" dirty="0"/>
              <a:t>：</a:t>
            </a:r>
            <a:r>
              <a:rPr lang="en-US" altLang="ja-JP" dirty="0"/>
              <a:t>1000</a:t>
            </a:r>
            <a:r>
              <a:rPr lang="ja-JP" altLang="en-US" dirty="0"/>
              <a:t>円、</a:t>
            </a:r>
            <a:r>
              <a:rPr lang="en-US" altLang="ja-JP" dirty="0"/>
              <a:t>5</a:t>
            </a:r>
            <a:r>
              <a:rPr lang="ja-JP" altLang="en-US" dirty="0"/>
              <a:t>億ドル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手作業では時間がかかる作業を </a:t>
            </a:r>
            <a:r>
              <a:rPr lang="en-US" altLang="ja-JP" dirty="0"/>
              <a:t>AI</a:t>
            </a:r>
            <a:r>
              <a:rPr lang="ja-JP" altLang="en-US" dirty="0"/>
              <a:t>が短時間で処理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66528F-C972-632F-0088-B2DABDA41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753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160EB-8A54-0A35-5D78-6C9044963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2ADC32-AD8B-6BDA-D944-494CDAEC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固有表現抽出（</a:t>
            </a:r>
            <a:r>
              <a:rPr lang="en-US" altLang="ja-JP" dirty="0"/>
              <a:t>NER</a:t>
            </a:r>
            <a:r>
              <a:rPr lang="ja-JP" altLang="en-US" dirty="0"/>
              <a:t>）の応用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F4F0D1-854B-2C26-FDE4-1709E7B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顧客サポート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「顧客からの投稿」から製品名・日付を自動抽出</a:t>
            </a:r>
          </a:p>
          <a:p>
            <a:r>
              <a:rPr lang="ja-JP" altLang="en-US" dirty="0"/>
              <a:t>文書理解支援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契約書から当事者・期日・金額を抽出</a:t>
            </a:r>
          </a:p>
          <a:p>
            <a:r>
              <a:rPr lang="ja-JP" altLang="en-US" dirty="0"/>
              <a:t>マーケティング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SNS</a:t>
            </a:r>
            <a:r>
              <a:rPr lang="ja-JP" altLang="en-US" dirty="0"/>
              <a:t>から企業名・製品名のメンションを収集</a:t>
            </a:r>
          </a:p>
          <a:p>
            <a:r>
              <a:rPr lang="ja-JP" altLang="en-US" dirty="0"/>
              <a:t>リサーチ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論文、研究者名、機関名を整理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0146C2-4CE5-2AE9-8F64-1F78121D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894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4DF57-8471-93CD-3785-DEEC70004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固有表現抽出（</a:t>
            </a:r>
            <a:r>
              <a:rPr lang="en-US" altLang="ja-JP" dirty="0" err="1">
                <a:solidFill>
                  <a:srgbClr val="FF0000"/>
                </a:solidFill>
              </a:rPr>
              <a:t>spaCy</a:t>
            </a:r>
            <a:r>
              <a:rPr lang="ja-JP" altLang="en-US" dirty="0">
                <a:solidFill>
                  <a:srgbClr val="FF0000"/>
                </a:solidFill>
              </a:rPr>
              <a:t>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FBEAC5-BF44-FDE7-93B5-44EBA6A2A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5042620"/>
          </a:xfrm>
        </p:spPr>
        <p:txBody>
          <a:bodyPr>
            <a:normAutofit lnSpcReduction="10000"/>
          </a:bodyPr>
          <a:lstStyle/>
          <a:p>
            <a:r>
              <a:rPr kumimoji="1" lang="en-US" altLang="ja-JP" b="1" dirty="0" err="1"/>
              <a:t>spaCy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ja_core_news_lg</a:t>
            </a:r>
            <a:r>
              <a:rPr kumimoji="1" lang="ja-JP" altLang="en-US" b="1" dirty="0"/>
              <a:t>の概要</a:t>
            </a:r>
            <a:endParaRPr kumimoji="1" lang="en-US" altLang="ja-JP" b="1" dirty="0"/>
          </a:p>
          <a:p>
            <a:pPr lvl="1"/>
            <a:r>
              <a:rPr kumimoji="1" lang="en-US" altLang="ja-JP" dirty="0"/>
              <a:t>Explosion AI</a:t>
            </a:r>
            <a:r>
              <a:rPr kumimoji="1" lang="ja-JP" altLang="en-US" dirty="0"/>
              <a:t>が開発した日本語大規模モデル</a:t>
            </a:r>
            <a:endParaRPr lang="en-US" altLang="ja-JP" dirty="0"/>
          </a:p>
          <a:p>
            <a:pPr lvl="1"/>
            <a:r>
              <a:rPr kumimoji="1" lang="ja-JP" altLang="en-US" dirty="0"/>
              <a:t>統計的機械学習ベースの</a:t>
            </a:r>
            <a:r>
              <a:rPr kumimoji="1" lang="en-US" altLang="ja-JP" dirty="0"/>
              <a:t>NER</a:t>
            </a:r>
            <a:r>
              <a:rPr kumimoji="1" lang="ja-JP" altLang="en-US" dirty="0"/>
              <a:t>（</a:t>
            </a:r>
            <a:r>
              <a:rPr kumimoji="1" lang="ja-JP" altLang="en-US" b="1" dirty="0"/>
              <a:t>固有表現抽出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Universal Dependencies Japanese GSD </a:t>
            </a:r>
            <a:r>
              <a:rPr kumimoji="1" lang="ja-JP" altLang="en-US" dirty="0"/>
              <a:t>コーパスで学習</a:t>
            </a:r>
            <a:endParaRPr kumimoji="1" lang="en-US" altLang="ja-JP" dirty="0"/>
          </a:p>
          <a:p>
            <a:r>
              <a:rPr kumimoji="1" lang="ja-JP" altLang="en-US" b="1" dirty="0"/>
              <a:t>モデル性能</a:t>
            </a:r>
            <a:endParaRPr kumimoji="1" lang="en-US" altLang="ja-JP" b="1" dirty="0"/>
          </a:p>
          <a:p>
            <a:pPr lvl="1"/>
            <a:r>
              <a:rPr kumimoji="1" lang="ja-JP" altLang="en-US" b="1" dirty="0"/>
              <a:t>品詞タグ付け</a:t>
            </a:r>
            <a:r>
              <a:rPr kumimoji="1" lang="ja-JP" altLang="en-US" dirty="0"/>
              <a:t>精度：約</a:t>
            </a:r>
            <a:r>
              <a:rPr kumimoji="1" lang="en-US" altLang="ja-JP" dirty="0"/>
              <a:t>97-98%</a:t>
            </a:r>
          </a:p>
          <a:p>
            <a:pPr lvl="1"/>
            <a:r>
              <a:rPr kumimoji="1" lang="en-US" altLang="ja-JP" b="1" dirty="0"/>
              <a:t>NER</a:t>
            </a:r>
            <a:r>
              <a:rPr kumimoji="1" lang="ja-JP" altLang="en-US" b="1" dirty="0"/>
              <a:t>（固有表現抽出）</a:t>
            </a:r>
            <a:r>
              <a:rPr kumimoji="1" lang="ja-JP" altLang="en-US" dirty="0"/>
              <a:t>の</a:t>
            </a:r>
            <a:r>
              <a:rPr kumimoji="1" lang="en-US" altLang="ja-JP" dirty="0"/>
              <a:t>F1</a:t>
            </a:r>
            <a:r>
              <a:rPr kumimoji="1" lang="ja-JP" altLang="en-US" dirty="0"/>
              <a:t>スコア（精度評価指標）：約</a:t>
            </a:r>
            <a:r>
              <a:rPr kumimoji="1" lang="en-US" altLang="ja-JP" dirty="0"/>
              <a:t>71.2%</a:t>
            </a:r>
          </a:p>
          <a:p>
            <a:r>
              <a:rPr kumimoji="1" lang="ja-JP" altLang="en-US" b="1" dirty="0"/>
              <a:t>抽出可能な固有表現</a:t>
            </a:r>
            <a:endParaRPr lang="en-US" altLang="ja-JP" b="1" dirty="0"/>
          </a:p>
          <a:p>
            <a:pPr lvl="1"/>
            <a:r>
              <a:rPr kumimoji="1" lang="en-US" altLang="ja-JP" dirty="0"/>
              <a:t>PERSON</a:t>
            </a:r>
            <a:r>
              <a:rPr kumimoji="1" lang="ja-JP" altLang="en-US" dirty="0"/>
              <a:t>（人名）、</a:t>
            </a:r>
            <a:r>
              <a:rPr kumimoji="1" lang="en-US" altLang="ja-JP" dirty="0"/>
              <a:t>ORG</a:t>
            </a:r>
            <a:r>
              <a:rPr kumimoji="1" lang="ja-JP" altLang="en-US" dirty="0"/>
              <a:t>（組織名）、</a:t>
            </a:r>
            <a:r>
              <a:rPr kumimoji="1" lang="en-US" altLang="ja-JP" dirty="0"/>
              <a:t>GPE</a:t>
            </a:r>
            <a:r>
              <a:rPr kumimoji="1" lang="ja-JP" altLang="en-US" dirty="0"/>
              <a:t>（地政学的実体：国・都市など）、</a:t>
            </a:r>
            <a:r>
              <a:rPr kumimoji="1" lang="en-US" altLang="ja-JP" dirty="0"/>
              <a:t>LOC</a:t>
            </a:r>
            <a:r>
              <a:rPr kumimoji="1" lang="ja-JP" altLang="en-US" dirty="0"/>
              <a:t>（場所）、</a:t>
            </a:r>
            <a:r>
              <a:rPr kumimoji="1" lang="en-US" altLang="ja-JP" dirty="0"/>
              <a:t>DATE</a:t>
            </a:r>
            <a:r>
              <a:rPr kumimoji="1" lang="ja-JP" altLang="en-US" dirty="0"/>
              <a:t>（日付）、</a:t>
            </a:r>
            <a:r>
              <a:rPr kumimoji="1" lang="en-US" altLang="ja-JP" dirty="0"/>
              <a:t>TIME</a:t>
            </a:r>
            <a:r>
              <a:rPr kumimoji="1" lang="ja-JP" altLang="en-US" dirty="0"/>
              <a:t>（時刻）、</a:t>
            </a:r>
            <a:r>
              <a:rPr kumimoji="1" lang="en-US" altLang="ja-JP" dirty="0"/>
              <a:t> MONEY</a:t>
            </a:r>
            <a:r>
              <a:rPr kumimoji="1" lang="ja-JP" altLang="en-US" dirty="0"/>
              <a:t>（金額）、</a:t>
            </a:r>
            <a:r>
              <a:rPr kumimoji="1" lang="en-US" altLang="ja-JP" dirty="0"/>
              <a:t>PERCENT</a:t>
            </a:r>
            <a:r>
              <a:rPr kumimoji="1" lang="ja-JP" altLang="en-US" dirty="0"/>
              <a:t>（パーセンテージ）</a:t>
            </a:r>
          </a:p>
        </p:txBody>
      </p:sp>
    </p:spTree>
    <p:extLst>
      <p:ext uri="{BB962C8B-B14F-4D97-AF65-F5344CB8AC3E}">
        <p14:creationId xmlns:p14="http://schemas.microsoft.com/office/powerpoint/2010/main" val="134283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658</Words>
  <Application>Microsoft Office PowerPoint</Application>
  <PresentationFormat>画面に合わせる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テーマ</vt:lpstr>
      <vt:lpstr>3_Office テーマ</vt:lpstr>
      <vt:lpstr>日本語小説分析システム</vt:lpstr>
      <vt:lpstr>システム概要</vt:lpstr>
      <vt:lpstr>トピックモデリング</vt:lpstr>
      <vt:lpstr>BERTopic：トピックモデリングの応用例</vt:lpstr>
      <vt:lpstr>BERTopic</vt:lpstr>
      <vt:lpstr>c-TF-IDF（Class-based TF-IDF）</vt:lpstr>
      <vt:lpstr>固有表現抽出（NER）とは？</vt:lpstr>
      <vt:lpstr>固有表現抽出（NER）の応用</vt:lpstr>
      <vt:lpstr>固有表現抽出（spaCy）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　邦彦</dc:creator>
  <cp:lastModifiedBy>金子　邦彦</cp:lastModifiedBy>
  <cp:revision>3</cp:revision>
  <dcterms:created xsi:type="dcterms:W3CDTF">2025-10-15T06:35:34Z</dcterms:created>
  <dcterms:modified xsi:type="dcterms:W3CDTF">2025-10-16T03:37:41Z</dcterms:modified>
</cp:coreProperties>
</file>