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6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2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5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49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5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33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83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01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2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55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7CEB3-1FF6-4F92-BB85-7512D32049C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AAF4D-17B1-44E5-87DF-A2235B91F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17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0DD30-8F92-5220-B40B-F2C620F06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人物再識別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419ADF-194F-FF4B-2080-5528BD6A7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71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B339CBF-3106-2238-D0F5-53DA3D50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421"/>
            <a:ext cx="3490724" cy="26521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87979E-B71B-820F-0284-A8D28E00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18" y="146840"/>
            <a:ext cx="4041293" cy="30172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A49AA0-B82F-B4B4-5C2B-4F539D068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18" y="3344065"/>
            <a:ext cx="4335213" cy="32599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A746E2-0E56-2D2B-8960-455C1485A6D3}"/>
              </a:ext>
            </a:extLst>
          </p:cNvPr>
          <p:cNvSpPr txBox="1"/>
          <p:nvPr/>
        </p:nvSpPr>
        <p:spPr>
          <a:xfrm>
            <a:off x="152732" y="455853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３枚の画像で、同一人物を</a:t>
            </a:r>
            <a:endParaRPr kumimoji="1" lang="en-US" altLang="ja-JP" sz="2400" dirty="0"/>
          </a:p>
          <a:p>
            <a:r>
              <a:rPr kumimoji="1" lang="ja-JP" altLang="en-US" sz="2400" dirty="0"/>
              <a:t>判定</a:t>
            </a:r>
          </a:p>
        </p:txBody>
      </p:sp>
    </p:spTree>
    <p:extLst>
      <p:ext uri="{BB962C8B-B14F-4D97-AF65-F5344CB8AC3E}">
        <p14:creationId xmlns:p14="http://schemas.microsoft.com/office/powerpoint/2010/main" val="226272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C56A2-C058-EF7A-0AC4-EFBFD970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人物再識別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61CE6B-8AF6-C251-FF55-A2E7C4B0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6" y="1456509"/>
            <a:ext cx="8322403" cy="4351338"/>
          </a:xfrm>
        </p:spPr>
        <p:txBody>
          <a:bodyPr>
            <a:noAutofit/>
          </a:bodyPr>
          <a:lstStyle/>
          <a:p>
            <a:r>
              <a:rPr lang="ja-JP" altLang="en-US" dirty="0"/>
              <a:t>人物再識別とは</a:t>
            </a:r>
            <a:endParaRPr kumimoji="1" lang="en-US" altLang="ja-JP" dirty="0"/>
          </a:p>
          <a:p>
            <a:pPr lvl="1"/>
            <a:r>
              <a:rPr kumimoji="1" lang="ja-JP" altLang="en-US" sz="2800" dirty="0"/>
              <a:t>異なる人物画像から同一人物を識別する技術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監視システム、店舗分析で応用</a:t>
            </a:r>
            <a:endParaRPr kumimoji="1" lang="en-US" altLang="ja-JP" sz="2800" dirty="0"/>
          </a:p>
          <a:p>
            <a:r>
              <a:rPr kumimoji="1" lang="ja-JP" altLang="en-US" dirty="0"/>
              <a:t>技術的課題</a:t>
            </a:r>
            <a:endParaRPr kumimoji="1" lang="en-US" altLang="ja-JP" dirty="0"/>
          </a:p>
          <a:p>
            <a:pPr lvl="1"/>
            <a:r>
              <a:rPr kumimoji="1" lang="ja-JP" altLang="en-US" sz="2800" dirty="0"/>
              <a:t>人物の移動、動き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撮影角度の変化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照明条件の違い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他の物体による遮蔽</a:t>
            </a:r>
            <a:endParaRPr kumimoji="1" lang="en-US" altLang="ja-JP" sz="2800" dirty="0"/>
          </a:p>
          <a:p>
            <a:r>
              <a:rPr kumimoji="1" lang="ja-JP" altLang="en-US" dirty="0"/>
              <a:t>解決アプローチ</a:t>
            </a:r>
            <a:endParaRPr kumimoji="1" lang="en-US" altLang="ja-JP" dirty="0"/>
          </a:p>
          <a:p>
            <a:pPr lvl="1"/>
            <a:r>
              <a:rPr kumimoji="1" lang="ja-JP" altLang="en-US" sz="2800" dirty="0"/>
              <a:t>人物の外観特徴を数値化</a:t>
            </a:r>
            <a:endParaRPr kumimoji="1" lang="en-US" altLang="ja-JP" sz="2800" dirty="0"/>
          </a:p>
          <a:p>
            <a:pPr marL="457200" lvl="1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942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5A2E6B-F467-5540-8224-20297B6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使用技術例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D985E0-A179-B00F-00D8-96C0B0CB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RT-DETRv2</a:t>
            </a:r>
          </a:p>
          <a:p>
            <a:pPr lvl="1"/>
            <a:r>
              <a:rPr kumimoji="1" lang="ja-JP" altLang="en-US" sz="2800" b="1" dirty="0"/>
              <a:t>人物検出の一手法</a:t>
            </a:r>
            <a:endParaRPr kumimoji="1" lang="en-US" altLang="ja-JP" sz="2800" b="1" dirty="0"/>
          </a:p>
          <a:p>
            <a:pPr lvl="1"/>
            <a:r>
              <a:rPr kumimoji="1" lang="en-US" altLang="ja-JP" sz="2800" dirty="0"/>
              <a:t>COCO</a:t>
            </a:r>
            <a:r>
              <a:rPr kumimoji="1" lang="ja-JP" altLang="en-US" sz="2800" dirty="0"/>
              <a:t>データセット（多数の物体を含む</a:t>
            </a:r>
            <a:r>
              <a:rPr kumimoji="1" lang="en-US" altLang="ja-JP" sz="2800" dirty="0"/>
              <a:t>AI</a:t>
            </a:r>
            <a:r>
              <a:rPr kumimoji="1" lang="ja-JP" altLang="en-US" sz="2800" dirty="0"/>
              <a:t>学習用のデータセット）で学習済みモデルが公開されている</a:t>
            </a:r>
            <a:endParaRPr kumimoji="1" lang="en-US" altLang="ja-JP" sz="2800" dirty="0"/>
          </a:p>
          <a:p>
            <a:r>
              <a:rPr kumimoji="1" lang="en-US" altLang="ja-JP" dirty="0"/>
              <a:t>Swin Transformer</a:t>
            </a:r>
          </a:p>
          <a:p>
            <a:pPr lvl="1"/>
            <a:r>
              <a:rPr kumimoji="1" lang="ja-JP" altLang="en-US" sz="2800" b="1" dirty="0"/>
              <a:t>外観特徴の数値化</a:t>
            </a:r>
            <a:endParaRPr kumimoji="1" lang="en-US" altLang="ja-JP" sz="2800" b="1" dirty="0"/>
          </a:p>
          <a:p>
            <a:pPr lvl="1"/>
            <a:r>
              <a:rPr kumimoji="1" lang="ja-JP" altLang="en-US" sz="2800" dirty="0"/>
              <a:t>局所ウィンドウ </a:t>
            </a:r>
            <a:r>
              <a:rPr kumimoji="1" lang="en-US" altLang="ja-JP" sz="2800" dirty="0"/>
              <a:t>+ </a:t>
            </a:r>
            <a:r>
              <a:rPr kumimoji="1" lang="ja-JP" altLang="en-US" sz="2800" dirty="0"/>
              <a:t>グローバル情報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4508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C89D92-516C-6D0F-2030-A3A77D64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本プログラムでの処理の流れ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00D36-BF89-6EDA-2A33-CAD7D10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927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1. </a:t>
            </a:r>
            <a:r>
              <a:rPr lang="ja-JP" altLang="en-US" b="1" dirty="0"/>
              <a:t>人物検出</a:t>
            </a:r>
          </a:p>
          <a:p>
            <a:pPr marL="0" indent="0">
              <a:buNone/>
            </a:pPr>
            <a:r>
              <a:rPr lang="ja-JP" altLang="en-US" dirty="0"/>
              <a:t>動画フレームから人物を検出</a:t>
            </a:r>
          </a:p>
          <a:p>
            <a:pPr marL="0" indent="0">
              <a:buNone/>
            </a:pPr>
            <a:r>
              <a:rPr lang="en-US" altLang="ja-JP" b="1" dirty="0"/>
              <a:t>2. </a:t>
            </a:r>
            <a:r>
              <a:rPr lang="ja-JP" altLang="en-US" b="1" dirty="0"/>
              <a:t>特徴抽出</a:t>
            </a:r>
          </a:p>
          <a:p>
            <a:pPr marL="0" indent="0">
              <a:buNone/>
            </a:pPr>
            <a:r>
              <a:rPr lang="ja-JP" altLang="en-US" dirty="0"/>
              <a:t>個々の人物の特徴ベクトル生成（今回は </a:t>
            </a:r>
            <a:r>
              <a:rPr lang="en-US" altLang="ja-JP" dirty="0"/>
              <a:t>512</a:t>
            </a:r>
            <a:r>
              <a:rPr lang="ja-JP" altLang="en-US" dirty="0"/>
              <a:t>個の数値）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err="1"/>
              <a:t>Layumi</a:t>
            </a:r>
            <a:r>
              <a:rPr lang="en-US" altLang="ja-JP" dirty="0"/>
              <a:t> </a:t>
            </a:r>
            <a:r>
              <a:rPr lang="en-US" altLang="ja-JP" dirty="0" err="1"/>
              <a:t>ReID</a:t>
            </a:r>
            <a:r>
              <a:rPr lang="en-US" altLang="ja-JP" dirty="0"/>
              <a:t> Baseline </a:t>
            </a:r>
            <a:r>
              <a:rPr lang="ja-JP" altLang="en-US" dirty="0"/>
              <a:t>を使用</a:t>
            </a:r>
            <a:endParaRPr lang="en-US" altLang="ja-JP" dirty="0"/>
          </a:p>
          <a:p>
            <a:pPr lvl="1"/>
            <a:r>
              <a:rPr lang="en-US" altLang="ja-JP" dirty="0"/>
              <a:t>Market-1501</a:t>
            </a:r>
            <a:r>
              <a:rPr lang="ja-JP" altLang="en-US" dirty="0"/>
              <a:t>データセットで学習済みのモデル</a:t>
            </a:r>
          </a:p>
          <a:p>
            <a:pPr marL="0" indent="0">
              <a:buNone/>
            </a:pPr>
            <a:r>
              <a:rPr lang="en-US" altLang="ja-JP" b="1" dirty="0"/>
              <a:t>3. </a:t>
            </a:r>
            <a:r>
              <a:rPr lang="ja-JP" altLang="en-US" b="1" dirty="0"/>
              <a:t>人物の類似度判定、人物の</a:t>
            </a:r>
            <a:r>
              <a:rPr lang="en-US" altLang="ja-JP" b="1" dirty="0"/>
              <a:t>ID</a:t>
            </a:r>
            <a:r>
              <a:rPr lang="ja-JP" altLang="en-US" b="1" dirty="0"/>
              <a:t>付け</a:t>
            </a:r>
          </a:p>
          <a:p>
            <a:r>
              <a:rPr lang="ja-JP" altLang="en-US" b="1" dirty="0"/>
              <a:t>空間追跡</a:t>
            </a:r>
            <a:r>
              <a:rPr lang="en-US" altLang="ja-JP" dirty="0"/>
              <a:t>: </a:t>
            </a:r>
            <a:r>
              <a:rPr lang="ja-JP" altLang="en-US" dirty="0"/>
              <a:t>位置変化による判定</a:t>
            </a:r>
          </a:p>
          <a:p>
            <a:r>
              <a:rPr lang="ja-JP" altLang="en-US" b="1" dirty="0"/>
              <a:t>外観マッチング</a:t>
            </a:r>
            <a:r>
              <a:rPr lang="en-US" altLang="ja-JP" dirty="0"/>
              <a:t>: </a:t>
            </a:r>
            <a:r>
              <a:rPr lang="ja-JP" altLang="en-US" dirty="0"/>
              <a:t>特徴ベクトルの類似度による判定</a:t>
            </a:r>
          </a:p>
          <a:p>
            <a:pPr marL="0" indent="0">
              <a:buNone/>
            </a:pPr>
            <a:r>
              <a:rPr lang="en-US" altLang="ja-JP" b="1" dirty="0"/>
              <a:t>4. </a:t>
            </a:r>
            <a:r>
              <a:rPr lang="ja-JP" altLang="en-US" b="1" dirty="0"/>
              <a:t>結果出力</a:t>
            </a:r>
          </a:p>
          <a:p>
            <a:r>
              <a:rPr lang="ja-JP" altLang="en-US" dirty="0"/>
              <a:t>人物</a:t>
            </a:r>
            <a:r>
              <a:rPr lang="en-US" altLang="ja-JP" dirty="0"/>
              <a:t>ID</a:t>
            </a:r>
            <a:r>
              <a:rPr lang="ja-JP" altLang="en-US" dirty="0"/>
              <a:t>付きで画面表示・結果保存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48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54EF8-D7D0-028B-CF6B-FD736759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本プログラムの実装ポイント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3BD17D-C7BD-E145-1204-032C8868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特徴ベクトル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512</a:t>
            </a:r>
            <a:r>
              <a:rPr kumimoji="1" lang="ja-JP" altLang="en-US" dirty="0"/>
              <a:t>個の数値で人物の見た目を表現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服装、体型、歩き方</a:t>
            </a:r>
            <a:r>
              <a:rPr kumimoji="1" lang="ja-JP" altLang="en-US" dirty="0"/>
              <a:t>などを</a:t>
            </a:r>
            <a:r>
              <a:rPr kumimoji="1" lang="ja-JP" altLang="en-US" b="1" dirty="0"/>
              <a:t>数値化</a:t>
            </a:r>
            <a:endParaRPr kumimoji="1" lang="en-US" altLang="ja-JP" b="1" dirty="0"/>
          </a:p>
          <a:p>
            <a:r>
              <a:rPr kumimoji="1" lang="ja-JP" altLang="en-US" dirty="0"/>
              <a:t>類似度計算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コサイン類似度</a:t>
            </a:r>
            <a:r>
              <a:rPr kumimoji="1" lang="en-US" altLang="ja-JP" dirty="0"/>
              <a:t>: </a:t>
            </a:r>
            <a:r>
              <a:rPr kumimoji="1" lang="ja-JP" altLang="en-US" dirty="0"/>
              <a:t>ベクトル間の角度で判定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値が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に近い → 同一人物の可能性が高い</a:t>
            </a:r>
            <a:endParaRPr kumimoji="1" lang="en-US" altLang="ja-JP" dirty="0"/>
          </a:p>
          <a:p>
            <a:r>
              <a:rPr lang="en-US" altLang="ja-JP" b="1" dirty="0"/>
              <a:t>Market-1501</a:t>
            </a:r>
            <a:r>
              <a:rPr lang="ja-JP" altLang="en-US" b="1" dirty="0"/>
              <a:t>データセット</a:t>
            </a:r>
          </a:p>
          <a:p>
            <a:pPr lvl="1"/>
            <a:r>
              <a:rPr lang="en-US" altLang="ja-JP" dirty="0"/>
              <a:t>1,501</a:t>
            </a:r>
            <a:r>
              <a:rPr lang="ja-JP" altLang="en-US" dirty="0"/>
              <a:t>人、</a:t>
            </a:r>
            <a:r>
              <a:rPr lang="en-US" altLang="ja-JP" dirty="0"/>
              <a:t>32,668</a:t>
            </a:r>
            <a:r>
              <a:rPr lang="ja-JP" altLang="en-US" dirty="0"/>
              <a:t>枚の画像</a:t>
            </a:r>
          </a:p>
          <a:p>
            <a:pPr lvl="1"/>
            <a:r>
              <a:rPr lang="en-US" altLang="ja-JP" dirty="0"/>
              <a:t>6</a:t>
            </a:r>
            <a:r>
              <a:rPr lang="ja-JP" altLang="en-US" dirty="0"/>
              <a:t>台のカメラで撮影</a:t>
            </a:r>
          </a:p>
          <a:p>
            <a:pPr lvl="1"/>
            <a:r>
              <a:rPr lang="ja-JP" altLang="en-US" dirty="0"/>
              <a:t>人物再識別の標準ベンチマーク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770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254</Words>
  <Application>Microsoft Office PowerPoint</Application>
  <PresentationFormat>画面に合わせる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テーマ</vt:lpstr>
      <vt:lpstr>人物再識別</vt:lpstr>
      <vt:lpstr>PowerPoint プレゼンテーション</vt:lpstr>
      <vt:lpstr>人物再識別</vt:lpstr>
      <vt:lpstr>使用技術例</vt:lpstr>
      <vt:lpstr>本プログラムでの処理の流れ</vt:lpstr>
      <vt:lpstr>本プログラムの実装ポイント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2</cp:revision>
  <dcterms:created xsi:type="dcterms:W3CDTF">2025-09-18T01:47:33Z</dcterms:created>
  <dcterms:modified xsi:type="dcterms:W3CDTF">2025-10-08T01:35:58Z</dcterms:modified>
</cp:coreProperties>
</file>