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544" r:id="rId2"/>
    <p:sldId id="566" r:id="rId3"/>
    <p:sldId id="915" r:id="rId4"/>
    <p:sldId id="986" r:id="rId5"/>
    <p:sldId id="892" r:id="rId6"/>
    <p:sldId id="884" r:id="rId7"/>
    <p:sldId id="556" r:id="rId8"/>
    <p:sldId id="987" r:id="rId9"/>
    <p:sldId id="936" r:id="rId10"/>
    <p:sldId id="893" r:id="rId11"/>
    <p:sldId id="727" r:id="rId12"/>
    <p:sldId id="816" r:id="rId13"/>
    <p:sldId id="737" r:id="rId14"/>
    <p:sldId id="896" r:id="rId15"/>
    <p:sldId id="894" r:id="rId16"/>
    <p:sldId id="821" r:id="rId17"/>
    <p:sldId id="735" r:id="rId18"/>
    <p:sldId id="967" r:id="rId19"/>
    <p:sldId id="910" r:id="rId20"/>
    <p:sldId id="969" r:id="rId21"/>
    <p:sldId id="970" r:id="rId22"/>
    <p:sldId id="820" r:id="rId23"/>
    <p:sldId id="819" r:id="rId24"/>
    <p:sldId id="734" r:id="rId25"/>
    <p:sldId id="905" r:id="rId26"/>
    <p:sldId id="907" r:id="rId27"/>
    <p:sldId id="939" r:id="rId28"/>
    <p:sldId id="908" r:id="rId29"/>
    <p:sldId id="971" r:id="rId30"/>
    <p:sldId id="911" r:id="rId31"/>
    <p:sldId id="937" r:id="rId32"/>
    <p:sldId id="931" r:id="rId33"/>
    <p:sldId id="956" r:id="rId34"/>
    <p:sldId id="926" r:id="rId35"/>
    <p:sldId id="732" r:id="rId36"/>
    <p:sldId id="923" r:id="rId37"/>
    <p:sldId id="934" r:id="rId38"/>
    <p:sldId id="935" r:id="rId39"/>
    <p:sldId id="257" r:id="rId40"/>
    <p:sldId id="977" r:id="rId41"/>
    <p:sldId id="978" r:id="rId42"/>
    <p:sldId id="697" r:id="rId43"/>
    <p:sldId id="620" r:id="rId44"/>
    <p:sldId id="621" r:id="rId45"/>
    <p:sldId id="709" r:id="rId46"/>
    <p:sldId id="623" r:id="rId47"/>
    <p:sldId id="624" r:id="rId48"/>
    <p:sldId id="625" r:id="rId49"/>
    <p:sldId id="626" r:id="rId50"/>
    <p:sldId id="561" r:id="rId51"/>
    <p:sldId id="739" r:id="rId52"/>
    <p:sldId id="957" r:id="rId53"/>
    <p:sldId id="914" r:id="rId54"/>
    <p:sldId id="850" r:id="rId55"/>
    <p:sldId id="955" r:id="rId56"/>
    <p:sldId id="982" r:id="rId57"/>
    <p:sldId id="975" r:id="rId58"/>
    <p:sldId id="976" r:id="rId59"/>
    <p:sldId id="689" r:id="rId60"/>
    <p:sldId id="958" r:id="rId61"/>
    <p:sldId id="972" r:id="rId62"/>
    <p:sldId id="959" r:id="rId63"/>
    <p:sldId id="960" r:id="rId64"/>
    <p:sldId id="983" r:id="rId65"/>
    <p:sldId id="961" r:id="rId66"/>
    <p:sldId id="973" r:id="rId67"/>
    <p:sldId id="690" r:id="rId68"/>
    <p:sldId id="974" r:id="rId69"/>
    <p:sldId id="962" r:id="rId70"/>
    <p:sldId id="549" r:id="rId71"/>
    <p:sldId id="723" r:id="rId72"/>
    <p:sldId id="964" r:id="rId7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1" d="100"/>
          <a:sy n="61" d="100"/>
        </p:scale>
        <p:origin x="950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747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820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321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80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F3FA4-16F8-084B-957F-59CF15D3FD0A}" type="slidenum"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486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F3FA4-16F8-084B-957F-59CF15D3FD0A}" type="slidenum"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0751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944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86B7DA-2198-4A46-A785-3484557F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551D9F8-7AAC-4AD6-B93C-7BCD8DB5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EE74-4876-4315-AC8A-988DF2EDD9AC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0251361-C968-4370-935E-D4D79986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D8F23A0-EFAF-46D4-A972-73F84A9B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FEF1-F4AE-47C3-A86D-0F7C4F16A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385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  <p:sldLayoutId id="214748368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S1OwOd-war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presentation/d/1OpcYLBVpUF1L-wwPHu_CyKjXqXD0oRwBoGP2peSCrSA/edit#slide=id.g4551faa5ed_0_208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aifulab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search/cs?searchtype=author&amp;query=Rafferty,+S" TargetMode="External"/><Relationship Id="rId3" Type="http://schemas.openxmlformats.org/officeDocument/2006/relationships/hyperlink" Target="https://arxiv.org/search/cs?searchtype=author&amp;query=Chai,+Y" TargetMode="External"/><Relationship Id="rId7" Type="http://schemas.openxmlformats.org/officeDocument/2006/relationships/hyperlink" Target="https://arxiv.org/search/cs?searchtype=author&amp;query=Erhan,+D" TargetMode="External"/><Relationship Id="rId2" Type="http://schemas.openxmlformats.org/officeDocument/2006/relationships/hyperlink" Target="https://arxiv.org/search/cs?searchtype=author&amp;query=Yang,+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search/cs?searchtype=author&amp;query=Sun,+P" TargetMode="External"/><Relationship Id="rId11" Type="http://schemas.openxmlformats.org/officeDocument/2006/relationships/image" Target="../media/image50.png"/><Relationship Id="rId5" Type="http://schemas.openxmlformats.org/officeDocument/2006/relationships/hyperlink" Target="https://arxiv.org/search/cs?searchtype=author&amp;query=Zhou,+Y" TargetMode="External"/><Relationship Id="rId10" Type="http://schemas.openxmlformats.org/officeDocument/2006/relationships/image" Target="../media/image49.png"/><Relationship Id="rId4" Type="http://schemas.openxmlformats.org/officeDocument/2006/relationships/hyperlink" Target="https://arxiv.org/search/cs?searchtype=author&amp;query=Anguelov,+D" TargetMode="External"/><Relationship Id="rId9" Type="http://schemas.openxmlformats.org/officeDocument/2006/relationships/hyperlink" Target="https://arxiv.org/search/cs?searchtype=author&amp;query=Kretzschmar,+H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docs.google.com/presentation/d/1OpcYLBVpUF1L-wwPHu_CyKjXqXD0oRwBoGP2peSCrSA/edit#slide=id.g4551faa5ed_0_208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techxplore.com/news/2020-06-artificial-intelligence-blurry-sharp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search/cs?searchtype=author&amp;query=Brock,+A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rxiv.org/search/cs?searchtype=author&amp;query=Simonyan,+K" TargetMode="External"/><Relationship Id="rId4" Type="http://schemas.openxmlformats.org/officeDocument/2006/relationships/hyperlink" Target="https://arxiv.org/search/cs?searchtype=author&amp;query=Donahue,+J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655762"/>
          </a:xfrm>
        </p:spPr>
        <p:txBody>
          <a:bodyPr>
            <a:noAutofit/>
          </a:bodyPr>
          <a:lstStyle/>
          <a:p>
            <a:r>
              <a:rPr lang="en-US" altLang="ja-JP" dirty="0"/>
              <a:t>1. </a:t>
            </a:r>
            <a:r>
              <a:rPr lang="ja-JP" altLang="en-US" dirty="0"/>
              <a:t>人工知能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801" y="175028"/>
            <a:ext cx="8741252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人や自転車などの，オブジェクトの発見・検知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1529" y="4828047"/>
            <a:ext cx="9326879" cy="1854925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2400" dirty="0"/>
              <a:t>人間の「目」</a:t>
            </a:r>
            <a:r>
              <a:rPr lang="ja-JP" altLang="en-US" sz="2400" dirty="0"/>
              <a:t>の一部機能</a:t>
            </a:r>
            <a:r>
              <a:rPr kumimoji="1" lang="ja-JP" altLang="en-US" sz="2400" dirty="0"/>
              <a:t>をコンピュータで再現．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画像の中の</a:t>
            </a:r>
            <a:r>
              <a:rPr lang="ja-JP" altLang="en-US" sz="2400" dirty="0"/>
              <a:t>オブジェクト</a:t>
            </a:r>
            <a:r>
              <a:rPr kumimoji="1" lang="ja-JP" altLang="en-US" sz="2400" dirty="0"/>
              <a:t>を，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kumimoji="1" lang="ja-JP" altLang="en-US" sz="2400" dirty="0"/>
              <a:t>が発見・検知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727912" y="377143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56710" y="3841639"/>
            <a:ext cx="4185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(</a:t>
            </a:r>
            <a:r>
              <a:rPr lang="en-US" altLang="ja-JP" sz="2400" dirty="0" err="1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DeepLabv3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+ 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を使用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)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26" name="Picture 2" descr="2.png">
            <a:extLst>
              <a:ext uri="{FF2B5EF4-FFF2-40B4-BE49-F238E27FC236}">
                <a16:creationId xmlns:a16="http://schemas.microsoft.com/office/drawing/2014/main" id="{E92603C5-7D78-49B6-8DD0-888999C7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" y="1240446"/>
            <a:ext cx="4547160" cy="22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94.png">
            <a:extLst>
              <a:ext uri="{FF2B5EF4-FFF2-40B4-BE49-F238E27FC236}">
                <a16:creationId xmlns:a16="http://schemas.microsoft.com/office/drawing/2014/main" id="{FD6C3C52-D0C7-42A4-9473-C436C2253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582" y="1191599"/>
            <a:ext cx="4731418" cy="235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93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車両の発見・検知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AF3BA67-FF4A-4519-9BA9-25AF9C64644F}"/>
              </a:ext>
            </a:extLst>
          </p:cNvPr>
          <p:cNvSpPr/>
          <p:nvPr/>
        </p:nvSpPr>
        <p:spPr>
          <a:xfrm>
            <a:off x="269595" y="5336481"/>
            <a:ext cx="8811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人工知能は，車両の場所と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向き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（前なのか後ろなのか）を素早く発見できるようになってきた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2400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Dlib</a:t>
            </a:r>
            <a:r>
              <a:rPr lang="en-US" altLang="ja-JP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を使用）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F5AF4F-B664-4B78-A1DA-56FD7A82D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979"/>
            <a:ext cx="9144000" cy="36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089EEE-7E7A-49C2-AE7E-BDB5B1EE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顔検知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51C32A-4331-4045-8745-AD721709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5A2278E-F9FF-46E8-BC61-580EBDC2A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77" y="1057354"/>
            <a:ext cx="4150876" cy="38265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A416944-ADDF-46A8-BE3C-0F9B4AA3E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9" y="1057354"/>
            <a:ext cx="4231562" cy="382658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AEAB035F-9506-4BA9-9A81-08C62BC21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296403"/>
            <a:ext cx="9144000" cy="8830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画像から，顔を囲む四角形をコンピュータが求める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（位置，大きさの情報）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8356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6274E9-482F-4EFF-AB68-79DEEC91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自動でのぼかし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881BF4-91F3-446C-9EC1-32C88CD6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DFF6672-BE73-4909-B645-DA4ECBCA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39" y="644893"/>
            <a:ext cx="7799420" cy="495355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C7FE22-BE34-4958-9D49-6AEB5E89204D}"/>
              </a:ext>
            </a:extLst>
          </p:cNvPr>
          <p:cNvSpPr/>
          <p:nvPr/>
        </p:nvSpPr>
        <p:spPr>
          <a:xfrm>
            <a:off x="201529" y="5700496"/>
            <a:ext cx="8320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人工知能は，手や顔を自動でぼかし，プライバシ保持などに役立てることができるようになってきた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HypoX64/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DeepMosaics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4193409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B0A6FA-4296-4E78-B4AF-02A10A12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群衆の数のカウントと人数の把握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2F583E-BCE3-46FC-8B62-129FE133C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9D6A96-C3F1-42E2-96F1-682D3B40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02D852-0213-4A1E-9580-4476E9BF1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7" y="2187511"/>
            <a:ext cx="4421707" cy="307084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B2534E-8802-42F8-B9A3-580C255E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03444"/>
            <a:ext cx="4372999" cy="307084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547F466-00F2-45AA-8844-6F2B7ABDB25B}"/>
              </a:ext>
            </a:extLst>
          </p:cNvPr>
          <p:cNvSpPr/>
          <p:nvPr/>
        </p:nvSpPr>
        <p:spPr>
          <a:xfrm>
            <a:off x="5407743" y="5473952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人工知能による結果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(</a:t>
            </a:r>
            <a:r>
              <a:rPr lang="en-US" altLang="ja-JP" sz="2400" dirty="0" err="1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FIDTM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を使用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)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1197EAA-0978-48FC-A59B-AB2A8EF699AC}"/>
              </a:ext>
            </a:extLst>
          </p:cNvPr>
          <p:cNvSpPr/>
          <p:nvPr/>
        </p:nvSpPr>
        <p:spPr>
          <a:xfrm>
            <a:off x="1637121" y="527429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13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顔，顔のパーツの読み取り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5922" y="5415528"/>
            <a:ext cx="41216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一部隠れていても，顔の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自動判別ができるようになった</a:t>
            </a:r>
            <a:endParaRPr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顔のパーツから，性別，年齢，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表情，顔の動きを読み取れる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A8FC4A-47A7-4C13-A37A-5D5F180C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6508"/>
            <a:ext cx="3546975" cy="22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9BFB9A3-2CBA-48FB-8E8F-928D1B116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447" y="699640"/>
            <a:ext cx="4200676" cy="269391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4BE975B-6031-49B1-949E-B016D31E2FC4}"/>
              </a:ext>
            </a:extLst>
          </p:cNvPr>
          <p:cNvSpPr/>
          <p:nvPr/>
        </p:nvSpPr>
        <p:spPr>
          <a:xfrm>
            <a:off x="1092372" y="448286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9BB8125-03D0-4A9F-B684-E34F918B7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447" y="3393552"/>
            <a:ext cx="4200676" cy="275877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BC4A8E4-424A-4140-943C-6B4F8D00A0B4}"/>
              </a:ext>
            </a:extLst>
          </p:cNvPr>
          <p:cNvSpPr/>
          <p:nvPr/>
        </p:nvSpPr>
        <p:spPr>
          <a:xfrm>
            <a:off x="4786710" y="6123414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人工知能</a:t>
            </a:r>
            <a:r>
              <a:rPr lang="ja-JP" altLang="en-US" sz="2400" dirty="0" err="1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での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処理結果</a:t>
            </a:r>
            <a:endParaRPr lang="en-US" altLang="ja-JP" sz="2400" dirty="0">
              <a:solidFill>
                <a:prstClr val="black"/>
              </a:solidFill>
              <a:latin typeface="Calibri" panose="020F0502020204030204"/>
              <a:ea typeface="メイリオ" panose="020B060403050404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（</a:t>
            </a:r>
            <a:r>
              <a:rPr lang="en-US" altLang="ja-JP" sz="2400" dirty="0" err="1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Dlib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を使用）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34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DC8213-C0D1-4331-B777-1937A5F4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キーポイント（ランドマーク）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6106E6-1129-482C-B38B-55FD912D4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目印となる点</a:t>
            </a:r>
            <a:endParaRPr kumimoji="1" lang="en-US" altLang="ja-JP" dirty="0"/>
          </a:p>
          <a:p>
            <a:r>
              <a:rPr lang="ja-JP" altLang="en-US" dirty="0"/>
              <a:t>相手が動いても，追跡可能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B3E637-264F-45A9-964B-047D4655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28462B-0159-4E2B-88ED-0E0A3180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3" y="2609956"/>
            <a:ext cx="4276337" cy="29574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AF592B4-A31A-45A9-927B-7D9ED4CB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182" y="2609956"/>
            <a:ext cx="4452431" cy="30037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803937-EB75-455E-8B47-B8B876899341}"/>
              </a:ext>
            </a:extLst>
          </p:cNvPr>
          <p:cNvSpPr txBox="1"/>
          <p:nvPr/>
        </p:nvSpPr>
        <p:spPr>
          <a:xfrm>
            <a:off x="978061" y="5654420"/>
            <a:ext cx="285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キーポイント５個を線で結ぶ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11D8C4C-4B8B-402E-8CD1-AAB3877C96F5}"/>
              </a:ext>
            </a:extLst>
          </p:cNvPr>
          <p:cNvSpPr txBox="1"/>
          <p:nvPr/>
        </p:nvSpPr>
        <p:spPr>
          <a:xfrm>
            <a:off x="5397817" y="5654420"/>
            <a:ext cx="2853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キーポイントを手掛かりに，眼鏡と髭とつける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29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目の動きの読み取り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Pupil Tracker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1CC85F-297B-4777-B55A-11DDFC1B4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63" y="737237"/>
            <a:ext cx="7237558" cy="51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95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人体の向き，ポーズの読み取り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D497930-181F-40E0-B590-EB562C6E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35" y="846253"/>
            <a:ext cx="7031327" cy="496277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OpenPose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3948572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8AF42A-8EF9-4FA5-BC8D-4ABD1BBB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人体の向き，ポーズの読み取り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BD1F1C-5D40-4601-98E8-6D164984F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655013"/>
            <a:ext cx="8461208" cy="524406"/>
          </a:xfrm>
        </p:spPr>
        <p:txBody>
          <a:bodyPr/>
          <a:lstStyle/>
          <a:p>
            <a:r>
              <a:rPr kumimoji="1" lang="ja-JP" altLang="en-US" dirty="0"/>
              <a:t>写真やビデオから，人体の姿勢を読み取り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B5DF9C-2C4D-4889-9A07-5A3124BB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AEFA14-D7A2-4B56-A9CC-136DB5A75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2" y="678581"/>
            <a:ext cx="3207195" cy="46748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228A2C-B81F-4045-97E9-1361307C1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107" y="1224961"/>
            <a:ext cx="5650117" cy="35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6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lang="ja-JP" altLang="en-US" sz="3500" dirty="0"/>
              <a:t>アウトライン</a:t>
            </a:r>
            <a:endParaRPr kumimoji="1" lang="ja-JP" altLang="en-US" sz="35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022" y="2276856"/>
            <a:ext cx="7582297" cy="3590944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人工知能とは</a:t>
            </a:r>
            <a:endParaRPr lang="en-US" altLang="ja-JP" sz="2400" dirty="0"/>
          </a:p>
          <a:p>
            <a:r>
              <a:rPr lang="ja-JP" altLang="en-US" sz="2400" dirty="0"/>
              <a:t>人工知能でできること</a:t>
            </a:r>
            <a:endParaRPr lang="en-US" altLang="ja-JP" sz="2400" dirty="0"/>
          </a:p>
          <a:p>
            <a:r>
              <a:rPr lang="ja-JP" altLang="en-US" sz="2400" dirty="0"/>
              <a:t>人工知能による合成</a:t>
            </a:r>
            <a:endParaRPr lang="en-US" altLang="ja-JP" sz="2400" dirty="0"/>
          </a:p>
          <a:p>
            <a:r>
              <a:rPr lang="ja-JP" altLang="en-US" sz="2400" dirty="0"/>
              <a:t>人工知能の種類</a:t>
            </a:r>
            <a:endParaRPr lang="en-US" altLang="ja-JP" sz="2400" dirty="0"/>
          </a:p>
          <a:p>
            <a:r>
              <a:rPr lang="ja-JP" altLang="en-US" sz="2400" dirty="0"/>
              <a:t>人工知能とコンピュータ</a:t>
            </a:r>
            <a:endParaRPr lang="en-US" altLang="ja-JP" sz="2400" dirty="0"/>
          </a:p>
          <a:p>
            <a:r>
              <a:rPr lang="ja-JP" altLang="en-US" sz="2400" dirty="0"/>
              <a:t>人工知能の現状</a:t>
            </a:r>
            <a:endParaRPr lang="en-US" altLang="ja-JP" sz="2400" dirty="0"/>
          </a:p>
          <a:p>
            <a:r>
              <a:rPr lang="ja-JP" altLang="en-US" sz="2400" dirty="0"/>
              <a:t>人工知能の歴史</a:t>
            </a:r>
            <a:endParaRPr lang="en-US" altLang="ja-JP" sz="2400" dirty="0"/>
          </a:p>
          <a:p>
            <a:r>
              <a:rPr lang="ja-JP" altLang="en-US" sz="2400" dirty="0"/>
              <a:t>人工知能による社会の変化</a:t>
            </a:r>
            <a:endParaRPr lang="en-US" altLang="ja-JP" sz="2400" dirty="0"/>
          </a:p>
          <a:p>
            <a:endParaRPr lang="en-US" altLang="ja-JP" sz="19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55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B097DC-C768-406D-912C-31D6A921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ビデオの例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0DD749-05E5-4E45-A01C-A1A7872BA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8923E0-A995-4349-AB72-CB8C1FE5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E75B09BC-88A8-4BDC-A7A8-D4C115C11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45" y="943356"/>
            <a:ext cx="8673260" cy="48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2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CC6AAD-8DAE-4D89-BE84-C519DACB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ビデオから，人体の向き，ポーズの読み取り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45B9F8-27E1-469D-A58A-E9DE2D7A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D7CA3B49-2722-40EF-8C74-D1790F8410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94" y="904460"/>
            <a:ext cx="8958841" cy="5039140"/>
          </a:xfrm>
        </p:spPr>
      </p:pic>
    </p:spTree>
    <p:extLst>
      <p:ext uri="{BB962C8B-B14F-4D97-AF65-F5344CB8AC3E}">
        <p14:creationId xmlns:p14="http://schemas.microsoft.com/office/powerpoint/2010/main" val="32798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961810-8224-4B68-A745-881A30FD4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表情の判定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8CC426C-A4CD-4C56-9BA2-C15AC4EB7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518" y="1644825"/>
            <a:ext cx="3794117" cy="362165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62F018-B991-4A7F-9D03-652AEFB8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C97A3DE-3BCA-4D63-A37D-E7219AF7D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838" y="2293851"/>
            <a:ext cx="4820162" cy="217854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053598-FB89-4EA3-AA8D-A40C6798BBFA}"/>
              </a:ext>
            </a:extLst>
          </p:cNvPr>
          <p:cNvSpPr txBox="1"/>
          <p:nvPr/>
        </p:nvSpPr>
        <p:spPr>
          <a:xfrm>
            <a:off x="5639765" y="4804816"/>
            <a:ext cx="205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Surprised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909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CF9B16-B6A7-470C-828A-FAA57EFB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顔識別（顔からの人物特定）の例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D4103F7-2EB0-428A-B517-0FFEF612F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008" y="1808995"/>
            <a:ext cx="2438989" cy="248612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42AD42-CBBE-4107-B5BF-46ABC6D9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178BCBCC-7891-463C-82DA-FA206A8BECA7}"/>
              </a:ext>
            </a:extLst>
          </p:cNvPr>
          <p:cNvSpPr/>
          <p:nvPr/>
        </p:nvSpPr>
        <p:spPr>
          <a:xfrm>
            <a:off x="3457215" y="2792392"/>
            <a:ext cx="451413" cy="636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F677051-190F-4EFE-8ED4-DD056E30C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846" y="1808995"/>
            <a:ext cx="4956735" cy="27456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6BF83F6-E66E-4799-94AB-93642984DF84}"/>
              </a:ext>
            </a:extLst>
          </p:cNvPr>
          <p:cNvSpPr txBox="1"/>
          <p:nvPr/>
        </p:nvSpPr>
        <p:spPr>
          <a:xfrm>
            <a:off x="6015943" y="4734046"/>
            <a:ext cx="205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younes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77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写真からの顔の３次元</a:t>
            </a:r>
            <a:r>
              <a:rPr lang="ja-JP" altLang="en-US" dirty="0"/>
              <a:t>化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3DFFA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6750CD-F17A-4EDF-80B4-811D2730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64" y="1048859"/>
            <a:ext cx="3373770" cy="47431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D6FDD9E-9EE9-4748-A516-7376B514B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166" y="1048859"/>
            <a:ext cx="3135498" cy="47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74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6701AC-1453-401D-958B-CD207969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複数写真からの</a:t>
            </a:r>
            <a:r>
              <a:rPr kumimoji="1" lang="zh-TW" altLang="en-US" dirty="0"/>
              <a:t>３次元再構成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C61610-1C97-4CF6-B242-6EDB29F7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70EF811B-74AB-4860-827E-F75B81699F91}"/>
              </a:ext>
            </a:extLst>
          </p:cNvPr>
          <p:cNvSpPr/>
          <p:nvPr/>
        </p:nvSpPr>
        <p:spPr>
          <a:xfrm>
            <a:off x="4433637" y="2689058"/>
            <a:ext cx="360947" cy="181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B08E2CD-DF8D-44FE-B765-BC5184FD7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72" y="2014519"/>
            <a:ext cx="4010413" cy="28289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C7E8B5-635A-4A92-BE84-A6D88AC073B8}"/>
              </a:ext>
            </a:extLst>
          </p:cNvPr>
          <p:cNvSpPr txBox="1"/>
          <p:nvPr/>
        </p:nvSpPr>
        <p:spPr>
          <a:xfrm>
            <a:off x="321845" y="5208489"/>
            <a:ext cx="388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オブジェクトを様々な方向から撮影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F662C69-FD3F-45C3-8995-A1043BA9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397" y="1563867"/>
            <a:ext cx="3305345" cy="20257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D9DBE62-A6C5-42E7-8248-C70814BB0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398" y="3655834"/>
            <a:ext cx="3305345" cy="228939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0BBEA3D-0CAE-4B60-89CC-896F26CED5FE}"/>
              </a:ext>
            </a:extLst>
          </p:cNvPr>
          <p:cNvSpPr txBox="1"/>
          <p:nvPr/>
        </p:nvSpPr>
        <p:spPr>
          <a:xfrm>
            <a:off x="4998118" y="5956692"/>
            <a:ext cx="388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コンピュータでの処理により、３次元データを得る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A126DAAF-31D4-430C-8C94-920B1B883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45181"/>
            <a:ext cx="8461208" cy="1383704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ある</a:t>
            </a:r>
            <a:r>
              <a:rPr kumimoji="1" lang="ja-JP" altLang="en-US" b="1" dirty="0"/>
              <a:t>オブジェクト</a:t>
            </a:r>
            <a:r>
              <a:rPr kumimoji="1" lang="ja-JP" altLang="en-US" dirty="0"/>
              <a:t>を</a:t>
            </a:r>
            <a:r>
              <a:rPr kumimoji="1" lang="ja-JP" altLang="en-US" b="1" dirty="0"/>
              <a:t>さまざまな方向から撮影した写真</a:t>
            </a:r>
            <a:r>
              <a:rPr kumimoji="1" lang="ja-JP" altLang="en-US" dirty="0"/>
              <a:t>（数十枚以上）を</a:t>
            </a:r>
            <a:r>
              <a:rPr kumimoji="1" lang="ja-JP" altLang="en-US" b="1" dirty="0"/>
              <a:t>コンピュータ処理</a:t>
            </a:r>
            <a:r>
              <a:rPr kumimoji="1" lang="ja-JP" altLang="en-US" dirty="0"/>
              <a:t>して、</a:t>
            </a:r>
            <a:r>
              <a:rPr kumimoji="1" lang="ja-JP" altLang="en-US" b="1" dirty="0"/>
              <a:t>立体データ</a:t>
            </a:r>
            <a:r>
              <a:rPr kumimoji="1" lang="ja-JP" altLang="en-US" dirty="0"/>
              <a:t>を作る</a:t>
            </a:r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63740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E53DEC-E92B-45F9-9137-B16D0137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人間の言葉の理解（単語，品詞など）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5A74E5-41D5-4821-BAC2-062D3040F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272391"/>
            <a:ext cx="8461208" cy="907028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8234A7-1ACA-4BEC-A5BD-8F742752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044FCEC-0A4B-4C2F-BABF-C10B4A3C61E3}"/>
              </a:ext>
            </a:extLst>
          </p:cNvPr>
          <p:cNvSpPr/>
          <p:nvPr/>
        </p:nvSpPr>
        <p:spPr>
          <a:xfrm>
            <a:off x="853999" y="2130798"/>
            <a:ext cx="76009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白い雲と青い空が美しい</a:t>
            </a:r>
            <a:r>
              <a:rPr kumimoji="0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の解析例</a:t>
            </a:r>
            <a:endParaRPr kumimoji="0" lang="ja-JP" alt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1CCE234-9645-45AC-ACAC-A6C3F0841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6" y="2730141"/>
            <a:ext cx="8915448" cy="19970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6215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C3BC2C-76B3-4EDB-9CE2-EEFC2724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翻訳</a:t>
            </a:r>
            <a:r>
              <a:rPr lang="ja-JP" altLang="en-US" dirty="0"/>
              <a:t>を行うオンラインサービス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C18B43-4E6A-480E-A236-08E8CCF3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8B69712-EAE3-4183-B2A8-826BF0DB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2210593"/>
            <a:ext cx="7762875" cy="2436813"/>
          </a:xfrm>
          <a:prstGeom prst="rect">
            <a:avLst/>
          </a:prstGeom>
        </p:spPr>
      </p:pic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A9C2E803-5EFA-440F-8470-22070A2C08A6}"/>
              </a:ext>
            </a:extLst>
          </p:cNvPr>
          <p:cNvSpPr txBox="1"/>
          <p:nvPr/>
        </p:nvSpPr>
        <p:spPr>
          <a:xfrm>
            <a:off x="1206655" y="5122423"/>
            <a:ext cx="694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DeepL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 </a:t>
            </a:r>
            <a:r>
              <a:rPr kumimoji="1" lang="en-US" altLang="ja-JP" sz="2400" b="1" dirty="0">
                <a:solidFill>
                  <a:prstClr val="black"/>
                </a:solidFill>
              </a:rPr>
              <a:t>URL: https://</a:t>
            </a:r>
            <a:r>
              <a:rPr kumimoji="1" lang="en-US" altLang="ja-JP" sz="2400" b="1" dirty="0" err="1">
                <a:solidFill>
                  <a:prstClr val="black"/>
                </a:solidFill>
              </a:rPr>
              <a:t>www.deepl.com</a:t>
            </a:r>
            <a:r>
              <a:rPr kumimoji="1" lang="en-US" altLang="ja-JP" sz="2400" b="1" dirty="0">
                <a:solidFill>
                  <a:prstClr val="black"/>
                </a:solidFill>
              </a:rPr>
              <a:t>/ja/translator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2263" y="846138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Web </a:t>
            </a:r>
            <a:r>
              <a:rPr lang="ja-JP" altLang="en-US" dirty="0"/>
              <a:t>ブラウザで動く</a:t>
            </a:r>
          </a:p>
        </p:txBody>
      </p:sp>
    </p:spTree>
    <p:extLst>
      <p:ext uri="{BB962C8B-B14F-4D97-AF65-F5344CB8AC3E}">
        <p14:creationId xmlns:p14="http://schemas.microsoft.com/office/powerpoint/2010/main" val="104333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EA1D87-9537-4CD1-B942-D48B23267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知識表現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C23E6-77F2-481C-ADCB-AB6317C2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EEE36E-0985-4408-8050-D84E64098773}"/>
              </a:ext>
            </a:extLst>
          </p:cNvPr>
          <p:cNvSpPr txBox="1"/>
          <p:nvPr/>
        </p:nvSpPr>
        <p:spPr>
          <a:xfrm>
            <a:off x="694239" y="4148416"/>
            <a:ext cx="2592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792E55-EF84-494B-9823-673290A35417}"/>
              </a:ext>
            </a:extLst>
          </p:cNvPr>
          <p:cNvSpPr/>
          <p:nvPr/>
        </p:nvSpPr>
        <p:spPr>
          <a:xfrm>
            <a:off x="383671" y="1252724"/>
            <a:ext cx="3639138" cy="15867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55CE8A-E36C-44BD-8F86-B54D66281D28}"/>
              </a:ext>
            </a:extLst>
          </p:cNvPr>
          <p:cNvSpPr txBox="1"/>
          <p:nvPr/>
        </p:nvSpPr>
        <p:spPr>
          <a:xfrm>
            <a:off x="539015" y="1300204"/>
            <a:ext cx="32239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human(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hanako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human(taro).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think(X) :- human(X).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E9EA45F-1116-40E0-A9C9-749406A9B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621" y="1170241"/>
            <a:ext cx="4184850" cy="273379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2E3D858-33A3-43D3-86C6-BB510762D805}"/>
              </a:ext>
            </a:extLst>
          </p:cNvPr>
          <p:cNvSpPr txBox="1"/>
          <p:nvPr/>
        </p:nvSpPr>
        <p:spPr>
          <a:xfrm>
            <a:off x="5477005" y="4148416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コンピュータが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推論を行い，</a:t>
            </a:r>
            <a:endParaRPr kumimoji="1" lang="en-US" altLang="ja-JP" sz="2400" dirty="0">
              <a:solidFill>
                <a:prstClr val="black"/>
              </a:solidFill>
              <a:latin typeface="Calibri" panose="020F0502020204030204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その答えを得る</a:t>
            </a:r>
          </a:p>
        </p:txBody>
      </p:sp>
    </p:spTree>
    <p:extLst>
      <p:ext uri="{BB962C8B-B14F-4D97-AF65-F5344CB8AC3E}">
        <p14:creationId xmlns:p14="http://schemas.microsoft.com/office/powerpoint/2010/main" val="4060682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sz="3500" dirty="0"/>
              <a:t>まとめ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26" y="2221992"/>
            <a:ext cx="8088646" cy="4636008"/>
          </a:xfrm>
        </p:spPr>
        <p:txBody>
          <a:bodyPr>
            <a:normAutofit lnSpcReduction="10000"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は，</a:t>
            </a:r>
            <a:r>
              <a:rPr lang="ja-JP" altLang="en-US" sz="2400" b="1" u="sng" dirty="0"/>
              <a:t>実世界を読み取り</a:t>
            </a:r>
            <a:r>
              <a:rPr lang="ja-JP" altLang="en-US" sz="2400" dirty="0"/>
              <a:t>，見張り，発見，認識，分類などを精度よく，高速にできるようになった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/>
              <a:t>人間の作業を肩代わりできる</a:t>
            </a:r>
            <a:r>
              <a:rPr lang="ja-JP" altLang="en-US" sz="2400" dirty="0"/>
              <a:t>，</a:t>
            </a:r>
            <a:r>
              <a:rPr lang="ja-JP" altLang="en-US" sz="2400" b="1" dirty="0"/>
              <a:t>人間の能力を超えつつある</a:t>
            </a:r>
            <a:r>
              <a:rPr lang="ja-JP" altLang="en-US" sz="2400" dirty="0"/>
              <a:t>という考え方も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0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2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1-1 </a:t>
            </a:r>
            <a:r>
              <a:rPr lang="ja-JP" altLang="en-US" dirty="0"/>
              <a:t>人工知能とは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E25C958F-F93D-42F6-BF12-C370FBC226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319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1-3 </a:t>
            </a:r>
            <a:r>
              <a:rPr lang="ja-JP" altLang="en-US" dirty="0"/>
              <a:t>人工知能による合成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8C362E5-E178-4DB7-A6C5-6D8EBCFD74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244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03D6C0-7F69-4E4F-A283-728048AD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（敵対性生成ネットワーク）</a:t>
            </a:r>
            <a:r>
              <a:rPr lang="ja-JP" altLang="en-US" dirty="0"/>
              <a:t>のニュース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2005C4-45EB-42BF-B7E6-C10C4D0C3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333166"/>
          </a:xfrm>
        </p:spPr>
        <p:txBody>
          <a:bodyPr/>
          <a:lstStyle/>
          <a:p>
            <a:r>
              <a:rPr kumimoji="1" lang="ja-JP" altLang="en-US" b="1" dirty="0"/>
              <a:t>実在しない</a:t>
            </a:r>
            <a:r>
              <a:rPr kumimoji="1" lang="ja-JP" altLang="en-US" dirty="0"/>
              <a:t>人間の顔画像を</a:t>
            </a:r>
            <a:r>
              <a:rPr kumimoji="1" lang="ja-JP" altLang="en-US" b="1" dirty="0"/>
              <a:t>生成</a:t>
            </a:r>
            <a:endParaRPr lang="en-US" altLang="ja-JP" b="1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色分け図や線画をリアルに</a:t>
            </a:r>
            <a:r>
              <a:rPr lang="ja-JP" altLang="en-US" b="1" dirty="0"/>
              <a:t>変換　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DFD88A-2B9B-450B-BAE2-044585A8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90BCCA0-0AA4-4B73-8633-125E0C45E89E}"/>
              </a:ext>
            </a:extLst>
          </p:cNvPr>
          <p:cNvSpPr/>
          <p:nvPr/>
        </p:nvSpPr>
        <p:spPr>
          <a:xfrm>
            <a:off x="1196532" y="4002995"/>
            <a:ext cx="8160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Video-to-Video Synthesis,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hlinkClick r:id="rId2"/>
              </a:rPr>
              <a:t>https://www.youtube.com/watch?v=S1OwOd-war8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より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51E3A29-507A-4D07-B524-A9024192C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269" y="4439518"/>
            <a:ext cx="3460750" cy="20838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E2414A7-7F9D-4B7B-8723-A1F7FBD38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28" y="4504713"/>
            <a:ext cx="3931989" cy="20186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7FF35EB-A718-4090-B52F-EF56D1FA2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452" y="1957090"/>
            <a:ext cx="4116448" cy="151103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5BD0A6E-CE4B-4AC8-9B9D-1692E5124252}"/>
              </a:ext>
            </a:extLst>
          </p:cNvPr>
          <p:cNvSpPr/>
          <p:nvPr/>
        </p:nvSpPr>
        <p:spPr>
          <a:xfrm>
            <a:off x="1270000" y="1310759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-GAN,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6"/>
              </a:rPr>
              <a:t>https://docs.google.com/presentation/d/1OpcYLBVpUF1L-wwPHu_CyKjXqXD0oRwBoGP2peSCrSA/edit#slide=id.g4551faa5ed_0_208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　より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08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480C8-822C-42DF-A4DD-DE282A1C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/>
              <a:t>GAN </a:t>
            </a:r>
            <a:r>
              <a:rPr lang="ja-JP" altLang="en-US" dirty="0"/>
              <a:t>を利用したオンラインの</a:t>
            </a:r>
            <a:r>
              <a:rPr kumimoji="1" lang="ja-JP" altLang="en-US" dirty="0"/>
              <a:t>デモサイト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3DD006-C89D-40B0-B616-FDFF6C5CB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どちらが実在で，どちらがフェイクかのクイズを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行うオンラインのサイト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https://</a:t>
            </a:r>
            <a:r>
              <a:rPr lang="en-US" altLang="ja-JP" dirty="0" err="1"/>
              <a:t>www.whichfaceisreal.com</a:t>
            </a:r>
            <a:r>
              <a:rPr lang="en-US" altLang="ja-JP" dirty="0"/>
              <a:t>/</a:t>
            </a:r>
            <a:r>
              <a:rPr lang="ja-JP" altLang="en-US" dirty="0"/>
              <a:t>　（</a:t>
            </a:r>
            <a:r>
              <a:rPr lang="ja-JP" altLang="en-US" b="1" dirty="0"/>
              <a:t>デモサイト</a:t>
            </a:r>
            <a:r>
              <a:rPr lang="ja-JP" altLang="en-US" dirty="0"/>
              <a:t>）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3CD80C-5832-409B-93E7-B7B1456C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482760-614F-473D-ADF7-A1B7418A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27" y="2414385"/>
            <a:ext cx="7628021" cy="38525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6B16B3-8E03-495B-935C-8A5D7662D901}"/>
              </a:ext>
            </a:extLst>
          </p:cNvPr>
          <p:cNvSpPr txBox="1"/>
          <p:nvPr/>
        </p:nvSpPr>
        <p:spPr>
          <a:xfrm>
            <a:off x="1963554" y="63521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26B9E5-B281-4CD4-824C-196F73F8B9AF}"/>
              </a:ext>
            </a:extLst>
          </p:cNvPr>
          <p:cNvSpPr txBox="1"/>
          <p:nvPr/>
        </p:nvSpPr>
        <p:spPr>
          <a:xfrm>
            <a:off x="6023811" y="63136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フェイク</a:t>
            </a:r>
          </a:p>
        </p:txBody>
      </p:sp>
    </p:spTree>
    <p:extLst>
      <p:ext uri="{BB962C8B-B14F-4D97-AF65-F5344CB8AC3E}">
        <p14:creationId xmlns:p14="http://schemas.microsoft.com/office/powerpoint/2010/main" val="2077200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27FC3C-043F-4533-827D-6F455520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を利用したオンラインのデモサイト </a:t>
            </a:r>
            <a:r>
              <a:rPr kumimoji="1" lang="en-US" altLang="ja-JP" dirty="0" err="1"/>
              <a:t>Waifu</a:t>
            </a:r>
            <a:r>
              <a:rPr kumimoji="1" lang="en-US" altLang="ja-JP" dirty="0"/>
              <a:t> Labs 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29C221-4F1F-4820-914C-028B5495C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16" y="846253"/>
            <a:ext cx="9023683" cy="5333166"/>
          </a:xfrm>
        </p:spPr>
        <p:txBody>
          <a:bodyPr/>
          <a:lstStyle/>
          <a:p>
            <a:r>
              <a:rPr lang="en-US" altLang="ja-JP" sz="2400" b="1" dirty="0" err="1"/>
              <a:t>Waifu</a:t>
            </a:r>
            <a:r>
              <a:rPr lang="en-US" altLang="ja-JP" sz="2400" b="1" dirty="0"/>
              <a:t> Labs </a:t>
            </a:r>
            <a:r>
              <a:rPr lang="ja-JP" altLang="en-US" sz="2400" b="1" dirty="0"/>
              <a:t>の </a:t>
            </a:r>
            <a:r>
              <a:rPr lang="en-US" altLang="ja-JP" sz="2400" b="1" dirty="0"/>
              <a:t>URL:</a:t>
            </a:r>
            <a:r>
              <a:rPr lang="ja-JP" altLang="en-US" sz="2400" b="1" dirty="0"/>
              <a:t> </a:t>
            </a:r>
            <a:r>
              <a:rPr lang="en-US" altLang="ja-JP" sz="2400" b="1" dirty="0">
                <a:hlinkClick r:id="rId2"/>
              </a:rPr>
              <a:t>https://</a:t>
            </a:r>
            <a:r>
              <a:rPr lang="en-US" altLang="ja-JP" sz="2400" b="1" dirty="0" err="1">
                <a:hlinkClick r:id="rId2"/>
              </a:rPr>
              <a:t>waifulabs.com</a:t>
            </a:r>
            <a:r>
              <a:rPr lang="en-US" altLang="ja-JP" sz="2400" b="1" dirty="0">
                <a:hlinkClick r:id="rId2"/>
              </a:rPr>
              <a:t>/</a:t>
            </a:r>
            <a:r>
              <a:rPr lang="ja-JP" altLang="en-US" sz="2400" b="1" dirty="0"/>
              <a:t>　（デモサイト）</a:t>
            </a:r>
            <a:endParaRPr lang="en-US" altLang="ja-JP" sz="2400" b="1" dirty="0"/>
          </a:p>
          <a:p>
            <a:r>
              <a:rPr kumimoji="1" lang="ja-JP" altLang="en-US" b="1" dirty="0"/>
              <a:t>人工知能</a:t>
            </a:r>
            <a:r>
              <a:rPr kumimoji="1" lang="ja-JP" altLang="en-US" dirty="0"/>
              <a:t>が二次元イラストを</a:t>
            </a:r>
            <a:r>
              <a:rPr kumimoji="1" lang="ja-JP" altLang="en-US" b="1" dirty="0"/>
              <a:t>生成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433F03-2CEA-4656-ACBB-E9446FCA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EC258CE-6ED1-4F70-8FC2-2CFE634E5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7" y="2000913"/>
            <a:ext cx="2153653" cy="213842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593FCF4-D931-4B25-AA2B-14DE336D3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917" y="1901558"/>
            <a:ext cx="3048265" cy="164377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AAE1FEC-3847-4879-AFA9-45191B53C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0" y="1777894"/>
            <a:ext cx="3238500" cy="17674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4371B48-1C3A-4442-9AE3-FD645EE2B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049" y="4229517"/>
            <a:ext cx="2724584" cy="2453455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884D57AA-992C-41B9-BBD6-A5A821606215}"/>
              </a:ext>
            </a:extLst>
          </p:cNvPr>
          <p:cNvSpPr/>
          <p:nvPr/>
        </p:nvSpPr>
        <p:spPr>
          <a:xfrm>
            <a:off x="2247900" y="2603500"/>
            <a:ext cx="387350" cy="469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917447F-0DAA-48DC-A5BD-78CF31BF38DE}"/>
              </a:ext>
            </a:extLst>
          </p:cNvPr>
          <p:cNvSpPr/>
          <p:nvPr/>
        </p:nvSpPr>
        <p:spPr>
          <a:xfrm>
            <a:off x="5626232" y="2600226"/>
            <a:ext cx="387350" cy="469900"/>
          </a:xfrm>
          <a:prstGeom prst="rightArrow">
            <a:avLst>
              <a:gd name="adj1" fmla="val 4729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E29075F0-D0AE-4400-A4FD-4E1B75F5B048}"/>
              </a:ext>
            </a:extLst>
          </p:cNvPr>
          <p:cNvSpPr/>
          <p:nvPr/>
        </p:nvSpPr>
        <p:spPr>
          <a:xfrm>
            <a:off x="3889374" y="5421220"/>
            <a:ext cx="387350" cy="469900"/>
          </a:xfrm>
          <a:prstGeom prst="rightArrow">
            <a:avLst>
              <a:gd name="adj1" fmla="val 4729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80BFF68-C500-4128-B7F1-6B8102AD9DED}"/>
              </a:ext>
            </a:extLst>
          </p:cNvPr>
          <p:cNvSpPr txBox="1"/>
          <p:nvPr/>
        </p:nvSpPr>
        <p:spPr>
          <a:xfrm>
            <a:off x="321845" y="422951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選択画面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B6917D-6EFE-444F-B4FC-8E3FA089767E}"/>
              </a:ext>
            </a:extLst>
          </p:cNvPr>
          <p:cNvSpPr txBox="1"/>
          <p:nvPr/>
        </p:nvSpPr>
        <p:spPr>
          <a:xfrm>
            <a:off x="3568838" y="36671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選択画面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C3169A9-1E04-41D8-8DF8-71445E6FFB44}"/>
              </a:ext>
            </a:extLst>
          </p:cNvPr>
          <p:cNvSpPr txBox="1"/>
          <p:nvPr/>
        </p:nvSpPr>
        <p:spPr>
          <a:xfrm>
            <a:off x="7205885" y="35662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選択画面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CB4528B-C4CB-408F-96FD-3E31B34663EF}"/>
              </a:ext>
            </a:extLst>
          </p:cNvPr>
          <p:cNvSpPr txBox="1"/>
          <p:nvPr/>
        </p:nvSpPr>
        <p:spPr>
          <a:xfrm>
            <a:off x="7001308" y="5338622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生成された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</a:t>
            </a:r>
          </a:p>
        </p:txBody>
      </p:sp>
    </p:spTree>
    <p:extLst>
      <p:ext uri="{BB962C8B-B14F-4D97-AF65-F5344CB8AC3E}">
        <p14:creationId xmlns:p14="http://schemas.microsoft.com/office/powerpoint/2010/main" val="1124365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03D6C0-7F69-4E4F-A283-728048AD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の自律動作マシンへの応用（ニュース）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2005C4-45EB-42BF-B7E6-C10C4D0C3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400" b="1" dirty="0"/>
              <a:t>自律動作マシンの動作検証や，内蔵の人工知能の学習</a:t>
            </a:r>
            <a:endParaRPr lang="en-US" altLang="ja-JP" sz="2400" b="1" dirty="0"/>
          </a:p>
          <a:p>
            <a:r>
              <a:rPr lang="ja-JP" altLang="en-US" sz="2400" dirty="0"/>
              <a:t>現実世界で行うには手間がかる</a:t>
            </a:r>
            <a:endParaRPr lang="en-US" altLang="ja-JP" sz="2400" dirty="0"/>
          </a:p>
          <a:p>
            <a:r>
              <a:rPr lang="ja-JP" altLang="en-US" sz="2400" b="1" dirty="0"/>
              <a:t>人工知能を用いて，仮想世界を生成し，使用</a:t>
            </a:r>
            <a:r>
              <a:rPr lang="ja-JP" altLang="en-US" sz="2400" dirty="0"/>
              <a:t>．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DFD88A-2B9B-450B-BAE2-044585A8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BC18136-F9BD-4190-B045-545B4DDAB316}"/>
              </a:ext>
            </a:extLst>
          </p:cNvPr>
          <p:cNvSpPr/>
          <p:nvPr/>
        </p:nvSpPr>
        <p:spPr>
          <a:xfrm>
            <a:off x="86026" y="5452186"/>
            <a:ext cx="9966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/>
              <a:t>人工知能で生成された画像を，自動運転車の学習に利用</a:t>
            </a:r>
            <a:endParaRPr lang="en-US" altLang="ja-JP" b="1" dirty="0"/>
          </a:p>
          <a:p>
            <a:r>
              <a:rPr lang="en-US" altLang="ja-JP" b="1" dirty="0" err="1"/>
              <a:t>SurfelGAN</a:t>
            </a:r>
            <a:r>
              <a:rPr lang="en-US" altLang="ja-JP" b="1" dirty="0"/>
              <a:t>: Synthesizing Realistic Sensor Data for Autonomous Driving</a:t>
            </a:r>
          </a:p>
          <a:p>
            <a:r>
              <a:rPr lang="en-US" altLang="ja-JP" dirty="0" err="1">
                <a:hlinkClick r:id="rId2"/>
              </a:rPr>
              <a:t>Zhenpei</a:t>
            </a:r>
            <a:r>
              <a:rPr lang="en-US" altLang="ja-JP" dirty="0">
                <a:hlinkClick r:id="rId2"/>
              </a:rPr>
              <a:t> Yang</a:t>
            </a:r>
            <a:r>
              <a:rPr lang="en-US" altLang="ja-JP" dirty="0"/>
              <a:t>, </a:t>
            </a:r>
            <a:r>
              <a:rPr lang="en-US" altLang="ja-JP" dirty="0" err="1">
                <a:hlinkClick r:id="rId3"/>
              </a:rPr>
              <a:t>Yuning</a:t>
            </a:r>
            <a:r>
              <a:rPr lang="en-US" altLang="ja-JP" dirty="0">
                <a:hlinkClick r:id="rId3"/>
              </a:rPr>
              <a:t> Chai</a:t>
            </a:r>
            <a:r>
              <a:rPr lang="en-US" altLang="ja-JP" dirty="0"/>
              <a:t>, </a:t>
            </a:r>
            <a:r>
              <a:rPr lang="en-US" altLang="ja-JP" dirty="0">
                <a:hlinkClick r:id="rId4"/>
              </a:rPr>
              <a:t>Dragomir </a:t>
            </a:r>
            <a:r>
              <a:rPr lang="en-US" altLang="ja-JP" dirty="0" err="1">
                <a:hlinkClick r:id="rId4"/>
              </a:rPr>
              <a:t>Anguelov</a:t>
            </a:r>
            <a:r>
              <a:rPr lang="en-US" altLang="ja-JP" dirty="0"/>
              <a:t>, </a:t>
            </a:r>
            <a:r>
              <a:rPr lang="en-US" altLang="ja-JP" dirty="0">
                <a:hlinkClick r:id="rId5"/>
              </a:rPr>
              <a:t>Yin Zhou</a:t>
            </a:r>
            <a:r>
              <a:rPr lang="en-US" altLang="ja-JP" dirty="0"/>
              <a:t>, </a:t>
            </a:r>
            <a:r>
              <a:rPr lang="en-US" altLang="ja-JP" dirty="0">
                <a:hlinkClick r:id="rId6"/>
              </a:rPr>
              <a:t>Pei Sun</a:t>
            </a:r>
            <a:r>
              <a:rPr lang="en-US" altLang="ja-JP" dirty="0"/>
              <a:t>, </a:t>
            </a:r>
            <a:r>
              <a:rPr lang="en-US" altLang="ja-JP" dirty="0">
                <a:hlinkClick r:id="rId7"/>
              </a:rPr>
              <a:t>Dumitru Erhan</a:t>
            </a:r>
            <a:r>
              <a:rPr lang="en-US" altLang="ja-JP" dirty="0"/>
              <a:t>, </a:t>
            </a:r>
            <a:r>
              <a:rPr lang="en-US" altLang="ja-JP" dirty="0">
                <a:hlinkClick r:id="rId8"/>
              </a:rPr>
              <a:t>Sean Rafferty</a:t>
            </a:r>
            <a:r>
              <a:rPr lang="en-US" altLang="ja-JP" dirty="0"/>
              <a:t>,</a:t>
            </a:r>
          </a:p>
          <a:p>
            <a:r>
              <a:rPr lang="en-US" altLang="ja-JP" dirty="0"/>
              <a:t> </a:t>
            </a:r>
            <a:r>
              <a:rPr lang="en-US" altLang="ja-JP" dirty="0">
                <a:hlinkClick r:id="rId9"/>
              </a:rPr>
              <a:t>Henrik Kretzschmar</a:t>
            </a:r>
            <a:endParaRPr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E3AD2E-EDFF-4F98-9313-40472090E8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845" y="2421150"/>
            <a:ext cx="4173153" cy="27997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7BBBFD6-737C-4471-8B6E-A30133C2F3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9003" y="2433517"/>
            <a:ext cx="4033655" cy="27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89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02A552-2162-41FD-B386-E28DE4E5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写真の合成，イラストの合成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5FD852-8BF3-4323-8766-AF126E241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200730"/>
            <a:ext cx="8461208" cy="4698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ja-JP" dirty="0"/>
              <a:t>https://openai.com/blog/dall-e/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10A522-A4EA-4EBB-A093-FCE6A0E4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80DA62C-EFBD-4CE9-B0DA-18956ADEE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3" y="846253"/>
            <a:ext cx="4403790" cy="33652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561336C-6219-44A1-9A6F-7D671F33A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831" y="846253"/>
            <a:ext cx="4364944" cy="33652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CCCC8F-BC8C-4C39-B3D5-6A73750E38AC}"/>
              </a:ext>
            </a:extLst>
          </p:cNvPr>
          <p:cNvSpPr txBox="1"/>
          <p:nvPr/>
        </p:nvSpPr>
        <p:spPr>
          <a:xfrm>
            <a:off x="151529" y="4496135"/>
            <a:ext cx="4603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人工知能による合成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522A87-BC0B-4176-B473-398028AA7554}"/>
              </a:ext>
            </a:extLst>
          </p:cNvPr>
          <p:cNvSpPr txBox="1"/>
          <p:nvPr/>
        </p:nvSpPr>
        <p:spPr>
          <a:xfrm>
            <a:off x="4677373" y="4494892"/>
            <a:ext cx="4603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人工知能による合成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365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B7862C3-1772-4C10-BB8B-D9C78799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274E904-B7A1-4D11-8098-6DC3709E27B2}"/>
              </a:ext>
            </a:extLst>
          </p:cNvPr>
          <p:cNvSpPr/>
          <p:nvPr/>
        </p:nvSpPr>
        <p:spPr>
          <a:xfrm>
            <a:off x="762000" y="6117323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-GAN,</a:t>
            </a:r>
            <a:r>
              <a:rPr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2"/>
              </a:rPr>
              <a:t>https://docs.google.com/presentation/d/1OpcYLBVpUF1L-wwPHu_CyKjXqXD0oRwBoGP2peSCrSA/edit#slide=id.g4551faa5ed_0_208</a:t>
            </a:r>
            <a:r>
              <a:rPr lang="ja-JP" altLang="en-US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　より</a:t>
            </a:r>
            <a:endParaRPr lang="en-US" altLang="ja-JP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056407-F74E-4CF7-9838-E6CFCF018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29" y="300153"/>
            <a:ext cx="8447889" cy="4753109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D8C7FD9-710B-4355-A164-45534E1582C7}"/>
              </a:ext>
            </a:extLst>
          </p:cNvPr>
          <p:cNvSpPr txBox="1">
            <a:spLocks/>
          </p:cNvSpPr>
          <p:nvPr/>
        </p:nvSpPr>
        <p:spPr>
          <a:xfrm>
            <a:off x="325610" y="5190289"/>
            <a:ext cx="8461208" cy="1531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人工知能で，年齢，髪量，口の開き具合，髪の波うち，眼鏡などさまざまな</a:t>
            </a:r>
            <a:r>
              <a:rPr lang="ja-JP" altLang="en-US" b="1" dirty="0"/>
              <a:t>特徴に応じた顔</a:t>
            </a:r>
            <a:r>
              <a:rPr lang="ja-JP" altLang="en-US" dirty="0"/>
              <a:t>を</a:t>
            </a:r>
            <a:r>
              <a:rPr lang="ja-JP" altLang="en-US" b="1" dirty="0"/>
              <a:t>生成</a:t>
            </a:r>
            <a:r>
              <a:rPr lang="ja-JP" altLang="en-US" dirty="0"/>
              <a:t>可能</a:t>
            </a:r>
            <a:endParaRPr lang="en-US" altLang="ja-JP" sz="18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45666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73CBA9-AABA-43AC-B004-FD54D60A5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を用いた高解像度化（ニュース）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58EACA-36D1-4B96-AD08-002A3E20C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326813"/>
            <a:ext cx="8461208" cy="153118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低解像度の画像をもとに，高解像度の画像を人工知能で生成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sz="18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2"/>
              </a:rPr>
              <a:t>https://techxplore.com/news/2020-06-artificial-intelligence-blurry-sharper.html</a:t>
            </a:r>
            <a:r>
              <a:rPr lang="en-US" altLang="ja-JP" sz="18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18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より</a:t>
            </a:r>
            <a:endParaRPr lang="en-US" altLang="ja-JP" sz="18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kumimoji="1" lang="ja-JP" altLang="en-US" sz="1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3ADAF8-6DEA-4299-8F06-EF89CCAD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EB547B-ED8B-4DD7-B874-C9E987EB9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7" y="566378"/>
            <a:ext cx="4214632" cy="42462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C0081E0-9FD7-4BDF-8F19-CB9F8F7A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77" y="556883"/>
            <a:ext cx="4207246" cy="42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00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8B92B8-0170-4262-9D3D-A6B1FD1B7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70" y="4775334"/>
            <a:ext cx="7262862" cy="469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cs typeface="Times New Roman" panose="02020603050405020304" pitchFamily="18" charset="0"/>
              </a:rPr>
              <a:t>暗い画像を，明るくすることが人工知能で可能に</a:t>
            </a:r>
            <a:endParaRPr kumimoji="1" lang="en-US" altLang="ja-JP" sz="2400" dirty="0">
              <a:latin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C4F104-0FC5-4A4A-A423-A1EA2E81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870A365-BCD7-44AE-8FDB-9D526B11723E}"/>
              </a:ext>
            </a:extLst>
          </p:cNvPr>
          <p:cNvSpPr/>
          <p:nvPr/>
        </p:nvSpPr>
        <p:spPr>
          <a:xfrm>
            <a:off x="168442" y="5615583"/>
            <a:ext cx="846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EnlightenGAN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Deep Light Enhancement without Paired Supervision</a:t>
            </a:r>
          </a:p>
          <a:p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Yifan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Jiang,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Xinyu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Gong, Ding Liu, Yu Cheng, Chen Fang,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Xiaohui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Shen,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Jianchao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Yang, Pan Zhou,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Zhangyang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EC18CD4-8ACB-4788-9CCB-19AF81DB2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" y="878002"/>
            <a:ext cx="4352811" cy="290472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907509-B43A-4E2F-8445-8DB3D94EB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36" y="878003"/>
            <a:ext cx="4352809" cy="2904725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3DDFB2F2-A18E-4F27-A912-0C6D37465848}"/>
              </a:ext>
            </a:extLst>
          </p:cNvPr>
          <p:cNvSpPr/>
          <p:nvPr/>
        </p:nvSpPr>
        <p:spPr>
          <a:xfrm>
            <a:off x="4523875" y="2146435"/>
            <a:ext cx="236636" cy="7603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65CB5816-2FFE-4579-BB0B-54EE0D17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を用いた画像改善（ニュース）</a:t>
            </a:r>
          </a:p>
        </p:txBody>
      </p:sp>
    </p:spTree>
    <p:extLst>
      <p:ext uri="{BB962C8B-B14F-4D97-AF65-F5344CB8AC3E}">
        <p14:creationId xmlns:p14="http://schemas.microsoft.com/office/powerpoint/2010/main" val="2454198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BDE6FE2-A3F9-4B60-88BD-07FE0098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1265628"/>
            <a:ext cx="8802541" cy="2334220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942FE723-5F3C-457D-8BE2-0FD5F04D4719}"/>
              </a:ext>
            </a:extLst>
          </p:cNvPr>
          <p:cNvSpPr txBox="1">
            <a:spLocks/>
          </p:cNvSpPr>
          <p:nvPr/>
        </p:nvSpPr>
        <p:spPr>
          <a:xfrm>
            <a:off x="255069" y="4013735"/>
            <a:ext cx="8715913" cy="142453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さまざまな種類の画像を，安定して，高精細に生成することが可能に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23E619-A88F-4E13-8F96-17CD5708CB3D}"/>
              </a:ext>
            </a:extLst>
          </p:cNvPr>
          <p:cNvSpPr/>
          <p:nvPr/>
        </p:nvSpPr>
        <p:spPr>
          <a:xfrm>
            <a:off x="168442" y="5615583"/>
            <a:ext cx="846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Large Scale GAN Training for High Fidelity Natural Image Synthesis</a:t>
            </a:r>
          </a:p>
          <a:p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3"/>
              </a:rPr>
              <a:t>Andrew Brock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4"/>
              </a:rPr>
              <a:t>Jeff Donahue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Karen </a:t>
            </a:r>
            <a:r>
              <a:rPr lang="en-US" altLang="ja-JP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Simonyan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https://arxiv.org/abs/1809.11096v2</a:t>
            </a:r>
          </a:p>
          <a:p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F06ED389-3864-4BF1-936F-5D198B7E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を用いた種々の画像の合成（ニュース）</a:t>
            </a:r>
          </a:p>
        </p:txBody>
      </p:sp>
    </p:spTree>
    <p:extLst>
      <p:ext uri="{BB962C8B-B14F-4D97-AF65-F5344CB8AC3E}">
        <p14:creationId xmlns:p14="http://schemas.microsoft.com/office/powerpoint/2010/main" val="100690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E6D0C2-3398-4BA3-843D-7C3D7026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人工知能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E42D3C-E028-4914-9AF0-AB87E5F14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dirty="0"/>
              <a:t>人工知能は，コンピュータが，知的な能力を持つこと</a:t>
            </a:r>
            <a:endParaRPr lang="en-US" altLang="ja-JP" b="1" dirty="0"/>
          </a:p>
          <a:p>
            <a:endParaRPr lang="en-US" altLang="ja-JP" b="1" dirty="0"/>
          </a:p>
          <a:p>
            <a:r>
              <a:rPr lang="ja-JP" altLang="en-US" b="1" dirty="0"/>
              <a:t>知能</a:t>
            </a:r>
            <a:endParaRPr lang="en-US" altLang="ja-JP" b="1" dirty="0"/>
          </a:p>
          <a:p>
            <a:r>
              <a:rPr lang="ja-JP" altLang="en-US" b="1" dirty="0"/>
              <a:t>知識</a:t>
            </a:r>
            <a:endParaRPr lang="en-US" altLang="ja-JP" b="1" dirty="0"/>
          </a:p>
          <a:p>
            <a:r>
              <a:rPr lang="ja-JP" altLang="en-US" b="1" dirty="0"/>
              <a:t>学習</a:t>
            </a:r>
            <a:endParaRPr lang="en-US" altLang="ja-JP" b="1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DA0439-39E3-4FA4-9B63-7142D114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542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99898C-814A-4CDA-AA26-5F38D3AD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GAN </a:t>
            </a:r>
            <a:r>
              <a:rPr lang="ja-JP" altLang="en-US" dirty="0"/>
              <a:t>の仕組み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F8D11E-D833-4F4F-B905-7E41A212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ディープラーニング</a:t>
            </a:r>
            <a:r>
              <a:rPr kumimoji="1" lang="ja-JP" altLang="en-US" dirty="0"/>
              <a:t>による</a:t>
            </a:r>
            <a:r>
              <a:rPr kumimoji="1" lang="ja-JP" altLang="en-US" b="1" u="sng" dirty="0">
                <a:solidFill>
                  <a:srgbClr val="FF0000"/>
                </a:solidFill>
              </a:rPr>
              <a:t>データの生成</a:t>
            </a:r>
            <a:r>
              <a:rPr kumimoji="1" lang="ja-JP" altLang="en-US" dirty="0"/>
              <a:t>能力を示す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研究のひとつ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5290AD-FB03-4C9E-8409-B7395D14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5E7511E-CE41-4C70-8EBB-FFFC26E28400}"/>
              </a:ext>
            </a:extLst>
          </p:cNvPr>
          <p:cNvSpPr txBox="1"/>
          <p:nvPr/>
        </p:nvSpPr>
        <p:spPr>
          <a:xfrm>
            <a:off x="201529" y="5814030"/>
            <a:ext cx="8498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Networks, Ian J. Goodfellow, Jean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Pouget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-Abadie, Mehdi Mirza, Bing Xu,</a:t>
            </a:r>
          </a:p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David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Warde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-Farley,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Sherjil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Ozair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Aaron Courville,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Yoshua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Bengio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https://arxiv.org/abs/1406.2661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2F662F4-0BC3-4DF3-901B-81B2034C7A9D}"/>
              </a:ext>
            </a:extLst>
          </p:cNvPr>
          <p:cNvSpPr txBox="1"/>
          <p:nvPr/>
        </p:nvSpPr>
        <p:spPr>
          <a:xfrm>
            <a:off x="0" y="2522400"/>
            <a:ext cx="110799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ノイズ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244835-3487-4A9A-A83D-395388501E5C}"/>
              </a:ext>
            </a:extLst>
          </p:cNvPr>
          <p:cNvSpPr txBox="1"/>
          <p:nvPr/>
        </p:nvSpPr>
        <p:spPr>
          <a:xfrm>
            <a:off x="1608035" y="2305030"/>
            <a:ext cx="1723549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人工知能</a:t>
            </a:r>
            <a:r>
              <a:rPr kumimoji="1" lang="ja-JP" altLang="en-US" sz="2400" dirty="0"/>
              <a:t>に</a:t>
            </a:r>
            <a:endParaRPr kumimoji="1" lang="en-US" altLang="ja-JP" sz="2400" dirty="0"/>
          </a:p>
          <a:p>
            <a:r>
              <a:rPr kumimoji="1" lang="ja-JP" altLang="en-US" sz="2400" dirty="0"/>
              <a:t>よる生成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BDAFA0B4-7737-4528-AACE-B2A7C1BD3FF7}"/>
              </a:ext>
            </a:extLst>
          </p:cNvPr>
          <p:cNvSpPr/>
          <p:nvPr/>
        </p:nvSpPr>
        <p:spPr>
          <a:xfrm>
            <a:off x="1095000" y="2527981"/>
            <a:ext cx="4191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4FEA4EE5-9C7A-42C3-ADDA-E8EF7A59B50E}"/>
              </a:ext>
            </a:extLst>
          </p:cNvPr>
          <p:cNvSpPr/>
          <p:nvPr/>
        </p:nvSpPr>
        <p:spPr>
          <a:xfrm>
            <a:off x="3452038" y="2544179"/>
            <a:ext cx="4191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5D8AAA3-D0B7-4BDA-BE78-046A3225D446}"/>
              </a:ext>
            </a:extLst>
          </p:cNvPr>
          <p:cNvSpPr txBox="1"/>
          <p:nvPr/>
        </p:nvSpPr>
        <p:spPr>
          <a:xfrm>
            <a:off x="3871138" y="2253289"/>
            <a:ext cx="1415772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生成され</a:t>
            </a:r>
            <a:endParaRPr kumimoji="1" lang="en-US" altLang="ja-JP" sz="2400" dirty="0"/>
          </a:p>
          <a:p>
            <a:r>
              <a:rPr kumimoji="1" lang="ja-JP" altLang="en-US" sz="2400" dirty="0"/>
              <a:t>たデータ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695C772-9CAC-4B2C-B832-DC7314BA152A}"/>
              </a:ext>
            </a:extLst>
          </p:cNvPr>
          <p:cNvSpPr txBox="1"/>
          <p:nvPr/>
        </p:nvSpPr>
        <p:spPr>
          <a:xfrm>
            <a:off x="3897027" y="3474858"/>
            <a:ext cx="1107996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実在の</a:t>
            </a:r>
            <a:endParaRPr kumimoji="1" lang="en-US" altLang="ja-JP" sz="2400" dirty="0"/>
          </a:p>
          <a:p>
            <a:r>
              <a:rPr kumimoji="1" lang="ja-JP" altLang="en-US" sz="2400" dirty="0"/>
              <a:t>データ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11B5FACD-A993-47B3-8A73-B36D25E8AF2F}"/>
              </a:ext>
            </a:extLst>
          </p:cNvPr>
          <p:cNvSpPr/>
          <p:nvPr/>
        </p:nvSpPr>
        <p:spPr>
          <a:xfrm>
            <a:off x="5198951" y="2521466"/>
            <a:ext cx="4191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4BF93360-D299-4B65-8891-AEFD064D9676}"/>
              </a:ext>
            </a:extLst>
          </p:cNvPr>
          <p:cNvSpPr/>
          <p:nvPr/>
        </p:nvSpPr>
        <p:spPr>
          <a:xfrm>
            <a:off x="5198951" y="3593138"/>
            <a:ext cx="4191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88E5F50-8110-463F-B64E-BB6142E1F80D}"/>
              </a:ext>
            </a:extLst>
          </p:cNvPr>
          <p:cNvSpPr txBox="1"/>
          <p:nvPr/>
        </p:nvSpPr>
        <p:spPr>
          <a:xfrm>
            <a:off x="5742197" y="2403516"/>
            <a:ext cx="1723549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endParaRPr kumimoji="1" lang="en-US" altLang="ja-JP" sz="2400" b="1" dirty="0"/>
          </a:p>
          <a:p>
            <a:r>
              <a:rPr kumimoji="1" lang="ja-JP" altLang="en-US" sz="2400" b="1" dirty="0"/>
              <a:t>人工知能</a:t>
            </a:r>
            <a:r>
              <a:rPr kumimoji="1" lang="ja-JP" altLang="en-US" sz="2400" dirty="0"/>
              <a:t>に</a:t>
            </a:r>
            <a:endParaRPr kumimoji="1" lang="en-US" altLang="ja-JP" sz="2400" dirty="0"/>
          </a:p>
          <a:p>
            <a:r>
              <a:rPr kumimoji="1" lang="ja-JP" altLang="en-US" sz="2400" dirty="0"/>
              <a:t>よる識別</a:t>
            </a:r>
            <a:endParaRPr kumimoji="1"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391BF13E-A383-43C5-90D6-DD074C771811}"/>
              </a:ext>
            </a:extLst>
          </p:cNvPr>
          <p:cNvSpPr/>
          <p:nvPr/>
        </p:nvSpPr>
        <p:spPr>
          <a:xfrm>
            <a:off x="7468786" y="3027327"/>
            <a:ext cx="4191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82FF82A-1B56-49E8-BE99-1100EABD921B}"/>
              </a:ext>
            </a:extLst>
          </p:cNvPr>
          <p:cNvSpPr txBox="1"/>
          <p:nvPr/>
        </p:nvSpPr>
        <p:spPr>
          <a:xfrm>
            <a:off x="7792218" y="2818658"/>
            <a:ext cx="1415772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実在，</a:t>
            </a:r>
            <a:endParaRPr kumimoji="1" lang="en-US" altLang="ja-JP" sz="2400" dirty="0"/>
          </a:p>
          <a:p>
            <a:r>
              <a:rPr kumimoji="1" lang="ja-JP" altLang="en-US" sz="2400" dirty="0"/>
              <a:t>フェイク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4064203-0A55-46D8-97F9-D68B7C251FB0}"/>
              </a:ext>
            </a:extLst>
          </p:cNvPr>
          <p:cNvSpPr txBox="1"/>
          <p:nvPr/>
        </p:nvSpPr>
        <p:spPr>
          <a:xfrm>
            <a:off x="5346294" y="4273466"/>
            <a:ext cx="295465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実在なのかフェイク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なのかを識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別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A50FFD0-D469-4038-B8FA-4A7FAC883A15}"/>
              </a:ext>
            </a:extLst>
          </p:cNvPr>
          <p:cNvSpPr txBox="1"/>
          <p:nvPr/>
        </p:nvSpPr>
        <p:spPr>
          <a:xfrm>
            <a:off x="1376488" y="3260309"/>
            <a:ext cx="203132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データの生成</a:t>
            </a:r>
          </a:p>
        </p:txBody>
      </p:sp>
      <p:sp>
        <p:nvSpPr>
          <p:cNvPr id="24" name="矢印: U ターン 23">
            <a:extLst>
              <a:ext uri="{FF2B5EF4-FFF2-40B4-BE49-F238E27FC236}">
                <a16:creationId xmlns:a16="http://schemas.microsoft.com/office/drawing/2014/main" id="{78358184-1F5F-4515-946C-51E3579D2CC5}"/>
              </a:ext>
            </a:extLst>
          </p:cNvPr>
          <p:cNvSpPr/>
          <p:nvPr/>
        </p:nvSpPr>
        <p:spPr>
          <a:xfrm flipH="1" flipV="1">
            <a:off x="2197100" y="4786579"/>
            <a:ext cx="6503422" cy="707985"/>
          </a:xfrm>
          <a:prstGeom prst="uturnArrow">
            <a:avLst>
              <a:gd name="adj1" fmla="val 25000"/>
              <a:gd name="adj2" fmla="val 25000"/>
              <a:gd name="adj3" fmla="val 0"/>
              <a:gd name="adj4" fmla="val 43750"/>
              <a:gd name="adj5" fmla="val 10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7A475D4B-FD9E-45E7-BE40-6FF84CE561C4}"/>
              </a:ext>
            </a:extLst>
          </p:cNvPr>
          <p:cNvSpPr/>
          <p:nvPr/>
        </p:nvSpPr>
        <p:spPr>
          <a:xfrm rot="16200000">
            <a:off x="1762440" y="4074833"/>
            <a:ext cx="1228804" cy="35948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990E35D-C7E9-4D03-9140-323C4B7D4183}"/>
              </a:ext>
            </a:extLst>
          </p:cNvPr>
          <p:cNvSpPr txBox="1"/>
          <p:nvPr/>
        </p:nvSpPr>
        <p:spPr>
          <a:xfrm>
            <a:off x="62565" y="4053387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生成されたデータと</a:t>
            </a:r>
            <a:endParaRPr kumimoji="1" lang="en-US" altLang="ja-JP" b="1" dirty="0"/>
          </a:p>
          <a:p>
            <a:r>
              <a:rPr kumimoji="1" lang="ja-JP" altLang="en-US" b="1" dirty="0"/>
              <a:t>実在のデータが識別</a:t>
            </a:r>
            <a:endParaRPr kumimoji="1" lang="en-US" altLang="ja-JP" b="1" dirty="0"/>
          </a:p>
          <a:p>
            <a:r>
              <a:rPr kumimoji="1" lang="ja-JP" altLang="en-US" b="1" dirty="0"/>
              <a:t>できなくなるように学習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94181BD9-4B6F-45F3-8DE3-B2037EF34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351" y="1556919"/>
            <a:ext cx="1812446" cy="66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41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99898C-814A-4CDA-AA26-5F38D3AD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GAN </a:t>
            </a:r>
            <a:r>
              <a:rPr lang="ja-JP" altLang="en-US" dirty="0"/>
              <a:t>の仕組み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F8D11E-D833-4F4F-B905-7E41A212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人工知能による生成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フェイクだと見分けがつかないように生成する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ことを学習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b="1" dirty="0"/>
              <a:t>人工知能による識別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生成されたデータが現実なのかフェイクなのか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の識別を学習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5290AD-FB03-4C9E-8409-B7395D14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6280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450192-9358-4F8B-B47A-B11F3492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人間の下書きを，人工知能が清書する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9CABD0-4E15-411C-A362-1C9E9CB1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10A77CD0-2E92-45ED-881B-551F4EB0CC67}"/>
              </a:ext>
            </a:extLst>
          </p:cNvPr>
          <p:cNvSpPr txBox="1">
            <a:spLocks/>
          </p:cNvSpPr>
          <p:nvPr/>
        </p:nvSpPr>
        <p:spPr>
          <a:xfrm>
            <a:off x="566299" y="1137500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人工知能が，元の情報を保ったまま人間のイラストを清書する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AutoDraw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66B0E3E-AD20-49C4-A657-234ED80EF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173" y="5636944"/>
            <a:ext cx="4439653" cy="413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https://www.autodraw.com/</a:t>
            </a:r>
          </a:p>
          <a:p>
            <a:endParaRPr kumimoji="1" lang="ja-JP" altLang="en-US" sz="2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0F8576-8000-43FB-BA38-5446DD68E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33" y="2083735"/>
            <a:ext cx="1760933" cy="12493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B554B83-00B4-4D1A-92EA-A8586AF10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081" y="1771420"/>
            <a:ext cx="3171825" cy="60721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5D5C4DB-CA7F-4BD0-857A-785F3F853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081" y="2378639"/>
            <a:ext cx="3171825" cy="6072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772C3A5-739F-458D-AA93-03FB2E420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081" y="3011937"/>
            <a:ext cx="3171825" cy="6072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B9FC4AF-81CE-4823-944C-FDC49D4A1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344" y="1533525"/>
            <a:ext cx="2119519" cy="205071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9665CE-F621-4DDD-A6DA-5EEAA212D1EC}"/>
              </a:ext>
            </a:extLst>
          </p:cNvPr>
          <p:cNvSpPr txBox="1"/>
          <p:nvPr/>
        </p:nvSpPr>
        <p:spPr>
          <a:xfrm>
            <a:off x="209551" y="374015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人間がイラストを描く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A6E08DE-1F91-4E1D-B187-0EC51B826791}"/>
              </a:ext>
            </a:extLst>
          </p:cNvPr>
          <p:cNvSpPr txBox="1"/>
          <p:nvPr/>
        </p:nvSpPr>
        <p:spPr>
          <a:xfrm>
            <a:off x="3395663" y="3911241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コンピュータが候補を出す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E4F8AD-67E6-469C-96DD-DA1910E83CA1}"/>
              </a:ext>
            </a:extLst>
          </p:cNvPr>
          <p:cNvSpPr txBox="1"/>
          <p:nvPr/>
        </p:nvSpPr>
        <p:spPr>
          <a:xfrm>
            <a:off x="7788549" y="38579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完成</a:t>
            </a:r>
          </a:p>
        </p:txBody>
      </p:sp>
    </p:spTree>
    <p:extLst>
      <p:ext uri="{BB962C8B-B14F-4D97-AF65-F5344CB8AC3E}">
        <p14:creationId xmlns:p14="http://schemas.microsoft.com/office/powerpoint/2010/main" val="2698939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288" y="2415916"/>
            <a:ext cx="3653600" cy="3345518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9550" y="1533525"/>
            <a:ext cx="8753475" cy="387905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ウェブブラウザで次の </a:t>
            </a:r>
            <a:r>
              <a:rPr kumimoji="1" lang="en-US" altLang="ja-JP" dirty="0"/>
              <a:t>URL </a:t>
            </a:r>
            <a:r>
              <a:rPr kumimoji="1" lang="ja-JP" altLang="en-US" dirty="0"/>
              <a:t>を開く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www.autodraw.com</a:t>
            </a:r>
            <a:r>
              <a:rPr lang="en-US" altLang="ja-JP" sz="2400" b="1" dirty="0"/>
              <a:t>/</a:t>
            </a:r>
          </a:p>
          <a:p>
            <a:pPr marL="0" indent="0">
              <a:buNone/>
            </a:pPr>
            <a:r>
              <a:rPr lang="ja-JP" altLang="en-US" dirty="0"/>
              <a:t>②「</a:t>
            </a:r>
            <a:r>
              <a:rPr lang="en-US" altLang="ja-JP" b="1" dirty="0"/>
              <a:t>Start Drawing</a:t>
            </a:r>
            <a:r>
              <a:rPr lang="ja-JP" altLang="en-US" dirty="0"/>
              <a:t>」をクリック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946196" y="5091315"/>
            <a:ext cx="1497467" cy="5331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306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5711" y="917971"/>
            <a:ext cx="8753475" cy="387905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③　描きたいものをざっくり描く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www.autodraw.com</a:t>
            </a:r>
            <a:r>
              <a:rPr lang="en-US" altLang="ja-JP" sz="2400" b="1" dirty="0"/>
              <a:t>/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dirty="0"/>
              <a:t>④上のメニューに候補が出るのでクリック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203" y="1546560"/>
            <a:ext cx="2827735" cy="20496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053" y="4656731"/>
            <a:ext cx="3334947" cy="2028825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465308" y="4585287"/>
            <a:ext cx="2916692" cy="4506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D3AA75DC-AA49-4E08-9D44-75F2E248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0023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50" y="213237"/>
            <a:ext cx="8084344" cy="50720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人工知能で，スケッチを増やすサイト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000" dirty="0"/>
              <a:t>https://</a:t>
            </a:r>
            <a:r>
              <a:rPr lang="en-US" altLang="ja-JP" sz="3000" dirty="0" err="1"/>
              <a:t>magenta.tensorflow.org</a:t>
            </a:r>
            <a:r>
              <a:rPr lang="en-US" altLang="ja-JP" sz="3000" dirty="0"/>
              <a:t>/sketch-</a:t>
            </a:r>
            <a:r>
              <a:rPr lang="en-US" altLang="ja-JP" sz="3000" dirty="0" err="1"/>
              <a:t>rnn</a:t>
            </a:r>
            <a:r>
              <a:rPr lang="en-US" altLang="ja-JP" sz="3000" dirty="0"/>
              <a:t>-demo</a:t>
            </a:r>
            <a:endParaRPr lang="ja-JP" altLang="en-US" sz="3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288" y="3195638"/>
            <a:ext cx="4409508" cy="27813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21845" y="1573844"/>
            <a:ext cx="8448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ea typeface="メイリオ" panose="020B0604030504040204" pitchFamily="50" charset="-128"/>
              </a:rPr>
              <a:t>① </a:t>
            </a:r>
            <a:r>
              <a:rPr kumimoji="1" lang="ja-JP" altLang="en-US" sz="2400" b="1" dirty="0">
                <a:ea typeface="メイリオ" panose="020B0604030504040204" pitchFamily="50" charset="-128"/>
              </a:rPr>
              <a:t>スクロール</a:t>
            </a:r>
            <a:r>
              <a:rPr kumimoji="1" lang="ja-JP" altLang="en-US" sz="2400" dirty="0">
                <a:ea typeface="メイリオ" panose="020B0604030504040204" pitchFamily="50" charset="-128"/>
              </a:rPr>
              <a:t>して、</a:t>
            </a:r>
            <a:endParaRPr kumimoji="1" lang="en-US" altLang="ja-JP" sz="2400" dirty="0">
              <a:ea typeface="メイリオ" panose="020B0604030504040204" pitchFamily="50" charset="-128"/>
            </a:endParaRPr>
          </a:p>
          <a:p>
            <a:r>
              <a:rPr lang="ja-JP" altLang="en-US" sz="2400" dirty="0">
                <a:ea typeface="メイリオ" panose="020B0604030504040204" pitchFamily="50" charset="-128"/>
              </a:rPr>
              <a:t>下の方の</a:t>
            </a:r>
            <a:r>
              <a:rPr kumimoji="1" lang="ja-JP" altLang="en-US" sz="2400" dirty="0">
                <a:ea typeface="メイリオ" panose="020B0604030504040204" pitchFamily="50" charset="-128"/>
              </a:rPr>
              <a:t>「</a:t>
            </a:r>
            <a:r>
              <a:rPr kumimoji="1" lang="en-US" altLang="ja-JP" sz="2400" b="1" dirty="0" err="1">
                <a:ea typeface="メイリオ" panose="020B0604030504040204" pitchFamily="50" charset="-128"/>
              </a:rPr>
              <a:t>Variational</a:t>
            </a:r>
            <a:r>
              <a:rPr kumimoji="1" lang="en-US" altLang="ja-JP" sz="2400" b="1" dirty="0">
                <a:ea typeface="メイリオ" panose="020B0604030504040204" pitchFamily="50" charset="-128"/>
              </a:rPr>
              <a:t> Auto-Encoder</a:t>
            </a:r>
            <a:r>
              <a:rPr kumimoji="1" lang="ja-JP" altLang="en-US" sz="2400" dirty="0">
                <a:ea typeface="メイリオ" panose="020B0604030504040204" pitchFamily="50" charset="-128"/>
              </a:rPr>
              <a:t>」</a:t>
            </a:r>
            <a:r>
              <a:rPr lang="ja-JP" altLang="en-US" sz="2400" dirty="0">
                <a:ea typeface="メイリオ" panose="020B0604030504040204" pitchFamily="50" charset="-128"/>
              </a:rPr>
              <a:t>を探す</a:t>
            </a:r>
            <a:endParaRPr lang="en-US" altLang="ja-JP" sz="2400" dirty="0">
              <a:ea typeface="メイリオ" panose="020B0604030504040204" pitchFamily="50" charset="-128"/>
            </a:endParaRPr>
          </a:p>
          <a:p>
            <a:endParaRPr kumimoji="1" lang="en-US" altLang="ja-JP" sz="2400" dirty="0">
              <a:ea typeface="メイリオ" panose="020B0604030504040204" pitchFamily="50" charset="-128"/>
            </a:endParaRPr>
          </a:p>
          <a:p>
            <a:r>
              <a:rPr lang="ja-JP" altLang="en-US" sz="2400" dirty="0">
                <a:ea typeface="メイリオ" panose="020B0604030504040204" pitchFamily="50" charset="-128"/>
              </a:rPr>
              <a:t>② 「</a:t>
            </a:r>
            <a:r>
              <a:rPr lang="en-US" altLang="ja-JP" sz="2400" b="1" dirty="0" err="1">
                <a:ea typeface="メイリオ" panose="020B0604030504040204" pitchFamily="50" charset="-128"/>
              </a:rPr>
              <a:t>Variational</a:t>
            </a:r>
            <a:r>
              <a:rPr lang="en-US" altLang="ja-JP" sz="2400" b="1" dirty="0">
                <a:ea typeface="メイリオ" panose="020B0604030504040204" pitchFamily="50" charset="-128"/>
              </a:rPr>
              <a:t> </a:t>
            </a:r>
            <a:r>
              <a:rPr lang="en-US" altLang="ja-JP" sz="2400" b="1" dirty="0" err="1">
                <a:ea typeface="メイリオ" panose="020B0604030504040204" pitchFamily="50" charset="-128"/>
              </a:rPr>
              <a:t>AutoEncoder</a:t>
            </a:r>
            <a:endParaRPr lang="en-US" altLang="ja-JP" sz="2400" b="1" dirty="0">
              <a:ea typeface="メイリオ" panose="020B0604030504040204" pitchFamily="50" charset="-128"/>
            </a:endParaRPr>
          </a:p>
          <a:p>
            <a:r>
              <a:rPr kumimoji="1" lang="en-US" altLang="ja-JP" sz="2400" b="1" dirty="0">
                <a:ea typeface="メイリオ" panose="020B0604030504040204" pitchFamily="50" charset="-128"/>
              </a:rPr>
              <a:t>         Demo</a:t>
            </a:r>
            <a:r>
              <a:rPr kumimoji="1" lang="ja-JP" altLang="en-US" sz="2400" dirty="0">
                <a:ea typeface="メイリオ" panose="020B0604030504040204" pitchFamily="50" charset="-128"/>
              </a:rPr>
              <a:t>」をクリック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972176" y="4802290"/>
            <a:ext cx="1593056" cy="36264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1828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8" y="1710929"/>
            <a:ext cx="5410307" cy="3411141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3455193" y="4687990"/>
            <a:ext cx="723901" cy="36264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654969" y="4716566"/>
            <a:ext cx="645320" cy="36264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297905" y="4716566"/>
            <a:ext cx="816770" cy="36264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21790" y="5122070"/>
            <a:ext cx="12618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>
                <a:ea typeface="メイリオ" panose="020B0604030504040204" pitchFamily="50" charset="-128"/>
              </a:rPr>
              <a:t>start over</a:t>
            </a:r>
          </a:p>
          <a:p>
            <a:r>
              <a:rPr lang="ja-JP" altLang="en-US" sz="2100" dirty="0">
                <a:ea typeface="メイリオ" panose="020B0604030504040204" pitchFamily="50" charset="-128"/>
              </a:rPr>
              <a:t>始</a:t>
            </a:r>
            <a:r>
              <a:rPr kumimoji="1" lang="ja-JP" altLang="en-US" sz="2100" dirty="0">
                <a:ea typeface="メイリオ" panose="020B0604030504040204" pitchFamily="50" charset="-128"/>
              </a:rPr>
              <a:t>めから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13928" y="5122070"/>
            <a:ext cx="1800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100" dirty="0">
                <a:ea typeface="メイリオ" panose="020B0604030504040204" pitchFamily="50" charset="-128"/>
              </a:rPr>
              <a:t>auto-encode</a:t>
            </a:r>
          </a:p>
          <a:p>
            <a:r>
              <a:rPr kumimoji="1" lang="ja-JP" altLang="en-US" sz="2100" dirty="0">
                <a:ea typeface="メイリオ" panose="020B0604030504040204" pitchFamily="50" charset="-128"/>
              </a:rPr>
              <a:t>スケッチ生成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77831" y="5179220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100" dirty="0">
                <a:ea typeface="メイリオ" panose="020B0604030504040204" pitchFamily="50" charset="-128"/>
              </a:rPr>
              <a:t>種類を</a:t>
            </a:r>
            <a:endParaRPr lang="en-US" altLang="ja-JP" sz="2100" dirty="0">
              <a:ea typeface="メイリオ" panose="020B0604030504040204" pitchFamily="50" charset="-128"/>
            </a:endParaRPr>
          </a:p>
          <a:p>
            <a:r>
              <a:rPr lang="ja-JP" altLang="en-US" sz="2100" dirty="0">
                <a:ea typeface="メイリオ" panose="020B0604030504040204" pitchFamily="50" charset="-128"/>
              </a:rPr>
              <a:t>選べる</a:t>
            </a:r>
            <a:endParaRPr kumimoji="1" lang="en-US" altLang="ja-JP" sz="2100" dirty="0"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35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8996" y="1088231"/>
            <a:ext cx="8753475" cy="3879057"/>
          </a:xfrm>
        </p:spPr>
        <p:txBody>
          <a:bodyPr/>
          <a:lstStyle/>
          <a:p>
            <a:r>
              <a:rPr kumimoji="1" lang="ja-JP" altLang="en-US" dirty="0"/>
              <a:t>「手書き」の絵に合うように，猫の画像を人工知能が描く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2265630"/>
            <a:ext cx="6396224" cy="37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98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人工知能で猫を描くウエブサイト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9950" y="1009650"/>
            <a:ext cx="8753475" cy="387905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ウェブブラウザで次の </a:t>
            </a:r>
            <a:r>
              <a:rPr kumimoji="1" lang="en-US" altLang="ja-JP" dirty="0"/>
              <a:t>URL </a:t>
            </a:r>
            <a:r>
              <a:rPr kumimoji="1" lang="ja-JP" altLang="en-US" dirty="0"/>
              <a:t>を開く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b="1" dirty="0"/>
              <a:t>http://</a:t>
            </a:r>
            <a:r>
              <a:rPr lang="en-US" altLang="ja-JP" b="1" dirty="0" err="1"/>
              <a:t>affinelayer.com</a:t>
            </a:r>
            <a:r>
              <a:rPr lang="en-US" altLang="ja-JP" b="1" dirty="0"/>
              <a:t>/</a:t>
            </a:r>
            <a:r>
              <a:rPr lang="en-US" altLang="ja-JP" b="1" dirty="0" err="1"/>
              <a:t>pixsrv</a:t>
            </a:r>
            <a:r>
              <a:rPr lang="en-US" altLang="ja-JP" b="1" dirty="0"/>
              <a:t>/</a:t>
            </a:r>
            <a:r>
              <a:rPr lang="en-US" altLang="ja-JP" b="1" dirty="0" err="1"/>
              <a:t>index.html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②　「</a:t>
            </a:r>
            <a:r>
              <a:rPr lang="en-US" altLang="ja-JP" b="1" dirty="0" err="1"/>
              <a:t>edges2cats</a:t>
            </a:r>
            <a:r>
              <a:rPr lang="ja-JP" altLang="en-US" dirty="0"/>
              <a:t>」を</a:t>
            </a:r>
            <a:r>
              <a:rPr lang="ja-JP" altLang="en-US" b="1" dirty="0"/>
              <a:t>探す</a:t>
            </a:r>
            <a:endParaRPr lang="en-US" altLang="ja-JP" b="1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129" y="2744426"/>
            <a:ext cx="6233118" cy="31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40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5711" y="796292"/>
            <a:ext cx="8753475" cy="387905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③ 「</a:t>
            </a:r>
            <a:r>
              <a:rPr lang="en-US" altLang="ja-JP" b="1" dirty="0"/>
              <a:t>Clear</a:t>
            </a:r>
            <a:r>
              <a:rPr lang="ja-JP" altLang="en-US" dirty="0"/>
              <a:t>」をクリックして消す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④　猫を手書きして「</a:t>
            </a:r>
            <a:r>
              <a:rPr lang="en-US" altLang="ja-JP" b="1" dirty="0"/>
              <a:t>process</a:t>
            </a:r>
            <a:r>
              <a:rPr lang="ja-JP" altLang="en-US" dirty="0"/>
              <a:t>」をクリック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644" y="1512093"/>
            <a:ext cx="1983581" cy="219460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457825" y="3258741"/>
            <a:ext cx="609600" cy="4479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911" y="4675349"/>
            <a:ext cx="3346086" cy="1953971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973966" y="4770389"/>
            <a:ext cx="1455284" cy="12642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476195" y="5099914"/>
            <a:ext cx="678316" cy="6381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5925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35CDDE-7F60-45D6-A154-6244F970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人工知能の応用例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F03EC6-6AE3-4086-AE8A-6D4FF9641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31F76A50-7B20-44CE-A5B4-362B7B0E8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3" y="904613"/>
            <a:ext cx="1919544" cy="1521719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3646FD4-D062-419F-9A5C-88D6BF374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33" y="777408"/>
            <a:ext cx="1919544" cy="18682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1F161A8-BAEA-4AF1-9A20-43C5A9EC00C4}"/>
              </a:ext>
            </a:extLst>
          </p:cNvPr>
          <p:cNvSpPr txBox="1"/>
          <p:nvPr/>
        </p:nvSpPr>
        <p:spPr>
          <a:xfrm>
            <a:off x="1321073" y="277816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顔検知、顔識別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E8E8ADE-4967-418F-809B-F2448232D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1" y="3710500"/>
            <a:ext cx="4588596" cy="186824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BBC0D0-3E78-4DB6-8D27-C06B9750D0FD}"/>
              </a:ext>
            </a:extLst>
          </p:cNvPr>
          <p:cNvSpPr txBox="1"/>
          <p:nvPr/>
        </p:nvSpPr>
        <p:spPr>
          <a:xfrm>
            <a:off x="1997367" y="58474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合成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22994AA-4D73-4DC5-BAD6-4EEFA9660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720" y="665611"/>
            <a:ext cx="1892427" cy="1949772"/>
          </a:xfrm>
          <a:prstGeom prst="rect">
            <a:avLst/>
          </a:prstGeom>
        </p:spPr>
      </p:pic>
      <p:sp>
        <p:nvSpPr>
          <p:cNvPr id="19" name="矢印: 右 18">
            <a:extLst>
              <a:ext uri="{FF2B5EF4-FFF2-40B4-BE49-F238E27FC236}">
                <a16:creationId xmlns:a16="http://schemas.microsoft.com/office/drawing/2014/main" id="{D4321B73-9C14-49E6-A20A-FDC5C3542DA6}"/>
              </a:ext>
            </a:extLst>
          </p:cNvPr>
          <p:cNvSpPr/>
          <p:nvPr/>
        </p:nvSpPr>
        <p:spPr>
          <a:xfrm>
            <a:off x="6766300" y="1388774"/>
            <a:ext cx="205643" cy="487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085CC83-F200-4A0E-9BFF-93DB05B4E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091" y="690422"/>
            <a:ext cx="1829359" cy="188404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347505-980F-4C02-B8FC-45BA8E3C610A}"/>
              </a:ext>
            </a:extLst>
          </p:cNvPr>
          <p:cNvSpPr txBox="1"/>
          <p:nvPr/>
        </p:nvSpPr>
        <p:spPr>
          <a:xfrm>
            <a:off x="5463004" y="273779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画像のセグメンテーション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BC992C8-E599-48E3-9A44-2E440FC0C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812" y="3483994"/>
            <a:ext cx="3875041" cy="2339691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A7ECCAC-622F-433C-A906-B6F4D25DF6B0}"/>
              </a:ext>
            </a:extLst>
          </p:cNvPr>
          <p:cNvSpPr txBox="1"/>
          <p:nvPr/>
        </p:nvSpPr>
        <p:spPr>
          <a:xfrm>
            <a:off x="5463004" y="5934670"/>
            <a:ext cx="3113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Web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ブラウザで翻訳を行う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Mate Translate (Web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Firefox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のアドオン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57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92F9D0-20A3-4FFC-BF2B-87BA5B2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フェイクビデオ</a:t>
            </a:r>
          </a:p>
        </p:txBody>
      </p:sp>
      <p:pic>
        <p:nvPicPr>
          <p:cNvPr id="6" name="コンテンツ プレースホルダー 5" descr="メガネを掛けた男性&#10;&#10;自動的に生成された説明">
            <a:extLst>
              <a:ext uri="{FF2B5EF4-FFF2-40B4-BE49-F238E27FC236}">
                <a16:creationId xmlns:a16="http://schemas.microsoft.com/office/drawing/2014/main" id="{57986A39-6987-47D4-BF6D-3A71F9D52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0" y="2192056"/>
            <a:ext cx="2438740" cy="24387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B34411-C392-4C76-B634-E6E71290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EDD7FA-2F24-4AC3-B03D-A3A502908667}"/>
              </a:ext>
            </a:extLst>
          </p:cNvPr>
          <p:cNvSpPr txBox="1"/>
          <p:nvPr/>
        </p:nvSpPr>
        <p:spPr>
          <a:xfrm>
            <a:off x="2757813" y="324644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05CD827-51F1-4664-A0E5-CA2F9160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11" y="2192056"/>
            <a:ext cx="2438739" cy="240982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56B6E8-DD75-4E1A-8511-7B6F6A5E9C0B}"/>
              </a:ext>
            </a:extLst>
          </p:cNvPr>
          <p:cNvSpPr txBox="1"/>
          <p:nvPr/>
        </p:nvSpPr>
        <p:spPr>
          <a:xfrm>
            <a:off x="5944609" y="3246444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06D675F-2224-4E82-AB20-C89B50C9F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356" y="2163139"/>
            <a:ext cx="2391844" cy="24387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F8459B-21C8-4094-84A9-129AA2ABE2B5}"/>
              </a:ext>
            </a:extLst>
          </p:cNvPr>
          <p:cNvSpPr txBox="1"/>
          <p:nvPr/>
        </p:nvSpPr>
        <p:spPr>
          <a:xfrm>
            <a:off x="927100" y="48323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写真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938247-5FF8-450B-8AC0-1AC6F6E65CCA}"/>
              </a:ext>
            </a:extLst>
          </p:cNvPr>
          <p:cNvSpPr txBox="1"/>
          <p:nvPr/>
        </p:nvSpPr>
        <p:spPr>
          <a:xfrm>
            <a:off x="4018002" y="483234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ビデオ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52476E-F2C1-4CA9-B4EB-1677495C6CA5}"/>
              </a:ext>
            </a:extLst>
          </p:cNvPr>
          <p:cNvSpPr txBox="1"/>
          <p:nvPr/>
        </p:nvSpPr>
        <p:spPr>
          <a:xfrm>
            <a:off x="6295593" y="4787898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人工知能により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合成されたビデオ</a:t>
            </a:r>
          </a:p>
        </p:txBody>
      </p:sp>
    </p:spTree>
    <p:extLst>
      <p:ext uri="{BB962C8B-B14F-4D97-AF65-F5344CB8AC3E}">
        <p14:creationId xmlns:p14="http://schemas.microsoft.com/office/powerpoint/2010/main" val="40600281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646FE2-F3F3-42AE-892E-93076615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kaneko02">
            <a:hlinkClick r:id="" action="ppaction://media"/>
            <a:extLst>
              <a:ext uri="{FF2B5EF4-FFF2-40B4-BE49-F238E27FC236}">
                <a16:creationId xmlns:a16="http://schemas.microsoft.com/office/drawing/2014/main" id="{4FE4009A-3C85-4A94-A0B5-0132DAD99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050" y="1460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sz="3500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56" y="2072761"/>
            <a:ext cx="8088646" cy="4636008"/>
          </a:xfrm>
        </p:spPr>
        <p:txBody>
          <a:bodyPr>
            <a:normAutofit lnSpcReduction="10000"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は，合成，清書，翻訳の能力を持つようになった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「写真で見たから，それが真実だ」と言い切っても</a:t>
            </a:r>
            <a:r>
              <a:rPr lang="ja-JP" altLang="en-US" sz="2400" b="1" dirty="0"/>
              <a:t>大丈夫でしょうか</a:t>
            </a:r>
            <a:r>
              <a:rPr lang="ja-JP" altLang="en-US" sz="2400" dirty="0"/>
              <a:t>？</a:t>
            </a:r>
            <a:endParaRPr lang="en-US" altLang="ja-JP" sz="2400" dirty="0"/>
          </a:p>
          <a:p>
            <a:r>
              <a:rPr lang="ja-JP" altLang="en-US" sz="2400" dirty="0"/>
              <a:t>自動翻訳できるからこそ，</a:t>
            </a:r>
            <a:r>
              <a:rPr lang="ja-JP" altLang="en-US" sz="2400" b="1" dirty="0"/>
              <a:t>外国語の学びはさらに重要になってきた</a:t>
            </a:r>
            <a:r>
              <a:rPr lang="ja-JP" altLang="en-US" sz="2400" dirty="0"/>
              <a:t>という考え方も</a:t>
            </a:r>
            <a:endParaRPr lang="en-US" altLang="ja-JP" sz="2400" dirty="0"/>
          </a:p>
          <a:p>
            <a:r>
              <a:rPr lang="ja-JP" altLang="en-US" sz="2400" b="1" dirty="0"/>
              <a:t>人間がアイデアを出し</a:t>
            </a:r>
            <a:r>
              <a:rPr lang="ja-JP" altLang="en-US" sz="2400" dirty="0"/>
              <a:t>，</a:t>
            </a:r>
            <a:r>
              <a:rPr lang="ja-JP" altLang="en-US" sz="2400" b="1" dirty="0"/>
              <a:t>人工知能が実行する</a:t>
            </a:r>
            <a:r>
              <a:rPr lang="ja-JP" altLang="en-US" sz="2400" dirty="0"/>
              <a:t>（人間がクリエイティブであるために，人工知能が助ける）という考え方も</a:t>
            </a:r>
            <a:endParaRPr lang="en-US" altLang="ja-JP" sz="24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2A899F5-3934-444C-ADA4-81089BCF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376" y="2567447"/>
            <a:ext cx="4922632" cy="138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1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1-4 </a:t>
            </a:r>
            <a:r>
              <a:rPr lang="ja-JP" altLang="en-US" dirty="0"/>
              <a:t>人工知能の種類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53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FFBA7CE-7BE7-41B0-A169-6AF5B4F432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6829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人工知能の種類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FDC5B-72A6-7562-3F31-41DCDDF7AAC0}"/>
              </a:ext>
            </a:extLst>
          </p:cNvPr>
          <p:cNvSpPr txBox="1"/>
          <p:nvPr/>
        </p:nvSpPr>
        <p:spPr>
          <a:xfrm>
            <a:off x="3080545" y="4259809"/>
            <a:ext cx="4484911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知的な 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システム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ルールや知識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人間が書いた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人工知能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E8A435-E92F-790D-1BE5-472F2E75CB12}"/>
              </a:ext>
            </a:extLst>
          </p:cNvPr>
          <p:cNvSpPr txBox="1"/>
          <p:nvPr/>
        </p:nvSpPr>
        <p:spPr>
          <a:xfrm>
            <a:off x="3080545" y="2004613"/>
            <a:ext cx="4484912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機械学習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学習による上達の能力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持つ人工知能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A57A54D3-7CD7-CC91-EFD2-A43673402149}"/>
              </a:ext>
            </a:extLst>
          </p:cNvPr>
          <p:cNvSpPr/>
          <p:nvPr/>
        </p:nvSpPr>
        <p:spPr>
          <a:xfrm rot="10800000">
            <a:off x="1971338" y="1606518"/>
            <a:ext cx="531230" cy="46228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82B49396-3F7D-9438-045B-3B95AAE72992}"/>
              </a:ext>
            </a:extLst>
          </p:cNvPr>
          <p:cNvSpPr txBox="1">
            <a:spLocks/>
          </p:cNvSpPr>
          <p:nvPr/>
        </p:nvSpPr>
        <p:spPr>
          <a:xfrm>
            <a:off x="136492" y="3552281"/>
            <a:ext cx="2356451" cy="594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人工知能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58646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機械学習のメリット，デメリット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FDC5B-72A6-7562-3F31-41DCDDF7AAC0}"/>
              </a:ext>
            </a:extLst>
          </p:cNvPr>
          <p:cNvSpPr txBox="1"/>
          <p:nvPr/>
        </p:nvSpPr>
        <p:spPr>
          <a:xfrm>
            <a:off x="2309991" y="5094467"/>
            <a:ext cx="4484911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知的な 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システム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ルールや知識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人間が書いた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人工知能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E8A435-E92F-790D-1BE5-472F2E75CB12}"/>
              </a:ext>
            </a:extLst>
          </p:cNvPr>
          <p:cNvSpPr txBox="1"/>
          <p:nvPr/>
        </p:nvSpPr>
        <p:spPr>
          <a:xfrm>
            <a:off x="2329544" y="1028593"/>
            <a:ext cx="4484912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機械学習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学習による上達の能力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持つ人工知能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08C04CE-A99A-83E5-B641-954AC4A68988}"/>
              </a:ext>
            </a:extLst>
          </p:cNvPr>
          <p:cNvSpPr/>
          <p:nvPr/>
        </p:nvSpPr>
        <p:spPr>
          <a:xfrm>
            <a:off x="4572000" y="2998552"/>
            <a:ext cx="365760" cy="1020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0A1C9649-565A-1D74-2B58-6100C5A74A6B}"/>
              </a:ext>
            </a:extLst>
          </p:cNvPr>
          <p:cNvSpPr/>
          <p:nvPr/>
        </p:nvSpPr>
        <p:spPr>
          <a:xfrm rot="10800000">
            <a:off x="4042309" y="2943191"/>
            <a:ext cx="365760" cy="1020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23C801-F4A5-79AD-C112-0938E7E0FB19}"/>
              </a:ext>
            </a:extLst>
          </p:cNvPr>
          <p:cNvSpPr txBox="1"/>
          <p:nvPr/>
        </p:nvSpPr>
        <p:spPr>
          <a:xfrm>
            <a:off x="5357825" y="2617657"/>
            <a:ext cx="35702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デメリット</a:t>
            </a:r>
            <a:endParaRPr kumimoji="1" lang="en-US" altLang="ja-JP" sz="2400" dirty="0"/>
          </a:p>
          <a:p>
            <a:r>
              <a:rPr kumimoji="1" lang="ja-JP" altLang="en-US" sz="2400" dirty="0"/>
              <a:t>　学習不足，過学習，</a:t>
            </a:r>
            <a:endParaRPr kumimoji="1" lang="en-US" altLang="ja-JP" sz="2400" dirty="0"/>
          </a:p>
          <a:p>
            <a:r>
              <a:rPr kumimoji="1" lang="ja-JP" altLang="en-US" sz="2400" dirty="0"/>
              <a:t>　などの注意点がある．</a:t>
            </a:r>
            <a:endParaRPr kumimoji="1" lang="en-US" altLang="ja-JP" sz="2400" dirty="0"/>
          </a:p>
          <a:p>
            <a:r>
              <a:rPr kumimoji="1" lang="ja-JP" altLang="en-US" sz="2400" dirty="0"/>
              <a:t>　完璧に学習が成功する</a:t>
            </a:r>
            <a:endParaRPr kumimoji="1" lang="en-US" altLang="ja-JP" sz="2400" dirty="0"/>
          </a:p>
          <a:p>
            <a:r>
              <a:rPr kumimoji="1" lang="ja-JP" altLang="en-US" sz="2400" dirty="0"/>
              <a:t>　わけではない．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83852C3-CEF1-C7B7-E964-414F8CF1AEEB}"/>
              </a:ext>
            </a:extLst>
          </p:cNvPr>
          <p:cNvSpPr txBox="1"/>
          <p:nvPr/>
        </p:nvSpPr>
        <p:spPr>
          <a:xfrm>
            <a:off x="215967" y="2675012"/>
            <a:ext cx="35702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メリット</a:t>
            </a:r>
            <a:endParaRPr kumimoji="1" lang="en-US" altLang="ja-JP" sz="2400" dirty="0"/>
          </a:p>
          <a:p>
            <a:r>
              <a:rPr kumimoji="1" lang="ja-JP" altLang="en-US" sz="2400" dirty="0"/>
              <a:t>　「ルールや知識を，人</a:t>
            </a:r>
            <a:endParaRPr kumimoji="1" lang="en-US" altLang="ja-JP" sz="2400" dirty="0"/>
          </a:p>
          <a:p>
            <a:r>
              <a:rPr kumimoji="1" lang="ja-JP" altLang="en-US" sz="2400" dirty="0"/>
              <a:t>　間がプログラムで書か</a:t>
            </a:r>
            <a:endParaRPr kumimoji="1" lang="en-US" altLang="ja-JP" sz="2400" dirty="0"/>
          </a:p>
          <a:p>
            <a:r>
              <a:rPr kumimoji="1" lang="ja-JP" altLang="en-US" sz="2400" dirty="0"/>
              <a:t>　ねばならないことの限</a:t>
            </a:r>
            <a:endParaRPr kumimoji="1" lang="en-US" altLang="ja-JP" sz="2400" dirty="0"/>
          </a:p>
          <a:p>
            <a:r>
              <a:rPr kumimoji="1" lang="ja-JP" altLang="en-US" sz="2400" dirty="0"/>
              <a:t>　界を突破</a:t>
            </a:r>
          </a:p>
        </p:txBody>
      </p:sp>
    </p:spTree>
    <p:extLst>
      <p:ext uri="{BB962C8B-B14F-4D97-AF65-F5344CB8AC3E}">
        <p14:creationId xmlns:p14="http://schemas.microsoft.com/office/powerpoint/2010/main" val="1842870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1-5 </a:t>
            </a:r>
            <a:r>
              <a:rPr lang="ja-JP" altLang="en-US" dirty="0"/>
              <a:t>人工知能とコンピュータ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56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47969BD-D29B-47E8-A9AE-8BDACCB0D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8617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ED5BEC-7461-47D7-AF0E-7B885CED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知的な </a:t>
            </a:r>
            <a:r>
              <a:rPr kumimoji="1" lang="en-US" altLang="ja-JP" dirty="0"/>
              <a:t>IT </a:t>
            </a:r>
            <a:r>
              <a:rPr kumimoji="1" lang="ja-JP" altLang="en-US" dirty="0"/>
              <a:t>システムの例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B03C12-CF13-4024-806F-5F904AB6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2A09000-86D4-4C50-8C75-B21A2156F455}"/>
              </a:ext>
            </a:extLst>
          </p:cNvPr>
          <p:cNvSpPr txBox="1">
            <a:spLocks/>
          </p:cNvSpPr>
          <p:nvPr/>
        </p:nvSpPr>
        <p:spPr>
          <a:xfrm>
            <a:off x="321845" y="846253"/>
            <a:ext cx="6909134" cy="4698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コンピュータはプログラムで動く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EE863F-46CF-4007-88DA-5A349CFDDF87}"/>
              </a:ext>
            </a:extLst>
          </p:cNvPr>
          <p:cNvSpPr txBox="1"/>
          <p:nvPr/>
        </p:nvSpPr>
        <p:spPr>
          <a:xfrm>
            <a:off x="249786" y="158437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６の小部屋．３回動くとどこに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たどり着くか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1833F77-0573-4DF5-B17F-E76092D40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45" y="2198563"/>
            <a:ext cx="2569956" cy="38131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8A3BAF1-7849-42C7-98B1-FB7615124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135" y="1864335"/>
            <a:ext cx="2057400" cy="25433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D09743F-4E2B-44C8-A01E-A573594FA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999" y="4407718"/>
            <a:ext cx="2067669" cy="87669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2D609B1-10D2-4630-B7D0-A10CCD671311}"/>
              </a:ext>
            </a:extLst>
          </p:cNvPr>
          <p:cNvSpPr txBox="1"/>
          <p:nvPr/>
        </p:nvSpPr>
        <p:spPr>
          <a:xfrm>
            <a:off x="4231401" y="139971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解くためのプログラム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3AB352F-30D8-46DE-BEF8-B5E0C01C4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135" y="5907244"/>
            <a:ext cx="1168460" cy="69536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5B2A347-65A6-4B35-9CC5-A2B91D7BDED1}"/>
              </a:ext>
            </a:extLst>
          </p:cNvPr>
          <p:cNvSpPr txBox="1"/>
          <p:nvPr/>
        </p:nvSpPr>
        <p:spPr>
          <a:xfrm>
            <a:off x="4231401" y="545829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得られた結果（抜粋）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DFC234-06C6-4C63-B9D1-C44A25B75BBD}"/>
              </a:ext>
            </a:extLst>
          </p:cNvPr>
          <p:cNvSpPr txBox="1"/>
          <p:nvPr/>
        </p:nvSpPr>
        <p:spPr>
          <a:xfrm>
            <a:off x="6802149" y="2766694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上下左右に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動くことができる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というルールを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プログラム化</a:t>
            </a:r>
          </a:p>
        </p:txBody>
      </p:sp>
    </p:spTree>
    <p:extLst>
      <p:ext uri="{BB962C8B-B14F-4D97-AF65-F5344CB8AC3E}">
        <p14:creationId xmlns:p14="http://schemas.microsoft.com/office/powerpoint/2010/main" val="40079023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ED5BEC-7461-47D7-AF0E-7B885CED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機械学習の例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B03C12-CF13-4024-806F-5F904AB6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7935C2B-4068-4AC8-814B-A82AD90B4961}"/>
              </a:ext>
            </a:extLst>
          </p:cNvPr>
          <p:cNvSpPr txBox="1">
            <a:spLocks/>
          </p:cNvSpPr>
          <p:nvPr/>
        </p:nvSpPr>
        <p:spPr>
          <a:xfrm>
            <a:off x="321845" y="1038758"/>
            <a:ext cx="6909134" cy="128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コンピュータはプログラムで動く．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E7B94A4-65DC-4489-A421-12B7D3AAD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025" y="2117862"/>
            <a:ext cx="2714512" cy="83443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210053E-18CC-4A44-BD72-969EB27E07C2}"/>
              </a:ext>
            </a:extLst>
          </p:cNvPr>
          <p:cNvSpPr/>
          <p:nvPr/>
        </p:nvSpPr>
        <p:spPr>
          <a:xfrm>
            <a:off x="6151667" y="14758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データを用いて学習を行う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学習ののち，画像分類を行う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ABAE8F6-1EAE-4989-B3CE-B9F3250F6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796" y="2978510"/>
            <a:ext cx="2714512" cy="17491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7E2B4D2-23CD-4340-AD2D-BC031DFB8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43" y="3205083"/>
            <a:ext cx="2578778" cy="15558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26DE847-4B08-4EF6-BB3F-53F38E30E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144" y="3405797"/>
            <a:ext cx="2631375" cy="19418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2869B46-5618-4BDC-B801-DEEC8E2F5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144" y="3667294"/>
            <a:ext cx="2537875" cy="57392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ABCD27C-92DF-4066-BEDB-5604040CC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025" y="4303643"/>
            <a:ext cx="2695626" cy="26736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AC78FA5-8DC9-475B-A007-F8A0C18344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144" y="4590110"/>
            <a:ext cx="2705748" cy="46010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3B89E1B-F7DE-4818-A6EE-5D600B55E1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025" y="5095644"/>
            <a:ext cx="2839756" cy="153501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CABC5E-0448-43A1-8283-1D58B6D60FC7}"/>
              </a:ext>
            </a:extLst>
          </p:cNvPr>
          <p:cNvSpPr txBox="1"/>
          <p:nvPr/>
        </p:nvSpPr>
        <p:spPr>
          <a:xfrm>
            <a:off x="4588422" y="16422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DEA1C41-51C5-442F-BF32-1D2B0F6AC3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7253" y="6002774"/>
            <a:ext cx="3643510" cy="32474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6B67FB-1516-45E9-B801-4815BD8CADA1}"/>
              </a:ext>
            </a:extLst>
          </p:cNvPr>
          <p:cNvSpPr txBox="1"/>
          <p:nvPr/>
        </p:nvSpPr>
        <p:spPr>
          <a:xfrm>
            <a:off x="4473006" y="557419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得られた結果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3C2FD4-F48B-4045-8602-9384841FD6A9}"/>
              </a:ext>
            </a:extLst>
          </p:cNvPr>
          <p:cNvSpPr txBox="1"/>
          <p:nvPr/>
        </p:nvSpPr>
        <p:spPr>
          <a:xfrm>
            <a:off x="453403" y="164224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学習に使用するデータ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（抜粋）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0AFF4FA-E568-400C-BC3F-EBE36DAA1A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81" y="2284921"/>
            <a:ext cx="2041662" cy="262288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344D455-E113-4912-B9E3-36DF0A3C90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6262" y="2330077"/>
            <a:ext cx="1444699" cy="28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0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1-6 </a:t>
            </a:r>
            <a:r>
              <a:rPr lang="ja-JP" altLang="en-US" dirty="0"/>
              <a:t>人工知能の現状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59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47969BD-D29B-47E8-A9AE-8BDACCB0D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133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9F2FEC-3A4B-4CE6-BA62-0BF195C4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人工知能はなぜ大切？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5330DA-6D5A-4245-920E-0E09524D6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人間の仕事の補助や代行．応用多数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退屈だが、集中力を要し、ミスが許されないよう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な仕事など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b="1" dirty="0"/>
              <a:t>コンピュータの特性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人間の感覚を超えるセンサー、情報ネットワークとの連携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人工知能の基礎・原理を極めることで、人間の知性とは何なのか？　という謎が解けるかも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EDE95A-925B-477C-902A-E236E661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1366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EDD25E-C040-433A-B68F-20F511AA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① 人工知能の利用での注意点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41D959-DD7E-4894-BC6A-5D4120F82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dirty="0"/>
              <a:t>人工知能を使うときも，思い込みを疑い，根拠を確認すること</a:t>
            </a:r>
            <a:r>
              <a:rPr lang="ja-JP" altLang="en-US" sz="2400" dirty="0"/>
              <a:t>が大切．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《</a:t>
            </a:r>
            <a:r>
              <a:rPr lang="ja-JP" altLang="en-US" sz="2400" dirty="0"/>
              <a:t>思い込みの例</a:t>
            </a:r>
            <a:r>
              <a:rPr lang="en-US" altLang="ja-JP" sz="2400" dirty="0"/>
              <a:t>》</a:t>
            </a:r>
          </a:p>
          <a:p>
            <a:r>
              <a:rPr kumimoji="1" lang="ja-JP" altLang="en-US" sz="2400" dirty="0"/>
              <a:t>「人工知能だから，１００％正解」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「人工知能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能力は，必ず，人間を上回る」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「人工知能に，すべてを任せても大丈夫」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は，</a:t>
            </a:r>
            <a:r>
              <a:rPr lang="ja-JP" altLang="en-US" sz="2400" b="1" u="sng" dirty="0">
                <a:solidFill>
                  <a:srgbClr val="FF0000"/>
                </a:solidFill>
              </a:rPr>
              <a:t>知的な </a:t>
            </a:r>
            <a:r>
              <a:rPr lang="en-US" altLang="ja-JP" sz="2400" b="1" u="sng" dirty="0">
                <a:solidFill>
                  <a:srgbClr val="FF0000"/>
                </a:solidFill>
              </a:rPr>
              <a:t>IT </a:t>
            </a:r>
            <a:r>
              <a:rPr lang="ja-JP" altLang="en-US" sz="2400" b="1" u="sng" dirty="0">
                <a:solidFill>
                  <a:srgbClr val="FF0000"/>
                </a:solidFill>
              </a:rPr>
              <a:t>システムのプログラム</a:t>
            </a:r>
            <a:r>
              <a:rPr lang="ja-JP" altLang="en-US" sz="2400" dirty="0"/>
              <a:t>や</a:t>
            </a:r>
            <a:r>
              <a:rPr lang="ja-JP" altLang="en-US" sz="2400" b="1" u="sng" dirty="0">
                <a:solidFill>
                  <a:srgbClr val="FF0000"/>
                </a:solidFill>
              </a:rPr>
              <a:t>機械学習</a:t>
            </a:r>
            <a:r>
              <a:rPr lang="ja-JP" altLang="en-US" sz="2400" dirty="0"/>
              <a:t>で動く．間違った結果を出すこともある．万能ではない．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DCC5AE-951A-4BCA-A5E6-6D23C031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5563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297589-BA56-45C1-8537-E8F13C2B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CE6685-EF49-49AC-A4BD-2F07E89B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5B4CB44B-5C46-49D1-9372-2A75DBFC5AA2}"/>
              </a:ext>
            </a:extLst>
          </p:cNvPr>
          <p:cNvSpPr txBox="1">
            <a:spLocks/>
          </p:cNvSpPr>
          <p:nvPr/>
        </p:nvSpPr>
        <p:spPr>
          <a:xfrm>
            <a:off x="321845" y="1255326"/>
            <a:ext cx="8461208" cy="5875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人工知能は間違える可能性がある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「人工知能だから正しい」という思い込みは疑う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「人工知能が暴走している」という考え方自体も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思い込みかも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936534F8-6B02-4FD6-AA9D-593B6F4F9FA2}"/>
              </a:ext>
            </a:extLst>
          </p:cNvPr>
          <p:cNvSpPr/>
          <p:nvPr/>
        </p:nvSpPr>
        <p:spPr>
          <a:xfrm>
            <a:off x="3701215" y="1909010"/>
            <a:ext cx="1702468" cy="469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6553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②</a:t>
            </a:r>
            <a:r>
              <a:rPr kumimoji="1" lang="ja-JP" altLang="en-US" dirty="0"/>
              <a:t> 技術は急激に進歩する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2400" dirty="0"/>
              <a:t>いまの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人工知能 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(AI) </a:t>
            </a:r>
            <a:r>
              <a:rPr kumimoji="1" lang="ja-JP" altLang="en-US" sz="2400" dirty="0"/>
              <a:t>は</a:t>
            </a:r>
            <a:r>
              <a:rPr kumimoji="1" lang="ja-JP" altLang="en-US" sz="2400" b="1" dirty="0"/>
              <a:t>発展途上</a:t>
            </a:r>
            <a:r>
              <a:rPr lang="ja-JP" altLang="en-US" sz="2400" dirty="0"/>
              <a:t>．</a:t>
            </a:r>
            <a:endParaRPr lang="en-US" altLang="ja-JP" sz="2400" dirty="0"/>
          </a:p>
          <a:p>
            <a:r>
              <a:rPr lang="ja-JP" altLang="en-US" sz="2400" dirty="0"/>
              <a:t>今後も，進歩を続ける</a:t>
            </a:r>
            <a:endParaRPr lang="en-US" altLang="ja-JP" sz="2400" dirty="0"/>
          </a:p>
          <a:p>
            <a:endParaRPr lang="en-US" altLang="ja-JP" sz="2400" b="1" dirty="0"/>
          </a:p>
          <a:p>
            <a:r>
              <a:rPr lang="ja-JP" altLang="en-US" sz="2400" b="1" u="sng" dirty="0">
                <a:solidFill>
                  <a:srgbClr val="C00000"/>
                </a:solidFill>
              </a:rPr>
              <a:t>機械学習</a:t>
            </a:r>
            <a:r>
              <a:rPr lang="ja-JP" altLang="en-US" sz="2400" b="1" dirty="0"/>
              <a:t>は，</a:t>
            </a:r>
            <a:r>
              <a:rPr lang="ja-JP" altLang="en-US" sz="2400" b="1" u="sng" dirty="0"/>
              <a:t>データを用いた学習による上達</a:t>
            </a:r>
            <a:r>
              <a:rPr lang="ja-JP" altLang="en-US" sz="2400" dirty="0"/>
              <a:t>という能力を持つ</a:t>
            </a:r>
            <a:endParaRPr lang="en-US" altLang="ja-JP" sz="2400" dirty="0"/>
          </a:p>
          <a:p>
            <a:r>
              <a:rPr lang="ja-JP" altLang="en-US" sz="2400" dirty="0"/>
              <a:t>今後も，データは増え，機械学習による上達は続く</a:t>
            </a:r>
            <a:endParaRPr lang="en-US" altLang="ja-JP" sz="2400" dirty="0"/>
          </a:p>
          <a:p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5189229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841581" cy="94992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③ 人工知能 </a:t>
            </a:r>
            <a:r>
              <a:rPr kumimoji="1" lang="en-US" altLang="ja-JP" dirty="0"/>
              <a:t>(AI) </a:t>
            </a:r>
            <a:r>
              <a:rPr kumimoji="1" lang="ja-JP" altLang="en-US" dirty="0"/>
              <a:t>は，雇用を失わせる</a:t>
            </a:r>
            <a:r>
              <a:rPr lang="ja-JP" altLang="en-US" dirty="0"/>
              <a:t>可能性が高い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1415" y="1555037"/>
            <a:ext cx="8314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工業用ロボットにより，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1990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年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から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2007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年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の間に，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米国で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67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万人の雇用が失われた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という調査結果も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米国・国家経済研究局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8264" y="3678695"/>
            <a:ext cx="89920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◆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超高失業率時代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の到来？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（働きたくても，仕事が全くない）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それとも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◆ 人々が「生活」のためでなく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「喜び」のために働く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時代の到来？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376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1-6 </a:t>
            </a:r>
            <a:r>
              <a:rPr lang="ja-JP" altLang="en-US" dirty="0"/>
              <a:t>人工知能の歴史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64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47969BD-D29B-47E8-A9AE-8BDACCB0D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1081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コンピュータと人工知能 </a:t>
            </a:r>
            <a:r>
              <a:rPr lang="en-US" altLang="ja-JP" dirty="0"/>
              <a:t>(AI) </a:t>
            </a:r>
            <a:r>
              <a:rPr lang="ja-JP" altLang="en-US" dirty="0"/>
              <a:t>の歴史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4" y="846252"/>
            <a:ext cx="8822155" cy="5836719"/>
          </a:xfrm>
        </p:spPr>
        <p:txBody>
          <a:bodyPr>
            <a:noAutofit/>
          </a:bodyPr>
          <a:lstStyle/>
          <a:p>
            <a:r>
              <a:rPr kumimoji="1" lang="ja-JP" altLang="en-US" sz="2400" dirty="0"/>
              <a:t>１９５０年代　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コンピュータ</a:t>
            </a:r>
            <a:r>
              <a:rPr kumimoji="1" lang="ja-JP" altLang="en-US" sz="2400" dirty="0"/>
              <a:t>の</a:t>
            </a:r>
            <a:r>
              <a:rPr lang="ja-JP" altLang="en-US" sz="2400" dirty="0"/>
              <a:t>誕生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人間よりもはるかに高速，正確な</a:t>
            </a:r>
            <a:r>
              <a:rPr lang="ja-JP" altLang="en-US" sz="2400" b="1" dirty="0"/>
              <a:t>計算能力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b="1" dirty="0"/>
              <a:t>　　　人工知能の技術も芽生え始める</a:t>
            </a:r>
            <a:endParaRPr kumimoji="1" lang="en-US" altLang="ja-JP" sz="2400" dirty="0"/>
          </a:p>
          <a:p>
            <a:r>
              <a:rPr lang="ja-JP" altLang="en-US" sz="2400" dirty="0"/>
              <a:t>１９８０年代　</a:t>
            </a:r>
            <a:r>
              <a:rPr lang="ja-JP" altLang="en-US" sz="2400" b="1" dirty="0">
                <a:solidFill>
                  <a:srgbClr val="C00000"/>
                </a:solidFill>
              </a:rPr>
              <a:t>コンピュータ</a:t>
            </a:r>
            <a:r>
              <a:rPr lang="ja-JP" altLang="en-US" sz="2400" dirty="0"/>
              <a:t>はパーソナルなものへ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b="1" dirty="0"/>
              <a:t>ワープロ</a:t>
            </a:r>
            <a:r>
              <a:rPr kumimoji="1" lang="ja-JP" altLang="en-US" sz="2400" dirty="0"/>
              <a:t>，</a:t>
            </a:r>
            <a:r>
              <a:rPr kumimoji="1" lang="ja-JP" altLang="en-US" sz="2400" b="1" dirty="0"/>
              <a:t>表計算</a:t>
            </a:r>
            <a:r>
              <a:rPr kumimoji="1" lang="ja-JP" altLang="en-US" sz="2400" dirty="0"/>
              <a:t>，</a:t>
            </a:r>
            <a:r>
              <a:rPr kumimoji="1" lang="ja-JP" altLang="en-US" sz="2400" b="1" dirty="0"/>
              <a:t>グラフィックス</a:t>
            </a:r>
            <a:r>
              <a:rPr kumimoji="1" lang="ja-JP" altLang="en-US" sz="2400" dirty="0"/>
              <a:t>など，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</a:p>
          <a:p>
            <a:r>
              <a:rPr lang="ja-JP" altLang="en-US" sz="2400" dirty="0"/>
              <a:t>１９９０年代　</a:t>
            </a:r>
            <a:r>
              <a:rPr lang="ja-JP" altLang="en-US" sz="2400" b="1" dirty="0">
                <a:solidFill>
                  <a:srgbClr val="C00000"/>
                </a:solidFill>
              </a:rPr>
              <a:t>インターネット</a:t>
            </a:r>
            <a:r>
              <a:rPr lang="ja-JP" altLang="en-US" sz="2400" dirty="0"/>
              <a:t>の普及開始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b="1" dirty="0"/>
              <a:t>コミュニケーション</a:t>
            </a:r>
            <a:r>
              <a:rPr lang="ja-JP" altLang="en-US" sz="2400" dirty="0"/>
              <a:t>，</a:t>
            </a:r>
            <a:r>
              <a:rPr lang="ja-JP" altLang="en-US" sz="2400" b="1" dirty="0"/>
              <a:t>知識の蓄積と流通，情報発信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kumimoji="1" lang="ja-JP" altLang="en-US" sz="2400" dirty="0"/>
              <a:t>２０１０年代　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機械学習</a:t>
            </a:r>
            <a:r>
              <a:rPr lang="ja-JP" altLang="en-US" sz="2400" dirty="0"/>
              <a:t>が進展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b="1" dirty="0"/>
              <a:t>人工知能の知的能力が人間を超える</a:t>
            </a:r>
            <a:r>
              <a:rPr kumimoji="1" lang="ja-JP" altLang="en-US" sz="2400" dirty="0"/>
              <a:t>とも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言われるようになってきた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672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 </a:t>
            </a:r>
            <a:r>
              <a:rPr lang="en-US" altLang="ja-JP" dirty="0"/>
              <a:t>(AI)</a:t>
            </a:r>
            <a:r>
              <a:rPr lang="ja-JP" altLang="en-US" dirty="0"/>
              <a:t> による</a:t>
            </a:r>
            <a:r>
              <a:rPr kumimoji="1" lang="ja-JP" altLang="en-US" dirty="0"/>
              <a:t>革命　</a:t>
            </a:r>
            <a:r>
              <a:rPr kumimoji="1" lang="en-US" altLang="ja-JP" dirty="0"/>
              <a:t>1950</a:t>
            </a:r>
            <a:r>
              <a:rPr kumimoji="1" lang="ja-JP" altLang="en-US" dirty="0"/>
              <a:t>年より進行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62178" y="1070709"/>
            <a:ext cx="8020875" cy="44605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b="1" dirty="0"/>
              <a:t>《</a:t>
            </a:r>
            <a:r>
              <a:rPr kumimoji="1" lang="ja-JP" altLang="en-US" sz="2400" b="1" dirty="0"/>
              <a:t>新技術の創出</a:t>
            </a:r>
            <a:r>
              <a:rPr kumimoji="1" lang="en-US" altLang="ja-JP" sz="2400" b="1" dirty="0"/>
              <a:t>》</a:t>
            </a:r>
          </a:p>
          <a:p>
            <a:pPr marL="0" indent="0">
              <a:buNone/>
            </a:pPr>
            <a:r>
              <a:rPr lang="ja-JP" altLang="en-US" sz="2400" dirty="0"/>
              <a:t>高性能コンピュータ，機械による学習，人工知能</a:t>
            </a:r>
            <a:endParaRPr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《</a:t>
            </a:r>
            <a:r>
              <a:rPr kumimoji="1" lang="ja-JP" altLang="en-US" sz="2400" b="1" dirty="0"/>
              <a:t>社会全体への波及効果</a:t>
            </a:r>
            <a:r>
              <a:rPr kumimoji="1" lang="en-US" altLang="ja-JP" sz="2400" b="1" dirty="0"/>
              <a:t>》</a:t>
            </a:r>
          </a:p>
          <a:p>
            <a:pPr marL="0" indent="0">
              <a:buNone/>
            </a:pPr>
            <a:r>
              <a:rPr lang="ja-JP" altLang="en-US" sz="2400" dirty="0"/>
              <a:t>・</a:t>
            </a:r>
            <a:r>
              <a:rPr lang="ja-JP" altLang="en-US" sz="2400" b="1" dirty="0"/>
              <a:t>体系化可能な職業</a:t>
            </a:r>
            <a:r>
              <a:rPr lang="ja-JP" altLang="en-US" sz="2400" dirty="0"/>
              <a:t>は機械により自動化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・データが価値を持つ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・新産業分野の創出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《</a:t>
            </a:r>
            <a:r>
              <a:rPr kumimoji="1" lang="ja-JP" altLang="en-US" sz="2400" b="1" dirty="0"/>
              <a:t>生活，文化の変化</a:t>
            </a:r>
            <a:r>
              <a:rPr kumimoji="1" lang="en-US" altLang="ja-JP" sz="2400" b="1" dirty="0"/>
              <a:t>》</a:t>
            </a:r>
          </a:p>
          <a:p>
            <a:pPr marL="0" indent="0">
              <a:buNone/>
            </a:pPr>
            <a:r>
              <a:rPr lang="ja-JP" altLang="en-US" sz="2400" dirty="0"/>
              <a:t>富の分配，余暇，生活・文化の在り方に大きな変容が予想される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484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799" y="1122363"/>
            <a:ext cx="8025063" cy="1783263"/>
          </a:xfrm>
        </p:spPr>
        <p:txBody>
          <a:bodyPr>
            <a:noAutofit/>
          </a:bodyPr>
          <a:lstStyle/>
          <a:p>
            <a:r>
              <a:rPr lang="en-US" altLang="ja-JP" dirty="0"/>
              <a:t>1-7 </a:t>
            </a:r>
            <a:r>
              <a:rPr lang="ja-JP" altLang="en-US" dirty="0"/>
              <a:t>人工知能による社会の変化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67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DDCAF7F-E4D6-44B2-AA91-7D9E079F00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064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人工知能による社会の変化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1437" y="1124954"/>
            <a:ext cx="9072563" cy="5733046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人間の知的能力を，機械が追い越す時代が，真剣に空想されるように</a:t>
            </a:r>
            <a:endParaRPr lang="en-US" altLang="ja-JP" sz="2400" b="1" dirty="0"/>
          </a:p>
          <a:p>
            <a:r>
              <a:rPr kumimoji="1" lang="ja-JP" altLang="en-US" sz="2400" b="1" dirty="0"/>
              <a:t>仕事の在り方の変化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人間はもはや働かなくて済む時代なのか？　働きたくても働く機会が無い時代なのか？</a:t>
            </a:r>
            <a:endParaRPr kumimoji="1" lang="en-US" altLang="ja-JP" sz="2400" b="1" dirty="0"/>
          </a:p>
          <a:p>
            <a:r>
              <a:rPr lang="ja-JP" altLang="en-US" sz="2400" b="1" dirty="0"/>
              <a:t>人類の根本問題の解決に人工知能が役立つ可能性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人類の存続，発展の継続，資源の永続，紛争等の廃絶，格差の解消，生物多様性の維持，地球環境の維持存続，地球外への進出</a:t>
            </a:r>
            <a:endParaRPr lang="en-US" altLang="ja-JP" sz="2400" dirty="0"/>
          </a:p>
          <a:p>
            <a:r>
              <a:rPr kumimoji="1" lang="ja-JP" altLang="en-US" sz="2400" b="1" dirty="0"/>
              <a:t>我々がクリエイティブであるために，人工知能</a:t>
            </a:r>
            <a:r>
              <a:rPr lang="ja-JP" altLang="en-US" sz="2400" b="1" dirty="0"/>
              <a:t>やロボットの助けを借りることができる時代へ</a:t>
            </a:r>
            <a:endParaRPr kumimoji="1" lang="en-US" altLang="ja-JP" sz="2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572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体系化可能な職業の例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5262" y="644893"/>
            <a:ext cx="8753475" cy="4836900"/>
          </a:xfrm>
        </p:spPr>
        <p:txBody>
          <a:bodyPr>
            <a:noAutofit/>
          </a:bodyPr>
          <a:lstStyle/>
          <a:p>
            <a:r>
              <a:rPr kumimoji="1" lang="ja-JP" altLang="en-US" sz="1800" dirty="0"/>
              <a:t>事務（一般，医療事務，学校事務，行政事務，経理事務</a:t>
            </a:r>
            <a:r>
              <a:rPr lang="ja-JP" altLang="en-US" sz="1800" dirty="0"/>
              <a:t>，人事事務，貿易事務，保険事務，郵便事務）</a:t>
            </a:r>
            <a:endParaRPr kumimoji="1" lang="en-US" altLang="ja-JP" sz="1800" dirty="0"/>
          </a:p>
          <a:p>
            <a:r>
              <a:rPr kumimoji="1" lang="ja-JP" altLang="en-US" sz="1800" dirty="0"/>
              <a:t>製造，組み立て，仕上げ（通信機器組み立て，</a:t>
            </a:r>
            <a:r>
              <a:rPr kumimoji="1" lang="en-US" altLang="ja-JP" sz="1800" dirty="0"/>
              <a:t>NC</a:t>
            </a:r>
            <a:r>
              <a:rPr kumimoji="1" lang="ja-JP" altLang="en-US" sz="1800" dirty="0"/>
              <a:t>旋盤，加工紙，カメラ組み立て，機械木工，</a:t>
            </a:r>
            <a:r>
              <a:rPr lang="ja-JP" altLang="en-US" sz="1800" dirty="0"/>
              <a:t>金属加工，金属製品検査，金属研磨，金属プレス，ゴム製造，梱包，自動車組み立て，建築作業，水産ねり製品，石油製品，製パン，製粉，製本，プラスチック製品成型，めっき，</a:t>
            </a:r>
            <a:r>
              <a:rPr lang="ja-JP" altLang="en-US" sz="1800" dirty="0" err="1"/>
              <a:t>めん</a:t>
            </a:r>
            <a:r>
              <a:rPr lang="ja-JP" altLang="en-US" sz="1800" dirty="0"/>
              <a:t>類製造）</a:t>
            </a:r>
            <a:endParaRPr kumimoji="1" lang="en-US" altLang="ja-JP" sz="1800" dirty="0"/>
          </a:p>
          <a:p>
            <a:r>
              <a:rPr kumimoji="1" lang="ja-JP" altLang="en-US" sz="1800" dirty="0"/>
              <a:t>窓口（銀行窓口，駅窓口，貸付，クリーニング取り次ぎ，日用品修理，包装作業，ホテル接客，有料道路料金収受，レンタカー，コールセンター）</a:t>
            </a:r>
            <a:endParaRPr kumimoji="1" lang="en-US" altLang="ja-JP" sz="1800" dirty="0"/>
          </a:p>
          <a:p>
            <a:r>
              <a:rPr kumimoji="1" lang="ja-JP" altLang="en-US" sz="1800" dirty="0"/>
              <a:t>保守作業（石油精製，コンピュータ，発電所，プロセス製版，ボイラー）</a:t>
            </a:r>
            <a:endParaRPr kumimoji="1" lang="en-US" altLang="ja-JP" sz="1800" dirty="0"/>
          </a:p>
          <a:p>
            <a:r>
              <a:rPr kumimoji="1" lang="ja-JP" altLang="en-US" sz="1800" dirty="0"/>
              <a:t>設備維持管理（マンション管理，警備，検針，駐車場，道路管理</a:t>
            </a:r>
            <a:r>
              <a:rPr lang="ja-JP" altLang="en-US" sz="1800" dirty="0"/>
              <a:t>，ビル清掃，列車清掃）</a:t>
            </a:r>
            <a:endParaRPr kumimoji="1" lang="en-US" altLang="ja-JP" sz="1800" dirty="0"/>
          </a:p>
          <a:p>
            <a:r>
              <a:rPr kumimoji="1" lang="ja-JP" altLang="en-US" sz="1800" dirty="0"/>
              <a:t>販売（レジ，小売りでのセールス，出荷，発送，清涼飲料ルートセールス．宝くじ）</a:t>
            </a:r>
            <a:endParaRPr kumimoji="1" lang="en-US" altLang="ja-JP" sz="1800" dirty="0"/>
          </a:p>
          <a:p>
            <a:r>
              <a:rPr kumimoji="1" lang="ja-JP" altLang="en-US" sz="1800" dirty="0"/>
              <a:t>運転運搬（トラック，タクシー，宅配，産業廃棄物，新聞配達，電車，路線バス，郵便仕分け）</a:t>
            </a:r>
            <a:endParaRPr kumimoji="1" lang="en-US" altLang="ja-JP" sz="1800" dirty="0"/>
          </a:p>
          <a:p>
            <a:r>
              <a:rPr lang="ja-JP" altLang="en-US" sz="1800" dirty="0"/>
              <a:t>その他，</a:t>
            </a:r>
            <a:r>
              <a:rPr kumimoji="1" lang="ja-JP" altLang="en-US" sz="1800" dirty="0"/>
              <a:t>給食調理，測量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35842" y="6213645"/>
            <a:ext cx="70723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調査レポート：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When Will AI Exceed Human Performance? Evidence from AI Experts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野村総合研究所は，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「人工知能やロボット等による代替可能性が高い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100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種の職業」</a:t>
            </a:r>
          </a:p>
        </p:txBody>
      </p:sp>
    </p:spTree>
    <p:extLst>
      <p:ext uri="{BB962C8B-B14F-4D97-AF65-F5344CB8AC3E}">
        <p14:creationId xmlns:p14="http://schemas.microsoft.com/office/powerpoint/2010/main" val="3017455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1-2 </a:t>
            </a:r>
            <a:r>
              <a:rPr lang="ja-JP" altLang="en-US" dirty="0"/>
              <a:t>人工知能でできること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48CDD2D-6486-483B-9208-1E2ADBBD2E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5941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909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sz="3600" dirty="0">
                <a:latin typeface="メイリオ" panose="020B0604030504040204" pitchFamily="50" charset="-128"/>
              </a:rPr>
              <a:t>ベーシックインカム</a:t>
            </a:r>
            <a:r>
              <a:rPr kumimoji="1" lang="ja-JP" altLang="en-US" dirty="0">
                <a:latin typeface="メイリオ" panose="020B0604030504040204" pitchFamily="50" charset="-128"/>
              </a:rPr>
              <a:t>のニュース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23707" y="4589585"/>
            <a:ext cx="8299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働くかどうかにかかわらず所得を最低保証する「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ベーシックインカム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」の導入を各国政府は検討しなければならないだろう　と述べる識者も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623707" y="875676"/>
            <a:ext cx="8299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(AI)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＋ロボットにできない仕事は減る</a:t>
            </a:r>
          </a:p>
        </p:txBody>
      </p:sp>
      <p:sp>
        <p:nvSpPr>
          <p:cNvPr id="7" name="下矢印 6"/>
          <p:cNvSpPr/>
          <p:nvPr/>
        </p:nvSpPr>
        <p:spPr>
          <a:xfrm>
            <a:off x="3986212" y="1803776"/>
            <a:ext cx="585788" cy="345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3986212" y="3807948"/>
            <a:ext cx="585788" cy="345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23707" y="2448961"/>
            <a:ext cx="8520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業態は構造転換する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自動運転車の登場　→　運送業の構造転換</a:t>
            </a:r>
          </a:p>
        </p:txBody>
      </p:sp>
    </p:spTree>
    <p:extLst>
      <p:ext uri="{BB962C8B-B14F-4D97-AF65-F5344CB8AC3E}">
        <p14:creationId xmlns:p14="http://schemas.microsoft.com/office/powerpoint/2010/main" val="5143505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sz="3500" dirty="0"/>
              <a:t>まとめ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26" y="2221992"/>
            <a:ext cx="8088646" cy="46360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2400" dirty="0"/>
              <a:t>① 「</a:t>
            </a:r>
            <a:r>
              <a:rPr lang="ja-JP" altLang="en-US" sz="2400" b="1" dirty="0"/>
              <a:t>人工知能が，人間よりも，上手に，安価に仕事ができるようになる</a:t>
            </a:r>
            <a:r>
              <a:rPr lang="ja-JP" altLang="en-US" sz="2400" dirty="0"/>
              <a:t>」とも真剣に考えらえるようになった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「高度に発達した人工知能は脅威になる」と言われるほどであるが，本当にそうなのか，その根拠を自分で調べ，自分で考察するなど，</a:t>
            </a:r>
            <a:r>
              <a:rPr lang="ja-JP" altLang="en-US" sz="2400" b="1" dirty="0"/>
              <a:t>自分で考え抜くことは大切</a:t>
            </a:r>
            <a:r>
              <a:rPr lang="ja-JP" altLang="en-US" sz="2400" dirty="0"/>
              <a:t>である．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「</a:t>
            </a:r>
            <a:r>
              <a:rPr lang="ja-JP" altLang="en-US" sz="2400" b="1" dirty="0"/>
              <a:t>人間がよりクリエイティブになるために人工知能を使う</a:t>
            </a:r>
            <a:r>
              <a:rPr lang="ja-JP" altLang="en-US" sz="2400" dirty="0"/>
              <a:t>」，「</a:t>
            </a:r>
            <a:r>
              <a:rPr lang="ja-JP" altLang="en-US" sz="2400" b="1" dirty="0"/>
              <a:t>人と人工知能とロボットが協働する</a:t>
            </a:r>
            <a:r>
              <a:rPr lang="ja-JP" altLang="en-US" sz="2400" dirty="0"/>
              <a:t>」など，社会の変化は必然であろう．</a:t>
            </a:r>
          </a:p>
          <a:p>
            <a:pPr marL="0" indent="0">
              <a:buNone/>
            </a:pPr>
            <a:endParaRPr lang="en-US" altLang="ja-JP" sz="19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9904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04C486-F5F9-450B-9AC4-7435E069F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533316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kumimoji="1" lang="ja-JP" altLang="en-US" sz="1800" dirty="0"/>
              <a:t>各自で試す</a:t>
            </a:r>
            <a:endParaRPr kumimoji="1" lang="en-US" altLang="ja-JP" sz="1800" dirty="0"/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画像分類</a:t>
            </a:r>
            <a:endParaRPr lang="en-US" altLang="ja-JP" sz="1800" b="1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cloud.google.com</a:t>
            </a:r>
            <a:r>
              <a:rPr lang="en-US" altLang="ja-JP" sz="1800" dirty="0"/>
              <a:t>/vision/docs/drag-and-drop</a:t>
            </a:r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翻訳 </a:t>
            </a:r>
            <a:r>
              <a:rPr lang="en-US" altLang="ja-JP" sz="1800" b="1" dirty="0" err="1"/>
              <a:t>DeepL</a:t>
            </a:r>
            <a:endParaRPr lang="ja-JP" altLang="en-US" sz="1800" b="1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www.deepl.com</a:t>
            </a:r>
            <a:r>
              <a:rPr lang="en-US" altLang="ja-JP" sz="1800" dirty="0"/>
              <a:t>/ja/translator</a:t>
            </a:r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顔画像で，どちらが実在で，どちらがフェイクかのクイズを行う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www.whichfaceisreal.com</a:t>
            </a:r>
            <a:r>
              <a:rPr lang="en-US" altLang="ja-JP" sz="1800" dirty="0"/>
              <a:t>/</a:t>
            </a:r>
          </a:p>
          <a:p>
            <a:pPr>
              <a:spcBef>
                <a:spcPts val="600"/>
              </a:spcBef>
            </a:pPr>
            <a:r>
              <a:rPr lang="en-US" altLang="ja-JP" sz="1800" b="1" dirty="0"/>
              <a:t>GAN </a:t>
            </a:r>
            <a:r>
              <a:rPr lang="ja-JP" altLang="en-US" sz="1800" b="1" dirty="0"/>
              <a:t>を利用したオンラインのデモ  </a:t>
            </a:r>
            <a:r>
              <a:rPr lang="en-US" altLang="ja-JP" sz="1800" dirty="0" err="1"/>
              <a:t>Waifu</a:t>
            </a:r>
            <a:r>
              <a:rPr lang="en-US" altLang="ja-JP" sz="1800" dirty="0"/>
              <a:t> Labs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waifulabs.com</a:t>
            </a:r>
            <a:r>
              <a:rPr lang="en-US" altLang="ja-JP" sz="1800" dirty="0"/>
              <a:t>/</a:t>
            </a:r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人間の下書きを，人工知能が清書する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www.autodraw.com</a:t>
            </a:r>
            <a:r>
              <a:rPr lang="en-US" altLang="ja-JP" sz="1800" dirty="0"/>
              <a:t>/</a:t>
            </a:r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人工知能で，スケッチを増やす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1800" dirty="0"/>
              <a:t>    スクロールして，「</a:t>
            </a:r>
            <a:r>
              <a:rPr lang="en-US" altLang="ja-JP" sz="1800" dirty="0"/>
              <a:t>Variational Auto-Encoder</a:t>
            </a:r>
            <a:r>
              <a:rPr lang="ja-JP" altLang="en-US" sz="1800" dirty="0"/>
              <a:t>」のところ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magenta.tensorflow.org</a:t>
            </a:r>
            <a:r>
              <a:rPr lang="en-US" altLang="ja-JP" sz="1800" dirty="0"/>
              <a:t>/sketch-</a:t>
            </a:r>
            <a:r>
              <a:rPr lang="en-US" altLang="ja-JP" sz="1800" dirty="0" err="1"/>
              <a:t>rnn</a:t>
            </a:r>
            <a:r>
              <a:rPr lang="en-US" altLang="ja-JP" sz="1800" dirty="0"/>
              <a:t>-demo</a:t>
            </a:r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人工知能で猫を描く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1800" dirty="0"/>
              <a:t> 「</a:t>
            </a:r>
            <a:r>
              <a:rPr lang="en-US" altLang="ja-JP" sz="1800" dirty="0" err="1"/>
              <a:t>edges2cats</a:t>
            </a:r>
            <a:r>
              <a:rPr lang="ja-JP" altLang="en-US" sz="1800" dirty="0"/>
              <a:t>」のところ</a:t>
            </a:r>
            <a:endParaRPr lang="en-US" altLang="ja-JP" sz="1800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http://</a:t>
            </a:r>
            <a:r>
              <a:rPr lang="en-US" altLang="ja-JP" sz="1800" dirty="0" err="1"/>
              <a:t>affinelayer.com</a:t>
            </a:r>
            <a:r>
              <a:rPr lang="en-US" altLang="ja-JP" sz="1800" dirty="0"/>
              <a:t>/</a:t>
            </a:r>
            <a:r>
              <a:rPr lang="en-US" altLang="ja-JP" sz="1800" dirty="0" err="1"/>
              <a:t>pixsrv</a:t>
            </a:r>
            <a:r>
              <a:rPr lang="en-US" altLang="ja-JP" sz="1800" dirty="0"/>
              <a:t>/</a:t>
            </a:r>
            <a:r>
              <a:rPr lang="en-US" altLang="ja-JP" sz="1800" dirty="0" err="1"/>
              <a:t>index.html</a:t>
            </a:r>
            <a:endParaRPr kumimoji="1" lang="ja-JP" altLang="en-US" sz="1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C34FFD-723E-41D9-8F43-5332B3DC5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72</a:t>
            </a:fld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519CA16-D3AC-44E2-A5CB-11F741F2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390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0519A2-FA28-4BAB-8F79-90763BB5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いまの人工知能 </a:t>
            </a:r>
            <a:r>
              <a:rPr lang="en-US" altLang="ja-JP" dirty="0"/>
              <a:t>(AI) </a:t>
            </a:r>
            <a:r>
              <a:rPr lang="ja-JP" altLang="en-US" dirty="0"/>
              <a:t>で、できること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E81005-0F20-4CC2-B3E3-5DB1F8CC8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600" dirty="0"/>
              <a:t>知識表現，知識の処理</a:t>
            </a:r>
            <a:endParaRPr lang="en-US" altLang="ja-JP" sz="2600" dirty="0"/>
          </a:p>
          <a:p>
            <a:r>
              <a:rPr lang="ja-JP" altLang="en-US" sz="2600" dirty="0"/>
              <a:t>人間の言葉に関する処理（自然言語処理）</a:t>
            </a:r>
            <a:endParaRPr lang="en-US" altLang="ja-JP" sz="2600" dirty="0"/>
          </a:p>
          <a:p>
            <a:r>
              <a:rPr lang="ja-JP" altLang="en-US" sz="2600" dirty="0"/>
              <a:t>認識や推論</a:t>
            </a:r>
            <a:endParaRPr lang="en-US" altLang="ja-JP" sz="2600" dirty="0"/>
          </a:p>
          <a:p>
            <a:pPr lvl="1"/>
            <a:r>
              <a:rPr lang="ja-JP" altLang="en-US" sz="2600" dirty="0"/>
              <a:t>分類</a:t>
            </a:r>
            <a:endParaRPr lang="en-US" altLang="ja-JP" sz="2600" dirty="0"/>
          </a:p>
          <a:p>
            <a:pPr lvl="1"/>
            <a:r>
              <a:rPr lang="ja-JP" altLang="en-US" sz="2600" dirty="0"/>
              <a:t>音声認識　（人の声を「文字」</a:t>
            </a:r>
            <a:r>
              <a:rPr lang="ja-JP" altLang="en-US" sz="2600" dirty="0" err="1"/>
              <a:t>化する</a:t>
            </a:r>
            <a:r>
              <a:rPr lang="ja-JP" altLang="en-US" sz="2600" dirty="0"/>
              <a:t>）</a:t>
            </a:r>
            <a:endParaRPr lang="en-US" altLang="ja-JP" sz="2600" dirty="0"/>
          </a:p>
          <a:p>
            <a:pPr lvl="1"/>
            <a:r>
              <a:rPr lang="ja-JP" altLang="en-US" sz="2600" dirty="0"/>
              <a:t>物体検知，物体識別　（画像の中から、「もの」を見つける）</a:t>
            </a:r>
            <a:endParaRPr lang="en-US" altLang="ja-JP" sz="2600" dirty="0"/>
          </a:p>
          <a:p>
            <a:pPr lvl="1"/>
            <a:r>
              <a:rPr lang="ja-JP" altLang="en-US" sz="2600" dirty="0"/>
              <a:t>顔認識</a:t>
            </a:r>
            <a:endParaRPr lang="en-US" altLang="ja-JP" sz="2600" dirty="0"/>
          </a:p>
          <a:p>
            <a:r>
              <a:rPr lang="ja-JP" altLang="en-US" sz="2600" dirty="0"/>
              <a:t>合成</a:t>
            </a:r>
            <a:endParaRPr lang="en-US" altLang="ja-JP" sz="2600" dirty="0"/>
          </a:p>
          <a:p>
            <a:pPr lvl="1"/>
            <a:r>
              <a:rPr lang="ja-JP" altLang="en-US" sz="2600" dirty="0"/>
              <a:t>創作</a:t>
            </a:r>
            <a:endParaRPr lang="en-US" altLang="ja-JP" sz="2600" dirty="0"/>
          </a:p>
          <a:p>
            <a:pPr lvl="1"/>
            <a:r>
              <a:rPr lang="ja-JP" altLang="en-US" sz="2600" dirty="0"/>
              <a:t>欠損の補充</a:t>
            </a:r>
            <a:endParaRPr lang="en-US" altLang="ja-JP" sz="2600" dirty="0"/>
          </a:p>
          <a:p>
            <a:pPr lvl="1"/>
            <a:r>
              <a:rPr lang="ja-JP" altLang="en-US" sz="2600" dirty="0"/>
              <a:t>翻訳</a:t>
            </a:r>
            <a:endParaRPr lang="en-US" altLang="ja-JP" sz="2600" dirty="0"/>
          </a:p>
          <a:p>
            <a:pPr marL="0" indent="0">
              <a:buNone/>
            </a:pP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E4A9F7-4FBB-499A-92C1-3BF28FB9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DD02AC-E68E-4F66-B394-8812513E5034}"/>
              </a:ext>
            </a:extLst>
          </p:cNvPr>
          <p:cNvSpPr txBox="1"/>
          <p:nvPr/>
        </p:nvSpPr>
        <p:spPr>
          <a:xfrm>
            <a:off x="3010298" y="5653049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種々の技術がオンラインで公開されており，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自分のパソコンで試すこともできるように</a:t>
            </a:r>
            <a:r>
              <a:rPr kumimoji="1" lang="ja-JP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33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1289B-16AF-47F9-8F63-E9FB2272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画像分類を行うオンラインサービス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36BCE3-F02C-4F27-8F27-7E224FF5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4542354"/>
            <a:ext cx="2507982" cy="68416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F3DF40-3A52-44D7-83DC-E488BA22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3FED45-F1E5-4CE8-8DA9-251C46B8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13365"/>
            <a:ext cx="2645839" cy="194687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A7D6FE4-320C-45B2-80C5-B98420D06DC2}"/>
              </a:ext>
            </a:extLst>
          </p:cNvPr>
          <p:cNvSpPr txBox="1">
            <a:spLocks/>
          </p:cNvSpPr>
          <p:nvPr/>
        </p:nvSpPr>
        <p:spPr>
          <a:xfrm>
            <a:off x="4840572" y="5245259"/>
            <a:ext cx="2507982" cy="684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画像分類の結果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99BAEC3-BBA9-4170-A080-2352709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19" y="1498390"/>
            <a:ext cx="6039452" cy="35334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28192E-78E3-4B1A-A535-4CCAB4DFA554}"/>
              </a:ext>
            </a:extLst>
          </p:cNvPr>
          <p:cNvSpPr txBox="1"/>
          <p:nvPr/>
        </p:nvSpPr>
        <p:spPr>
          <a:xfrm>
            <a:off x="349935" y="5948850"/>
            <a:ext cx="89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URL</a:t>
            </a:r>
            <a:r>
              <a:rPr kumimoji="1" lang="ja-JP" altLang="en-US" sz="2400" b="1" dirty="0"/>
              <a:t>：</a:t>
            </a:r>
            <a:r>
              <a:rPr kumimoji="1" lang="en-US" altLang="ja-JP" sz="2400" b="1" dirty="0"/>
              <a:t>https://cloud.google.com/vision/docs/drag-and-drop</a:t>
            </a:r>
            <a:endParaRPr kumimoji="1" lang="ja-JP" altLang="en-US" sz="2400" b="1" dirty="0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6A68F917-68F9-4B0D-AA7D-BDB3C2557F3F}"/>
              </a:ext>
            </a:extLst>
          </p:cNvPr>
          <p:cNvSpPr txBox="1">
            <a:spLocks/>
          </p:cNvSpPr>
          <p:nvPr/>
        </p:nvSpPr>
        <p:spPr>
          <a:xfrm>
            <a:off x="956376" y="812146"/>
            <a:ext cx="3946491" cy="684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Web </a:t>
            </a:r>
            <a:r>
              <a:rPr lang="ja-JP" altLang="en-US" dirty="0"/>
              <a:t>ブラウザで動く</a:t>
            </a:r>
          </a:p>
        </p:txBody>
      </p:sp>
    </p:spTree>
    <p:extLst>
      <p:ext uri="{BB962C8B-B14F-4D97-AF65-F5344CB8AC3E}">
        <p14:creationId xmlns:p14="http://schemas.microsoft.com/office/powerpoint/2010/main" val="2382200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</TotalTime>
  <Words>3176</Words>
  <Application>Microsoft Office PowerPoint</Application>
  <PresentationFormat>画面に合わせる (4:3)</PresentationFormat>
  <Paragraphs>506</Paragraphs>
  <Slides>72</Slides>
  <Notes>11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72</vt:i4>
      </vt:variant>
    </vt:vector>
  </HeadingPairs>
  <TitlesOfParts>
    <vt:vector size="78" baseType="lpstr">
      <vt:lpstr>メイリオ</vt:lpstr>
      <vt:lpstr>游ゴシック</vt:lpstr>
      <vt:lpstr>Arial</vt:lpstr>
      <vt:lpstr>Calibri</vt:lpstr>
      <vt:lpstr>Times New Roman</vt:lpstr>
      <vt:lpstr>Office テーマ</vt:lpstr>
      <vt:lpstr>1. 人工知能</vt:lpstr>
      <vt:lpstr>アウトライン</vt:lpstr>
      <vt:lpstr>1-1 人工知能とは </vt:lpstr>
      <vt:lpstr>人工知能</vt:lpstr>
      <vt:lpstr>人工知能の応用例</vt:lpstr>
      <vt:lpstr>人工知能はなぜ大切？</vt:lpstr>
      <vt:lpstr>1-2 人工知能でできること </vt:lpstr>
      <vt:lpstr>いまの人工知能 (AI) で、できること</vt:lpstr>
      <vt:lpstr>画像分類を行うオンラインサービス</vt:lpstr>
      <vt:lpstr>人や自転車などの，オブジェクトの発見・検知</vt:lpstr>
      <vt:lpstr>車両の発見・検知</vt:lpstr>
      <vt:lpstr>顔検知</vt:lpstr>
      <vt:lpstr>自動でのぼかし</vt:lpstr>
      <vt:lpstr>群衆の数のカウントと人数の把握</vt:lpstr>
      <vt:lpstr>顔，顔のパーツの読み取り</vt:lpstr>
      <vt:lpstr>キーポイント（ランドマーク）</vt:lpstr>
      <vt:lpstr>目の動きの読み取り</vt:lpstr>
      <vt:lpstr>人体の向き，ポーズの読み取り</vt:lpstr>
      <vt:lpstr>人体の向き，ポーズの読み取り</vt:lpstr>
      <vt:lpstr>ビデオの例</vt:lpstr>
      <vt:lpstr>ビデオから，人体の向き，ポーズの読み取り</vt:lpstr>
      <vt:lpstr>表情の判定</vt:lpstr>
      <vt:lpstr>顔識別（顔からの人物特定）の例</vt:lpstr>
      <vt:lpstr>写真からの顔の３次元化</vt:lpstr>
      <vt:lpstr>複数写真からの３次元再構成</vt:lpstr>
      <vt:lpstr>人間の言葉の理解（単語，品詞など）</vt:lpstr>
      <vt:lpstr>翻訳を行うオンラインサービス</vt:lpstr>
      <vt:lpstr>知識表現</vt:lpstr>
      <vt:lpstr>まとめ</vt:lpstr>
      <vt:lpstr>1-3 人工知能による合成 </vt:lpstr>
      <vt:lpstr>GAN （敵対性生成ネットワーク）のニュース</vt:lpstr>
      <vt:lpstr>GAN を利用したオンラインのデモサイト</vt:lpstr>
      <vt:lpstr>GAN を利用したオンラインのデモサイト Waifu Labs </vt:lpstr>
      <vt:lpstr>GAN の自律動作マシンへの応用（ニュース）</vt:lpstr>
      <vt:lpstr>写真の合成，イラストの合成</vt:lpstr>
      <vt:lpstr>PowerPoint プレゼンテーション</vt:lpstr>
      <vt:lpstr>GAN を用いた高解像度化（ニュース）</vt:lpstr>
      <vt:lpstr>GAN を用いた画像改善（ニュース）</vt:lpstr>
      <vt:lpstr>GAN を用いた種々の画像の合成（ニュース）</vt:lpstr>
      <vt:lpstr>GAN の仕組み</vt:lpstr>
      <vt:lpstr>GAN の仕組み</vt:lpstr>
      <vt:lpstr>人間の下書きを，人工知能が清書する</vt:lpstr>
      <vt:lpstr>PowerPoint プレゼンテーション</vt:lpstr>
      <vt:lpstr>PowerPoint プレゼンテーション</vt:lpstr>
      <vt:lpstr>人工知能で，スケッチを増やすサイト</vt:lpstr>
      <vt:lpstr>PowerPoint プレゼンテーション</vt:lpstr>
      <vt:lpstr>PowerPoint プレゼンテーション</vt:lpstr>
      <vt:lpstr>人工知能で猫を描くウエブサイト</vt:lpstr>
      <vt:lpstr>PowerPoint プレゼンテーション</vt:lpstr>
      <vt:lpstr>フェイクビデオ</vt:lpstr>
      <vt:lpstr>PowerPoint プレゼンテーション</vt:lpstr>
      <vt:lpstr>まとめ</vt:lpstr>
      <vt:lpstr>1-4 人工知能の種類 </vt:lpstr>
      <vt:lpstr>人工知能の種類</vt:lpstr>
      <vt:lpstr>機械学習のメリット，デメリット</vt:lpstr>
      <vt:lpstr>1-5 人工知能とコンピュータ </vt:lpstr>
      <vt:lpstr>知的な IT システムの例</vt:lpstr>
      <vt:lpstr>機械学習の例</vt:lpstr>
      <vt:lpstr>1-6 人工知能の現状 </vt:lpstr>
      <vt:lpstr>① 人工知能の利用での注意点</vt:lpstr>
      <vt:lpstr>PowerPoint プレゼンテーション</vt:lpstr>
      <vt:lpstr>② 技術は急激に進歩する</vt:lpstr>
      <vt:lpstr>③ 人工知能 (AI) は，雇用を失わせる可能性が高い</vt:lpstr>
      <vt:lpstr>1-6 人工知能の歴史 </vt:lpstr>
      <vt:lpstr>コンピュータと人工知能 (AI) の歴史</vt:lpstr>
      <vt:lpstr>人工知能 (AI) による革命　1950年より進行</vt:lpstr>
      <vt:lpstr>1-7 人工知能による社会の変化</vt:lpstr>
      <vt:lpstr>人工知能による社会の変化</vt:lpstr>
      <vt:lpstr>体系化可能な職業の例</vt:lpstr>
      <vt:lpstr>ベーシックインカムのニュース</vt:lpstr>
      <vt:lpstr>まとめ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人工知能（データサイエンス・人工知能入門）</dc:title>
  <dc:creator>kunihiko</dc:creator>
  <cp:lastModifiedBy>金子　邦彦</cp:lastModifiedBy>
  <cp:revision>61</cp:revision>
  <cp:lastPrinted>2020-05-07T12:29:12Z</cp:lastPrinted>
  <dcterms:created xsi:type="dcterms:W3CDTF">2020-05-07T08:06:06Z</dcterms:created>
  <dcterms:modified xsi:type="dcterms:W3CDTF">2025-03-25T07:31:14Z</dcterms:modified>
</cp:coreProperties>
</file>