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0"/>
  </p:notesMasterIdLst>
  <p:sldIdLst>
    <p:sldId id="874" r:id="rId3"/>
    <p:sldId id="1745" r:id="rId4"/>
    <p:sldId id="794" r:id="rId5"/>
    <p:sldId id="876" r:id="rId6"/>
    <p:sldId id="571" r:id="rId7"/>
    <p:sldId id="572" r:id="rId8"/>
    <p:sldId id="877" r:id="rId9"/>
    <p:sldId id="878" r:id="rId10"/>
    <p:sldId id="880" r:id="rId11"/>
    <p:sldId id="801" r:id="rId12"/>
    <p:sldId id="795" r:id="rId13"/>
    <p:sldId id="701" r:id="rId14"/>
    <p:sldId id="1781" r:id="rId15"/>
    <p:sldId id="879" r:id="rId16"/>
    <p:sldId id="796" r:id="rId17"/>
    <p:sldId id="802" r:id="rId18"/>
    <p:sldId id="737" r:id="rId19"/>
    <p:sldId id="705" r:id="rId20"/>
    <p:sldId id="738" r:id="rId21"/>
    <p:sldId id="739" r:id="rId22"/>
    <p:sldId id="881" r:id="rId23"/>
    <p:sldId id="740" r:id="rId24"/>
    <p:sldId id="706" r:id="rId25"/>
    <p:sldId id="742" r:id="rId26"/>
    <p:sldId id="1778" r:id="rId27"/>
    <p:sldId id="684" r:id="rId28"/>
    <p:sldId id="803" r:id="rId29"/>
    <p:sldId id="743" r:id="rId30"/>
    <p:sldId id="744" r:id="rId31"/>
    <p:sldId id="749" r:id="rId32"/>
    <p:sldId id="748" r:id="rId33"/>
    <p:sldId id="745" r:id="rId34"/>
    <p:sldId id="746" r:id="rId35"/>
    <p:sldId id="750" r:id="rId36"/>
    <p:sldId id="798" r:id="rId37"/>
    <p:sldId id="1779" r:id="rId38"/>
    <p:sldId id="812" r:id="rId39"/>
    <p:sldId id="813" r:id="rId40"/>
    <p:sldId id="804" r:id="rId41"/>
    <p:sldId id="710" r:id="rId42"/>
    <p:sldId id="713" r:id="rId43"/>
    <p:sldId id="711" r:id="rId44"/>
    <p:sldId id="714" r:id="rId45"/>
    <p:sldId id="715" r:id="rId46"/>
    <p:sldId id="728" r:id="rId47"/>
    <p:sldId id="718" r:id="rId48"/>
    <p:sldId id="799" r:id="rId49"/>
    <p:sldId id="1780" r:id="rId50"/>
    <p:sldId id="814" r:id="rId51"/>
    <p:sldId id="815" r:id="rId52"/>
    <p:sldId id="805" r:id="rId53"/>
    <p:sldId id="721" r:id="rId54"/>
    <p:sldId id="806" r:id="rId55"/>
    <p:sldId id="722" r:id="rId56"/>
    <p:sldId id="807" r:id="rId57"/>
    <p:sldId id="747" r:id="rId58"/>
    <p:sldId id="808" r:id="rId59"/>
    <p:sldId id="723" r:id="rId60"/>
    <p:sldId id="882" r:id="rId61"/>
    <p:sldId id="1807" r:id="rId62"/>
    <p:sldId id="676" r:id="rId63"/>
    <p:sldId id="810" r:id="rId64"/>
    <p:sldId id="729" r:id="rId65"/>
    <p:sldId id="809" r:id="rId66"/>
    <p:sldId id="724" r:id="rId67"/>
    <p:sldId id="725" r:id="rId68"/>
    <p:sldId id="726" r:id="rId6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972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2214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73" Type="http://schemas.openxmlformats.org/officeDocument/2006/relationships/theme" Target="theme/theme1.xml"/><Relationship Id="rId74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3958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2629-DDFA-468D-AFDF-83DE7D3EB0A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8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3F0A-6B0F-4C81-A34C-A29B1442517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42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DB4C-E4F9-40FE-B8E9-4EA73847321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2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109-B080-4DC5-B405-22A467A3B9F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9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FCD2-2C10-4542-8E2B-83352B9CA0F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85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167-B3F2-41BE-BE3A-E78D24CEF31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3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AF08-970C-4AFD-BF7C-E34876E3EF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42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E7C6-E82D-4FC0-98AB-CA37ED63866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36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3538-7D02-421C-BE85-9CEB42F2F37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52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812-E2DD-409F-8EF2-9F2B683A1E2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62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FBF5-BA98-4A01-ADA6-FF8202C4B07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207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11BE4DD4-E181-44C2-B7FE-738C2B72B202}" type="datetime1">
              <a:rPr kumimoji="1" lang="ja-JP" altLang="en-US" smtClean="0"/>
              <a:t>2025/3/25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7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wish.swi-prolog.org/" TargetMode="Externa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wish.swi-prolog.org/" TargetMode="Externa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wish.swi-prolog.org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3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13. </a:t>
            </a:r>
            <a:r>
              <a:rPr lang="ja-JP" altLang="en-US" sz="4000" dirty="0"/>
              <a:t>述語、</a:t>
            </a:r>
            <a:r>
              <a:rPr lang="en-US" altLang="ja-JP" sz="4000" dirty="0"/>
              <a:t>Prolog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</a:t>
            </a:r>
            <a:r>
              <a:rPr lang="en-US" altLang="ja-JP" err="1">
                <a:hlinkClick r:id="rId3"/>
              </a:rPr>
              <a:t>jp</a:t>
            </a:r>
            <a:r>
              <a:rPr lang="en-US" altLang="ja-JP">
                <a:hlinkClick r:id="rId3"/>
              </a:rPr>
              <a:t>/ai/</a:t>
            </a:r>
            <a:r>
              <a:rPr lang="en-US" altLang="ja-JP" dirty="0">
                <a:hlinkClick r:id="rId3"/>
              </a:rPr>
              <a:t>mi/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16214" y="414347"/>
            <a:ext cx="6837375" cy="1055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（人間）ならば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（幸せ）である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5D38219-29D5-44BF-AF0B-E709515D192B}"/>
              </a:ext>
            </a:extLst>
          </p:cNvPr>
          <p:cNvSpPr txBox="1">
            <a:spLocks/>
          </p:cNvSpPr>
          <p:nvPr/>
        </p:nvSpPr>
        <p:spPr>
          <a:xfrm>
            <a:off x="1016214" y="2104243"/>
            <a:ext cx="6837375" cy="77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happy(X) :- human(X).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775A8C-81D1-4A15-A0FB-0B4A2E24BDDD}"/>
              </a:ext>
            </a:extLst>
          </p:cNvPr>
          <p:cNvSpPr txBox="1"/>
          <p:nvPr/>
        </p:nvSpPr>
        <p:spPr>
          <a:xfrm>
            <a:off x="162928" y="3576089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を上と同じ書き方で書きなさい</a:t>
            </a:r>
          </a:p>
        </p:txBody>
      </p:sp>
      <p:sp>
        <p:nvSpPr>
          <p:cNvPr id="13" name="下矢印 16">
            <a:extLst>
              <a:ext uri="{FF2B5EF4-FFF2-40B4-BE49-F238E27FC236}">
                <a16:creationId xmlns:a16="http://schemas.microsoft.com/office/drawing/2014/main" id="{DE21A624-1B58-4D23-82EE-AE309937C923}"/>
              </a:ext>
            </a:extLst>
          </p:cNvPr>
          <p:cNvSpPr/>
          <p:nvPr/>
        </p:nvSpPr>
        <p:spPr>
          <a:xfrm>
            <a:off x="3398150" y="1605579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D231358-D05E-451A-994B-61C31868413C}"/>
              </a:ext>
            </a:extLst>
          </p:cNvPr>
          <p:cNvSpPr txBox="1">
            <a:spLocks/>
          </p:cNvSpPr>
          <p:nvPr/>
        </p:nvSpPr>
        <p:spPr>
          <a:xfrm>
            <a:off x="1275116" y="4552893"/>
            <a:ext cx="6837375" cy="11013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（人間）ならば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animal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（動物）である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67D76D-0F9D-4E7D-A17D-F15222896E14}"/>
              </a:ext>
            </a:extLst>
          </p:cNvPr>
          <p:cNvSpPr/>
          <p:nvPr/>
        </p:nvSpPr>
        <p:spPr>
          <a:xfrm>
            <a:off x="4717062" y="6259811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animal(X) :- human(X).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2AEA78-9065-CBF8-EAAF-35CA21B7DA46}"/>
              </a:ext>
            </a:extLst>
          </p:cNvPr>
          <p:cNvSpPr txBox="1"/>
          <p:nvPr/>
        </p:nvSpPr>
        <p:spPr>
          <a:xfrm>
            <a:off x="162928" y="6663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463CF6-EED9-BE42-7279-12B11008A8EB}"/>
              </a:ext>
            </a:extLst>
          </p:cNvPr>
          <p:cNvSpPr txBox="1"/>
          <p:nvPr/>
        </p:nvSpPr>
        <p:spPr>
          <a:xfrm>
            <a:off x="162928" y="46788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</p:spTree>
    <p:extLst>
      <p:ext uri="{BB962C8B-B14F-4D97-AF65-F5344CB8AC3E}">
        <p14:creationId xmlns:p14="http://schemas.microsoft.com/office/powerpoint/2010/main" val="58975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5762"/>
          </a:xfrm>
        </p:spPr>
        <p:txBody>
          <a:bodyPr/>
          <a:lstStyle/>
          <a:p>
            <a:r>
              <a:rPr lang="en-US" altLang="ja-JP" dirty="0"/>
              <a:t>13-2 </a:t>
            </a:r>
            <a:r>
              <a:rPr lang="ja-JP" altLang="en-US" dirty="0"/>
              <a:t>述語での推論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05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推論の例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6B5F2661-AE69-4CFE-A8CF-6D9447BEAF66}"/>
              </a:ext>
            </a:extLst>
          </p:cNvPr>
          <p:cNvSpPr txBox="1">
            <a:spLocks/>
          </p:cNvSpPr>
          <p:nvPr/>
        </p:nvSpPr>
        <p:spPr>
          <a:xfrm>
            <a:off x="2316104" y="2344625"/>
            <a:ext cx="5441492" cy="658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77FA59B-365D-49B7-AB71-CA92F3873B28}"/>
              </a:ext>
            </a:extLst>
          </p:cNvPr>
          <p:cNvSpPr txBox="1"/>
          <p:nvPr/>
        </p:nvSpPr>
        <p:spPr>
          <a:xfrm>
            <a:off x="909005" y="25336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2F84F36-05A9-4FC4-9FA6-7A03B32E42F5}"/>
              </a:ext>
            </a:extLst>
          </p:cNvPr>
          <p:cNvSpPr txBox="1">
            <a:spLocks/>
          </p:cNvSpPr>
          <p:nvPr/>
        </p:nvSpPr>
        <p:spPr>
          <a:xfrm>
            <a:off x="2262395" y="4934878"/>
            <a:ext cx="5334075" cy="748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下矢印 16">
            <a:extLst>
              <a:ext uri="{FF2B5EF4-FFF2-40B4-BE49-F238E27FC236}">
                <a16:creationId xmlns:a16="http://schemas.microsoft.com/office/drawing/2014/main" id="{57927A70-F391-464E-994D-5355B0D3CDE0}"/>
              </a:ext>
            </a:extLst>
          </p:cNvPr>
          <p:cNvSpPr/>
          <p:nvPr/>
        </p:nvSpPr>
        <p:spPr>
          <a:xfrm rot="16200000" flipH="1">
            <a:off x="1143000" y="4846001"/>
            <a:ext cx="335643" cy="798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2CC7D3-A71F-4255-8F0B-1C6CCFB8C6B6}"/>
              </a:ext>
            </a:extLst>
          </p:cNvPr>
          <p:cNvSpPr txBox="1"/>
          <p:nvPr/>
        </p:nvSpPr>
        <p:spPr>
          <a:xfrm>
            <a:off x="2330328" y="588645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</a:t>
            </a: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り得られた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新しい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574F4C-2775-4463-BA02-B68A7FC0EAD4}"/>
              </a:ext>
            </a:extLst>
          </p:cNvPr>
          <p:cNvSpPr txBox="1"/>
          <p:nvPr/>
        </p:nvSpPr>
        <p:spPr>
          <a:xfrm>
            <a:off x="859415" y="35707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A387645A-C557-415D-AE2C-7DD89A74AA02}"/>
              </a:ext>
            </a:extLst>
          </p:cNvPr>
          <p:cNvSpPr txBox="1">
            <a:spLocks/>
          </p:cNvSpPr>
          <p:nvPr/>
        </p:nvSpPr>
        <p:spPr>
          <a:xfrm>
            <a:off x="2262395" y="3475199"/>
            <a:ext cx="5441492" cy="658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0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E9B6C3-3BB2-785A-C894-7A38A15C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述語論理の基礎：パターンマッチング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C646F8-602E-7F2B-5615-CA972CAE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与えられた情報が既知の事実や規則と一致するかを確認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male(john)</a:t>
            </a:r>
            <a:r>
              <a:rPr kumimoji="1" lang="ja-JP" altLang="en-US" dirty="0"/>
              <a:t>」　事実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male(X)</a:t>
            </a:r>
            <a:r>
              <a:rPr kumimoji="1" lang="ja-JP" altLang="en-US" dirty="0"/>
              <a:t>」　男性が誰かを知りたい（問い合わせ）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X=john</a:t>
            </a:r>
            <a:r>
              <a:rPr kumimoji="1" lang="ja-JP" altLang="en-US" dirty="0"/>
              <a:t>」　事実と問い合わせのパターンマッチング結果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CFF29-E68D-A98D-0D50-791B77AE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11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425BC-899F-97AA-58DE-046EF95D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述語と推論のまとめ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7C5A5D-3CB4-DF5B-CC20-82637BEC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b="1" dirty="0"/>
              <a:t>パターンマッチングと推論の有用性</a:t>
            </a:r>
          </a:p>
          <a:p>
            <a:pPr marL="0" indent="0">
              <a:buNone/>
            </a:pPr>
            <a:r>
              <a:rPr kumimoji="1" lang="ja-JP" altLang="en-US" sz="2400" b="1" dirty="0"/>
              <a:t>述語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パターンマッチング</a:t>
            </a:r>
            <a:r>
              <a:rPr kumimoji="1" lang="ja-JP" altLang="en-US" sz="2400" dirty="0"/>
              <a:t>による</a:t>
            </a:r>
            <a:r>
              <a:rPr kumimoji="1" lang="ja-JP" altLang="en-US" sz="2400" b="1" dirty="0"/>
              <a:t>推論</a:t>
            </a:r>
            <a:r>
              <a:rPr lang="ja-JP" altLang="en-US" sz="2400" b="1" dirty="0"/>
              <a:t>を行い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問題解決に役立てる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/>
              <a:t>事実と規則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述語を用いると、</a:t>
            </a:r>
            <a:r>
              <a:rPr kumimoji="1" lang="ja-JP" altLang="en-US" sz="2400" b="1" dirty="0"/>
              <a:t>事実や規則をコンピュータが理解できる形式で扱うことができる</a:t>
            </a:r>
            <a:r>
              <a:rPr kumimoji="1" lang="ja-JP" altLang="en-US" sz="2400" dirty="0"/>
              <a:t>ようになる。そして、コンピュータでの推論の実行ができるようになる。</a:t>
            </a:r>
          </a:p>
          <a:p>
            <a:r>
              <a:rPr kumimoji="1" lang="ja-JP" altLang="en-US" sz="2400" b="1" dirty="0"/>
              <a:t>抽象化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述語</a:t>
            </a:r>
            <a:r>
              <a:rPr kumimoji="1" lang="ja-JP" altLang="en-US" sz="2400" dirty="0"/>
              <a:t>は具体的な項だけでなく、「</a:t>
            </a:r>
            <a:r>
              <a:rPr kumimoji="1" lang="en-US" altLang="ja-JP" sz="2400" b="1" dirty="0"/>
              <a:t>like(X) :- hot(X)</a:t>
            </a:r>
            <a:r>
              <a:rPr kumimoji="1" lang="ja-JP" altLang="en-US" sz="2400" dirty="0"/>
              <a:t>」のように、</a:t>
            </a:r>
            <a:r>
              <a:rPr kumimoji="1" lang="ja-JP" altLang="en-US" sz="2400" b="1" dirty="0"/>
              <a:t>変数を用いることができる</a:t>
            </a:r>
            <a:r>
              <a:rPr kumimoji="1" lang="ja-JP" altLang="en-US" sz="2400" dirty="0"/>
              <a:t>。一つの規則をさまざまな状況に適用できるようになる。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述語と推論は、自然言語処理、データベース管理、エキスパートシステムなど、様々な分野で応用されている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BF222B-7EAE-6601-687B-D1923438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2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84632"/>
          </a:xfrm>
        </p:spPr>
        <p:txBody>
          <a:bodyPr/>
          <a:lstStyle/>
          <a:p>
            <a:r>
              <a:rPr lang="en-US" altLang="ja-JP" dirty="0"/>
              <a:t>13-3 Prolog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05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altLang="ja-JP" sz="3500" dirty="0"/>
              <a:t>Prolog </a:t>
            </a:r>
            <a:r>
              <a:rPr lang="ja-JP" altLang="en-US" sz="3500" dirty="0"/>
              <a:t>の特徴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FFB4E11-7BA2-47E2-A9EE-E13F994C2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04" y="2798270"/>
            <a:ext cx="8005032" cy="3018870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述語</a:t>
            </a:r>
            <a:r>
              <a:rPr lang="ja-JP" altLang="en-US" dirty="0"/>
              <a:t>が，コンピュータの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になる．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コンピュータが様々な</a:t>
            </a:r>
            <a:r>
              <a:rPr kumimoji="1" lang="ja-JP" altLang="en-US" b="1" dirty="0">
                <a:solidFill>
                  <a:srgbClr val="C00000"/>
                </a:solidFill>
              </a:rPr>
              <a:t>問い合わせ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答える能力</a:t>
            </a:r>
            <a:r>
              <a:rPr kumimoji="1" lang="ja-JP" altLang="en-US" dirty="0"/>
              <a:t>を持つ</a:t>
            </a:r>
          </a:p>
        </p:txBody>
      </p:sp>
    </p:spTree>
    <p:extLst>
      <p:ext uri="{BB962C8B-B14F-4D97-AF65-F5344CB8AC3E}">
        <p14:creationId xmlns:p14="http://schemas.microsoft.com/office/powerpoint/2010/main" val="109268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推論の例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455A445-AEFA-443B-9767-678F211787FE}"/>
              </a:ext>
            </a:extLst>
          </p:cNvPr>
          <p:cNvSpPr txBox="1">
            <a:spLocks/>
          </p:cNvSpPr>
          <p:nvPr/>
        </p:nvSpPr>
        <p:spPr>
          <a:xfrm>
            <a:off x="273050" y="808140"/>
            <a:ext cx="8803218" cy="5449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事実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human(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hanako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花子は，人間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human(taro).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太郎は，人間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think(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 human(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人間は，必ず考える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6DB8FD-E2A0-4556-8F5C-BE3BB131C025}"/>
              </a:ext>
            </a:extLst>
          </p:cNvPr>
          <p:cNvSpPr/>
          <p:nvPr/>
        </p:nvSpPr>
        <p:spPr>
          <a:xfrm>
            <a:off x="2340376" y="5523768"/>
            <a:ext cx="5008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think(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hanako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think(taro).	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</a:p>
        </p:txBody>
      </p:sp>
      <p:sp>
        <p:nvSpPr>
          <p:cNvPr id="7" name="下矢印 16">
            <a:extLst>
              <a:ext uri="{FF2B5EF4-FFF2-40B4-BE49-F238E27FC236}">
                <a16:creationId xmlns:a16="http://schemas.microsoft.com/office/drawing/2014/main" id="{68020AE3-3578-46C8-8856-938A941875E6}"/>
              </a:ext>
            </a:extLst>
          </p:cNvPr>
          <p:cNvSpPr/>
          <p:nvPr/>
        </p:nvSpPr>
        <p:spPr>
          <a:xfrm rot="16200000" flipH="1">
            <a:off x="1773111" y="5650416"/>
            <a:ext cx="335643" cy="798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36AF69-88F2-45B4-8D67-2627B49107B9}"/>
              </a:ext>
            </a:extLst>
          </p:cNvPr>
          <p:cNvSpPr txBox="1"/>
          <p:nvPr/>
        </p:nvSpPr>
        <p:spPr>
          <a:xfrm>
            <a:off x="5458498" y="5877297"/>
            <a:ext cx="361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推論により得られる事実</a:t>
            </a:r>
          </a:p>
        </p:txBody>
      </p:sp>
    </p:spTree>
    <p:extLst>
      <p:ext uri="{BB962C8B-B14F-4D97-AF65-F5344CB8AC3E}">
        <p14:creationId xmlns:p14="http://schemas.microsoft.com/office/powerpoint/2010/main" val="390255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プログラムの例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3FEF23-A62D-4FD0-813A-FAB9A03D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83" y="685658"/>
            <a:ext cx="5586583" cy="23843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488A37-6CE0-7343-63B6-C0D10173787A}"/>
              </a:ext>
            </a:extLst>
          </p:cNvPr>
          <p:cNvSpPr/>
          <p:nvPr/>
        </p:nvSpPr>
        <p:spPr>
          <a:xfrm>
            <a:off x="743388" y="5232399"/>
            <a:ext cx="3828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https://swish.swi-prolog.org/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04F5D7-0056-85EA-936B-EE6C9293260D}"/>
              </a:ext>
            </a:extLst>
          </p:cNvPr>
          <p:cNvSpPr txBox="1"/>
          <p:nvPr/>
        </p:nvSpPr>
        <p:spPr>
          <a:xfrm>
            <a:off x="604781" y="3281882"/>
            <a:ext cx="7895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《Prolog</a:t>
            </a:r>
            <a:r>
              <a:rPr lang="ja-JP" altLang="en-US" sz="2400" dirty="0"/>
              <a:t>プログラム</a:t>
            </a:r>
            <a:r>
              <a:rPr lang="en-US" altLang="ja-JP" sz="2400" dirty="0"/>
              <a:t>》</a:t>
            </a:r>
          </a:p>
          <a:p>
            <a:r>
              <a:rPr lang="ja-JP" altLang="en-US" sz="2400" dirty="0"/>
              <a:t>・「</a:t>
            </a:r>
            <a:r>
              <a:rPr lang="en-US" altLang="ja-JP" sz="2400" dirty="0" err="1"/>
              <a:t>hanako</a:t>
            </a:r>
            <a:r>
              <a:rPr lang="ja-JP" altLang="en-US" sz="2400" dirty="0"/>
              <a:t>」と「</a:t>
            </a:r>
            <a:r>
              <a:rPr lang="en-US" altLang="ja-JP" sz="2400" dirty="0"/>
              <a:t>taro</a:t>
            </a:r>
            <a:r>
              <a:rPr lang="ja-JP" altLang="en-US" sz="2400" dirty="0"/>
              <a:t>」が「</a:t>
            </a:r>
            <a:r>
              <a:rPr lang="ja-JP" altLang="en-US" sz="2400" b="1" dirty="0"/>
              <a:t>人間</a:t>
            </a:r>
            <a:r>
              <a:rPr lang="ja-JP" altLang="en-US" sz="2400" dirty="0"/>
              <a:t>」であるという</a:t>
            </a:r>
            <a:r>
              <a:rPr lang="ja-JP" altLang="en-US" sz="2400" b="1" dirty="0"/>
              <a:t>事実</a:t>
            </a:r>
            <a:endParaRPr lang="en-US" altLang="ja-JP" sz="2400" b="1" dirty="0"/>
          </a:p>
          <a:p>
            <a:r>
              <a:rPr lang="ja-JP" altLang="en-US" sz="2400" dirty="0"/>
              <a:t>・「人間」であれば「</a:t>
            </a:r>
            <a:r>
              <a:rPr lang="ja-JP" altLang="en-US" sz="2400" b="1" dirty="0"/>
              <a:t>思考する</a:t>
            </a:r>
            <a:r>
              <a:rPr lang="ja-JP" altLang="en-US" sz="2400" dirty="0"/>
              <a:t>」という</a:t>
            </a:r>
            <a:r>
              <a:rPr lang="ja-JP" altLang="en-US" sz="2400" b="1" dirty="0"/>
              <a:t>規則</a:t>
            </a:r>
            <a:endParaRPr lang="en-US" altLang="ja-JP" sz="2400" b="1" dirty="0"/>
          </a:p>
          <a:p>
            <a:r>
              <a:rPr lang="ja-JP" altLang="en-US" sz="2400" dirty="0"/>
              <a:t>これにより、</a:t>
            </a:r>
            <a:r>
              <a:rPr lang="ja-JP" altLang="en-US" sz="2400" b="1" dirty="0"/>
              <a:t>誰が「思考する」かを推論</a:t>
            </a:r>
            <a:r>
              <a:rPr lang="ja-JP" altLang="en-US" sz="2400" dirty="0"/>
              <a:t>できる</a:t>
            </a:r>
          </a:p>
        </p:txBody>
      </p:sp>
    </p:spTree>
    <p:extLst>
      <p:ext uri="{BB962C8B-B14F-4D97-AF65-F5344CB8AC3E}">
        <p14:creationId xmlns:p14="http://schemas.microsoft.com/office/powerpoint/2010/main" val="2396330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での問い合わせの例①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2AA5EB-D1E1-4AE4-B860-0BC91E5BFB67}"/>
              </a:ext>
            </a:extLst>
          </p:cNvPr>
          <p:cNvSpPr/>
          <p:nvPr/>
        </p:nvSpPr>
        <p:spPr>
          <a:xfrm>
            <a:off x="743388" y="5232399"/>
            <a:ext cx="3828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https://swish.swi-prolog.org/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B7AF3E-49A1-4009-B1EB-B3C4EDEC13DE}"/>
              </a:ext>
            </a:extLst>
          </p:cNvPr>
          <p:cNvSpPr txBox="1"/>
          <p:nvPr/>
        </p:nvSpPr>
        <p:spPr>
          <a:xfrm>
            <a:off x="706638" y="2272011"/>
            <a:ext cx="30572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人間は誰ですか？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93B4D1-F6A4-4F06-981E-65DB7114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90" y="2968490"/>
            <a:ext cx="2574195" cy="80021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9B674B-F513-4CFE-9C44-781EC3ACA696}"/>
              </a:ext>
            </a:extLst>
          </p:cNvPr>
          <p:cNvSpPr txBox="1"/>
          <p:nvPr/>
        </p:nvSpPr>
        <p:spPr>
          <a:xfrm>
            <a:off x="5330369" y="954807"/>
            <a:ext cx="345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コンピュータが返す答え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DD3F4B9-6FD1-4DDD-80DD-F2A0E935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43" y="3117967"/>
            <a:ext cx="2510255" cy="112556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4954E0-1E64-FD6A-F940-225AD6D9A236}"/>
              </a:ext>
            </a:extLst>
          </p:cNvPr>
          <p:cNvSpPr txBox="1"/>
          <p:nvPr/>
        </p:nvSpPr>
        <p:spPr>
          <a:xfrm>
            <a:off x="5629943" y="2296046"/>
            <a:ext cx="188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hanako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taro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7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2068739"/>
            <a:ext cx="6765328" cy="3786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理論と実践のバランス。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オンラインツール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SWISH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を活用したインタラクティブな学習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述語論理の基本概念（事実、規則、推論）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述語論理を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SWISH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での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Prolog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プログラミングで実践。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述語論理の基本原理と応用方法の理解、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への理解の深化、論理的思考力の向上、問題解決能力の向上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5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での問い合わせの例②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B7AF3E-49A1-4009-B1EB-B3C4EDEC13DE}"/>
              </a:ext>
            </a:extLst>
          </p:cNvPr>
          <p:cNvSpPr txBox="1"/>
          <p:nvPr/>
        </p:nvSpPr>
        <p:spPr>
          <a:xfrm>
            <a:off x="600449" y="2296046"/>
            <a:ext cx="37753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考えるのは誰ですか？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9B674B-F513-4CFE-9C44-781EC3ACA696}"/>
              </a:ext>
            </a:extLst>
          </p:cNvPr>
          <p:cNvSpPr txBox="1"/>
          <p:nvPr/>
        </p:nvSpPr>
        <p:spPr>
          <a:xfrm>
            <a:off x="5330369" y="954807"/>
            <a:ext cx="345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コンピュータが返す答え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030A57-DFB8-432D-A396-318CEAA3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79" y="3096265"/>
            <a:ext cx="2658914" cy="8557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4109780-A699-469D-BFBD-AA95A0B5E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426" y="3189197"/>
            <a:ext cx="2510255" cy="112556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D431CBB-43EE-E772-05D2-33F6AD278C92}"/>
              </a:ext>
            </a:extLst>
          </p:cNvPr>
          <p:cNvSpPr/>
          <p:nvPr/>
        </p:nvSpPr>
        <p:spPr>
          <a:xfrm>
            <a:off x="743388" y="5232399"/>
            <a:ext cx="3828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https://swish.swi-prolog.org/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362E5E-3DC6-0160-70AF-5DCA77818775}"/>
              </a:ext>
            </a:extLst>
          </p:cNvPr>
          <p:cNvSpPr txBox="1"/>
          <p:nvPr/>
        </p:nvSpPr>
        <p:spPr>
          <a:xfrm>
            <a:off x="5629943" y="2296046"/>
            <a:ext cx="188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hanako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taro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36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F3468-81F4-350D-07E8-583713B9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dirty="0"/>
              <a:t>述語の </a:t>
            </a:r>
            <a:r>
              <a:rPr lang="en-US" altLang="ja-JP" sz="3200" dirty="0"/>
              <a:t>true </a:t>
            </a:r>
            <a:r>
              <a:rPr lang="ja-JP" altLang="en-US" sz="3200" dirty="0"/>
              <a:t>と </a:t>
            </a:r>
            <a:r>
              <a:rPr lang="en-US" altLang="ja-JP" sz="3200" dirty="0"/>
              <a:t>false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372A02-F04E-4278-966D-C27DC0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述語の属性値は </a:t>
            </a:r>
            <a:r>
              <a:rPr lang="en-US" altLang="ja-JP" dirty="0"/>
              <a:t>true</a:t>
            </a:r>
            <a:r>
              <a:rPr lang="ja-JP" altLang="en-US" dirty="0"/>
              <a:t>，</a:t>
            </a:r>
            <a:r>
              <a:rPr lang="en-US" altLang="ja-JP" dirty="0"/>
              <a:t>false </a:t>
            </a:r>
            <a:r>
              <a:rPr lang="ja-JP" altLang="en-US" dirty="0"/>
              <a:t>がある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john</a:t>
            </a:r>
            <a:r>
              <a:rPr lang="en-US" altLang="ja-JP" dirty="0"/>
              <a:t> </a:t>
            </a:r>
            <a:r>
              <a:rPr lang="ja-JP" altLang="en-US" dirty="0"/>
              <a:t>が人間であるとき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human(</a:t>
            </a:r>
            <a:r>
              <a:rPr lang="en-US" altLang="ja-JP" b="1" dirty="0"/>
              <a:t>john</a:t>
            </a:r>
            <a:r>
              <a:rPr lang="en-US" altLang="ja-JP" dirty="0"/>
              <a:t>).	</a:t>
            </a:r>
            <a:r>
              <a:rPr lang="en-US" altLang="ja-JP" b="1" dirty="0"/>
              <a:t>true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panda(</a:t>
            </a:r>
            <a:r>
              <a:rPr lang="en-US" altLang="ja-JP" b="1" dirty="0"/>
              <a:t>john</a:t>
            </a:r>
            <a:r>
              <a:rPr lang="en-US" altLang="ja-JP" dirty="0"/>
              <a:t>). </a:t>
            </a:r>
            <a:r>
              <a:rPr lang="en-US" altLang="ja-JP" b="1" dirty="0"/>
              <a:t>	false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67A419-BAC6-41E7-295F-631C73EC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AAEB190-0B6F-EECC-1D55-51A8D954E657}"/>
              </a:ext>
            </a:extLst>
          </p:cNvPr>
          <p:cNvSpPr txBox="1">
            <a:spLocks/>
          </p:cNvSpPr>
          <p:nvPr/>
        </p:nvSpPr>
        <p:spPr>
          <a:xfrm>
            <a:off x="1254240" y="1595147"/>
            <a:ext cx="6381440" cy="127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true: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そうである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false: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そうでない．知らない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7B17FDE7-6CC2-FC4C-F2B1-946E24964127}"/>
              </a:ext>
            </a:extLst>
          </p:cNvPr>
          <p:cNvSpPr/>
          <p:nvPr/>
        </p:nvSpPr>
        <p:spPr>
          <a:xfrm rot="5400000">
            <a:off x="2275125" y="4092421"/>
            <a:ext cx="283465" cy="205739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97A622-83FE-1894-4919-73D8C8FA24AB}"/>
              </a:ext>
            </a:extLst>
          </p:cNvPr>
          <p:cNvSpPr txBox="1"/>
          <p:nvPr/>
        </p:nvSpPr>
        <p:spPr>
          <a:xfrm>
            <a:off x="3943147" y="5311999"/>
            <a:ext cx="128766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属性値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2709FF-D58D-85A4-1957-71A8F001C2F3}"/>
              </a:ext>
            </a:extLst>
          </p:cNvPr>
          <p:cNvSpPr txBox="1"/>
          <p:nvPr/>
        </p:nvSpPr>
        <p:spPr>
          <a:xfrm>
            <a:off x="1904372" y="5311290"/>
            <a:ext cx="102497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述語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での問い合わせの例③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2AA5EB-D1E1-4AE4-B860-0BC91E5BFB67}"/>
              </a:ext>
            </a:extLst>
          </p:cNvPr>
          <p:cNvSpPr/>
          <p:nvPr/>
        </p:nvSpPr>
        <p:spPr>
          <a:xfrm>
            <a:off x="1167918" y="3637704"/>
            <a:ext cx="382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swish.swi-prolog.org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B7AF3E-49A1-4009-B1EB-B3C4EDEC13DE}"/>
              </a:ext>
            </a:extLst>
          </p:cNvPr>
          <p:cNvSpPr txBox="1"/>
          <p:nvPr/>
        </p:nvSpPr>
        <p:spPr>
          <a:xfrm>
            <a:off x="836424" y="1246895"/>
            <a:ext cx="33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taro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は考えますか？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9B674B-F513-4CFE-9C44-781EC3ACA696}"/>
              </a:ext>
            </a:extLst>
          </p:cNvPr>
          <p:cNvSpPr txBox="1"/>
          <p:nvPr/>
        </p:nvSpPr>
        <p:spPr>
          <a:xfrm>
            <a:off x="5330369" y="954807"/>
            <a:ext cx="345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コンピュータが返す答え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889C51-F9AD-4A1A-B238-CD52CE73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97" y="1987643"/>
            <a:ext cx="3057361" cy="8593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7D96AA-BF00-4C90-BACC-5A74698B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82" y="1987643"/>
            <a:ext cx="2810670" cy="7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Prolog</a:t>
            </a:r>
            <a:r>
              <a:rPr lang="ja-JP" altLang="en-US" dirty="0"/>
              <a:t> の仕組み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52953" y="2357772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42796" y="3480277"/>
            <a:ext cx="628890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推論エンジン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問い合わせと事実・規則とのパターン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マッチングを行う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96514" y="5766045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cxnSp>
        <p:nvCxnSpPr>
          <p:cNvPr id="9" name="カギ線コネクタ 8"/>
          <p:cNvCxnSpPr>
            <a:stCxn id="5" idx="1"/>
            <a:endCxn id="6" idx="1"/>
          </p:cNvCxnSpPr>
          <p:nvPr/>
        </p:nvCxnSpPr>
        <p:spPr>
          <a:xfrm rot="10800000" flipV="1">
            <a:off x="1842797" y="2619381"/>
            <a:ext cx="810157" cy="1553393"/>
          </a:xfrm>
          <a:prstGeom prst="bentConnector3">
            <a:avLst>
              <a:gd name="adj1" fmla="val 128217"/>
            </a:avLst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1842796" y="4172775"/>
            <a:ext cx="1953718" cy="1854880"/>
          </a:xfrm>
          <a:prstGeom prst="bentConnector3">
            <a:avLst>
              <a:gd name="adj1" fmla="val -11701"/>
            </a:avLst>
          </a:prstGeom>
          <a:ln w="285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上矢印 35"/>
          <p:cNvSpPr/>
          <p:nvPr/>
        </p:nvSpPr>
        <p:spPr>
          <a:xfrm>
            <a:off x="826401" y="4797452"/>
            <a:ext cx="304800" cy="552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上矢印 36"/>
          <p:cNvSpPr/>
          <p:nvPr/>
        </p:nvSpPr>
        <p:spPr>
          <a:xfrm flipV="1">
            <a:off x="826401" y="2998771"/>
            <a:ext cx="304800" cy="5105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カギ線コネクタ 38"/>
          <p:cNvCxnSpPr>
            <a:cxnSpLocks/>
            <a:stCxn id="6" idx="3"/>
            <a:endCxn id="7" idx="3"/>
          </p:cNvCxnSpPr>
          <p:nvPr/>
        </p:nvCxnSpPr>
        <p:spPr>
          <a:xfrm flipH="1">
            <a:off x="4699325" y="4172775"/>
            <a:ext cx="3432372" cy="1854880"/>
          </a:xfrm>
          <a:prstGeom prst="bentConnector3">
            <a:avLst>
              <a:gd name="adj1" fmla="val -6660"/>
            </a:avLst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上矢印 40"/>
          <p:cNvSpPr/>
          <p:nvPr/>
        </p:nvSpPr>
        <p:spPr>
          <a:xfrm flipV="1">
            <a:off x="8141601" y="4818415"/>
            <a:ext cx="304800" cy="5105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04526" y="4923114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システム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49522B-A128-06A3-D065-CA11CE9AD768}"/>
              </a:ext>
            </a:extLst>
          </p:cNvPr>
          <p:cNvSpPr txBox="1"/>
          <p:nvPr/>
        </p:nvSpPr>
        <p:spPr>
          <a:xfrm>
            <a:off x="618250" y="920679"/>
            <a:ext cx="7870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推論エンジン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Prolog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システムの中核をなす部分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与えられた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に対して、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事実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規則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を用いて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推論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を行う機能を持つ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27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E1484-FE03-4B56-9814-47E3B529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66BBC1-C334-49B2-8249-F651BCA2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Prolog </a:t>
            </a:r>
            <a:r>
              <a:rPr lang="ja-JP" altLang="en-US" dirty="0"/>
              <a:t>プログラムは，</a:t>
            </a:r>
            <a:r>
              <a:rPr lang="ja-JP" altLang="en-US" b="1" dirty="0">
                <a:solidFill>
                  <a:srgbClr val="C00000"/>
                </a:solidFill>
              </a:rPr>
              <a:t>述語</a:t>
            </a:r>
            <a:r>
              <a:rPr lang="ja-JP" altLang="en-US" dirty="0"/>
              <a:t>で構成される．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事実</a:t>
            </a:r>
            <a:r>
              <a:rPr kumimoji="1" lang="ja-JP" altLang="en-US" dirty="0"/>
              <a:t>，</a:t>
            </a:r>
            <a:r>
              <a:rPr kumimoji="1" lang="ja-JP" altLang="en-US" b="1" dirty="0">
                <a:solidFill>
                  <a:srgbClr val="C00000"/>
                </a:solidFill>
              </a:rPr>
              <a:t>規則</a:t>
            </a:r>
            <a:r>
              <a:rPr kumimoji="1" lang="ja-JP" altLang="en-US" dirty="0"/>
              <a:t>の</a:t>
            </a:r>
            <a:r>
              <a:rPr lang="ja-JP" altLang="en-US" dirty="0"/>
              <a:t>２</a:t>
            </a:r>
            <a:r>
              <a:rPr kumimoji="1" lang="ja-JP" altLang="en-US" dirty="0"/>
              <a:t>種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問い合わせ</a:t>
            </a:r>
            <a:r>
              <a:rPr lang="ja-JP" altLang="en-US" dirty="0"/>
              <a:t>に回答する</a:t>
            </a:r>
            <a:r>
              <a:rPr lang="ja-JP" altLang="en-US" b="1" dirty="0">
                <a:solidFill>
                  <a:srgbClr val="C00000"/>
                </a:solidFill>
              </a:rPr>
              <a:t>機能</a:t>
            </a:r>
            <a:r>
              <a:rPr lang="ja-JP" altLang="en-US" dirty="0"/>
              <a:t>がある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58CFA-A8AA-4C35-BEF2-CD59F560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3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r>
              <a:rPr lang="en-US" altLang="ja-JP" dirty="0"/>
              <a:t>Prolog</a:t>
            </a:r>
            <a:r>
              <a:rPr lang="ja-JP" altLang="en-US" dirty="0"/>
              <a:t>の基本機能：事実の定義と問い合わせの実践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ページ２５～３３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swish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述語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事実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規則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述語での変数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554" y="1243910"/>
            <a:ext cx="73859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①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swish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のページを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ブラウザで開く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hlinkClick r:id="rId2"/>
              </a:rPr>
              <a:t>https://swish.swi-prolog.org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このサイトは，オンラインで 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Prolog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の体験，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学習ができる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80202" y="2093650"/>
            <a:ext cx="5498042" cy="599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00" y="1550899"/>
            <a:ext cx="6841200" cy="522903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50" y="251766"/>
            <a:ext cx="403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の画面に変わる．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Program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」をクリック．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57497" y="2462256"/>
            <a:ext cx="688974" cy="242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>
            <a:endCxn id="6" idx="0"/>
          </p:cNvCxnSpPr>
          <p:nvPr/>
        </p:nvCxnSpPr>
        <p:spPr>
          <a:xfrm>
            <a:off x="2501984" y="1082763"/>
            <a:ext cx="0" cy="1379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64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3" y="26988"/>
            <a:ext cx="8047073" cy="608417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7550" y="736510"/>
            <a:ext cx="3676649" cy="51711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90603" y="1938735"/>
            <a:ext cx="3355769" cy="23047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89850" y="4384576"/>
            <a:ext cx="3815186" cy="10456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3160" y="129041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事実，規則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の編集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3940" y="567539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事実，規則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をコンピュータに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読み込ませるボタン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04383" y="4525646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問い合わせをコンピュータに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与える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783817" y="5597961"/>
            <a:ext cx="1066799" cy="476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04383" y="26535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答えが表示される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1894161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00" y="855508"/>
            <a:ext cx="4263031" cy="268049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651100" y="1345459"/>
            <a:ext cx="2180915" cy="54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794" y="266967"/>
            <a:ext cx="391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③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プログラムの準備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239" y="4148416"/>
            <a:ext cx="259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302632" y="1893537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89734" y="384675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編集画面を使用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83671" y="1252724"/>
            <a:ext cx="3639138" cy="1586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3C4B6-9226-42DD-B740-CBED4CFB76B8}"/>
              </a:ext>
            </a:extLst>
          </p:cNvPr>
          <p:cNvSpPr txBox="1"/>
          <p:nvPr/>
        </p:nvSpPr>
        <p:spPr>
          <a:xfrm>
            <a:off x="539015" y="1300204"/>
            <a:ext cx="3223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human(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hanako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human(taro).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think(X) :- human(X).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8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13-1 </a:t>
            </a:r>
            <a:r>
              <a:rPr lang="ja-JP" altLang="en-US" dirty="0"/>
              <a:t>述語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8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7671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④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human(X).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（答えが増えなくなるまで）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E21AA5-0F8F-4CD7-B83E-A348694A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0" y="1901374"/>
            <a:ext cx="8073247" cy="48201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C943C9-264A-42D5-B8DB-18B60955F3C2}"/>
              </a:ext>
            </a:extLst>
          </p:cNvPr>
          <p:cNvSpPr txBox="1"/>
          <p:nvPr/>
        </p:nvSpPr>
        <p:spPr>
          <a:xfrm>
            <a:off x="3188120" y="3109086"/>
            <a:ext cx="1431999" cy="815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64FDED-7BC6-4EF2-92CC-9132C5F3FB32}"/>
              </a:ext>
            </a:extLst>
          </p:cNvPr>
          <p:cNvSpPr txBox="1"/>
          <p:nvPr/>
        </p:nvSpPr>
        <p:spPr>
          <a:xfrm>
            <a:off x="3188119" y="45074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60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4914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⑤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think(X).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（答えが増えなくなるまで）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16" y="1702939"/>
            <a:ext cx="8047530" cy="47268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D7A28B-9EAB-4A0C-BD2E-F3DA4EEADA78}"/>
              </a:ext>
            </a:extLst>
          </p:cNvPr>
          <p:cNvSpPr txBox="1"/>
          <p:nvPr/>
        </p:nvSpPr>
        <p:spPr>
          <a:xfrm>
            <a:off x="3659835" y="2826058"/>
            <a:ext cx="1431999" cy="815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BDF340-373D-4D4F-9D63-B1FB04858F34}"/>
              </a:ext>
            </a:extLst>
          </p:cNvPr>
          <p:cNvSpPr txBox="1"/>
          <p:nvPr/>
        </p:nvSpPr>
        <p:spPr>
          <a:xfrm>
            <a:off x="3591932" y="39491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747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828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⑥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think(taro).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think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かっこ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taro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かっこ   ピリオド  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21" y="1468017"/>
            <a:ext cx="6438251" cy="35184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140661" y="554068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536502" y="3049225"/>
            <a:ext cx="4086412" cy="1015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33636" y="2047048"/>
            <a:ext cx="4086412" cy="1015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65530" y="2246715"/>
            <a:ext cx="1431999" cy="815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29855" y="32309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95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問い合わせを，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度に </a:t>
            </a:r>
            <a:r>
              <a:rPr kumimoji="1" lang="en-US" altLang="ja-JP" dirty="0"/>
              <a:t>2</a:t>
            </a:r>
            <a:r>
              <a:rPr kumimoji="1" lang="ja-JP" altLang="en-US" dirty="0"/>
              <a:t>個書くことはできない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512"/>
            <a:ext cx="4652322" cy="2122488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3996267" y="2424906"/>
            <a:ext cx="444500" cy="901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2085181"/>
            <a:ext cx="4257675" cy="15811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9947" y="5584806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問い合わせを書くたびに，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前の問い合わせは消す．</a:t>
            </a:r>
          </a:p>
        </p:txBody>
      </p:sp>
    </p:spTree>
    <p:extLst>
      <p:ext uri="{BB962C8B-B14F-4D97-AF65-F5344CB8AC3E}">
        <p14:creationId xmlns:p14="http://schemas.microsoft.com/office/powerpoint/2010/main" val="4053334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CD8412-67CD-4C44-8ABB-F7EC488B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を使ってみた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15D04-E151-426F-B6B1-DC91ABA5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問い合わせ</a:t>
            </a:r>
            <a:r>
              <a:rPr kumimoji="1" lang="ja-JP" altLang="en-US" dirty="0"/>
              <a:t>に対し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</a:rPr>
              <a:t>事実</a:t>
            </a:r>
            <a:r>
              <a:rPr lang="ja-JP" altLang="en-US" dirty="0"/>
              <a:t>との照合や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>
                <a:solidFill>
                  <a:srgbClr val="C00000"/>
                </a:solidFill>
              </a:rPr>
              <a:t>推論</a:t>
            </a:r>
            <a:r>
              <a:rPr kumimoji="1" lang="ja-JP" altLang="en-US" dirty="0"/>
              <a:t>を行い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問い合わせでは，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値 </a:t>
            </a:r>
            <a:r>
              <a:rPr lang="en-US" altLang="ja-JP" b="1" dirty="0">
                <a:solidFill>
                  <a:srgbClr val="C00000"/>
                </a:solidFill>
              </a:rPr>
              <a:t>false</a:t>
            </a:r>
            <a:r>
              <a:rPr lang="en-US" altLang="ja-JP" dirty="0"/>
              <a:t>, </a:t>
            </a:r>
            <a:r>
              <a:rPr lang="en-US" altLang="ja-JP" b="1" dirty="0">
                <a:solidFill>
                  <a:srgbClr val="C00000"/>
                </a:solidFill>
              </a:rPr>
              <a:t>true</a:t>
            </a:r>
            <a:r>
              <a:rPr lang="ja-JP" altLang="en-US" dirty="0"/>
              <a:t>を回答したり，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変数値　</a:t>
            </a:r>
            <a:r>
              <a:rPr lang="en-US" altLang="ja-JP" b="1" dirty="0"/>
              <a:t>X = </a:t>
            </a:r>
            <a:r>
              <a:rPr lang="en-US" altLang="ja-JP" b="1" dirty="0" err="1"/>
              <a:t>hanako</a:t>
            </a:r>
            <a:r>
              <a:rPr lang="en-US" altLang="ja-JP" b="1" dirty="0"/>
              <a:t>, X = taro</a:t>
            </a:r>
            <a:r>
              <a:rPr lang="ja-JP" altLang="en-US" b="1" dirty="0"/>
              <a:t> </a:t>
            </a:r>
            <a:r>
              <a:rPr lang="ja-JP" altLang="en-US" dirty="0"/>
              <a:t>を回答する能力を持つ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B3EC86-E863-4C22-B179-76C04242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16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5762"/>
          </a:xfrm>
        </p:spPr>
        <p:txBody>
          <a:bodyPr/>
          <a:lstStyle/>
          <a:p>
            <a:r>
              <a:rPr lang="en-US" altLang="ja-JP" dirty="0"/>
              <a:t>13-4 Prolog </a:t>
            </a:r>
            <a:r>
              <a:rPr lang="ja-JP" altLang="en-US" dirty="0"/>
              <a:t>での</a:t>
            </a:r>
            <a:br>
              <a:rPr lang="en-US" altLang="ja-JP" dirty="0"/>
            </a:br>
            <a:r>
              <a:rPr lang="en-US" altLang="ja-JP" sz="4000" dirty="0"/>
              <a:t>true, false </a:t>
            </a:r>
            <a:r>
              <a:rPr lang="ja-JP" altLang="en-US" sz="4000" dirty="0"/>
              <a:t>を得る問い合わせ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044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en-US" altLang="ja-JP" dirty="0"/>
              <a:t>Prolog </a:t>
            </a:r>
            <a:r>
              <a:rPr lang="ja-JP" altLang="en-US" dirty="0"/>
              <a:t>の中の事実を問い合わせて，</a:t>
            </a:r>
            <a:r>
              <a:rPr lang="en-US" altLang="ja-JP" dirty="0"/>
              <a:t>True</a:t>
            </a:r>
            <a:r>
              <a:rPr lang="ja-JP" altLang="en-US" dirty="0"/>
              <a:t>，</a:t>
            </a:r>
            <a:r>
              <a:rPr lang="en-US" altLang="ja-JP" dirty="0"/>
              <a:t>False </a:t>
            </a:r>
            <a:r>
              <a:rPr lang="ja-JP" altLang="en-US" dirty="0"/>
              <a:t>を得る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133600"/>
            <a:ext cx="4939867" cy="451986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ページ３６～４４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swish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推論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True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False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3002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554" y="1243910"/>
            <a:ext cx="73859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swish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のページを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ブラウザで開く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hlinkClick r:id="rId2"/>
              </a:rPr>
              <a:t>https://swish.swi-prolog.org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このサイトは，オンラインで 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Prolog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の体験，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学習ができる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80202" y="2093650"/>
            <a:ext cx="5498042" cy="599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835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00" y="1550899"/>
            <a:ext cx="6841200" cy="522903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50" y="251766"/>
            <a:ext cx="384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の画面に変わる．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Program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」をクリック．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57497" y="2462256"/>
            <a:ext cx="688974" cy="242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>
            <a:endCxn id="6" idx="0"/>
          </p:cNvCxnSpPr>
          <p:nvPr/>
        </p:nvCxnSpPr>
        <p:spPr>
          <a:xfrm>
            <a:off x="2501984" y="1082763"/>
            <a:ext cx="0" cy="1379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41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D0231A-F268-4C3D-867B-3AB62575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77" y="1078585"/>
            <a:ext cx="4421545" cy="43624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3C4B6-9226-42DD-B740-CBED4CFB76B8}"/>
              </a:ext>
            </a:extLst>
          </p:cNvPr>
          <p:cNvSpPr txBox="1"/>
          <p:nvPr/>
        </p:nvSpPr>
        <p:spPr>
          <a:xfrm>
            <a:off x="539015" y="1300204"/>
            <a:ext cx="37616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child(Y, X) :- parent(X, Y).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04156" y="2289254"/>
            <a:ext cx="1936593" cy="1031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794" y="266967"/>
            <a:ext cx="353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プログラムの準備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239" y="4641284"/>
            <a:ext cx="259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302632" y="1893537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42006" y="566784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編集画面を使用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83671" y="1252724"/>
            <a:ext cx="3864074" cy="2725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0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C4AFC-9B83-D5B7-85CB-DA347F3C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述語と事実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AB557-603C-EFB6-EEA5-D344CDFE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71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事実</a:t>
            </a:r>
            <a:r>
              <a:rPr lang="ja-JP" altLang="en-US" sz="2400" dirty="0">
                <a:latin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</a:rPr>
              <a:t>述語</a:t>
            </a:r>
            <a:r>
              <a:rPr lang="ja-JP" altLang="en-US" sz="2400" dirty="0">
                <a:latin typeface="メイリオ" panose="020B0604030504040204" pitchFamily="50" charset="-128"/>
              </a:rPr>
              <a:t>と</a:t>
            </a:r>
            <a:r>
              <a:rPr lang="ja-JP" altLang="en-US" sz="2400" b="1" dirty="0">
                <a:latin typeface="メイリオ" panose="020B0604030504040204" pitchFamily="50" charset="-128"/>
              </a:rPr>
              <a:t>その引数</a:t>
            </a:r>
            <a:r>
              <a:rPr lang="ja-JP" altLang="en-US" sz="2400" dirty="0">
                <a:latin typeface="メイリオ" panose="020B0604030504040204" pitchFamily="50" charset="-128"/>
              </a:rPr>
              <a:t>の</a:t>
            </a:r>
            <a:r>
              <a:rPr lang="ja-JP" altLang="en-US" sz="2400" b="1" dirty="0">
                <a:latin typeface="メイリオ" panose="020B0604030504040204" pitchFamily="50" charset="-128"/>
              </a:rPr>
              <a:t>組み合わせ</a:t>
            </a:r>
            <a:r>
              <a:rPr lang="ja-JP" altLang="en-US" sz="2400" dirty="0">
                <a:latin typeface="メイリオ" panose="020B0604030504040204" pitchFamily="50" charset="-128"/>
              </a:rPr>
              <a:t>で表現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（単項の述語）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john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は男である 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male(</a:t>
            </a:r>
            <a:r>
              <a:rPr lang="en-US" altLang="ja-JP" sz="2400" b="1" dirty="0">
                <a:latin typeface="メイリオ" panose="020B0604030504040204" pitchFamily="50" charset="-128"/>
              </a:rPr>
              <a:t>john</a:t>
            </a:r>
            <a:r>
              <a:rPr lang="en-US" altLang="ja-JP" sz="2400" dirty="0">
                <a:latin typeface="メイリオ" panose="020B0604030504040204" pitchFamily="50" charset="-128"/>
              </a:rPr>
              <a:t>).</a:t>
            </a: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john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という項が </a:t>
            </a:r>
            <a:r>
              <a:rPr lang="en-US" altLang="ja-JP" sz="2400" dirty="0">
                <a:latin typeface="メイリオ" panose="020B0604030504040204" pitchFamily="50" charset="-128"/>
              </a:rPr>
              <a:t>male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という述語に関係している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（二項の述語）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mike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john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 の親である 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parent(</a:t>
            </a:r>
            <a:r>
              <a:rPr lang="en-US" altLang="ja-JP" sz="2400" b="1" dirty="0">
                <a:latin typeface="メイリオ" panose="020B0604030504040204" pitchFamily="50" charset="-128"/>
              </a:rPr>
              <a:t>mike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latin typeface="メイリオ" panose="020B0604030504040204" pitchFamily="50" charset="-128"/>
              </a:rPr>
              <a:t>john</a:t>
            </a:r>
            <a:r>
              <a:rPr lang="en-US" altLang="ja-JP" sz="2400" dirty="0">
                <a:latin typeface="メイリオ" panose="020B0604030504040204" pitchFamily="50" charset="-128"/>
              </a:rPr>
              <a:t>).</a:t>
            </a:r>
            <a:r>
              <a:rPr lang="ja-JP" altLang="en-US" sz="2400" dirty="0">
                <a:latin typeface="メイリオ" panose="020B0604030504040204" pitchFamily="50" charset="-128"/>
              </a:rPr>
              <a:t>　　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mike, john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という二つの項が </a:t>
            </a:r>
            <a:r>
              <a:rPr lang="en-US" altLang="ja-JP" sz="2400" dirty="0">
                <a:latin typeface="メイリオ" panose="020B0604030504040204" pitchFamily="50" charset="-128"/>
              </a:rPr>
              <a:t>parent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という述語に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ja-JP" altLang="en-US" sz="2400" dirty="0">
                <a:latin typeface="メイリオ" panose="020B0604030504040204" pitchFamily="50" charset="-128"/>
              </a:rPr>
              <a:t>関係している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86DA74-4B0B-D793-06F0-D6988D2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498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254B76-0AF6-46A0-AEF0-0E7D2F8B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76" y="1681728"/>
            <a:ext cx="4906798" cy="399544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111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male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かっこ  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かっこ   ピリオド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Enter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キー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1500" y="5358846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579796" y="5358846"/>
            <a:ext cx="533978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907586" y="4768339"/>
            <a:ext cx="796959" cy="267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552635" y="4323677"/>
            <a:ext cx="796959" cy="267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1" y="2361172"/>
            <a:ext cx="5349013" cy="23497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8" name="正方形/長方形 17"/>
          <p:cNvSpPr/>
          <p:nvPr/>
        </p:nvSpPr>
        <p:spPr>
          <a:xfrm>
            <a:off x="1203622" y="3777450"/>
            <a:ext cx="2576300" cy="651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71500" y="3028150"/>
            <a:ext cx="2576300" cy="651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23338" y="295781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74743" y="39111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85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エラーメッセージが出ることがある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026" y="5251566"/>
            <a:ext cx="7977946" cy="128734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正しくは「</a:t>
            </a:r>
            <a:r>
              <a:rPr lang="en-US" altLang="ja-JP" dirty="0"/>
              <a:t>male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間違って「</a:t>
            </a:r>
            <a:r>
              <a:rPr kumimoji="1" lang="en-US" altLang="ja-JP" dirty="0"/>
              <a:t>mail</a:t>
            </a:r>
            <a:r>
              <a:rPr kumimoji="1" lang="ja-JP" altLang="en-US" dirty="0"/>
              <a:t>」と書いてしまった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06" y="1260832"/>
            <a:ext cx="8148366" cy="38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7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504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male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かっこ  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かっこ   ピリオド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Enter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キー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05467" y="6005143"/>
            <a:ext cx="2654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false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728196-3F4E-4D82-B9F5-E919A5FB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59" y="1332527"/>
            <a:ext cx="6516075" cy="43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2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267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96614" y="558991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3EA9A7-4E2F-44F1-A9F8-1EA3C144B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54" y="1265548"/>
            <a:ext cx="6716430" cy="39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8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98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01414" y="551371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7EC153-A377-4E72-A9AF-E333013F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1" y="908598"/>
            <a:ext cx="7133512" cy="4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9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確認クイズ（余裕のある人向け）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4682247" y="1569663"/>
          <a:ext cx="4420037" cy="430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953">
                  <a:extLst>
                    <a:ext uri="{9D8B030D-6E8A-4147-A177-3AD203B41FA5}">
                      <a16:colId xmlns:a16="http://schemas.microsoft.com/office/drawing/2014/main" val="3607356245"/>
                    </a:ext>
                  </a:extLst>
                </a:gridCol>
                <a:gridCol w="1787084">
                  <a:extLst>
                    <a:ext uri="{9D8B030D-6E8A-4147-A177-3AD203B41FA5}">
                      <a16:colId xmlns:a16="http://schemas.microsoft.com/office/drawing/2014/main" val="1062483065"/>
                    </a:ext>
                  </a:extLst>
                </a:gridCol>
              </a:tblGrid>
              <a:tr h="861927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ea typeface="メイリオ" panose="020B0604030504040204" pitchFamily="50" charset="-128"/>
                        </a:rPr>
                        <a:t>問い合わせ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ea typeface="メイリオ" panose="020B0604030504040204" pitchFamily="50" charset="-128"/>
                        </a:rPr>
                        <a:t>答え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2994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female(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anne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).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9507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parent(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zeyn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ali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26804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child(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zeyn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,</a:t>
                      </a:r>
                      <a:r>
                        <a:rPr kumimoji="1" lang="en-US" altLang="ja-JP" sz="2800" baseline="0" dirty="0"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800" baseline="0" dirty="0" err="1">
                          <a:ea typeface="メイリオ" panose="020B0604030504040204" pitchFamily="50" charset="-128"/>
                        </a:rPr>
                        <a:t>ali</a:t>
                      </a:r>
                      <a:r>
                        <a:rPr kumimoji="1" lang="en-US" altLang="ja-JP" sz="2800" baseline="0" dirty="0">
                          <a:ea typeface="メイリオ" panose="020B0604030504040204" pitchFamily="50" charset="-128"/>
                        </a:rPr>
                        <a:t>).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114373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child(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ali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anne</a:t>
                      </a:r>
                      <a:r>
                        <a:rPr kumimoji="1" lang="en-US" altLang="ja-JP" sz="2800" baseline="0" dirty="0">
                          <a:ea typeface="メイリオ" panose="020B0604030504040204" pitchFamily="50" charset="-128"/>
                        </a:rPr>
                        <a:t>).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43880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321845" y="729480"/>
            <a:ext cx="84142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問い合わせの答えは何になるか，空欄の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false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を考えてみよう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で実際に実行して確かめてみよう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BF047E-CB4C-4D20-AEB3-B5E808619236}"/>
              </a:ext>
            </a:extLst>
          </p:cNvPr>
          <p:cNvSpPr txBox="1"/>
          <p:nvPr/>
        </p:nvSpPr>
        <p:spPr>
          <a:xfrm>
            <a:off x="1149442" y="3766943"/>
            <a:ext cx="111347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anne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9BCF876-6D8F-4469-BF4C-8D4068ACEDDA}"/>
              </a:ext>
            </a:extLst>
          </p:cNvPr>
          <p:cNvSpPr txBox="1"/>
          <p:nvPr/>
        </p:nvSpPr>
        <p:spPr>
          <a:xfrm>
            <a:off x="163365" y="1942132"/>
            <a:ext cx="768278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ali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B936E4-EFC0-4199-9812-8C5291DEB098}"/>
              </a:ext>
            </a:extLst>
          </p:cNvPr>
          <p:cNvSpPr txBox="1"/>
          <p:nvPr/>
        </p:nvSpPr>
        <p:spPr>
          <a:xfrm>
            <a:off x="2551026" y="1874435"/>
            <a:ext cx="99933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zeyn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右中かっこ 23">
            <a:extLst>
              <a:ext uri="{FF2B5EF4-FFF2-40B4-BE49-F238E27FC236}">
                <a16:creationId xmlns:a16="http://schemas.microsoft.com/office/drawing/2014/main" id="{48948B17-8400-4FED-B0F9-29EDCA2EEF9E}"/>
              </a:ext>
            </a:extLst>
          </p:cNvPr>
          <p:cNvSpPr/>
          <p:nvPr/>
        </p:nvSpPr>
        <p:spPr>
          <a:xfrm>
            <a:off x="1071280" y="1840789"/>
            <a:ext cx="51881" cy="57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8B321A40-0C65-4D39-A291-8EF9A6C5039E}"/>
              </a:ext>
            </a:extLst>
          </p:cNvPr>
          <p:cNvSpPr/>
          <p:nvPr/>
        </p:nvSpPr>
        <p:spPr>
          <a:xfrm>
            <a:off x="3605664" y="1828323"/>
            <a:ext cx="51881" cy="57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3ACE41AC-29EC-4DE0-911E-914E2967B178}"/>
              </a:ext>
            </a:extLst>
          </p:cNvPr>
          <p:cNvSpPr/>
          <p:nvPr/>
        </p:nvSpPr>
        <p:spPr>
          <a:xfrm>
            <a:off x="2354507" y="3766943"/>
            <a:ext cx="51881" cy="57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12ED3E1-FE54-42DC-9BAC-89A6F0A024B8}"/>
              </a:ext>
            </a:extLst>
          </p:cNvPr>
          <p:cNvSpPr txBox="1"/>
          <p:nvPr/>
        </p:nvSpPr>
        <p:spPr>
          <a:xfrm>
            <a:off x="1263582" y="1942132"/>
            <a:ext cx="999332" cy="470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男性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F8DD41-7DB2-4DE2-B486-FFA98344D0E2}"/>
              </a:ext>
            </a:extLst>
          </p:cNvPr>
          <p:cNvSpPr txBox="1"/>
          <p:nvPr/>
        </p:nvSpPr>
        <p:spPr>
          <a:xfrm>
            <a:off x="3797158" y="1907365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女性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B5B3DD-3BCA-4B91-B90F-C5589AFED509}"/>
              </a:ext>
            </a:extLst>
          </p:cNvPr>
          <p:cNvSpPr txBox="1"/>
          <p:nvPr/>
        </p:nvSpPr>
        <p:spPr>
          <a:xfrm>
            <a:off x="2551026" y="3822119"/>
            <a:ext cx="1113472" cy="516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女性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FB89935-E283-4E36-B277-658A5234C82E}"/>
              </a:ext>
            </a:extLst>
          </p:cNvPr>
          <p:cNvCxnSpPr/>
          <p:nvPr/>
        </p:nvCxnSpPr>
        <p:spPr>
          <a:xfrm>
            <a:off x="753510" y="2705432"/>
            <a:ext cx="395932" cy="964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09B9C91-F308-40E3-8436-D15E02AA6FF8}"/>
              </a:ext>
            </a:extLst>
          </p:cNvPr>
          <p:cNvCxnSpPr>
            <a:cxnSpLocks/>
          </p:cNvCxnSpPr>
          <p:nvPr/>
        </p:nvCxnSpPr>
        <p:spPr>
          <a:xfrm flipH="1">
            <a:off x="2112870" y="2705432"/>
            <a:ext cx="438156" cy="964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28B9F08-941A-4483-A5CB-8EDDB3B45800}"/>
              </a:ext>
            </a:extLst>
          </p:cNvPr>
          <p:cNvSpPr txBox="1"/>
          <p:nvPr/>
        </p:nvSpPr>
        <p:spPr>
          <a:xfrm>
            <a:off x="2578767" y="2575280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親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0C0A4FF-D63B-4911-8A1A-64900928444C}"/>
              </a:ext>
            </a:extLst>
          </p:cNvPr>
          <p:cNvSpPr txBox="1"/>
          <p:nvPr/>
        </p:nvSpPr>
        <p:spPr>
          <a:xfrm>
            <a:off x="1599421" y="3266741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CAED1E6-5125-450E-8C94-C032738B20C3}"/>
              </a:ext>
            </a:extLst>
          </p:cNvPr>
          <p:cNvSpPr txBox="1"/>
          <p:nvPr/>
        </p:nvSpPr>
        <p:spPr>
          <a:xfrm>
            <a:off x="884759" y="2486559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親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C52830-5E3F-4C4C-B116-02801B68FFF3}"/>
              </a:ext>
            </a:extLst>
          </p:cNvPr>
          <p:cNvSpPr txBox="1"/>
          <p:nvPr/>
        </p:nvSpPr>
        <p:spPr>
          <a:xfrm>
            <a:off x="471917" y="3382357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子</a:t>
            </a:r>
          </a:p>
        </p:txBody>
      </p:sp>
    </p:spTree>
    <p:extLst>
      <p:ext uri="{BB962C8B-B14F-4D97-AF65-F5344CB8AC3E}">
        <p14:creationId xmlns:p14="http://schemas.microsoft.com/office/powerpoint/2010/main" val="3263314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lang="ja-JP" altLang="en-US" dirty="0"/>
              <a:t>における </a:t>
            </a:r>
            <a:r>
              <a:rPr lang="en-US" altLang="ja-JP" dirty="0"/>
              <a:t>true, false </a:t>
            </a:r>
            <a:r>
              <a:rPr lang="ja-JP" altLang="en-US" dirty="0"/>
              <a:t>の意味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225255" cy="3001847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true</a:t>
            </a:r>
            <a:r>
              <a:rPr kumimoji="1" lang="en-US" altLang="ja-JP" dirty="0"/>
              <a:t>      </a:t>
            </a: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FF0000"/>
                </a:solidFill>
              </a:rPr>
              <a:t>正しい</a:t>
            </a:r>
            <a:r>
              <a:rPr lang="ja-JP" altLang="en-US" dirty="0"/>
              <a:t>」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False</a:t>
            </a: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「正しくない」ではなく「</a:t>
            </a:r>
            <a:r>
              <a:rPr lang="ja-JP" altLang="en-US" b="1" dirty="0">
                <a:solidFill>
                  <a:srgbClr val="FF0000"/>
                </a:solidFill>
              </a:rPr>
              <a:t>不明</a:t>
            </a:r>
            <a:r>
              <a:rPr lang="ja-JP" altLang="en-US" dirty="0"/>
              <a:t>」を意味する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AD0ED3B3-4017-B825-FB8D-865CB974F9A8}"/>
              </a:ext>
            </a:extLst>
          </p:cNvPr>
          <p:cNvSpPr txBox="1">
            <a:spLocks/>
          </p:cNvSpPr>
          <p:nvPr/>
        </p:nvSpPr>
        <p:spPr>
          <a:xfrm>
            <a:off x="321845" y="2808093"/>
            <a:ext cx="8461208" cy="337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例</a:t>
            </a:r>
            <a:endParaRPr lang="en-US" altLang="ja-JP" sz="2400" dirty="0"/>
          </a:p>
          <a:p>
            <a:r>
              <a:rPr lang="en-US" altLang="ja-JP" sz="2400" dirty="0"/>
              <a:t>male(john). </a:t>
            </a:r>
            <a:r>
              <a:rPr lang="ja-JP" altLang="en-US" sz="2400" dirty="0"/>
              <a:t>に対して </a:t>
            </a:r>
            <a:r>
              <a:rPr lang="en-US" altLang="ja-JP" sz="2400" b="1" dirty="0"/>
              <a:t>true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b="1" dirty="0"/>
              <a:t>     john </a:t>
            </a:r>
            <a:r>
              <a:rPr lang="ja-JP" altLang="en-US" sz="2400" b="1" dirty="0"/>
              <a:t>は男である</a:t>
            </a:r>
            <a:endParaRPr lang="en-US" altLang="ja-JP" sz="2400" b="1" dirty="0"/>
          </a:p>
          <a:p>
            <a:r>
              <a:rPr lang="en-US" altLang="ja-JP" sz="2400" dirty="0"/>
              <a:t>male(</a:t>
            </a:r>
            <a:r>
              <a:rPr lang="en-US" altLang="ja-JP" sz="2400" dirty="0" err="1"/>
              <a:t>anne</a:t>
            </a:r>
            <a:r>
              <a:rPr lang="en-US" altLang="ja-JP" sz="2400" dirty="0"/>
              <a:t>). </a:t>
            </a:r>
            <a:r>
              <a:rPr lang="ja-JP" altLang="en-US" sz="2400" dirty="0"/>
              <a:t>に対して </a:t>
            </a:r>
            <a:r>
              <a:rPr lang="en-US" altLang="ja-JP" sz="2400" b="1" dirty="0"/>
              <a:t>false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    </a:t>
            </a:r>
            <a:r>
              <a:rPr lang="en-US" altLang="ja-JP" sz="2400" b="1" dirty="0" err="1"/>
              <a:t>anne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は男である事実が知られていない、証明できない（不明）。</a:t>
            </a:r>
            <a:endParaRPr lang="en-US" altLang="ja-JP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   ※ </a:t>
            </a:r>
            <a:r>
              <a:rPr lang="ja-JP" altLang="en-US" sz="2400" dirty="0"/>
              <a:t>「</a:t>
            </a:r>
            <a:r>
              <a:rPr lang="en-US" altLang="ja-JP" sz="2400" dirty="0" err="1"/>
              <a:t>anne</a:t>
            </a:r>
            <a:r>
              <a:rPr lang="ja-JP" altLang="en-US" sz="2400" dirty="0"/>
              <a:t>が男ではない」という意味ではないので注意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18541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31949"/>
          </a:xfrm>
        </p:spPr>
        <p:txBody>
          <a:bodyPr/>
          <a:lstStyle/>
          <a:p>
            <a:r>
              <a:rPr lang="en-US" altLang="ja-JP" dirty="0"/>
              <a:t>13-5 Prolog </a:t>
            </a:r>
            <a:r>
              <a:rPr lang="ja-JP" altLang="en-US" dirty="0"/>
              <a:t>で</a:t>
            </a:r>
            <a:r>
              <a:rPr lang="ja-JP" altLang="en-US" sz="4000" dirty="0"/>
              <a:t>値を得る問い合わせ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184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演習３</a:t>
            </a:r>
            <a:br>
              <a:rPr lang="en-US" altLang="ja-JP" dirty="0"/>
            </a:br>
            <a:r>
              <a:rPr lang="en-US" altLang="ja-JP" dirty="0"/>
              <a:t>Prolog </a:t>
            </a:r>
            <a:r>
              <a:rPr lang="ja-JP" altLang="en-US" dirty="0"/>
              <a:t>の中の事実を問い合わせて，</a:t>
            </a:r>
            <a:r>
              <a:rPr lang="en-US" altLang="ja-JP" dirty="0"/>
              <a:t>True</a:t>
            </a:r>
            <a:r>
              <a:rPr lang="ja-JP" altLang="en-US" dirty="0"/>
              <a:t>，</a:t>
            </a:r>
            <a:r>
              <a:rPr lang="en-US" altLang="ja-JP" dirty="0"/>
              <a:t>False </a:t>
            </a:r>
            <a:r>
              <a:rPr lang="ja-JP" altLang="en-US" dirty="0"/>
              <a:t>を得る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133600"/>
            <a:ext cx="4939867" cy="451986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ページ４８～５７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swish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推論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 </a:t>
            </a:r>
            <a:r>
              <a:rPr lang="ja-JP" altLang="en-US" b="1" dirty="0"/>
              <a:t>の変数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3452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554" y="1243910"/>
            <a:ext cx="73859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swish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のページを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ブラウザで開く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hlinkClick r:id="rId2"/>
              </a:rPr>
              <a:t>https://swish.swi-prolog.org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このサイトは，オンラインで 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Prolog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の体験，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学習ができる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80202" y="2093650"/>
            <a:ext cx="5498042" cy="599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A438B7E-7C3C-4E1F-A10C-D10985F19C73}"/>
              </a:ext>
            </a:extLst>
          </p:cNvPr>
          <p:cNvSpPr txBox="1">
            <a:spLocks/>
          </p:cNvSpPr>
          <p:nvPr/>
        </p:nvSpPr>
        <p:spPr>
          <a:xfrm>
            <a:off x="2008102" y="974402"/>
            <a:ext cx="5441492" cy="1672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male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男性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女性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女性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880559" y="13787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7915224-7476-4791-B8C7-6E74AE383D93}"/>
              </a:ext>
            </a:extLst>
          </p:cNvPr>
          <p:cNvSpPr txBox="1">
            <a:spLocks/>
          </p:cNvSpPr>
          <p:nvPr/>
        </p:nvSpPr>
        <p:spPr>
          <a:xfrm>
            <a:off x="3025422" y="3642597"/>
            <a:ext cx="3084361" cy="1672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877918" y="55244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851731" y="2959876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63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00" y="1550899"/>
            <a:ext cx="6841200" cy="522903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50" y="251766"/>
            <a:ext cx="384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の画面に変わる．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Program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」をクリック．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57497" y="2462256"/>
            <a:ext cx="688974" cy="242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>
            <a:endCxn id="6" idx="0"/>
          </p:cNvCxnSpPr>
          <p:nvPr/>
        </p:nvCxnSpPr>
        <p:spPr>
          <a:xfrm>
            <a:off x="2501984" y="1082763"/>
            <a:ext cx="0" cy="1379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86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D0231A-F268-4C3D-867B-3AB62575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77" y="1078585"/>
            <a:ext cx="4421545" cy="43624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3C4B6-9226-42DD-B740-CBED4CFB76B8}"/>
              </a:ext>
            </a:extLst>
          </p:cNvPr>
          <p:cNvSpPr txBox="1"/>
          <p:nvPr/>
        </p:nvSpPr>
        <p:spPr>
          <a:xfrm>
            <a:off x="539015" y="1300204"/>
            <a:ext cx="37616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child(Y, X) :- parent(X, Y).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04156" y="2289254"/>
            <a:ext cx="1936593" cy="1031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794" y="26696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「プログラム」の準備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239" y="4641284"/>
            <a:ext cx="259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302632" y="1893537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42006" y="566784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編集画面を使用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83671" y="1252724"/>
            <a:ext cx="3864074" cy="2725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06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005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male(X).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619CEA-6504-4CD7-A327-0F9B11BE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6" y="1254332"/>
            <a:ext cx="7036835" cy="47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0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2943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female(X).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（答えが増えなくなるまで）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D4B554-E9CE-4D19-B059-F32FA33D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35" y="1776067"/>
            <a:ext cx="5915529" cy="47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5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6171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parent(X,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　（答えが増えなくなるまで）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45F2598-D185-41CC-B421-5A7F48FC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8" y="1648544"/>
            <a:ext cx="4452606" cy="50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6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3391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child(X,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　（答えが増えなくなるまで）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461824-4662-43BC-8016-78675FC8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21" y="1734789"/>
            <a:ext cx="5636097" cy="4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7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77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257A6F-4E83-4554-8DAF-35313247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59" y="1166742"/>
            <a:ext cx="7263434" cy="45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21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496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177170-5D41-4278-A137-2C9151A6E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84" y="1250143"/>
            <a:ext cx="6690631" cy="43577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C0311D-6B86-4955-A505-856ACF6668FE}"/>
              </a:ext>
            </a:extLst>
          </p:cNvPr>
          <p:cNvSpPr txBox="1"/>
          <p:nvPr/>
        </p:nvSpPr>
        <p:spPr>
          <a:xfrm>
            <a:off x="1852327" y="6198256"/>
            <a:ext cx="3095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は「不明」．</a:t>
            </a:r>
          </a:p>
        </p:txBody>
      </p:sp>
    </p:spTree>
    <p:extLst>
      <p:ext uri="{BB962C8B-B14F-4D97-AF65-F5344CB8AC3E}">
        <p14:creationId xmlns:p14="http://schemas.microsoft.com/office/powerpoint/2010/main" val="3039300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21398"/>
            <a:ext cx="8032883" cy="33345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それぞれの問い合わせの答えは何か考えてみよう．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そして，実際に </a:t>
            </a:r>
            <a:r>
              <a:rPr kumimoji="1" lang="en-US" altLang="ja-JP" dirty="0"/>
              <a:t>Prolog </a:t>
            </a:r>
            <a:r>
              <a:rPr kumimoji="1" lang="ja-JP" altLang="en-US" dirty="0"/>
              <a:t>で動かして確かめてみよう</a:t>
            </a:r>
            <a:endParaRPr kumimoji="1" lang="en-US" altLang="ja-JP" dirty="0"/>
          </a:p>
          <a:p>
            <a:pPr marL="514350" indent="-514350">
              <a:buAutoNum type="arabicPeriod"/>
            </a:pPr>
            <a:r>
              <a:rPr kumimoji="1" lang="en-US" altLang="ja-JP" dirty="0"/>
              <a:t>parent(</a:t>
            </a:r>
            <a:r>
              <a:rPr kumimoji="1" lang="en-US" altLang="ja-JP" dirty="0" err="1"/>
              <a:t>zeyn</a:t>
            </a:r>
            <a:r>
              <a:rPr kumimoji="1" lang="en-US" altLang="ja-JP" dirty="0"/>
              <a:t>, Y).</a:t>
            </a:r>
          </a:p>
          <a:p>
            <a:pPr marL="0" indent="0">
              <a:buNone/>
            </a:pPr>
            <a:r>
              <a:rPr lang="ja-JP" altLang="en-US" dirty="0"/>
              <a:t>　① </a:t>
            </a:r>
            <a:r>
              <a:rPr lang="en-US" altLang="ja-JP" dirty="0"/>
              <a:t>false</a:t>
            </a:r>
            <a:r>
              <a:rPr lang="ja-JP" altLang="en-US" dirty="0"/>
              <a:t>　② </a:t>
            </a:r>
            <a:r>
              <a:rPr lang="en-US" altLang="ja-JP" dirty="0"/>
              <a:t>true   </a:t>
            </a:r>
            <a:r>
              <a:rPr lang="ja-JP" altLang="en-US" dirty="0"/>
              <a:t>③ </a:t>
            </a:r>
            <a:r>
              <a:rPr lang="en-US" altLang="ja-JP" dirty="0"/>
              <a:t>Y = </a:t>
            </a:r>
            <a:r>
              <a:rPr lang="en-US" altLang="ja-JP" dirty="0" err="1"/>
              <a:t>anne</a:t>
            </a:r>
            <a:r>
              <a:rPr lang="ja-JP" altLang="en-US" dirty="0"/>
              <a:t>　④ </a:t>
            </a:r>
            <a:r>
              <a:rPr lang="en-US" altLang="ja-JP" dirty="0"/>
              <a:t>Y = </a:t>
            </a:r>
            <a:r>
              <a:rPr lang="en-US" altLang="ja-JP" dirty="0" err="1"/>
              <a:t>ali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514350" indent="-514350">
              <a:buAutoNum type="arabicPeriod" startAt="2"/>
            </a:pPr>
            <a:r>
              <a:rPr lang="en-US" altLang="ja-JP" dirty="0"/>
              <a:t>child(</a:t>
            </a:r>
            <a:r>
              <a:rPr lang="en-US" altLang="ja-JP" dirty="0" err="1"/>
              <a:t>zeyn</a:t>
            </a:r>
            <a:r>
              <a:rPr lang="en-US" altLang="ja-JP" dirty="0"/>
              <a:t>, Y).</a:t>
            </a:r>
          </a:p>
          <a:p>
            <a:pPr marL="0" indent="0">
              <a:buNone/>
            </a:pPr>
            <a:r>
              <a:rPr lang="ja-JP" altLang="en-US" dirty="0"/>
              <a:t>　① </a:t>
            </a:r>
            <a:r>
              <a:rPr lang="en-US" altLang="ja-JP" dirty="0"/>
              <a:t>false</a:t>
            </a:r>
            <a:r>
              <a:rPr lang="ja-JP" altLang="en-US" dirty="0"/>
              <a:t>　② </a:t>
            </a:r>
            <a:r>
              <a:rPr lang="en-US" altLang="ja-JP" dirty="0"/>
              <a:t>true   </a:t>
            </a:r>
            <a:r>
              <a:rPr lang="ja-JP" altLang="en-US" dirty="0"/>
              <a:t>③ </a:t>
            </a:r>
            <a:r>
              <a:rPr lang="en-US" altLang="ja-JP" dirty="0"/>
              <a:t>Y = </a:t>
            </a:r>
            <a:r>
              <a:rPr lang="en-US" altLang="ja-JP" dirty="0" err="1"/>
              <a:t>anne</a:t>
            </a:r>
            <a:r>
              <a:rPr lang="ja-JP" altLang="en-US" dirty="0"/>
              <a:t>　④ </a:t>
            </a:r>
            <a:r>
              <a:rPr lang="en-US" altLang="ja-JP" dirty="0"/>
              <a:t>Y = </a:t>
            </a:r>
            <a:r>
              <a:rPr lang="en-US" altLang="ja-JP" dirty="0" err="1"/>
              <a:t>ali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200399" y="6467534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タイトル 20">
            <a:extLst>
              <a:ext uri="{FF2B5EF4-FFF2-40B4-BE49-F238E27FC236}">
                <a16:creationId xmlns:a16="http://schemas.microsoft.com/office/drawing/2014/main" id="{87F7A53C-2F0E-4678-B864-A343E9F5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確認クイズ（余裕のある人向け）</a:t>
            </a:r>
            <a:endParaRPr lang="ja-JP" altLang="en-US" dirty="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4A120ED-A2DE-4104-94BF-6F02038C1F00}"/>
              </a:ext>
            </a:extLst>
          </p:cNvPr>
          <p:cNvGrpSpPr/>
          <p:nvPr/>
        </p:nvGrpSpPr>
        <p:grpSpPr>
          <a:xfrm>
            <a:off x="2146169" y="4196138"/>
            <a:ext cx="4660690" cy="2769617"/>
            <a:chOff x="163365" y="1828323"/>
            <a:chExt cx="4660690" cy="276961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7B12A4F-1A0C-41E8-AF7E-856E542D92A4}"/>
                </a:ext>
              </a:extLst>
            </p:cNvPr>
            <p:cNvSpPr txBox="1"/>
            <p:nvPr/>
          </p:nvSpPr>
          <p:spPr>
            <a:xfrm>
              <a:off x="1149442" y="3766943"/>
              <a:ext cx="1113472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anne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76D6B3A-2F51-4F45-B02F-A731A7A9C077}"/>
                </a:ext>
              </a:extLst>
            </p:cNvPr>
            <p:cNvSpPr txBox="1"/>
            <p:nvPr/>
          </p:nvSpPr>
          <p:spPr>
            <a:xfrm>
              <a:off x="163365" y="1942132"/>
              <a:ext cx="768278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ali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E83B97A-DB74-45BA-BC1A-86D9CE06D476}"/>
                </a:ext>
              </a:extLst>
            </p:cNvPr>
            <p:cNvSpPr txBox="1"/>
            <p:nvPr/>
          </p:nvSpPr>
          <p:spPr>
            <a:xfrm>
              <a:off x="2551026" y="1874435"/>
              <a:ext cx="999332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zeyn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右中かっこ 24">
              <a:extLst>
                <a:ext uri="{FF2B5EF4-FFF2-40B4-BE49-F238E27FC236}">
                  <a16:creationId xmlns:a16="http://schemas.microsoft.com/office/drawing/2014/main" id="{5EB5610D-3DFB-417D-AC80-D5400A4B6A85}"/>
                </a:ext>
              </a:extLst>
            </p:cNvPr>
            <p:cNvSpPr/>
            <p:nvPr/>
          </p:nvSpPr>
          <p:spPr>
            <a:xfrm>
              <a:off x="1071280" y="1840789"/>
              <a:ext cx="51881" cy="57201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右中かっこ 25">
              <a:extLst>
                <a:ext uri="{FF2B5EF4-FFF2-40B4-BE49-F238E27FC236}">
                  <a16:creationId xmlns:a16="http://schemas.microsoft.com/office/drawing/2014/main" id="{0FB626CB-9EE3-4231-BC6B-FF2B35A27D27}"/>
                </a:ext>
              </a:extLst>
            </p:cNvPr>
            <p:cNvSpPr/>
            <p:nvPr/>
          </p:nvSpPr>
          <p:spPr>
            <a:xfrm>
              <a:off x="3605664" y="1828323"/>
              <a:ext cx="51881" cy="57201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右中かっこ 26">
              <a:extLst>
                <a:ext uri="{FF2B5EF4-FFF2-40B4-BE49-F238E27FC236}">
                  <a16:creationId xmlns:a16="http://schemas.microsoft.com/office/drawing/2014/main" id="{0D5B009D-B411-456B-A1FB-3955E7B8DB75}"/>
                </a:ext>
              </a:extLst>
            </p:cNvPr>
            <p:cNvSpPr/>
            <p:nvPr/>
          </p:nvSpPr>
          <p:spPr>
            <a:xfrm>
              <a:off x="2354507" y="3766943"/>
              <a:ext cx="51881" cy="57201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58508D1-FECD-4D96-8C4D-D567C4082947}"/>
                </a:ext>
              </a:extLst>
            </p:cNvPr>
            <p:cNvSpPr txBox="1"/>
            <p:nvPr/>
          </p:nvSpPr>
          <p:spPr>
            <a:xfrm>
              <a:off x="1263582" y="1942132"/>
              <a:ext cx="999332" cy="4706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男性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748E103-9157-448D-8A2C-487E0025607F}"/>
                </a:ext>
              </a:extLst>
            </p:cNvPr>
            <p:cNvSpPr txBox="1"/>
            <p:nvPr/>
          </p:nvSpPr>
          <p:spPr>
            <a:xfrm>
              <a:off x="3797158" y="1907365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女性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B2139F4-3827-4429-A2A9-0E5EB82F5AAE}"/>
                </a:ext>
              </a:extLst>
            </p:cNvPr>
            <p:cNvSpPr txBox="1"/>
            <p:nvPr/>
          </p:nvSpPr>
          <p:spPr>
            <a:xfrm>
              <a:off x="2551026" y="3822119"/>
              <a:ext cx="1113472" cy="5168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女性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29AFBFBC-E048-498E-86EF-E5664F8D7D9D}"/>
                </a:ext>
              </a:extLst>
            </p:cNvPr>
            <p:cNvCxnSpPr/>
            <p:nvPr/>
          </p:nvCxnSpPr>
          <p:spPr>
            <a:xfrm>
              <a:off x="753510" y="2705432"/>
              <a:ext cx="395932" cy="96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5650FBAE-F4E9-4159-ADC3-AF7728BC8F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2870" y="2705432"/>
              <a:ext cx="438156" cy="96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6DF4210-D8CB-4F95-A39B-A3FB17E3FE58}"/>
                </a:ext>
              </a:extLst>
            </p:cNvPr>
            <p:cNvSpPr txBox="1"/>
            <p:nvPr/>
          </p:nvSpPr>
          <p:spPr>
            <a:xfrm>
              <a:off x="2578767" y="2575280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親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1FBA6E0-AA79-42D9-AF7D-1F39AE47C893}"/>
                </a:ext>
              </a:extLst>
            </p:cNvPr>
            <p:cNvSpPr txBox="1"/>
            <p:nvPr/>
          </p:nvSpPr>
          <p:spPr>
            <a:xfrm>
              <a:off x="1599421" y="3266741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子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16F9963-D7D9-4E19-8230-2626578045D8}"/>
                </a:ext>
              </a:extLst>
            </p:cNvPr>
            <p:cNvSpPr txBox="1"/>
            <p:nvPr/>
          </p:nvSpPr>
          <p:spPr>
            <a:xfrm>
              <a:off x="884759" y="2486559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親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AE93B2A-9E07-498E-A88E-E824F7900610}"/>
                </a:ext>
              </a:extLst>
            </p:cNvPr>
            <p:cNvSpPr txBox="1"/>
            <p:nvPr/>
          </p:nvSpPr>
          <p:spPr>
            <a:xfrm>
              <a:off x="471917" y="3382357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595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54CD6C-D40E-907D-77F2-7E86E556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524285-B476-070A-7C33-A7160B15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1843"/>
            <a:ext cx="8620626" cy="614615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述語論理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述語とその引数の組み合わせ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で表現される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事実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体系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である。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事実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含意関係を組み合わせ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て表現される。</a:t>
            </a:r>
            <a:endParaRPr lang="en-US" altLang="ja-JP" sz="3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male(john)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」は「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John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は男性である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」という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事実</a:t>
            </a:r>
            <a:endParaRPr lang="en-US" altLang="ja-JP" sz="31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like(X) :- hot(X)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」は「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が温かければ、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を好む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」という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</a:p>
          <a:p>
            <a:pPr algn="l"/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Prolog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というプログラミング言語では、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述語を使用してコンピュータプログラムを記述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  <a:r>
              <a:rPr lang="en-US" altLang="ja-JP" sz="3100" b="0" i="0" dirty="0">
                <a:solidFill>
                  <a:srgbClr val="374151"/>
                </a:solidFill>
                <a:effectLst/>
                <a:latin typeface="Söhne"/>
              </a:rPr>
              <a:t>Prolog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プログラムは、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問い合わせ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に対して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推論に基づいた回答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提供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  <a:endParaRPr lang="en-US" altLang="ja-JP" sz="3100" dirty="0"/>
          </a:p>
          <a:p>
            <a:pPr marL="0" indent="0">
              <a:buNone/>
            </a:pPr>
            <a:r>
              <a:rPr kumimoji="1" lang="en-US" altLang="ja-JP" dirty="0"/>
              <a:t>Prolog</a:t>
            </a:r>
            <a:r>
              <a:rPr kumimoji="1" lang="ja-JP" altLang="en-US" dirty="0"/>
              <a:t>プログラムの例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2300" dirty="0"/>
              <a:t>male(</a:t>
            </a:r>
            <a:r>
              <a:rPr kumimoji="1" lang="en-US" altLang="ja-JP" sz="2300" dirty="0" err="1"/>
              <a:t>ali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female(</a:t>
            </a:r>
            <a:r>
              <a:rPr kumimoji="1" lang="en-US" altLang="ja-JP" sz="2300" dirty="0" err="1"/>
              <a:t>zeyn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female(</a:t>
            </a:r>
            <a:r>
              <a:rPr kumimoji="1" lang="en-US" altLang="ja-JP" sz="2300" dirty="0" err="1"/>
              <a:t>anne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parent(</a:t>
            </a:r>
            <a:r>
              <a:rPr kumimoji="1" lang="en-US" altLang="ja-JP" sz="2300" dirty="0" err="1"/>
              <a:t>ali</a:t>
            </a:r>
            <a:r>
              <a:rPr kumimoji="1" lang="en-US" altLang="ja-JP" sz="2300" dirty="0"/>
              <a:t>, </a:t>
            </a:r>
            <a:r>
              <a:rPr kumimoji="1" lang="en-US" altLang="ja-JP" sz="2300" dirty="0" err="1"/>
              <a:t>anne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parent(</a:t>
            </a:r>
            <a:r>
              <a:rPr kumimoji="1" lang="en-US" altLang="ja-JP" sz="2300" dirty="0" err="1"/>
              <a:t>zeyn</a:t>
            </a:r>
            <a:r>
              <a:rPr kumimoji="1" lang="en-US" altLang="ja-JP" sz="2300" dirty="0"/>
              <a:t>, </a:t>
            </a:r>
            <a:r>
              <a:rPr kumimoji="1" lang="en-US" altLang="ja-JP" sz="2300" dirty="0" err="1"/>
              <a:t>anne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child(Y, X) :- parent(X, Y).</a:t>
            </a:r>
            <a:endParaRPr kumimoji="1" lang="ja-JP" altLang="en-US" sz="23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9527C1-4F83-8567-AF5B-D88DD4A1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510169" y="16160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611043" y="53412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611043" y="2688881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8E6AB96-4F93-4D11-B504-1ADFF0BC4716}"/>
              </a:ext>
            </a:extLst>
          </p:cNvPr>
          <p:cNvSpPr txBox="1">
            <a:spLocks/>
          </p:cNvSpPr>
          <p:nvPr/>
        </p:nvSpPr>
        <p:spPr>
          <a:xfrm>
            <a:off x="2605543" y="3648395"/>
            <a:ext cx="3538398" cy="12228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C864A60-DC84-4247-B7AE-0A0CE1C07359}"/>
              </a:ext>
            </a:extLst>
          </p:cNvPr>
          <p:cNvSpPr txBox="1">
            <a:spLocks/>
          </p:cNvSpPr>
          <p:nvPr/>
        </p:nvSpPr>
        <p:spPr>
          <a:xfrm>
            <a:off x="1787954" y="1329711"/>
            <a:ext cx="6184786" cy="1038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親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親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513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856648"/>
            <a:ext cx="6193399" cy="5499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>
                <a:solidFill>
                  <a:srgbClr val="374151"/>
                </a:solidFill>
                <a:latin typeface="Söhne"/>
              </a:rPr>
              <a:t>① 論理的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思考力の向上：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複雑な関係を簡潔に表現する能力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。例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「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X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が人間ならば、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X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は考える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」を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think(X) :- human(X).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と表現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の知識表現の基礎を習得：問題解決能力の獲得。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事実と規則から新しい結論を導く推論の理解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。例：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parent(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ali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, 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anne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).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から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child(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anne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, 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ali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).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を推論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推論の仕組みを理解する達成感：事実と規則に基づく問い合わせ応答の仕組み。例：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human(X).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への回答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 実践的スキルの習得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：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SWISH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での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プログラム作成と実行体験、簡単な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システムを自ら実行、最新の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技術への理解を深める充実感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A6059B-FE7F-43E1-3546-FBD8266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427" y="175028"/>
            <a:ext cx="6554626" cy="56326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授業の学ぶ意義と満足感</a:t>
            </a:r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8480" y="2472820"/>
            <a:ext cx="8746549" cy="1085959"/>
          </a:xfrm>
        </p:spPr>
        <p:txBody>
          <a:bodyPr>
            <a:normAutofit fontScale="90000"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さらに練習したい人向けの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追加演習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863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56993" y="1878546"/>
            <a:ext cx="6837375" cy="77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taro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2474" y="200453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5590" y="1013242"/>
            <a:ext cx="763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プログラムは何か？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756993" y="3121817"/>
            <a:ext cx="6837375" cy="130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幸せ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473" y="35127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A027D90-378B-48A8-85BA-D2947F9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追加演習１．考えてみよう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2467742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56993" y="1878546"/>
            <a:ext cx="6837375" cy="77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taro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2474" y="200453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756993" y="3121817"/>
            <a:ext cx="6837375" cy="130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幸せ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473" y="35127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81896" y="4949371"/>
            <a:ext cx="487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human(taro).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happy(X) :- human(X).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A027D90-378B-48A8-85BA-D2947F9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演習問題１の回答例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BC3F3F-6E71-478D-A1C6-7744DA4CC45F}"/>
              </a:ext>
            </a:extLst>
          </p:cNvPr>
          <p:cNvSpPr txBox="1"/>
          <p:nvPr/>
        </p:nvSpPr>
        <p:spPr>
          <a:xfrm>
            <a:off x="656344" y="541182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解答例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F95F5C-E66C-42AD-8CCD-A62C89708242}"/>
              </a:ext>
            </a:extLst>
          </p:cNvPr>
          <p:cNvSpPr txBox="1"/>
          <p:nvPr/>
        </p:nvSpPr>
        <p:spPr>
          <a:xfrm>
            <a:off x="775590" y="1013242"/>
            <a:ext cx="763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プログラムは何か？</a:t>
            </a:r>
          </a:p>
        </p:txBody>
      </p:sp>
    </p:spTree>
    <p:extLst>
      <p:ext uri="{BB962C8B-B14F-4D97-AF65-F5344CB8AC3E}">
        <p14:creationId xmlns:p14="http://schemas.microsoft.com/office/powerpoint/2010/main" val="9256341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46252"/>
            <a:ext cx="9143999" cy="572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1. </a:t>
            </a:r>
            <a:r>
              <a:rPr kumimoji="1" lang="ja-JP" altLang="en-US" dirty="0"/>
              <a:t>事実の定義</a:t>
            </a:r>
            <a:r>
              <a:rPr kumimoji="1" lang="en-US" altLang="ja-JP" dirty="0"/>
              <a:t>:</a:t>
            </a:r>
          </a:p>
          <a:p>
            <a:pPr marL="0" indent="0">
              <a:buNone/>
            </a:pPr>
            <a:r>
              <a:rPr kumimoji="1" lang="en-US" altLang="ja-JP" dirty="0"/>
              <a:t>   </a:t>
            </a:r>
            <a:r>
              <a:rPr kumimoji="1" lang="en-US" altLang="ja-JP" dirty="0" err="1"/>
              <a:t>taimou</a:t>
            </a:r>
            <a:r>
              <a:rPr kumimoji="1" lang="en-US" altLang="ja-JP" dirty="0"/>
              <a:t>(cat).                         </a:t>
            </a:r>
            <a:r>
              <a:rPr kumimoji="1" lang="ja-JP" altLang="en-US" dirty="0"/>
              <a:t>猫に体毛あり</a:t>
            </a:r>
          </a:p>
          <a:p>
            <a:pPr marL="0" indent="0">
              <a:buNone/>
            </a:pPr>
            <a:r>
              <a:rPr kumimoji="1" lang="ja-JP" altLang="en-US" dirty="0"/>
              <a:t>   </a:t>
            </a:r>
            <a:r>
              <a:rPr kumimoji="1" lang="en-US" altLang="ja-JP" dirty="0" err="1"/>
              <a:t>nikusyoku</a:t>
            </a:r>
            <a:r>
              <a:rPr kumimoji="1" lang="en-US" altLang="ja-JP" dirty="0"/>
              <a:t>(cat). </a:t>
            </a:r>
            <a:r>
              <a:rPr kumimoji="1" lang="ja-JP" altLang="en-US" dirty="0"/>
              <a:t>                   猫は肉食</a:t>
            </a:r>
          </a:p>
          <a:p>
            <a:pPr marL="0" indent="0">
              <a:buNone/>
            </a:pPr>
            <a:r>
              <a:rPr kumimoji="1" lang="en-US" altLang="ja-JP" dirty="0"/>
              <a:t>2. </a:t>
            </a:r>
            <a:r>
              <a:rPr kumimoji="1" lang="ja-JP" altLang="en-US" dirty="0"/>
              <a:t>規則の定義</a:t>
            </a:r>
            <a:r>
              <a:rPr kumimoji="1" lang="en-US" altLang="ja-JP" dirty="0"/>
              <a:t>:</a:t>
            </a:r>
          </a:p>
          <a:p>
            <a:pPr marL="0" indent="0">
              <a:buNone/>
            </a:pPr>
            <a:r>
              <a:rPr kumimoji="1" lang="en-US" altLang="ja-JP" dirty="0"/>
              <a:t>   </a:t>
            </a:r>
            <a:r>
              <a:rPr kumimoji="1" lang="en-US" altLang="ja-JP" dirty="0" err="1"/>
              <a:t>honyu</a:t>
            </a:r>
            <a:r>
              <a:rPr kumimoji="1" lang="en-US" altLang="ja-JP" dirty="0"/>
              <a:t>(X) :- </a:t>
            </a:r>
            <a:r>
              <a:rPr kumimoji="1" lang="en-US" altLang="ja-JP" dirty="0" err="1"/>
              <a:t>taimou</a:t>
            </a:r>
            <a:r>
              <a:rPr kumimoji="1" lang="en-US" altLang="ja-JP" dirty="0"/>
              <a:t>(X).         </a:t>
            </a:r>
            <a:r>
              <a:rPr kumimoji="1" lang="ja-JP" altLang="en-US" dirty="0"/>
              <a:t>体毛があれば哺乳類</a:t>
            </a:r>
          </a:p>
          <a:p>
            <a:pPr marL="0" indent="0">
              <a:buNone/>
            </a:pPr>
            <a:r>
              <a:rPr kumimoji="1" lang="ja-JP" altLang="en-US" dirty="0"/>
              <a:t>   </a:t>
            </a:r>
            <a:r>
              <a:rPr kumimoji="1" lang="en-US" altLang="ja-JP" dirty="0" err="1"/>
              <a:t>nikusyokudoubutu</a:t>
            </a:r>
            <a:r>
              <a:rPr kumimoji="1" lang="en-US" altLang="ja-JP" dirty="0"/>
              <a:t>(X) :- </a:t>
            </a:r>
            <a:r>
              <a:rPr kumimoji="1" lang="en-US" altLang="ja-JP" dirty="0" err="1"/>
              <a:t>honyu</a:t>
            </a:r>
            <a:r>
              <a:rPr kumimoji="1" lang="en-US" altLang="ja-JP" dirty="0"/>
              <a:t>(X), </a:t>
            </a:r>
            <a:r>
              <a:rPr kumimoji="1" lang="en-US" altLang="ja-JP" dirty="0" err="1"/>
              <a:t>nikusyoku</a:t>
            </a:r>
            <a:r>
              <a:rPr kumimoji="1" lang="en-US" altLang="ja-JP" dirty="0"/>
              <a:t>(X).</a:t>
            </a:r>
          </a:p>
          <a:p>
            <a:pPr marL="0" indent="0">
              <a:buNone/>
            </a:pPr>
            <a:r>
              <a:rPr kumimoji="1" lang="ja-JP" altLang="en-US" dirty="0"/>
              <a:t>　　　　　　　　　　　　　哺乳類で肉食なら肉食動物</a:t>
            </a:r>
          </a:p>
          <a:p>
            <a:pPr marL="0" indent="0">
              <a:buNone/>
            </a:pPr>
            <a:r>
              <a:rPr kumimoji="1" lang="en-US" altLang="ja-JP" dirty="0"/>
              <a:t>3. </a:t>
            </a:r>
            <a:r>
              <a:rPr kumimoji="1" lang="ja-JP" altLang="en-US" dirty="0"/>
              <a:t>問い合わせ例</a:t>
            </a:r>
            <a:r>
              <a:rPr kumimoji="1" lang="en-US" altLang="ja-JP" dirty="0"/>
              <a:t>:</a:t>
            </a:r>
          </a:p>
          <a:p>
            <a:pPr marL="0" indent="0">
              <a:buNone/>
            </a:pPr>
            <a:r>
              <a:rPr kumimoji="1" lang="en-US" altLang="ja-JP" dirty="0"/>
              <a:t>   </a:t>
            </a:r>
            <a:r>
              <a:rPr kumimoji="1" lang="en-US" altLang="ja-JP" dirty="0" err="1"/>
              <a:t>honyu</a:t>
            </a:r>
            <a:r>
              <a:rPr kumimoji="1" lang="en-US" altLang="ja-JP" dirty="0"/>
              <a:t>(cat).</a:t>
            </a:r>
          </a:p>
          <a:p>
            <a:pPr marL="0" indent="0">
              <a:buNone/>
            </a:pPr>
            <a:r>
              <a:rPr kumimoji="1" lang="en-US" altLang="ja-JP" dirty="0"/>
              <a:t>   </a:t>
            </a:r>
            <a:r>
              <a:rPr kumimoji="1" lang="en-US" altLang="ja-JP" dirty="0" err="1"/>
              <a:t>nikusyokudoubutu</a:t>
            </a:r>
            <a:r>
              <a:rPr kumimoji="1" lang="en-US" altLang="ja-JP" dirty="0"/>
              <a:t>(X).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7FC240-E63B-9912-7195-81C123ED7C1C}"/>
              </a:ext>
            </a:extLst>
          </p:cNvPr>
          <p:cNvSpPr txBox="1"/>
          <p:nvPr/>
        </p:nvSpPr>
        <p:spPr>
          <a:xfrm>
            <a:off x="193205" y="225339"/>
            <a:ext cx="4633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</a:rPr>
              <a:t>追加演習２：動物の分類</a:t>
            </a:r>
          </a:p>
        </p:txBody>
      </p:sp>
    </p:spTree>
    <p:extLst>
      <p:ext uri="{BB962C8B-B14F-4D97-AF65-F5344CB8AC3E}">
        <p14:creationId xmlns:p14="http://schemas.microsoft.com/office/powerpoint/2010/main" val="1332705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24156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84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honyu</a:t>
            </a:r>
            <a:r>
              <a:rPr kumimoji="1" lang="en-US" altLang="ja-JP" dirty="0"/>
              <a:t>(X) </a:t>
            </a:r>
            <a:r>
              <a:rPr kumimoji="1" lang="ja-JP" altLang="en-US" dirty="0"/>
              <a:t>の結果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7F749F-F4F7-405F-9A38-8947A7BC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47" y="1348481"/>
            <a:ext cx="6011024" cy="48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3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/>
              <a:t>nikusyokudoubutu(X</a:t>
            </a:r>
            <a:r>
              <a:rPr kumimoji="1" lang="en-US" altLang="ja-JP"/>
              <a:t>) </a:t>
            </a:r>
            <a:r>
              <a:rPr kumimoji="1" lang="ja-JP" altLang="en-US"/>
              <a:t>の結果は何か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5380E8-3B90-4EEC-9392-8C5EE3C4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8" y="1419233"/>
            <a:ext cx="8043707" cy="45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0A014-0967-73DA-A743-D5A2D86B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述語と規則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80C430-4491-1224-8844-9625AED0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</a:rPr>
              <a:t>述語論理</a:t>
            </a:r>
            <a:r>
              <a:rPr lang="ja-JP" altLang="en-US" sz="2400" dirty="0">
                <a:latin typeface="メイリオ" panose="020B0604030504040204" pitchFamily="50" charset="-128"/>
              </a:rPr>
              <a:t>では、</a:t>
            </a:r>
            <a:r>
              <a:rPr lang="ja-JP" altLang="en-US" sz="2400" b="1" dirty="0">
                <a:latin typeface="メイリオ" panose="020B0604030504040204" pitchFamily="50" charset="-128"/>
              </a:rPr>
              <a:t>述語</a:t>
            </a:r>
            <a:r>
              <a:rPr lang="ja-JP" altLang="en-US" sz="2400" dirty="0">
                <a:latin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</a:rPr>
              <a:t>事実</a:t>
            </a:r>
            <a:r>
              <a:rPr lang="ja-JP" altLang="en-US" sz="2400" dirty="0">
                <a:latin typeface="メイリオ" panose="020B0604030504040204" pitchFamily="50" charset="-128"/>
              </a:rPr>
              <a:t>または</a:t>
            </a:r>
            <a:r>
              <a:rPr lang="ja-JP" altLang="en-US" sz="2400" b="1" dirty="0">
                <a:latin typeface="メイリオ" panose="020B0604030504040204" pitchFamily="50" charset="-128"/>
              </a:rPr>
              <a:t>規則</a:t>
            </a:r>
            <a:r>
              <a:rPr lang="ja-JP" altLang="en-US" sz="2400" dirty="0">
                <a:latin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</a:rPr>
              <a:t>表現</a:t>
            </a:r>
            <a:r>
              <a:rPr lang="ja-JP" altLang="en-US" sz="2400" dirty="0">
                <a:latin typeface="メイリオ" panose="020B0604030504040204" pitchFamily="50" charset="-128"/>
              </a:rPr>
              <a:t>するのに用いられる。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規則は，</a:t>
            </a:r>
            <a:r>
              <a:rPr lang="ja-JP" altLang="en-US" sz="2400" b="1" dirty="0">
                <a:latin typeface="メイリオ" panose="020B0604030504040204" pitchFamily="50" charset="-128"/>
              </a:rPr>
              <a:t>事実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b="1" dirty="0">
                <a:latin typeface="メイリオ" panose="020B0604030504040204" pitchFamily="50" charset="-128"/>
              </a:rPr>
              <a:t>含意関係</a:t>
            </a:r>
            <a:r>
              <a:rPr lang="ja-JP" altLang="en-US" sz="2400" dirty="0">
                <a:latin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</a:rPr>
              <a:t>追加</a:t>
            </a:r>
            <a:r>
              <a:rPr lang="ja-JP" altLang="en-US" sz="2400" dirty="0">
                <a:latin typeface="メイリオ" panose="020B0604030504040204" pitchFamily="50" charset="-128"/>
              </a:rPr>
              <a:t>することで</a:t>
            </a:r>
            <a:r>
              <a:rPr lang="ja-JP" altLang="en-US" sz="2400" b="1" dirty="0">
                <a:latin typeface="メイリオ" panose="020B0604030504040204" pitchFamily="50" charset="-128"/>
              </a:rPr>
              <a:t>表現</a:t>
            </a:r>
            <a:r>
              <a:rPr lang="ja-JP" altLang="en-US" sz="2400" dirty="0">
                <a:latin typeface="メイリオ" panose="020B0604030504040204" pitchFamily="50" charset="-128"/>
              </a:rPr>
              <a:t>される。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（この資料では，</a:t>
            </a:r>
            <a:r>
              <a:rPr lang="ja-JP" altLang="en-US" sz="2400" b="1" dirty="0">
                <a:latin typeface="メイリオ" panose="020B0604030504040204" pitchFamily="50" charset="-128"/>
              </a:rPr>
              <a:t>含意関係</a:t>
            </a:r>
            <a:r>
              <a:rPr lang="ja-JP" altLang="en-US" sz="2400" dirty="0">
                <a:latin typeface="メイリオ" panose="020B0604030504040204" pitchFamily="50" charset="-128"/>
              </a:rPr>
              <a:t>のために「</a:t>
            </a:r>
            <a:r>
              <a:rPr lang="en-US" altLang="ja-JP" sz="2400" b="1" dirty="0">
                <a:latin typeface="メイリオ" panose="020B0604030504040204" pitchFamily="50" charset="-128"/>
              </a:rPr>
              <a:t>:-</a:t>
            </a:r>
            <a:r>
              <a:rPr lang="ja-JP" altLang="en-US" sz="2400" dirty="0">
                <a:latin typeface="メイリオ" panose="020B0604030504040204" pitchFamily="50" charset="-128"/>
              </a:rPr>
              <a:t>」を用いる）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が温かければ、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を好む」</a:t>
            </a:r>
            <a:r>
              <a:rPr lang="ja-JP" altLang="en-US" sz="2400" dirty="0">
                <a:latin typeface="メイリオ" panose="020B0604030504040204" pitchFamily="50" charset="-128"/>
              </a:rPr>
              <a:t>という規則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	like(X) :- hot(X)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D2AAE4-E77C-2730-1427-77D0BA25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2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625916" y="10604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611043" y="534120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述語と含意関係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611043" y="2688881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8E6AB96-4F93-4D11-B504-1ADFF0BC4716}"/>
              </a:ext>
            </a:extLst>
          </p:cNvPr>
          <p:cNvSpPr txBox="1">
            <a:spLocks/>
          </p:cNvSpPr>
          <p:nvPr/>
        </p:nvSpPr>
        <p:spPr>
          <a:xfrm>
            <a:off x="1728986" y="3688906"/>
            <a:ext cx="6184785" cy="12228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student(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 studying(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lang="en-US" altLang="ja-JP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healthy(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 exercises(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eatsWell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C864A60-DC84-4247-B7AE-0A0CE1C07359}"/>
              </a:ext>
            </a:extLst>
          </p:cNvPr>
          <p:cNvSpPr txBox="1">
            <a:spLocks/>
          </p:cNvSpPr>
          <p:nvPr/>
        </p:nvSpPr>
        <p:spPr>
          <a:xfrm>
            <a:off x="1787954" y="515073"/>
            <a:ext cx="6184786" cy="18533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が何らかの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を学んでいれば、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は学生である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が運動をし、良い食事を摂っていれば、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は健康である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9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625916" y="10604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570532" y="490715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述語と含意関係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611043" y="2688881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3DD96E8C-7FD1-EB57-38D6-2BE449BB3804}"/>
              </a:ext>
            </a:extLst>
          </p:cNvPr>
          <p:cNvSpPr txBox="1">
            <a:spLocks/>
          </p:cNvSpPr>
          <p:nvPr/>
        </p:nvSpPr>
        <p:spPr>
          <a:xfrm>
            <a:off x="1951502" y="655921"/>
            <a:ext cx="5441492" cy="13322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親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子供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69300-D80B-C714-1AFB-4070F8C93E1C}"/>
              </a:ext>
            </a:extLst>
          </p:cNvPr>
          <p:cNvSpPr txBox="1">
            <a:spLocks/>
          </p:cNvSpPr>
          <p:nvPr/>
        </p:nvSpPr>
        <p:spPr>
          <a:xfrm>
            <a:off x="2005210" y="3571768"/>
            <a:ext cx="5334075" cy="748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2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2700</Words>
  <Application>Microsoft Office PowerPoint</Application>
  <PresentationFormat>画面に合わせる (4:3)</PresentationFormat>
  <Paragraphs>468</Paragraphs>
  <Slides>67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75" baseType="lpstr"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1_Office テーマ</vt:lpstr>
      <vt:lpstr>13. 述語、Prolog</vt:lpstr>
      <vt:lpstr>PowerPoint プレゼンテーション</vt:lpstr>
      <vt:lpstr>13-1 述語</vt:lpstr>
      <vt:lpstr>述語と事実</vt:lpstr>
      <vt:lpstr>PowerPoint プレゼンテーション</vt:lpstr>
      <vt:lpstr>PowerPoint プレゼンテーション</vt:lpstr>
      <vt:lpstr>述語と規則</vt:lpstr>
      <vt:lpstr>PowerPoint プレゼンテーション</vt:lpstr>
      <vt:lpstr>PowerPoint プレゼンテーション</vt:lpstr>
      <vt:lpstr>PowerPoint プレゼンテーション</vt:lpstr>
      <vt:lpstr>13-2 述語での推論</vt:lpstr>
      <vt:lpstr>推論の例</vt:lpstr>
      <vt:lpstr>述語論理の基礎：パターンマッチング</vt:lpstr>
      <vt:lpstr>述語と推論のまとめ</vt:lpstr>
      <vt:lpstr>13-3 Prolog</vt:lpstr>
      <vt:lpstr>Prolog の特徴</vt:lpstr>
      <vt:lpstr>推論の例</vt:lpstr>
      <vt:lpstr>Prolog プログラムの例</vt:lpstr>
      <vt:lpstr>Prolog での問い合わせの例①</vt:lpstr>
      <vt:lpstr>Prolog での問い合わせの例②</vt:lpstr>
      <vt:lpstr>述語の true と false</vt:lpstr>
      <vt:lpstr>Prolog での問い合わせの例③</vt:lpstr>
      <vt:lpstr>Prolog の仕組み</vt:lpstr>
      <vt:lpstr>Prolog プログラム</vt:lpstr>
      <vt:lpstr>演習１ Prologの基本機能：事実の定義と問い合わせの実践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問い合わせを，1度に 2個書くことはできない</vt:lpstr>
      <vt:lpstr>Prolog を使ってみた</vt:lpstr>
      <vt:lpstr>13-4 Prolog での true, false を得る問い合わせ</vt:lpstr>
      <vt:lpstr>演習２ Prolog の中の事実を問い合わせて，True，False を得る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エラーメッセージが出ることがある</vt:lpstr>
      <vt:lpstr>PowerPoint プレゼンテーション</vt:lpstr>
      <vt:lpstr>PowerPoint プレゼンテーション</vt:lpstr>
      <vt:lpstr>PowerPoint プレゼンテーション</vt:lpstr>
      <vt:lpstr>確認クイズ（余裕のある人向け）</vt:lpstr>
      <vt:lpstr>Prolog における true, false の意味</vt:lpstr>
      <vt:lpstr>13-5 Prolog で値を得る問い合わせ</vt:lpstr>
      <vt:lpstr>演習３ Prolog の中の事実を問い合わせて，True，False を得る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確認クイズ（余裕のある人向け）</vt:lpstr>
      <vt:lpstr>全体まとめ</vt:lpstr>
      <vt:lpstr>授業の学ぶ意義と満足感</vt:lpstr>
      <vt:lpstr>さらに練習したい人向けの 追加演習</vt:lpstr>
      <vt:lpstr>追加演習１．考えてみよう</vt:lpstr>
      <vt:lpstr>演習問題１の回答例</vt:lpstr>
      <vt:lpstr>PowerPoint プレゼンテーション</vt:lpstr>
      <vt:lpstr>PowerPoint プレゼンテーション</vt:lpstr>
      <vt:lpstr>honyu(X) の結果</vt:lpstr>
      <vt:lpstr>nikusyokudoubutu(X) の結果は何か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aa-13. 述語、Prolog（人工知能）</dc:title>
  <dc:creator>kunihiko</dc:creator>
  <cp:lastModifiedBy>金子　邦彦</cp:lastModifiedBy>
  <cp:revision>66</cp:revision>
  <cp:lastPrinted>2020-05-07T11:56:39Z</cp:lastPrinted>
  <dcterms:created xsi:type="dcterms:W3CDTF">2020-05-07T06:42:29Z</dcterms:created>
  <dcterms:modified xsi:type="dcterms:W3CDTF">2025-03-25T08:50:46Z</dcterms:modified>
</cp:coreProperties>
</file>