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683" r:id="rId4"/>
    <p:sldMasterId id="2147483688" r:id="rId5"/>
  </p:sldMasterIdLst>
  <p:notesMasterIdLst>
    <p:notesMasterId r:id="rId76"/>
  </p:notesMasterIdLst>
  <p:sldIdLst>
    <p:sldId id="544" r:id="rId6"/>
    <p:sldId id="1317" r:id="rId7"/>
    <p:sldId id="696" r:id="rId8"/>
    <p:sldId id="916" r:id="rId9"/>
    <p:sldId id="1315" r:id="rId10"/>
    <p:sldId id="1072" r:id="rId11"/>
    <p:sldId id="939" r:id="rId12"/>
    <p:sldId id="940" r:id="rId13"/>
    <p:sldId id="434" r:id="rId14"/>
    <p:sldId id="435" r:id="rId15"/>
    <p:sldId id="436" r:id="rId16"/>
    <p:sldId id="437" r:id="rId17"/>
    <p:sldId id="1319" r:id="rId18"/>
    <p:sldId id="1294" r:id="rId19"/>
    <p:sldId id="1293" r:id="rId20"/>
    <p:sldId id="1299" r:id="rId21"/>
    <p:sldId id="1295" r:id="rId22"/>
    <p:sldId id="1298" r:id="rId23"/>
    <p:sldId id="1300" r:id="rId24"/>
    <p:sldId id="1301" r:id="rId25"/>
    <p:sldId id="1302" r:id="rId26"/>
    <p:sldId id="1303" r:id="rId27"/>
    <p:sldId id="1304" r:id="rId28"/>
    <p:sldId id="1305" r:id="rId29"/>
    <p:sldId id="1318" r:id="rId30"/>
    <p:sldId id="1308" r:id="rId31"/>
    <p:sldId id="1309" r:id="rId32"/>
    <p:sldId id="1310" r:id="rId33"/>
    <p:sldId id="942" r:id="rId34"/>
    <p:sldId id="443" r:id="rId35"/>
    <p:sldId id="545" r:id="rId36"/>
    <p:sldId id="453" r:id="rId37"/>
    <p:sldId id="454" r:id="rId38"/>
    <p:sldId id="455" r:id="rId39"/>
    <p:sldId id="456" r:id="rId40"/>
    <p:sldId id="457" r:id="rId41"/>
    <p:sldId id="458" r:id="rId42"/>
    <p:sldId id="459" r:id="rId43"/>
    <p:sldId id="1311" r:id="rId44"/>
    <p:sldId id="915" r:id="rId45"/>
    <p:sldId id="948" r:id="rId46"/>
    <p:sldId id="949" r:id="rId47"/>
    <p:sldId id="1312" r:id="rId48"/>
    <p:sldId id="1313" r:id="rId49"/>
    <p:sldId id="946" r:id="rId50"/>
    <p:sldId id="956" r:id="rId51"/>
    <p:sldId id="950" r:id="rId52"/>
    <p:sldId id="951" r:id="rId53"/>
    <p:sldId id="957" r:id="rId54"/>
    <p:sldId id="954" r:id="rId55"/>
    <p:sldId id="947" r:id="rId56"/>
    <p:sldId id="958" r:id="rId57"/>
    <p:sldId id="1314" r:id="rId58"/>
    <p:sldId id="959" r:id="rId59"/>
    <p:sldId id="938" r:id="rId60"/>
    <p:sldId id="960" r:id="rId61"/>
    <p:sldId id="1894" r:id="rId62"/>
    <p:sldId id="1895" r:id="rId63"/>
    <p:sldId id="1700" r:id="rId64"/>
    <p:sldId id="1896" r:id="rId65"/>
    <p:sldId id="2016" r:id="rId66"/>
    <p:sldId id="2017" r:id="rId67"/>
    <p:sldId id="1922" r:id="rId68"/>
    <p:sldId id="1921" r:id="rId69"/>
    <p:sldId id="1959" r:id="rId70"/>
    <p:sldId id="1409" r:id="rId71"/>
    <p:sldId id="917" r:id="rId72"/>
    <p:sldId id="567" r:id="rId73"/>
    <p:sldId id="892" r:id="rId74"/>
    <p:sldId id="1316" r:id="rId7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7" d="100"/>
          <a:sy n="57" d="100"/>
        </p:scale>
        <p:origin x="660" y="4"/>
      </p:cViewPr>
      <p:guideLst/>
    </p:cSldViewPr>
  </p:slideViewPr>
  <p:notesTextViewPr>
    <p:cViewPr>
      <p:scale>
        <a:sx n="3" d="2"/>
        <a:sy n="3" d="2"/>
      </p:scale>
      <p:origin x="0" y="0"/>
    </p:cViewPr>
  </p:notesTextViewPr>
  <p:sorterViewPr>
    <p:cViewPr varScale="1">
      <p:scale>
        <a:sx n="100" d="100"/>
        <a:sy n="100" d="100"/>
      </p:scale>
      <p:origin x="0" y="-280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2025/4/25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4458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045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09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7</a:t>
            </a:fld>
            <a:endParaRPr kumimoji="1" lang="ja-JP" altLang="en-US"/>
          </a:p>
        </p:txBody>
      </p:sp>
    </p:spTree>
    <p:extLst>
      <p:ext uri="{BB962C8B-B14F-4D97-AF65-F5344CB8AC3E}">
        <p14:creationId xmlns:p14="http://schemas.microsoft.com/office/powerpoint/2010/main" val="15297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13</a:t>
            </a:fld>
            <a:endParaRPr kumimoji="1" lang="ja-JP" altLang="en-US"/>
          </a:p>
        </p:txBody>
      </p:sp>
    </p:spTree>
    <p:extLst>
      <p:ext uri="{BB962C8B-B14F-4D97-AF65-F5344CB8AC3E}">
        <p14:creationId xmlns:p14="http://schemas.microsoft.com/office/powerpoint/2010/main" val="254374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25</a:t>
            </a:fld>
            <a:endParaRPr kumimoji="1" lang="ja-JP" altLang="en-US"/>
          </a:p>
        </p:txBody>
      </p:sp>
    </p:spTree>
    <p:extLst>
      <p:ext uri="{BB962C8B-B14F-4D97-AF65-F5344CB8AC3E}">
        <p14:creationId xmlns:p14="http://schemas.microsoft.com/office/powerpoint/2010/main" val="38034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40</a:t>
            </a:fld>
            <a:endParaRPr kumimoji="1" lang="ja-JP" altLang="en-US"/>
          </a:p>
        </p:txBody>
      </p:sp>
    </p:spTree>
    <p:extLst>
      <p:ext uri="{BB962C8B-B14F-4D97-AF65-F5344CB8AC3E}">
        <p14:creationId xmlns:p14="http://schemas.microsoft.com/office/powerpoint/2010/main" val="34682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46</a:t>
            </a:fld>
            <a:endParaRPr kumimoji="1" lang="ja-JP" altLang="en-US"/>
          </a:p>
        </p:txBody>
      </p:sp>
    </p:spTree>
    <p:extLst>
      <p:ext uri="{BB962C8B-B14F-4D97-AF65-F5344CB8AC3E}">
        <p14:creationId xmlns:p14="http://schemas.microsoft.com/office/powerpoint/2010/main" val="332721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51</a:t>
            </a:fld>
            <a:endParaRPr kumimoji="1" lang="ja-JP" altLang="en-US"/>
          </a:p>
        </p:txBody>
      </p:sp>
    </p:spTree>
    <p:extLst>
      <p:ext uri="{BB962C8B-B14F-4D97-AF65-F5344CB8AC3E}">
        <p14:creationId xmlns:p14="http://schemas.microsoft.com/office/powerpoint/2010/main" val="367365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56</a:t>
            </a:fld>
            <a:endParaRPr kumimoji="1" lang="ja-JP" altLang="en-US"/>
          </a:p>
        </p:txBody>
      </p:sp>
    </p:spTree>
    <p:extLst>
      <p:ext uri="{BB962C8B-B14F-4D97-AF65-F5344CB8AC3E}">
        <p14:creationId xmlns:p14="http://schemas.microsoft.com/office/powerpoint/2010/main" val="410626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25188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5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2025/4/25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19736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2025/4/25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2714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2025/4/25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150840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2025/4/25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3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2025/4/25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0060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B22DAFF7-F530-40AE-BC8F-C532FAB7D2ED}"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2190282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8491194-32BE-4D41-984D-1E3A64CBE567}"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251504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A0F4AB-D094-46A2-9F26-704CB46BBAFF}"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65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3FDFE-9CF1-48C3-8612-C9CA97DC892C}" type="datetime1">
              <a:rPr kumimoji="1" lang="ja-JP" altLang="en-US" smtClean="0"/>
              <a:t>2025/4/25</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41153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2025/4/25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8EC3700-ECA0-4650-B098-EE1D8F15E2A2}"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0380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48752C4-D277-43DC-89CC-17031ECCBBEF}"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8444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3C27BBF-D7BE-47DD-9C7C-7D8AE2361E55}"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52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DA9B4-57BA-44AF-99F0-303BDE19016E}" type="datetime1">
              <a:rPr kumimoji="1" lang="ja-JP" altLang="en-US" smtClean="0"/>
              <a:t>2025/4/25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71194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37100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2025/4/25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B99B-EB01-47C4-BFBC-FDB367D3D5E6}" type="datetime1">
              <a:rPr kumimoji="1" lang="ja-JP" altLang="en-US" smtClean="0"/>
              <a:t>2025/4/25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8311853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2025/4/25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20237222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2025/4/25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9748153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66B26-69E9-49ED-811B-62D94343878C}" type="datetime1">
              <a:rPr kumimoji="1" lang="ja-JP" altLang="en-US" smtClean="0"/>
              <a:t>2025/4/25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62908826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ai/mi/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package" Target="../embeddings/Microsoft_Excel_Worksheet.xlsx"/><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trinket.io/python/918ff17a9ad9"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5tvmMX8r_OM"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4815" y="1122363"/>
            <a:ext cx="8223463" cy="1655762"/>
          </a:xfrm>
        </p:spPr>
        <p:txBody>
          <a:bodyPr>
            <a:noAutofit/>
          </a:bodyPr>
          <a:lstStyle/>
          <a:p>
            <a:r>
              <a:rPr lang="en-US" altLang="ja-JP" sz="3200" dirty="0"/>
              <a:t>aa-2. </a:t>
            </a:r>
            <a:r>
              <a:rPr lang="ja-JP" altLang="en-US" sz="3200" dirty="0"/>
              <a:t>データサイエンス・</a:t>
            </a:r>
            <a:r>
              <a:rPr lang="en-US" altLang="ja-JP" sz="3200" dirty="0"/>
              <a:t>AI </a:t>
            </a:r>
            <a:r>
              <a:rPr lang="ja-JP" altLang="en-US" sz="3200" dirty="0"/>
              <a:t>の事例、技術（人工知能社会の到来、最新の技術、産業の変化、社会や生活の変化など）</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r>
              <a:rPr lang="en-US" altLang="ja-JP" dirty="0"/>
              <a:t>URL: </a:t>
            </a:r>
            <a:r>
              <a:rPr lang="en-US" altLang="ja-JP" dirty="0">
                <a:hlinkClick r:id="rId3"/>
              </a:rPr>
              <a:t>https://www.kkaneko.jp/ai/mi/index.html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1415" y="339635"/>
            <a:ext cx="7886700" cy="503396"/>
          </a:xfrm>
        </p:spPr>
        <p:txBody>
          <a:bodyPr>
            <a:normAutofit fontScale="90000"/>
          </a:bodyPr>
          <a:lstStyle/>
          <a:p>
            <a:r>
              <a:rPr kumimoji="1" lang="ja-JP" altLang="en-US" dirty="0"/>
              <a:t>例えば、こんなことが簡単にできます</a:t>
            </a:r>
          </a:p>
        </p:txBody>
      </p:sp>
      <p:pic>
        <p:nvPicPr>
          <p:cNvPr id="3" name="図 2"/>
          <p:cNvPicPr>
            <a:picLocks noChangeAspect="1"/>
          </p:cNvPicPr>
          <p:nvPr/>
        </p:nvPicPr>
        <p:blipFill>
          <a:blip r:embed="rId2"/>
          <a:stretch>
            <a:fillRect/>
          </a:stretch>
        </p:blipFill>
        <p:spPr>
          <a:xfrm>
            <a:off x="1470423" y="1840134"/>
            <a:ext cx="5198845" cy="1551894"/>
          </a:xfrm>
          <a:prstGeom prst="rect">
            <a:avLst/>
          </a:prstGeom>
        </p:spPr>
      </p:pic>
      <p:sp>
        <p:nvSpPr>
          <p:cNvPr id="4" name="テキスト ボックス 3"/>
          <p:cNvSpPr txBox="1"/>
          <p:nvPr/>
        </p:nvSpPr>
        <p:spPr>
          <a:xfrm>
            <a:off x="3573961" y="3531760"/>
            <a:ext cx="15339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p>
        </p:txBody>
      </p:sp>
      <p:pic>
        <p:nvPicPr>
          <p:cNvPr id="5" name="図 4"/>
          <p:cNvPicPr>
            <a:picLocks noChangeAspect="1"/>
          </p:cNvPicPr>
          <p:nvPr/>
        </p:nvPicPr>
        <p:blipFill>
          <a:blip r:embed="rId3"/>
          <a:stretch>
            <a:fillRect/>
          </a:stretch>
        </p:blipFill>
        <p:spPr>
          <a:xfrm>
            <a:off x="1470423" y="4068987"/>
            <a:ext cx="5198845" cy="1551894"/>
          </a:xfrm>
          <a:prstGeom prst="rect">
            <a:avLst/>
          </a:prstGeom>
        </p:spPr>
      </p:pic>
      <p:sp>
        <p:nvSpPr>
          <p:cNvPr id="6" name="テキスト ボックス 5"/>
          <p:cNvSpPr txBox="1"/>
          <p:nvPr/>
        </p:nvSpPr>
        <p:spPr>
          <a:xfrm>
            <a:off x="3648748" y="5654501"/>
            <a:ext cx="15339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p>
        </p:txBody>
      </p:sp>
      <p:sp>
        <p:nvSpPr>
          <p:cNvPr id="7" name="正方形/長方形 6"/>
          <p:cNvSpPr/>
          <p:nvPr/>
        </p:nvSpPr>
        <p:spPr>
          <a:xfrm>
            <a:off x="3015343" y="4621139"/>
            <a:ext cx="1236617" cy="313943"/>
          </a:xfrm>
          <a:prstGeom prst="rect">
            <a:avLst/>
          </a:prstGeom>
          <a:noFill/>
          <a:ln w="508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正方形/長方形 7"/>
          <p:cNvSpPr/>
          <p:nvPr/>
        </p:nvSpPr>
        <p:spPr>
          <a:xfrm>
            <a:off x="5432650" y="4621139"/>
            <a:ext cx="1236617" cy="313943"/>
          </a:xfrm>
          <a:prstGeom prst="rect">
            <a:avLst/>
          </a:prstGeom>
          <a:noFill/>
          <a:ln w="508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9" name="正方形/長方形 8"/>
          <p:cNvSpPr/>
          <p:nvPr/>
        </p:nvSpPr>
        <p:spPr>
          <a:xfrm>
            <a:off x="5432650" y="5195063"/>
            <a:ext cx="1236617" cy="313943"/>
          </a:xfrm>
          <a:prstGeom prst="rect">
            <a:avLst/>
          </a:prstGeom>
          <a:noFill/>
          <a:ln w="508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0" name="角丸四角形吹き出し 9"/>
          <p:cNvSpPr/>
          <p:nvPr/>
        </p:nvSpPr>
        <p:spPr>
          <a:xfrm>
            <a:off x="7115175" y="4360796"/>
            <a:ext cx="1757363" cy="945080"/>
          </a:xfrm>
          <a:prstGeom prst="wedgeRoundRectCallout">
            <a:avLst>
              <a:gd name="adj1" fmla="val -67174"/>
              <a:gd name="adj2" fmla="val 277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吹き出し 10"/>
          <p:cNvSpPr/>
          <p:nvPr/>
        </p:nvSpPr>
        <p:spPr>
          <a:xfrm>
            <a:off x="308610" y="3596447"/>
            <a:ext cx="2478980" cy="609292"/>
          </a:xfrm>
          <a:prstGeom prst="wedgeRoundRectCallout">
            <a:avLst>
              <a:gd name="adj1" fmla="val 89818"/>
              <a:gd name="adj2" fmla="val 13957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p:cNvSpPr txBox="1"/>
          <p:nvPr/>
        </p:nvSpPr>
        <p:spPr>
          <a:xfrm>
            <a:off x="370373" y="3704884"/>
            <a:ext cx="2608406"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単価を書き変えると</a:t>
            </a:r>
          </a:p>
        </p:txBody>
      </p:sp>
      <p:sp>
        <p:nvSpPr>
          <p:cNvPr id="13" name="テキスト ボックス 12"/>
          <p:cNvSpPr txBox="1"/>
          <p:nvPr/>
        </p:nvSpPr>
        <p:spPr>
          <a:xfrm>
            <a:off x="7144661" y="4475545"/>
            <a:ext cx="1800493"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合計が</a:t>
            </a:r>
            <a:r>
              <a:rPr kumimoji="1" lang="ja-JP" altLang="en-US" sz="21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自動</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再計算される</a:t>
            </a:r>
            <a:endPar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p:cNvSpPr txBox="1"/>
          <p:nvPr/>
        </p:nvSpPr>
        <p:spPr>
          <a:xfrm>
            <a:off x="370373" y="1502199"/>
            <a:ext cx="1261884"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表の作成</a:t>
            </a:r>
            <a:endPar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34057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0409" y="531842"/>
            <a:ext cx="7886700" cy="503396"/>
          </a:xfrm>
        </p:spPr>
        <p:txBody>
          <a:bodyPr>
            <a:normAutofit fontScale="90000"/>
          </a:bodyPr>
          <a:lstStyle/>
          <a:p>
            <a:r>
              <a:rPr kumimoji="1" lang="ja-JP" altLang="en-US" dirty="0"/>
              <a:t>例えば、こんなことが簡単にできます</a:t>
            </a:r>
          </a:p>
        </p:txBody>
      </p:sp>
      <p:sp>
        <p:nvSpPr>
          <p:cNvPr id="14" name="テキスト ボックス 13"/>
          <p:cNvSpPr txBox="1"/>
          <p:nvPr/>
        </p:nvSpPr>
        <p:spPr>
          <a:xfrm>
            <a:off x="370374" y="1502199"/>
            <a:ext cx="992579"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グラフ</a:t>
            </a:r>
          </a:p>
        </p:txBody>
      </p:sp>
      <p:pic>
        <p:nvPicPr>
          <p:cNvPr id="15" name="図 14"/>
          <p:cNvPicPr>
            <a:picLocks noChangeAspect="1"/>
          </p:cNvPicPr>
          <p:nvPr/>
        </p:nvPicPr>
        <p:blipFill>
          <a:blip r:embed="rId2"/>
          <a:stretch>
            <a:fillRect/>
          </a:stretch>
        </p:blipFill>
        <p:spPr>
          <a:xfrm>
            <a:off x="1042988" y="1899483"/>
            <a:ext cx="7458075" cy="4007644"/>
          </a:xfrm>
          <a:prstGeom prst="rect">
            <a:avLst/>
          </a:prstGeom>
        </p:spPr>
      </p:pic>
    </p:spTree>
    <p:extLst>
      <p:ext uri="{BB962C8B-B14F-4D97-AF65-F5344CB8AC3E}">
        <p14:creationId xmlns:p14="http://schemas.microsoft.com/office/powerpoint/2010/main" val="333173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013" y="392200"/>
            <a:ext cx="7886700" cy="503396"/>
          </a:xfrm>
        </p:spPr>
        <p:txBody>
          <a:bodyPr>
            <a:normAutofit fontScale="90000"/>
          </a:bodyPr>
          <a:lstStyle/>
          <a:p>
            <a:r>
              <a:rPr kumimoji="1" lang="ja-JP" altLang="en-US" dirty="0"/>
              <a:t>例えば、こんなことが簡単にできます</a:t>
            </a:r>
          </a:p>
        </p:txBody>
      </p:sp>
      <p:sp>
        <p:nvSpPr>
          <p:cNvPr id="14" name="テキスト ボックス 13"/>
          <p:cNvSpPr txBox="1"/>
          <p:nvPr/>
        </p:nvSpPr>
        <p:spPr>
          <a:xfrm>
            <a:off x="613261" y="1497330"/>
            <a:ext cx="3147015"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条件に合致するデータの</a:t>
            </a:r>
            <a:endParaRPr kumimoji="0"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強調表示</a:t>
            </a:r>
          </a:p>
        </p:txBody>
      </p:sp>
      <p:pic>
        <p:nvPicPr>
          <p:cNvPr id="3" name="図 2"/>
          <p:cNvPicPr>
            <a:picLocks noChangeAspect="1"/>
          </p:cNvPicPr>
          <p:nvPr/>
        </p:nvPicPr>
        <p:blipFill>
          <a:blip r:embed="rId2"/>
          <a:stretch>
            <a:fillRect/>
          </a:stretch>
        </p:blipFill>
        <p:spPr>
          <a:xfrm>
            <a:off x="141773" y="2378868"/>
            <a:ext cx="4224621" cy="1921669"/>
          </a:xfrm>
          <a:prstGeom prst="rect">
            <a:avLst/>
          </a:prstGeom>
        </p:spPr>
      </p:pic>
      <p:pic>
        <p:nvPicPr>
          <p:cNvPr id="4" name="図 3"/>
          <p:cNvPicPr>
            <a:picLocks noChangeAspect="1"/>
          </p:cNvPicPr>
          <p:nvPr/>
        </p:nvPicPr>
        <p:blipFill>
          <a:blip r:embed="rId3"/>
          <a:stretch>
            <a:fillRect/>
          </a:stretch>
        </p:blipFill>
        <p:spPr>
          <a:xfrm>
            <a:off x="4897040" y="2378868"/>
            <a:ext cx="4224621" cy="1921669"/>
          </a:xfrm>
          <a:prstGeom prst="rect">
            <a:avLst/>
          </a:prstGeom>
        </p:spPr>
      </p:pic>
      <p:sp>
        <p:nvSpPr>
          <p:cNvPr id="7" name="テキスト ボックス 6"/>
          <p:cNvSpPr txBox="1"/>
          <p:nvPr/>
        </p:nvSpPr>
        <p:spPr>
          <a:xfrm>
            <a:off x="6414717" y="1658912"/>
            <a:ext cx="1261884"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並べ替え</a:t>
            </a:r>
          </a:p>
        </p:txBody>
      </p:sp>
    </p:spTree>
    <p:extLst>
      <p:ext uri="{BB962C8B-B14F-4D97-AF65-F5344CB8AC3E}">
        <p14:creationId xmlns:p14="http://schemas.microsoft.com/office/powerpoint/2010/main" val="393695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Microsoft 365 </a:t>
            </a:r>
            <a:r>
              <a:rPr lang="ja-JP" altLang="en-US" dirty="0"/>
              <a:t>と </a:t>
            </a:r>
            <a:r>
              <a:rPr lang="en-US" altLang="ja-JP" dirty="0"/>
              <a:t>Excel</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13</a:t>
            </a:fld>
            <a:endParaRPr lang="ja-JP" altLang="en-US" dirty="0"/>
          </a:p>
        </p:txBody>
      </p:sp>
    </p:spTree>
    <p:extLst>
      <p:ext uri="{BB962C8B-B14F-4D97-AF65-F5344CB8AC3E}">
        <p14:creationId xmlns:p14="http://schemas.microsoft.com/office/powerpoint/2010/main" val="286002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3BCEE-EA77-4C9B-AE23-56E300AD70D1}"/>
              </a:ext>
            </a:extLst>
          </p:cNvPr>
          <p:cNvSpPr>
            <a:spLocks noGrp="1"/>
          </p:cNvSpPr>
          <p:nvPr>
            <p:ph type="title"/>
          </p:nvPr>
        </p:nvSpPr>
        <p:spPr/>
        <p:txBody>
          <a:bodyPr>
            <a:normAutofit fontScale="90000"/>
          </a:bodyPr>
          <a:lstStyle/>
          <a:p>
            <a:r>
              <a:rPr kumimoji="1" lang="en-US" altLang="ja-JP" dirty="0"/>
              <a:t>Microsoft 365 </a:t>
            </a:r>
            <a:r>
              <a:rPr kumimoji="1" lang="ja-JP" altLang="en-US" dirty="0"/>
              <a:t>の主な機能</a:t>
            </a:r>
          </a:p>
        </p:txBody>
      </p:sp>
      <p:sp>
        <p:nvSpPr>
          <p:cNvPr id="3" name="コンテンツ プレースホルダー 2">
            <a:extLst>
              <a:ext uri="{FF2B5EF4-FFF2-40B4-BE49-F238E27FC236}">
                <a16:creationId xmlns:a16="http://schemas.microsoft.com/office/drawing/2014/main" id="{8105157B-3DFD-4183-A015-D930CD1D3F56}"/>
              </a:ext>
            </a:extLst>
          </p:cNvPr>
          <p:cNvSpPr>
            <a:spLocks noGrp="1"/>
          </p:cNvSpPr>
          <p:nvPr>
            <p:ph idx="1"/>
          </p:nvPr>
        </p:nvSpPr>
        <p:spPr>
          <a:xfrm>
            <a:off x="418847" y="5736008"/>
            <a:ext cx="8461208" cy="546938"/>
          </a:xfrm>
        </p:spPr>
        <p:txBody>
          <a:bodyPr>
            <a:normAutofit fontScale="62500" lnSpcReduction="20000"/>
          </a:bodyPr>
          <a:lstStyle/>
          <a:p>
            <a:r>
              <a:rPr lang="ja-JP" altLang="ja-JP" dirty="0"/>
              <a:t>パソコンで</a:t>
            </a:r>
            <a:r>
              <a:rPr lang="ja-JP" altLang="ja-JP" b="1" dirty="0"/>
              <a:t>レポートを作成</a:t>
            </a:r>
            <a:r>
              <a:rPr lang="ja-JP" altLang="ja-JP" dirty="0"/>
              <a:t>したり，</a:t>
            </a:r>
            <a:r>
              <a:rPr lang="ja-JP" altLang="ja-JP" b="1" dirty="0"/>
              <a:t>発表</a:t>
            </a:r>
            <a:r>
              <a:rPr lang="ja-JP" altLang="ja-JP" dirty="0"/>
              <a:t>したり，</a:t>
            </a:r>
            <a:r>
              <a:rPr lang="ja-JP" altLang="ja-JP" b="1" dirty="0"/>
              <a:t>データをまとめ</a:t>
            </a:r>
            <a:r>
              <a:rPr lang="ja-JP" altLang="ja-JP" dirty="0"/>
              <a:t>たりで</a:t>
            </a:r>
            <a:r>
              <a:rPr lang="ja-JP" altLang="en-US" dirty="0"/>
              <a:t>便利</a:t>
            </a:r>
            <a:endParaRPr kumimoji="1" lang="ja-JP" altLang="en-US" dirty="0"/>
          </a:p>
        </p:txBody>
      </p:sp>
      <p:sp>
        <p:nvSpPr>
          <p:cNvPr id="4" name="スライド番号プレースホルダー 3">
            <a:extLst>
              <a:ext uri="{FF2B5EF4-FFF2-40B4-BE49-F238E27FC236}">
                <a16:creationId xmlns:a16="http://schemas.microsoft.com/office/drawing/2014/main" id="{49FB86DA-C92D-49A2-B448-7744ACF7533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413D590F-C2F6-459B-9932-DBDF6BC8923B}"/>
              </a:ext>
            </a:extLst>
          </p:cNvPr>
          <p:cNvSpPr txBox="1">
            <a:spLocks noChangeAspect="1"/>
          </p:cNvSpPr>
          <p:nvPr/>
        </p:nvSpPr>
        <p:spPr>
          <a:xfrm>
            <a:off x="-392992" y="2651285"/>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ワード</a:t>
            </a:r>
            <a:r>
              <a:rPr kumimoji="0" lang="en-US" sz="2400" b="0" i="0" u="none" strike="noStrike" kern="1200" cap="none" spc="0" normalizeH="0" baseline="0" noProof="0">
                <a:ln>
                  <a:noFill/>
                </a:ln>
                <a:solidFill>
                  <a:srgbClr val="1F3864"/>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文書作成</a:t>
            </a: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6" name="図 5">
            <a:extLst>
              <a:ext uri="{FF2B5EF4-FFF2-40B4-BE49-F238E27FC236}">
                <a16:creationId xmlns:a16="http://schemas.microsoft.com/office/drawing/2014/main" id="{786CD180-7F7D-40FF-911C-3BEBD89831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42" y="945989"/>
            <a:ext cx="2707371" cy="1576562"/>
          </a:xfrm>
          <a:prstGeom prst="rect">
            <a:avLst/>
          </a:prstGeom>
          <a:ln>
            <a:solidFill>
              <a:schemeClr val="accent1"/>
            </a:solidFill>
          </a:ln>
        </p:spPr>
      </p:pic>
      <p:pic>
        <p:nvPicPr>
          <p:cNvPr id="7" name="図 6">
            <a:extLst>
              <a:ext uri="{FF2B5EF4-FFF2-40B4-BE49-F238E27FC236}">
                <a16:creationId xmlns:a16="http://schemas.microsoft.com/office/drawing/2014/main" id="{F94BBC00-3420-4BC5-8DAA-FD51AF02F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2507" y="931384"/>
            <a:ext cx="2763793" cy="1608452"/>
          </a:xfrm>
          <a:prstGeom prst="rect">
            <a:avLst/>
          </a:prstGeom>
          <a:ln>
            <a:solidFill>
              <a:schemeClr val="accent1"/>
            </a:solidFill>
          </a:ln>
        </p:spPr>
      </p:pic>
      <p:sp>
        <p:nvSpPr>
          <p:cNvPr id="8" name="コンテンツ プレースホルダー 2">
            <a:extLst>
              <a:ext uri="{FF2B5EF4-FFF2-40B4-BE49-F238E27FC236}">
                <a16:creationId xmlns:a16="http://schemas.microsoft.com/office/drawing/2014/main" id="{CA8F2124-F1DD-46C8-A7EE-61129FAF94CC}"/>
              </a:ext>
            </a:extLst>
          </p:cNvPr>
          <p:cNvSpPr txBox="1">
            <a:spLocks noChangeAspect="1"/>
          </p:cNvSpPr>
          <p:nvPr/>
        </p:nvSpPr>
        <p:spPr>
          <a:xfrm>
            <a:off x="2700213" y="2686060"/>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385623"/>
                </a:solidFill>
                <a:effectLst/>
                <a:uLnTx/>
                <a:uFillTx/>
                <a:latin typeface="Segoe UI" panose="020B0502040204020203" pitchFamily="34" charset="0"/>
                <a:ea typeface="メイリオ" panose="020B0604030504040204" pitchFamily="50" charset="-128"/>
                <a:cs typeface="+mn-cs"/>
              </a:rPr>
              <a:t>エクセル</a:t>
            </a:r>
            <a:r>
              <a:rPr kumimoji="0" lang="en-US" sz="2400" b="0" i="0" u="none" strike="noStrike" kern="1200" cap="none" spc="0" normalizeH="0" baseline="0" noProof="0">
                <a:ln>
                  <a:noFill/>
                </a:ln>
                <a:solidFill>
                  <a:srgbClr val="385623"/>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385623"/>
                </a:solidFill>
                <a:effectLst/>
                <a:uLnTx/>
                <a:uFillTx/>
                <a:latin typeface="Segoe UI" panose="020B0502040204020203" pitchFamily="34" charset="0"/>
                <a:ea typeface="メイリオ" panose="020B0604030504040204" pitchFamily="50" charset="-128"/>
                <a:cs typeface="+mn-cs"/>
              </a:rPr>
              <a:t>表計算</a:t>
            </a:r>
            <a:r>
              <a:rPr kumimoji="0" lang="en-US" sz="2400" b="0" i="0" u="none" strike="noStrike" kern="1200" cap="none" spc="0" normalizeH="0" baseline="0" noProof="0" dirty="0">
                <a:ln>
                  <a:noFill/>
                </a:ln>
                <a:solidFill>
                  <a:srgbClr val="385623"/>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9" name="図 8">
            <a:extLst>
              <a:ext uri="{FF2B5EF4-FFF2-40B4-BE49-F238E27FC236}">
                <a16:creationId xmlns:a16="http://schemas.microsoft.com/office/drawing/2014/main" id="{5F6E0537-8BEF-4F0E-A4A0-D8148E28B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519" y="945989"/>
            <a:ext cx="2720952" cy="1583622"/>
          </a:xfrm>
          <a:prstGeom prst="rect">
            <a:avLst/>
          </a:prstGeom>
          <a:ln>
            <a:solidFill>
              <a:schemeClr val="accent1"/>
            </a:solidFill>
          </a:ln>
        </p:spPr>
      </p:pic>
      <p:sp>
        <p:nvSpPr>
          <p:cNvPr id="10" name="コンテンツ プレースホルダー 2">
            <a:extLst>
              <a:ext uri="{FF2B5EF4-FFF2-40B4-BE49-F238E27FC236}">
                <a16:creationId xmlns:a16="http://schemas.microsoft.com/office/drawing/2014/main" id="{ECAE9241-F5EC-4960-8A5E-FF3717B9F166}"/>
              </a:ext>
            </a:extLst>
          </p:cNvPr>
          <p:cNvSpPr txBox="1">
            <a:spLocks noChangeAspect="1"/>
          </p:cNvSpPr>
          <p:nvPr/>
        </p:nvSpPr>
        <p:spPr>
          <a:xfrm>
            <a:off x="5712658" y="2663679"/>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パワーポイント</a:t>
            </a:r>
            <a:endParaRPr kumimoji="0" lang="en-US" altLang="ja-JP"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プレゼン</a:t>
            </a:r>
            <a:r>
              <a:rPr kumimoji="0" lang="en-US" sz="2400" b="0" i="0" u="none" strike="noStrike" kern="1200" cap="none" spc="0" normalizeH="0" baseline="0" noProof="0" dirty="0">
                <a:ln>
                  <a:noFill/>
                </a:ln>
                <a:solidFill>
                  <a:srgbClr val="CC0000"/>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1" name="図 10">
            <a:extLst>
              <a:ext uri="{FF2B5EF4-FFF2-40B4-BE49-F238E27FC236}">
                <a16:creationId xmlns:a16="http://schemas.microsoft.com/office/drawing/2014/main" id="{C6579548-0972-4771-9D1E-055C1ABBC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847" y="3410198"/>
            <a:ext cx="2618220" cy="1524010"/>
          </a:xfrm>
          <a:prstGeom prst="rect">
            <a:avLst/>
          </a:prstGeom>
          <a:ln>
            <a:solidFill>
              <a:schemeClr val="accent1"/>
            </a:solidFill>
          </a:ln>
        </p:spPr>
      </p:pic>
      <p:sp>
        <p:nvSpPr>
          <p:cNvPr id="12" name="コンテンツ プレースホルダー 2">
            <a:extLst>
              <a:ext uri="{FF2B5EF4-FFF2-40B4-BE49-F238E27FC236}">
                <a16:creationId xmlns:a16="http://schemas.microsoft.com/office/drawing/2014/main" id="{A9B1E59A-560D-43ED-B018-58B34EC99B6B}"/>
              </a:ext>
            </a:extLst>
          </p:cNvPr>
          <p:cNvSpPr txBox="1">
            <a:spLocks noChangeAspect="1"/>
          </p:cNvSpPr>
          <p:nvPr/>
        </p:nvSpPr>
        <p:spPr>
          <a:xfrm>
            <a:off x="-143829" y="5068237"/>
            <a:ext cx="3743573"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defRPr/>
            </a:pPr>
            <a:r>
              <a:rPr kumimoji="0" lang="ja-JP" altLang="en-US" sz="2400" b="0" i="0" u="none" strike="noStrike" kern="1200" cap="none" spc="0" normalizeH="0" baseline="0" noProof="0" dirty="0">
                <a:ln>
                  <a:noFill/>
                </a:ln>
                <a:solidFill>
                  <a:srgbClr val="7030A0"/>
                </a:solidFill>
                <a:effectLst/>
                <a:uLnTx/>
                <a:uFillTx/>
                <a:latin typeface="Segoe UI" panose="020B0502040204020203" pitchFamily="34" charset="0"/>
                <a:ea typeface="メイリオ" panose="020B0604030504040204" pitchFamily="50" charset="-128"/>
                <a:cs typeface="+mn-cs"/>
              </a:rPr>
              <a:t>ワンノート</a:t>
            </a:r>
            <a:r>
              <a:rPr kumimoji="0" lang="en-US" sz="2400" b="0" i="0" u="none" strike="noStrike" kern="1200" cap="none" spc="0" normalizeH="0" baseline="0" noProof="0">
                <a:ln>
                  <a:noFill/>
                </a:ln>
                <a:solidFill>
                  <a:srgbClr val="7030A0"/>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7030A0"/>
                </a:solidFill>
                <a:effectLst/>
                <a:uLnTx/>
                <a:uFillTx/>
                <a:latin typeface="Segoe UI" panose="020B0502040204020203" pitchFamily="34" charset="0"/>
                <a:ea typeface="メイリオ" panose="020B0604030504040204" pitchFamily="50" charset="-128"/>
                <a:cs typeface="+mn-cs"/>
              </a:rPr>
              <a:t>電子ノート</a:t>
            </a:r>
            <a:r>
              <a:rPr kumimoji="0" lang="en-US" sz="2400" b="0" i="0" u="none" strike="noStrike" kern="1200" cap="none" spc="0" normalizeH="0" baseline="0" noProof="0" dirty="0">
                <a:ln>
                  <a:noFill/>
                </a:ln>
                <a:solidFill>
                  <a:srgbClr val="7030A0"/>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457200" rtl="0" eaLnBrk="1" fontAlgn="auto" latinLnBrk="0" hangingPunct="1">
              <a:lnSpc>
                <a:spcPct val="8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428AB69F-68B9-4F85-9841-8D934F8A6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4297" y="3424966"/>
            <a:ext cx="2370474" cy="1566240"/>
          </a:xfrm>
          <a:prstGeom prst="rect">
            <a:avLst/>
          </a:prstGeom>
          <a:ln>
            <a:solidFill>
              <a:schemeClr val="accent1"/>
            </a:solidFill>
          </a:ln>
        </p:spPr>
      </p:pic>
      <p:sp>
        <p:nvSpPr>
          <p:cNvPr id="14" name="コンテンツ プレースホルダー 2">
            <a:extLst>
              <a:ext uri="{FF2B5EF4-FFF2-40B4-BE49-F238E27FC236}">
                <a16:creationId xmlns:a16="http://schemas.microsoft.com/office/drawing/2014/main" id="{CA74981A-639D-4C1A-9C07-12BD303F888E}"/>
              </a:ext>
            </a:extLst>
          </p:cNvPr>
          <p:cNvSpPr txBox="1">
            <a:spLocks noChangeAspect="1"/>
          </p:cNvSpPr>
          <p:nvPr/>
        </p:nvSpPr>
        <p:spPr>
          <a:xfrm>
            <a:off x="3312799" y="5090618"/>
            <a:ext cx="4600972" cy="746519"/>
          </a:xfrm>
          <a:prstGeom prst="rect">
            <a:avLst/>
          </a:prstGeom>
        </p:spPr>
        <p:txBody>
          <a:bodyPr vert="horz" wrap="square" lIns="91440" tIns="45720" rIns="91440" bIns="45720" rtlCol="0">
            <a:noAutofit/>
          </a:bodyPr>
          <a:lstStyle/>
          <a:p>
            <a:pPr marL="0" marR="0" lvl="0" indent="0" algn="ctr" defTabSz="457200" rtl="0" eaLnBrk="1" fontAlgn="auto" latinLnBrk="0" hangingPunct="1">
              <a:lnSpc>
                <a:spcPct val="80000"/>
              </a:lnSpc>
              <a:spcBef>
                <a:spcPts val="600"/>
              </a:spcBef>
              <a:spcAft>
                <a:spcPts val="0"/>
              </a:spcAft>
              <a:buClrTx/>
              <a:buSzTx/>
              <a:buFontTx/>
              <a:buNone/>
              <a:tabLst>
                <a:tab pos="2700020" algn="ctr"/>
                <a:tab pos="5400040" algn="r"/>
              </a:tabLst>
              <a:defRPr/>
            </a:pPr>
            <a:r>
              <a:rPr kumimoji="0" lang="ja-JP" altLang="en-US" sz="2400" b="0" i="0" u="none" strike="noStrike" kern="1200" cap="none" spc="0" normalizeH="0" baseline="0" noProof="0" dirty="0">
                <a:ln>
                  <a:noFill/>
                </a:ln>
                <a:solidFill>
                  <a:srgbClr val="2F5496"/>
                </a:solidFill>
                <a:effectLst/>
                <a:uLnTx/>
                <a:uFillTx/>
                <a:latin typeface="Segoe UI" panose="020B0502040204020203" pitchFamily="34" charset="0"/>
                <a:ea typeface="メイリオ" panose="020B0604030504040204" pitchFamily="50" charset="-128"/>
                <a:cs typeface="+mn-cs"/>
              </a:rPr>
              <a:t>アウトルック</a:t>
            </a:r>
            <a:r>
              <a:rPr kumimoji="0" lang="en-US" sz="2400" b="0" i="0" u="none" strike="noStrike" kern="1200" cap="none" spc="0" normalizeH="0" baseline="0" noProof="0">
                <a:ln>
                  <a:noFill/>
                </a:ln>
                <a:solidFill>
                  <a:srgbClr val="2F5496"/>
                </a:solidFill>
                <a:effectLst/>
                <a:uLnTx/>
                <a:uFillTx/>
                <a:latin typeface="Segoe UI" panose="020B0502040204020203"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2F5496"/>
                </a:solidFill>
                <a:effectLst/>
                <a:uLnTx/>
                <a:uFillTx/>
                <a:latin typeface="Segoe UI" panose="020B0502040204020203" pitchFamily="34" charset="0"/>
                <a:ea typeface="メイリオ" panose="020B0604030504040204" pitchFamily="50" charset="-128"/>
                <a:cs typeface="+mn-cs"/>
              </a:rPr>
              <a:t>電子メール</a:t>
            </a:r>
            <a:r>
              <a:rPr kumimoji="0" lang="en-US" sz="2400" b="0" i="0" u="none" strike="noStrike" kern="1200" cap="none" spc="0" normalizeH="0" baseline="0" noProof="0">
                <a:ln>
                  <a:noFill/>
                </a:ln>
                <a:solidFill>
                  <a:srgbClr val="2F5496"/>
                </a:solidFill>
                <a:effectLst/>
                <a:uLnTx/>
                <a:uFillTx/>
                <a:latin typeface="Segoe UI" panose="020B0502040204020203" pitchFamily="34" charset="0"/>
                <a:ea typeface="メイリオ" panose="020B0604030504040204" pitchFamily="50" charset="-128"/>
                <a:cs typeface="+mn-cs"/>
              </a:rPr>
              <a:t>)</a:t>
            </a:r>
            <a:endPar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ctr" defTabSz="457200" rtl="0" eaLnBrk="1" fontAlgn="auto" latinLnBrk="0" hangingPunct="1">
              <a:lnSpc>
                <a:spcPct val="80000"/>
              </a:lnSpc>
              <a:spcBef>
                <a:spcPts val="600"/>
              </a:spcBef>
              <a:spcAft>
                <a:spcPts val="0"/>
              </a:spcAft>
              <a:buClrTx/>
              <a:buSzTx/>
              <a:buFontTx/>
              <a:buNone/>
              <a:tabLst>
                <a:tab pos="2700020" algn="ctr"/>
                <a:tab pos="5400040" algn="r"/>
              </a:tabLst>
              <a:defRPr/>
            </a:pPr>
            <a:r>
              <a:rPr kumimoji="0" lang="en-US" sz="2400" b="0" i="0" u="none" strike="noStrike" kern="1200" cap="none" spc="0" normalizeH="0" baseline="0" noProof="0" dirty="0">
                <a:ln>
                  <a:noFill/>
                </a:ln>
                <a:solidFill>
                  <a:srgbClr val="1F3864"/>
                </a:solidFill>
                <a:effectLst/>
                <a:uLnTx/>
                <a:uFillTx/>
                <a:latin typeface="Segoe UI" panose="020B0502040204020203" pitchFamily="34" charset="0"/>
                <a:ea typeface="メイリオ" panose="020B0604030504040204" pitchFamily="50" charset="-128"/>
                <a:cs typeface="+mn-cs"/>
              </a:rPr>
              <a:t> </a:t>
            </a:r>
            <a:endPar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19693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5FAC21-AF5E-4A1C-B233-6117D6CC9800}"/>
              </a:ext>
            </a:extLst>
          </p:cNvPr>
          <p:cNvSpPr>
            <a:spLocks noGrp="1"/>
          </p:cNvSpPr>
          <p:nvPr>
            <p:ph type="title"/>
          </p:nvPr>
        </p:nvSpPr>
        <p:spPr/>
        <p:txBody>
          <a:bodyPr>
            <a:normAutofit fontScale="90000"/>
          </a:bodyPr>
          <a:lstStyle/>
          <a:p>
            <a:r>
              <a:rPr kumimoji="1" lang="en-US" altLang="ja-JP" dirty="0"/>
              <a:t>Microsoft 365 </a:t>
            </a:r>
            <a:r>
              <a:rPr kumimoji="1" lang="ja-JP" altLang="en-US" dirty="0"/>
              <a:t>の種類</a:t>
            </a:r>
          </a:p>
        </p:txBody>
      </p:sp>
      <p:sp>
        <p:nvSpPr>
          <p:cNvPr id="3" name="コンテンツ プレースホルダー 2">
            <a:extLst>
              <a:ext uri="{FF2B5EF4-FFF2-40B4-BE49-F238E27FC236}">
                <a16:creationId xmlns:a16="http://schemas.microsoft.com/office/drawing/2014/main" id="{B4337555-1E8E-444B-B688-644A8DCEFE20}"/>
              </a:ext>
            </a:extLst>
          </p:cNvPr>
          <p:cNvSpPr>
            <a:spLocks noGrp="1"/>
          </p:cNvSpPr>
          <p:nvPr>
            <p:ph idx="1"/>
          </p:nvPr>
        </p:nvSpPr>
        <p:spPr>
          <a:xfrm>
            <a:off x="674350" y="5834356"/>
            <a:ext cx="7756197" cy="881508"/>
          </a:xfrm>
        </p:spPr>
        <p:txBody>
          <a:bodyPr>
            <a:noAutofit/>
          </a:bodyPr>
          <a:lstStyle/>
          <a:p>
            <a:pPr marL="0" indent="0">
              <a:buNone/>
            </a:pPr>
            <a:r>
              <a:rPr lang="ja-JP" altLang="en-US" sz="2400" b="1" dirty="0"/>
              <a:t>２種類</a:t>
            </a:r>
            <a:r>
              <a:rPr lang="ja-JP" altLang="en-US" sz="2400" dirty="0"/>
              <a:t>ある．この授業では，</a:t>
            </a:r>
            <a:r>
              <a:rPr lang="ja-JP" altLang="en-US" sz="2400" b="1" dirty="0"/>
              <a:t>どちらを使用しても問題ない</a:t>
            </a:r>
            <a:endParaRPr kumimoji="1" lang="ja-JP" altLang="en-US" sz="2400" b="1" dirty="0"/>
          </a:p>
        </p:txBody>
      </p:sp>
      <p:sp>
        <p:nvSpPr>
          <p:cNvPr id="4" name="スライド番号プレースホルダー 3">
            <a:extLst>
              <a:ext uri="{FF2B5EF4-FFF2-40B4-BE49-F238E27FC236}">
                <a16:creationId xmlns:a16="http://schemas.microsoft.com/office/drawing/2014/main" id="{3D491342-97C7-45F8-86E9-94A9AEC515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D34BFAB4-C3BD-444E-A606-1E4CC84CF36A}"/>
              </a:ext>
            </a:extLst>
          </p:cNvPr>
          <p:cNvSpPr txBox="1">
            <a:spLocks/>
          </p:cNvSpPr>
          <p:nvPr/>
        </p:nvSpPr>
        <p:spPr>
          <a:xfrm>
            <a:off x="438882" y="1125969"/>
            <a:ext cx="7756197" cy="46525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Microsoft 365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オンライン版</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WEB</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ブラウザ</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で使う．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https://</a:t>
            </a:r>
            <a:r>
              <a:rPr kumimoji="1" lang="en-US" altLang="ja-JP" sz="2400" b="1"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portal.office.com</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各自の </a:t>
            </a: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ID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パスワード</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でサインインが必要．</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Microsoft 365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アプリ版</a:t>
            </a:r>
            <a:endPar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前もってインストールが必要</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インストールでは，大量の通信が行われる．</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（時間がかかる．通信費用にも注意）</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288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D96CC-E3A8-4888-A875-ACE5EEF813B2}"/>
              </a:ext>
            </a:extLst>
          </p:cNvPr>
          <p:cNvSpPr>
            <a:spLocks noGrp="1"/>
          </p:cNvSpPr>
          <p:nvPr>
            <p:ph type="title"/>
          </p:nvPr>
        </p:nvSpPr>
        <p:spPr/>
        <p:txBody>
          <a:bodyPr>
            <a:normAutofit fontScale="90000"/>
          </a:bodyPr>
          <a:lstStyle/>
          <a:p>
            <a:r>
              <a:rPr lang="en-US" altLang="ja-JP" dirty="0"/>
              <a:t>Microsoft 365 </a:t>
            </a:r>
            <a:r>
              <a:rPr lang="ja-JP" altLang="en-US" dirty="0"/>
              <a:t>オンライン版で </a:t>
            </a:r>
            <a:r>
              <a:rPr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554FC3AC-C179-4876-9C80-E41605AF6E95}"/>
              </a:ext>
            </a:extLst>
          </p:cNvPr>
          <p:cNvSpPr>
            <a:spLocks noGrp="1"/>
          </p:cNvSpPr>
          <p:nvPr>
            <p:ph idx="1"/>
          </p:nvPr>
        </p:nvSpPr>
        <p:spPr>
          <a:xfrm>
            <a:off x="341396" y="846253"/>
            <a:ext cx="8461208" cy="5333166"/>
          </a:xfrm>
        </p:spPr>
        <p:txBody>
          <a:bodyPr/>
          <a:lstStyle/>
          <a:p>
            <a:pPr marL="0" indent="0">
              <a:buNone/>
            </a:pPr>
            <a:r>
              <a:rPr lang="en-US" altLang="ja-JP" sz="2400" dirty="0"/>
              <a:t>【</a:t>
            </a:r>
            <a:r>
              <a:rPr lang="ja-JP" altLang="en-US" sz="2400" dirty="0"/>
              <a:t>要点</a:t>
            </a:r>
            <a:r>
              <a:rPr lang="en-US" altLang="ja-JP" sz="2400" dirty="0"/>
              <a:t>】 </a:t>
            </a:r>
            <a:r>
              <a:rPr lang="en-US" altLang="ja-JP" sz="2400" b="1" dirty="0"/>
              <a:t>Web </a:t>
            </a:r>
            <a:r>
              <a:rPr lang="ja-JP" altLang="en-US" sz="2400" b="1" dirty="0"/>
              <a:t>ブラウザ</a:t>
            </a:r>
            <a:r>
              <a:rPr lang="ja-JP" altLang="en-US" sz="2400" dirty="0"/>
              <a:t>で，次のページを開き，各自の </a:t>
            </a:r>
            <a:r>
              <a:rPr lang="en-US" altLang="ja-JP" sz="2400" b="1" dirty="0"/>
              <a:t>ID </a:t>
            </a:r>
            <a:r>
              <a:rPr lang="ja-JP" altLang="en-US" sz="2400" dirty="0"/>
              <a:t>と</a:t>
            </a:r>
            <a:r>
              <a:rPr lang="ja-JP" altLang="en-US" sz="2400" b="1" dirty="0"/>
              <a:t>パスワード</a:t>
            </a:r>
            <a:r>
              <a:rPr lang="ja-JP" altLang="en-US" sz="2400" dirty="0"/>
              <a:t>でサインイン</a:t>
            </a:r>
            <a:endParaRPr lang="en-US" altLang="ja-JP" sz="2400" dirty="0"/>
          </a:p>
          <a:p>
            <a:pPr marL="0" indent="0">
              <a:buNone/>
            </a:pPr>
            <a:r>
              <a:rPr lang="en-US" altLang="ja-JP" sz="2400" dirty="0"/>
              <a:t>	</a:t>
            </a:r>
            <a:r>
              <a:rPr lang="en-US" altLang="ja-JP" sz="2400" b="1" dirty="0"/>
              <a:t>https://</a:t>
            </a:r>
            <a:r>
              <a:rPr lang="en-US" altLang="ja-JP" sz="2400" b="1" dirty="0" err="1"/>
              <a:t>portal.office.com</a:t>
            </a:r>
            <a:endParaRPr lang="en-US" altLang="ja-JP" sz="2400" b="1" dirty="0"/>
          </a:p>
          <a:p>
            <a:endParaRPr kumimoji="1" lang="ja-JP" altLang="en-US" dirty="0"/>
          </a:p>
        </p:txBody>
      </p:sp>
      <p:sp>
        <p:nvSpPr>
          <p:cNvPr id="4" name="スライド番号プレースホルダー 3">
            <a:extLst>
              <a:ext uri="{FF2B5EF4-FFF2-40B4-BE49-F238E27FC236}">
                <a16:creationId xmlns:a16="http://schemas.microsoft.com/office/drawing/2014/main" id="{628B31DD-6AFA-45F2-ADA0-3F7D2D5314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B2248A8-0573-4B70-9DBC-BA56AA3D862E}"/>
              </a:ext>
            </a:extLst>
          </p:cNvPr>
          <p:cNvPicPr>
            <a:picLocks noChangeAspect="1"/>
          </p:cNvPicPr>
          <p:nvPr/>
        </p:nvPicPr>
        <p:blipFill>
          <a:blip r:embed="rId2"/>
          <a:stretch>
            <a:fillRect/>
          </a:stretch>
        </p:blipFill>
        <p:spPr>
          <a:xfrm>
            <a:off x="1163523" y="2519159"/>
            <a:ext cx="6262999" cy="3748726"/>
          </a:xfrm>
          <a:prstGeom prst="rect">
            <a:avLst/>
          </a:prstGeom>
        </p:spPr>
      </p:pic>
    </p:spTree>
    <p:extLst>
      <p:ext uri="{BB962C8B-B14F-4D97-AF65-F5344CB8AC3E}">
        <p14:creationId xmlns:p14="http://schemas.microsoft.com/office/powerpoint/2010/main" val="747751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p:txBody>
          <a:bodyPr>
            <a:normAutofit fontScale="90000"/>
          </a:bodyPr>
          <a:lstStyle/>
          <a:p>
            <a:r>
              <a:rPr kumimoji="1" lang="en-US" altLang="ja-JP" dirty="0"/>
              <a:t>Microsoft 365 </a:t>
            </a:r>
            <a:r>
              <a:rPr kumimoji="1" lang="ja-JP" altLang="en-US" dirty="0"/>
              <a:t>オンライン版で </a:t>
            </a:r>
            <a:r>
              <a:rPr kumimoji="1"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p:txBody>
          <a:bodyPr/>
          <a:lstStyle/>
          <a:p>
            <a:pPr marL="0" indent="0">
              <a:buNone/>
            </a:pPr>
            <a:r>
              <a:rPr kumimoji="1" lang="ja-JP" altLang="en-US" sz="2400" dirty="0"/>
              <a:t>① </a:t>
            </a:r>
            <a:r>
              <a:rPr kumimoji="1" lang="en-US" altLang="ja-JP" sz="2400" b="1" dirty="0"/>
              <a:t>Web </a:t>
            </a:r>
            <a:r>
              <a:rPr kumimoji="1" lang="ja-JP" altLang="en-US" sz="2400" b="1" dirty="0"/>
              <a:t>ブラウザ</a:t>
            </a:r>
            <a:r>
              <a:rPr kumimoji="1" lang="ja-JP" altLang="en-US" sz="2400" dirty="0"/>
              <a:t>で，次のページを開く</a:t>
            </a:r>
            <a:r>
              <a:rPr kumimoji="1" lang="en-US" altLang="ja-JP" sz="2400" dirty="0"/>
              <a:t>	</a:t>
            </a:r>
            <a:r>
              <a:rPr lang="en-US" altLang="ja-JP" sz="2400" b="1" dirty="0"/>
              <a:t>https://</a:t>
            </a:r>
            <a:r>
              <a:rPr lang="en-US" altLang="ja-JP" sz="2400" b="1" dirty="0" err="1"/>
              <a:t>portal.office.com</a:t>
            </a:r>
            <a:endParaRPr lang="en-US" altLang="ja-JP" sz="2400" b="1" dirty="0"/>
          </a:p>
          <a:p>
            <a:pPr marL="0" indent="0">
              <a:buNone/>
            </a:pPr>
            <a:endParaRPr lang="en-US" altLang="ja-JP" sz="2400" dirty="0"/>
          </a:p>
          <a:p>
            <a:pPr marL="0" indent="0">
              <a:buNone/>
            </a:pPr>
            <a:r>
              <a:rPr kumimoji="1" lang="ja-JP" altLang="en-US" sz="2400" dirty="0"/>
              <a:t>② </a:t>
            </a:r>
            <a:r>
              <a:rPr kumimoji="1" lang="ja-JP" altLang="en-US" sz="2400" b="1" dirty="0"/>
              <a:t>電子メールアドレス</a:t>
            </a:r>
            <a:r>
              <a:rPr kumimoji="1" lang="ja-JP" altLang="en-US" sz="2400" dirty="0"/>
              <a:t>を入れる．「</a:t>
            </a:r>
            <a:r>
              <a:rPr kumimoji="1" lang="ja-JP" altLang="en-US" sz="2400" b="1" dirty="0"/>
              <a:t>次へ</a:t>
            </a:r>
            <a:r>
              <a:rPr kumimoji="1" lang="ja-JP" altLang="en-US" sz="2400" dirty="0"/>
              <a:t>」をクリック．</a:t>
            </a:r>
            <a:endParaRPr kumimoji="1" lang="en-US" altLang="ja-JP" sz="2400" dirty="0"/>
          </a:p>
          <a:p>
            <a:pPr marL="0" indent="0">
              <a:buNone/>
            </a:pPr>
            <a:r>
              <a:rPr lang="en-US" altLang="ja-JP" sz="2400" b="1" dirty="0"/>
              <a:t>	</a:t>
            </a:r>
            <a:r>
              <a:rPr lang="ja-JP" altLang="ja-JP" sz="2400" b="1" dirty="0"/>
              <a:t>（例）</a:t>
            </a:r>
            <a:r>
              <a:rPr lang="en-US" altLang="ja-JP" sz="2400" b="1" dirty="0" err="1"/>
              <a:t>p1234567@fukuyama-u.ac.jp</a:t>
            </a:r>
            <a:endParaRPr lang="ja-JP" altLang="ja-JP" sz="2400" b="1"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CE5CF9D-9086-4DFB-A8E7-6EB0F21AA535}"/>
              </a:ext>
            </a:extLst>
          </p:cNvPr>
          <p:cNvPicPr>
            <a:picLocks noChangeAspect="1"/>
          </p:cNvPicPr>
          <p:nvPr/>
        </p:nvPicPr>
        <p:blipFill>
          <a:blip r:embed="rId2"/>
          <a:stretch>
            <a:fillRect/>
          </a:stretch>
        </p:blipFill>
        <p:spPr>
          <a:xfrm>
            <a:off x="1249260" y="3208078"/>
            <a:ext cx="3965779" cy="2803669"/>
          </a:xfrm>
          <a:prstGeom prst="rect">
            <a:avLst/>
          </a:prstGeom>
        </p:spPr>
      </p:pic>
    </p:spTree>
    <p:extLst>
      <p:ext uri="{BB962C8B-B14F-4D97-AF65-F5344CB8AC3E}">
        <p14:creationId xmlns:p14="http://schemas.microsoft.com/office/powerpoint/2010/main" val="2773978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p:txBody>
          <a:bodyPr>
            <a:normAutofit fontScale="90000"/>
          </a:bodyPr>
          <a:lstStyle/>
          <a:p>
            <a:r>
              <a:rPr kumimoji="1" lang="en-US" altLang="ja-JP" dirty="0"/>
              <a:t>Microsoft 365 </a:t>
            </a:r>
            <a:r>
              <a:rPr kumimoji="1" lang="ja-JP" altLang="en-US" dirty="0"/>
              <a:t>オンライン版で </a:t>
            </a:r>
            <a:r>
              <a:rPr kumimoji="1"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a:xfrm>
            <a:off x="321844" y="846253"/>
            <a:ext cx="8758655" cy="5333166"/>
          </a:xfrm>
        </p:spPr>
        <p:txBody>
          <a:bodyPr/>
          <a:lstStyle/>
          <a:p>
            <a:pPr marL="0" indent="0">
              <a:buNone/>
            </a:pPr>
            <a:r>
              <a:rPr lang="ja-JP" altLang="en-US" sz="2400" dirty="0"/>
              <a:t>③</a:t>
            </a:r>
            <a:r>
              <a:rPr kumimoji="1" lang="ja-JP" altLang="en-US" sz="2400" dirty="0"/>
              <a:t> </a:t>
            </a:r>
            <a:r>
              <a:rPr lang="ja-JP" altLang="en-US" sz="2400" b="1" dirty="0"/>
              <a:t>パスワード</a:t>
            </a:r>
            <a:r>
              <a:rPr lang="ja-JP" altLang="en-US" sz="2400" dirty="0"/>
              <a:t>を入れ，「</a:t>
            </a:r>
            <a:r>
              <a:rPr lang="ja-JP" altLang="en-US" sz="2400" b="1" dirty="0"/>
              <a:t>サインイン</a:t>
            </a:r>
            <a:r>
              <a:rPr lang="ja-JP" altLang="en-US" sz="2400" dirty="0"/>
              <a:t>」を</a:t>
            </a:r>
            <a:r>
              <a:rPr lang="ja-JP" altLang="en-US" sz="2400" b="1" dirty="0"/>
              <a:t>クリック</a:t>
            </a:r>
            <a:endParaRPr lang="en-US" altLang="ja-JP" sz="2400" b="1" dirty="0"/>
          </a:p>
          <a:p>
            <a:pPr marL="0" indent="0">
              <a:buNone/>
            </a:pPr>
            <a:r>
              <a:rPr kumimoji="1" lang="en-US" altLang="ja-JP" sz="2400" dirty="0"/>
              <a:t>	</a:t>
            </a:r>
            <a:r>
              <a:rPr kumimoji="1" lang="ja-JP" altLang="en-US" sz="2400" dirty="0"/>
              <a:t>パスワードは，各自が設定したもの</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④ </a:t>
            </a:r>
            <a:r>
              <a:rPr kumimoji="1" lang="en-US" altLang="ja-JP" sz="2400" dirty="0"/>
              <a:t>Excel </a:t>
            </a:r>
            <a:r>
              <a:rPr kumimoji="1" lang="ja-JP" altLang="en-US" sz="2400" dirty="0"/>
              <a:t>を使いたいときは，</a:t>
            </a:r>
            <a:r>
              <a:rPr kumimoji="1" lang="ja-JP" altLang="en-US" sz="2400" b="1" dirty="0"/>
              <a:t>メニュー</a:t>
            </a:r>
            <a:r>
              <a:rPr kumimoji="1" lang="ja-JP" altLang="en-US" sz="2400" dirty="0"/>
              <a:t>で </a:t>
            </a:r>
            <a:r>
              <a:rPr kumimoji="1" lang="en-US" altLang="ja-JP" sz="2400" dirty="0"/>
              <a:t>Excel </a:t>
            </a:r>
            <a:r>
              <a:rPr kumimoji="1" lang="ja-JP" altLang="en-US" sz="2400" dirty="0"/>
              <a:t>を選ぶ</a:t>
            </a:r>
            <a:endParaRPr kumimoji="1" lang="en-US" altLang="ja-JP" sz="2400" dirty="0"/>
          </a:p>
          <a:p>
            <a:pPr marL="0" indent="0">
              <a:buNone/>
            </a:pPr>
            <a:endParaRPr lang="en-US" altLang="ja-JP" sz="2400" b="1" dirty="0"/>
          </a:p>
          <a:p>
            <a:pPr marL="0" indent="0">
              <a:buNone/>
            </a:pP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A62958D-ABC7-4910-9E52-8E9BFA9B555C}"/>
              </a:ext>
            </a:extLst>
          </p:cNvPr>
          <p:cNvPicPr>
            <a:picLocks noChangeAspect="1"/>
          </p:cNvPicPr>
          <p:nvPr/>
        </p:nvPicPr>
        <p:blipFill>
          <a:blip r:embed="rId2"/>
          <a:stretch>
            <a:fillRect/>
          </a:stretch>
        </p:blipFill>
        <p:spPr>
          <a:xfrm>
            <a:off x="1152428" y="2052421"/>
            <a:ext cx="3778444" cy="1816193"/>
          </a:xfrm>
          <a:prstGeom prst="rect">
            <a:avLst/>
          </a:prstGeom>
        </p:spPr>
      </p:pic>
      <p:pic>
        <p:nvPicPr>
          <p:cNvPr id="7" name="図 6">
            <a:extLst>
              <a:ext uri="{FF2B5EF4-FFF2-40B4-BE49-F238E27FC236}">
                <a16:creationId xmlns:a16="http://schemas.microsoft.com/office/drawing/2014/main" id="{CE94BA56-D481-444B-8B01-29B58F881A69}"/>
              </a:ext>
            </a:extLst>
          </p:cNvPr>
          <p:cNvPicPr>
            <a:picLocks noChangeAspect="1"/>
          </p:cNvPicPr>
          <p:nvPr/>
        </p:nvPicPr>
        <p:blipFill>
          <a:blip r:embed="rId3"/>
          <a:stretch>
            <a:fillRect/>
          </a:stretch>
        </p:blipFill>
        <p:spPr>
          <a:xfrm>
            <a:off x="5188447" y="4805579"/>
            <a:ext cx="1360534" cy="2029965"/>
          </a:xfrm>
          <a:prstGeom prst="rect">
            <a:avLst/>
          </a:prstGeom>
          <a:ln>
            <a:solidFill>
              <a:schemeClr val="tx1"/>
            </a:solidFill>
          </a:ln>
        </p:spPr>
      </p:pic>
      <p:pic>
        <p:nvPicPr>
          <p:cNvPr id="8" name="図 7">
            <a:extLst>
              <a:ext uri="{FF2B5EF4-FFF2-40B4-BE49-F238E27FC236}">
                <a16:creationId xmlns:a16="http://schemas.microsoft.com/office/drawing/2014/main" id="{4632DE7B-7C34-4E34-888B-AD86AFFB6706}"/>
              </a:ext>
            </a:extLst>
          </p:cNvPr>
          <p:cNvPicPr>
            <a:picLocks noChangeAspect="1"/>
          </p:cNvPicPr>
          <p:nvPr/>
        </p:nvPicPr>
        <p:blipFill>
          <a:blip r:embed="rId4"/>
          <a:stretch>
            <a:fillRect/>
          </a:stretch>
        </p:blipFill>
        <p:spPr>
          <a:xfrm>
            <a:off x="4168699" y="4805579"/>
            <a:ext cx="586382" cy="1995670"/>
          </a:xfrm>
          <a:prstGeom prst="rect">
            <a:avLst/>
          </a:prstGeom>
          <a:ln>
            <a:solidFill>
              <a:schemeClr val="tx1"/>
            </a:solidFill>
          </a:ln>
        </p:spPr>
      </p:pic>
      <p:pic>
        <p:nvPicPr>
          <p:cNvPr id="9" name="図 8">
            <a:extLst>
              <a:ext uri="{FF2B5EF4-FFF2-40B4-BE49-F238E27FC236}">
                <a16:creationId xmlns:a16="http://schemas.microsoft.com/office/drawing/2014/main" id="{E80559AE-FDDB-4B16-AFEA-6D947F6201F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6294" y="4917439"/>
            <a:ext cx="2932430" cy="1572895"/>
          </a:xfrm>
          <a:prstGeom prst="rect">
            <a:avLst/>
          </a:prstGeom>
          <a:ln>
            <a:solidFill>
              <a:schemeClr val="tx1"/>
            </a:solidFill>
          </a:ln>
        </p:spPr>
      </p:pic>
      <p:sp>
        <p:nvSpPr>
          <p:cNvPr id="5" name="正方形/長方形 4">
            <a:extLst>
              <a:ext uri="{FF2B5EF4-FFF2-40B4-BE49-F238E27FC236}">
                <a16:creationId xmlns:a16="http://schemas.microsoft.com/office/drawing/2014/main" id="{39715C38-7110-4374-9429-1C1191E6374B}"/>
              </a:ext>
            </a:extLst>
          </p:cNvPr>
          <p:cNvSpPr/>
          <p:nvPr/>
        </p:nvSpPr>
        <p:spPr>
          <a:xfrm>
            <a:off x="6670444" y="5612062"/>
            <a:ext cx="2578100" cy="3827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さまざまなメニュー</a:t>
            </a:r>
            <a:endParaRPr kumimoji="0"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507422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3DD5A-A8AB-4426-8BD1-F76327D6A2F9}"/>
              </a:ext>
            </a:extLst>
          </p:cNvPr>
          <p:cNvSpPr>
            <a:spLocks noGrp="1"/>
          </p:cNvSpPr>
          <p:nvPr>
            <p:ph type="title"/>
          </p:nvPr>
        </p:nvSpPr>
        <p:spPr/>
        <p:txBody>
          <a:bodyPr>
            <a:normAutofit fontScale="90000"/>
          </a:bodyPr>
          <a:lstStyle/>
          <a:p>
            <a:r>
              <a:rPr lang="en-US" altLang="ja-JP" dirty="0"/>
              <a:t>Microsoft 365 </a:t>
            </a:r>
            <a:r>
              <a:rPr lang="ja-JP" altLang="en-US" dirty="0"/>
              <a:t>オンライン版で </a:t>
            </a:r>
            <a:r>
              <a:rPr lang="en-US" altLang="ja-JP" dirty="0"/>
              <a:t>Excel</a:t>
            </a:r>
            <a:r>
              <a:rPr lang="ja-JP" altLang="en-US" dirty="0"/>
              <a:t> を起動</a:t>
            </a:r>
            <a:endParaRPr kumimoji="1" lang="ja-JP" altLang="en-US" dirty="0"/>
          </a:p>
        </p:txBody>
      </p:sp>
      <p:sp>
        <p:nvSpPr>
          <p:cNvPr id="3" name="コンテンツ プレースホルダー 2">
            <a:extLst>
              <a:ext uri="{FF2B5EF4-FFF2-40B4-BE49-F238E27FC236}">
                <a16:creationId xmlns:a16="http://schemas.microsoft.com/office/drawing/2014/main" id="{FFFA2452-9D8A-4FF2-8982-6E06A8B84EF6}"/>
              </a:ext>
            </a:extLst>
          </p:cNvPr>
          <p:cNvSpPr>
            <a:spLocks noGrp="1"/>
          </p:cNvSpPr>
          <p:nvPr>
            <p:ph idx="1"/>
          </p:nvPr>
        </p:nvSpPr>
        <p:spPr>
          <a:xfrm>
            <a:off x="321845" y="834039"/>
            <a:ext cx="8461208" cy="5333166"/>
          </a:xfrm>
        </p:spPr>
        <p:txBody>
          <a:bodyPr>
            <a:normAutofit/>
          </a:bodyPr>
          <a:lstStyle/>
          <a:p>
            <a:pPr marL="0" indent="0">
              <a:buNone/>
            </a:pPr>
            <a:r>
              <a:rPr kumimoji="1" lang="ja-JP" altLang="en-US" sz="2400" dirty="0"/>
              <a:t>⑤ </a:t>
            </a:r>
            <a:r>
              <a:rPr kumimoji="1" lang="en-US" altLang="ja-JP" sz="2400" b="1" dirty="0"/>
              <a:t>Excel </a:t>
            </a:r>
            <a:r>
              <a:rPr kumimoji="1" lang="ja-JP" altLang="en-US" sz="2400" b="1" dirty="0"/>
              <a:t>のブックの種類</a:t>
            </a:r>
            <a:r>
              <a:rPr kumimoji="1" lang="ja-JP" altLang="en-US" sz="2400" dirty="0"/>
              <a:t>を選ぶ</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r>
              <a:rPr lang="en-US" altLang="ja-JP" sz="2400" dirty="0">
                <a:latin typeface="+mn-ea"/>
                <a:ea typeface="+mn-ea"/>
              </a:rPr>
              <a:t>	</a:t>
            </a:r>
            <a:r>
              <a:rPr lang="ja-JP" altLang="en-US" sz="2400" dirty="0">
                <a:latin typeface="+mn-ea"/>
                <a:ea typeface="+mn-ea"/>
              </a:rPr>
              <a:t>この授業では「新しい空白のブック」を使う</a:t>
            </a:r>
            <a:endParaRPr lang="en-US" altLang="ja-JP" sz="2400" dirty="0">
              <a:latin typeface="+mn-ea"/>
              <a:ea typeface="+mn-ea"/>
            </a:endParaRPr>
          </a:p>
          <a:p>
            <a:pPr marL="0" indent="0">
              <a:buNone/>
            </a:pPr>
            <a:endParaRPr kumimoji="1" lang="en-US" altLang="ja-JP" sz="2400" dirty="0"/>
          </a:p>
          <a:p>
            <a:pPr marL="0" indent="0">
              <a:buNone/>
            </a:pPr>
            <a:r>
              <a:rPr lang="ja-JP" altLang="en-US" sz="2400" dirty="0"/>
              <a:t>⑥ </a:t>
            </a:r>
            <a:r>
              <a:rPr lang="en-US" altLang="ja-JP" sz="2400" dirty="0"/>
              <a:t>Excel </a:t>
            </a:r>
            <a:r>
              <a:rPr lang="ja-JP" altLang="en-US" sz="2400" dirty="0"/>
              <a:t>の画面が開く</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D558A53A-A1CF-49F7-A69B-2690066EF9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20ADF1C6-0762-42FF-85E5-DA9B75957539}"/>
              </a:ext>
            </a:extLst>
          </p:cNvPr>
          <p:cNvPicPr>
            <a:picLocks noChangeAspect="1"/>
          </p:cNvPicPr>
          <p:nvPr/>
        </p:nvPicPr>
        <p:blipFill>
          <a:blip r:embed="rId2"/>
          <a:stretch>
            <a:fillRect/>
          </a:stretch>
        </p:blipFill>
        <p:spPr>
          <a:xfrm>
            <a:off x="1138123" y="1528736"/>
            <a:ext cx="6478367" cy="1449413"/>
          </a:xfrm>
          <a:prstGeom prst="rect">
            <a:avLst/>
          </a:prstGeom>
        </p:spPr>
      </p:pic>
      <p:sp>
        <p:nvSpPr>
          <p:cNvPr id="6" name="正方形/長方形 5">
            <a:extLst>
              <a:ext uri="{FF2B5EF4-FFF2-40B4-BE49-F238E27FC236}">
                <a16:creationId xmlns:a16="http://schemas.microsoft.com/office/drawing/2014/main" id="{892D87E1-6A40-44D9-B7A8-7653F30985C8}"/>
              </a:ext>
            </a:extLst>
          </p:cNvPr>
          <p:cNvSpPr/>
          <p:nvPr/>
        </p:nvSpPr>
        <p:spPr>
          <a:xfrm>
            <a:off x="1460500" y="2253442"/>
            <a:ext cx="2381250" cy="553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4F61E2DF-9A23-413C-B2CD-D39E65B05F82}"/>
              </a:ext>
            </a:extLst>
          </p:cNvPr>
          <p:cNvPicPr>
            <a:picLocks noChangeAspect="1"/>
          </p:cNvPicPr>
          <p:nvPr/>
        </p:nvPicPr>
        <p:blipFill>
          <a:blip r:embed="rId3"/>
          <a:stretch>
            <a:fillRect/>
          </a:stretch>
        </p:blipFill>
        <p:spPr>
          <a:xfrm>
            <a:off x="1138123" y="4794796"/>
            <a:ext cx="3154577" cy="1888176"/>
          </a:xfrm>
          <a:prstGeom prst="rect">
            <a:avLst/>
          </a:prstGeom>
        </p:spPr>
      </p:pic>
    </p:spTree>
    <p:extLst>
      <p:ext uri="{BB962C8B-B14F-4D97-AF65-F5344CB8AC3E}">
        <p14:creationId xmlns:p14="http://schemas.microsoft.com/office/powerpoint/2010/main" val="138718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lstStyle/>
          <a:p>
            <a:r>
              <a:rPr kumimoji="1" lang="ja-JP" altLang="en-US" dirty="0"/>
              <a:t>人工知能や，データサイエンスは，データの活用に大いに役立つ．</a:t>
            </a:r>
            <a:endParaRPr kumimoji="1" lang="en-US" altLang="ja-JP" dirty="0"/>
          </a:p>
          <a:p>
            <a:endParaRPr lang="en-US" altLang="ja-JP" dirty="0"/>
          </a:p>
          <a:p>
            <a:r>
              <a:rPr kumimoji="1" lang="ja-JP" altLang="en-US" dirty="0"/>
              <a:t>これらを実践的に学んで</a:t>
            </a:r>
            <a:r>
              <a:rPr lang="ja-JP" altLang="en-US" dirty="0"/>
              <a:t>欲しい．</a:t>
            </a:r>
            <a:endParaRPr lang="en-US" altLang="ja-JP" dirty="0"/>
          </a:p>
          <a:p>
            <a:endParaRPr kumimoji="1" lang="en-US" altLang="ja-JP" dirty="0"/>
          </a:p>
          <a:p>
            <a:r>
              <a:rPr lang="ja-JP" altLang="en-US" dirty="0"/>
              <a:t>今回は </a:t>
            </a:r>
            <a:r>
              <a:rPr lang="en-US" altLang="ja-JP" dirty="0"/>
              <a:t>Excel </a:t>
            </a:r>
            <a:r>
              <a:rPr lang="ja-JP" altLang="en-US"/>
              <a:t>を利用して，データサイエンスを実践的に学ぶ</a:t>
            </a:r>
            <a:endParaRPr kumimoji="1" lang="ja-JP" altLang="en-US"/>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spTree>
    <p:extLst>
      <p:ext uri="{BB962C8B-B14F-4D97-AF65-F5344CB8AC3E}">
        <p14:creationId xmlns:p14="http://schemas.microsoft.com/office/powerpoint/2010/main" val="234964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D96CC-E3A8-4888-A875-ACE5EEF813B2}"/>
              </a:ext>
            </a:extLst>
          </p:cNvPr>
          <p:cNvSpPr>
            <a:spLocks noGrp="1"/>
          </p:cNvSpPr>
          <p:nvPr>
            <p:ph type="title"/>
          </p:nvPr>
        </p:nvSpPr>
        <p:spPr>
          <a:xfrm>
            <a:off x="321845" y="175028"/>
            <a:ext cx="8461208" cy="671225"/>
          </a:xfrm>
        </p:spPr>
        <p:txBody>
          <a:bodyPr>
            <a:normAutofit fontScale="90000"/>
          </a:bodyPr>
          <a:lstStyle/>
          <a:p>
            <a:r>
              <a:rPr lang="en-US" altLang="ja-JP" dirty="0"/>
              <a:t>Microsoft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554FC3AC-C179-4876-9C80-E41605AF6E95}"/>
              </a:ext>
            </a:extLst>
          </p:cNvPr>
          <p:cNvSpPr>
            <a:spLocks noGrp="1"/>
          </p:cNvSpPr>
          <p:nvPr>
            <p:ph idx="1"/>
          </p:nvPr>
        </p:nvSpPr>
        <p:spPr>
          <a:xfrm>
            <a:off x="341396" y="984249"/>
            <a:ext cx="8461208" cy="5195169"/>
          </a:xfrm>
        </p:spPr>
        <p:txBody>
          <a:bodyPr/>
          <a:lstStyle/>
          <a:p>
            <a:pPr marL="0" indent="0">
              <a:buNone/>
            </a:pPr>
            <a:r>
              <a:rPr lang="en-US" altLang="ja-JP" sz="2400" dirty="0"/>
              <a:t>【</a:t>
            </a:r>
            <a:r>
              <a:rPr lang="ja-JP" altLang="en-US" sz="2400" dirty="0"/>
              <a:t>要点</a:t>
            </a:r>
            <a:r>
              <a:rPr lang="en-US" altLang="ja-JP" sz="2400" dirty="0"/>
              <a:t>】 </a:t>
            </a:r>
            <a:r>
              <a:rPr lang="ja-JP" altLang="en-US" sz="2400" b="1" dirty="0"/>
              <a:t>インストール</a:t>
            </a:r>
            <a:r>
              <a:rPr lang="ja-JP" altLang="en-US" sz="2400" dirty="0"/>
              <a:t>は，</a:t>
            </a:r>
            <a:r>
              <a:rPr lang="en-US" altLang="ja-JP" sz="2400" dirty="0"/>
              <a:t>Microsoft 365 </a:t>
            </a:r>
            <a:r>
              <a:rPr lang="ja-JP" altLang="en-US" sz="2400" dirty="0"/>
              <a:t>アプリ版を使えるようにするための作業（最初に行う）．</a:t>
            </a:r>
            <a:endParaRPr lang="en-US" altLang="ja-JP" sz="2400" dirty="0"/>
          </a:p>
          <a:p>
            <a:pPr marL="0" indent="0">
              <a:buNone/>
            </a:pPr>
            <a:r>
              <a:rPr lang="ja-JP" altLang="en-US" sz="2400" dirty="0"/>
              <a:t>そのとき，次のページを開き，各自の </a:t>
            </a:r>
            <a:r>
              <a:rPr lang="en-US" altLang="ja-JP" sz="2400" b="1" dirty="0"/>
              <a:t>ID </a:t>
            </a:r>
            <a:r>
              <a:rPr lang="ja-JP" altLang="en-US" sz="2400" dirty="0"/>
              <a:t>と</a:t>
            </a:r>
            <a:r>
              <a:rPr lang="ja-JP" altLang="en-US" sz="2400" b="1" dirty="0"/>
              <a:t>パスワード</a:t>
            </a:r>
            <a:r>
              <a:rPr lang="ja-JP" altLang="en-US" sz="2400" dirty="0"/>
              <a:t>でサインイン</a:t>
            </a:r>
            <a:endParaRPr lang="en-US" altLang="ja-JP" sz="2400" dirty="0"/>
          </a:p>
          <a:p>
            <a:pPr marL="0" indent="0">
              <a:buNone/>
            </a:pPr>
            <a:r>
              <a:rPr lang="en-US" altLang="ja-JP" sz="2400" dirty="0"/>
              <a:t>	</a:t>
            </a:r>
            <a:r>
              <a:rPr lang="en-US" altLang="ja-JP" sz="2400" b="1" dirty="0"/>
              <a:t>https://</a:t>
            </a:r>
            <a:r>
              <a:rPr lang="en-US" altLang="ja-JP" sz="2400" b="1" dirty="0" err="1"/>
              <a:t>portal.office.com</a:t>
            </a:r>
            <a:endParaRPr lang="en-US" altLang="ja-JP" sz="2400" b="1" dirty="0"/>
          </a:p>
          <a:p>
            <a:pPr marL="0" indent="0">
              <a:buNone/>
            </a:pPr>
            <a:r>
              <a:rPr lang="ja-JP" altLang="en-US" sz="2400" b="1" dirty="0"/>
              <a:t>インストール</a:t>
            </a:r>
            <a:r>
              <a:rPr lang="ja-JP" altLang="en-US" sz="2400" dirty="0"/>
              <a:t>が終わったら，</a:t>
            </a:r>
            <a:r>
              <a:rPr lang="ja-JP" altLang="en-US" sz="2400" b="1" dirty="0"/>
              <a:t>スタートメニュー</a:t>
            </a:r>
            <a:r>
              <a:rPr lang="ja-JP" altLang="en-US" sz="2400" dirty="0"/>
              <a:t>等で </a:t>
            </a:r>
            <a:r>
              <a:rPr lang="en-US" altLang="ja-JP" sz="2400" dirty="0"/>
              <a:t>Excel </a:t>
            </a:r>
            <a:r>
              <a:rPr lang="ja-JP" altLang="en-US" sz="2400" dirty="0"/>
              <a:t>を起動</a:t>
            </a:r>
            <a:endParaRPr lang="en-US" altLang="ja-JP" sz="2400" dirty="0"/>
          </a:p>
          <a:p>
            <a:endParaRPr kumimoji="1" lang="ja-JP" altLang="en-US" dirty="0"/>
          </a:p>
        </p:txBody>
      </p:sp>
      <p:sp>
        <p:nvSpPr>
          <p:cNvPr id="4" name="スライド番号プレースホルダー 3">
            <a:extLst>
              <a:ext uri="{FF2B5EF4-FFF2-40B4-BE49-F238E27FC236}">
                <a16:creationId xmlns:a16="http://schemas.microsoft.com/office/drawing/2014/main" id="{628B31DD-6AFA-45F2-ADA0-3F7D2D5314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62D58E4-A5FC-4A67-AEEC-4C8B95E4E27C}"/>
              </a:ext>
            </a:extLst>
          </p:cNvPr>
          <p:cNvPicPr>
            <a:picLocks noChangeAspect="1"/>
          </p:cNvPicPr>
          <p:nvPr/>
        </p:nvPicPr>
        <p:blipFill>
          <a:blip r:embed="rId2"/>
          <a:stretch>
            <a:fillRect/>
          </a:stretch>
        </p:blipFill>
        <p:spPr>
          <a:xfrm>
            <a:off x="1341521" y="3983420"/>
            <a:ext cx="4805279" cy="2821032"/>
          </a:xfrm>
          <a:prstGeom prst="rect">
            <a:avLst/>
          </a:prstGeom>
        </p:spPr>
      </p:pic>
    </p:spTree>
    <p:extLst>
      <p:ext uri="{BB962C8B-B14F-4D97-AF65-F5344CB8AC3E}">
        <p14:creationId xmlns:p14="http://schemas.microsoft.com/office/powerpoint/2010/main" val="14879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a:xfrm>
            <a:off x="321845" y="175028"/>
            <a:ext cx="8461208" cy="834622"/>
          </a:xfrm>
        </p:spPr>
        <p:txBody>
          <a:bodyPr>
            <a:normAutofit fontScale="90000"/>
          </a:bodyPr>
          <a:lstStyle/>
          <a:p>
            <a:r>
              <a:rPr lang="en-US" altLang="ja-JP" dirty="0"/>
              <a:t>Microsoft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a:xfrm>
            <a:off x="341396" y="1132003"/>
            <a:ext cx="8461208" cy="5333166"/>
          </a:xfrm>
        </p:spPr>
        <p:txBody>
          <a:bodyPr/>
          <a:lstStyle/>
          <a:p>
            <a:pPr marL="0" indent="0">
              <a:buNone/>
            </a:pPr>
            <a:r>
              <a:rPr kumimoji="1" lang="ja-JP" altLang="en-US" sz="2400" dirty="0"/>
              <a:t>① </a:t>
            </a:r>
            <a:r>
              <a:rPr kumimoji="1" lang="en-US" altLang="ja-JP" sz="2400" b="1" dirty="0"/>
              <a:t>Web </a:t>
            </a:r>
            <a:r>
              <a:rPr kumimoji="1" lang="ja-JP" altLang="en-US" sz="2400" b="1" dirty="0"/>
              <a:t>ブラウザ</a:t>
            </a:r>
            <a:r>
              <a:rPr kumimoji="1" lang="ja-JP" altLang="en-US" sz="2400" dirty="0"/>
              <a:t>で，次のページを開く</a:t>
            </a:r>
            <a:r>
              <a:rPr kumimoji="1" lang="en-US" altLang="ja-JP" sz="2400" dirty="0"/>
              <a:t>	</a:t>
            </a:r>
            <a:r>
              <a:rPr lang="en-US" altLang="ja-JP" sz="2400" b="1" dirty="0"/>
              <a:t>https://</a:t>
            </a:r>
            <a:r>
              <a:rPr lang="en-US" altLang="ja-JP" sz="2400" b="1" dirty="0" err="1"/>
              <a:t>portal.office.com</a:t>
            </a:r>
            <a:endParaRPr lang="en-US" altLang="ja-JP" sz="2400" b="1" dirty="0"/>
          </a:p>
          <a:p>
            <a:pPr marL="0" indent="0">
              <a:buNone/>
            </a:pPr>
            <a:endParaRPr lang="en-US" altLang="ja-JP" sz="2400" dirty="0"/>
          </a:p>
          <a:p>
            <a:pPr marL="0" indent="0">
              <a:buNone/>
            </a:pPr>
            <a:r>
              <a:rPr kumimoji="1" lang="ja-JP" altLang="en-US" sz="2400" dirty="0"/>
              <a:t>② </a:t>
            </a:r>
            <a:r>
              <a:rPr kumimoji="1" lang="ja-JP" altLang="en-US" sz="2400" b="1" dirty="0"/>
              <a:t>電子メールアドレス</a:t>
            </a:r>
            <a:r>
              <a:rPr kumimoji="1" lang="ja-JP" altLang="en-US" sz="2400" dirty="0"/>
              <a:t>を入れる．「</a:t>
            </a:r>
            <a:r>
              <a:rPr kumimoji="1" lang="ja-JP" altLang="en-US" sz="2400" b="1" dirty="0"/>
              <a:t>次へ</a:t>
            </a:r>
            <a:r>
              <a:rPr kumimoji="1" lang="ja-JP" altLang="en-US" sz="2400" dirty="0"/>
              <a:t>」をクリック．</a:t>
            </a:r>
            <a:endParaRPr kumimoji="1" lang="en-US" altLang="ja-JP" sz="2400" dirty="0"/>
          </a:p>
          <a:p>
            <a:pPr marL="0" indent="0">
              <a:buNone/>
            </a:pPr>
            <a:r>
              <a:rPr lang="en-US" altLang="ja-JP" sz="2400" b="1" dirty="0"/>
              <a:t>	</a:t>
            </a:r>
            <a:r>
              <a:rPr lang="ja-JP" altLang="ja-JP" sz="2400" b="1" dirty="0"/>
              <a:t>（例）</a:t>
            </a:r>
            <a:r>
              <a:rPr lang="en-US" altLang="ja-JP" sz="2400" b="1" dirty="0" err="1"/>
              <a:t>p1234567@fukuyama-u.ac.jp</a:t>
            </a:r>
            <a:endParaRPr lang="ja-JP" altLang="ja-JP" sz="2400" b="1"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CE5CF9D-9086-4DFB-A8E7-6EB0F21AA535}"/>
              </a:ext>
            </a:extLst>
          </p:cNvPr>
          <p:cNvPicPr>
            <a:picLocks noChangeAspect="1"/>
          </p:cNvPicPr>
          <p:nvPr/>
        </p:nvPicPr>
        <p:blipFill>
          <a:blip r:embed="rId2"/>
          <a:stretch>
            <a:fillRect/>
          </a:stretch>
        </p:blipFill>
        <p:spPr>
          <a:xfrm>
            <a:off x="1268811" y="3493828"/>
            <a:ext cx="3965779" cy="2803669"/>
          </a:xfrm>
          <a:prstGeom prst="rect">
            <a:avLst/>
          </a:prstGeom>
        </p:spPr>
      </p:pic>
    </p:spTree>
    <p:extLst>
      <p:ext uri="{BB962C8B-B14F-4D97-AF65-F5344CB8AC3E}">
        <p14:creationId xmlns:p14="http://schemas.microsoft.com/office/powerpoint/2010/main" val="300572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4840-DC68-47E7-B4B8-EDF75BEE386A}"/>
              </a:ext>
            </a:extLst>
          </p:cNvPr>
          <p:cNvSpPr>
            <a:spLocks noGrp="1"/>
          </p:cNvSpPr>
          <p:nvPr>
            <p:ph type="title"/>
          </p:nvPr>
        </p:nvSpPr>
        <p:spPr>
          <a:xfrm>
            <a:off x="321844" y="187356"/>
            <a:ext cx="8461208" cy="675878"/>
          </a:xfrm>
        </p:spPr>
        <p:txBody>
          <a:bodyPr>
            <a:normAutofit fontScale="90000"/>
          </a:bodyPr>
          <a:lstStyle/>
          <a:p>
            <a:r>
              <a:rPr lang="en-US" altLang="ja-JP" dirty="0"/>
              <a:t>Microsoft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BE13BF4A-AB4A-421A-9529-D7E6028AEBD0}"/>
              </a:ext>
            </a:extLst>
          </p:cNvPr>
          <p:cNvSpPr>
            <a:spLocks noGrp="1"/>
          </p:cNvSpPr>
          <p:nvPr>
            <p:ph idx="1"/>
          </p:nvPr>
        </p:nvSpPr>
        <p:spPr>
          <a:xfrm>
            <a:off x="321844" y="971549"/>
            <a:ext cx="8758655" cy="5207869"/>
          </a:xfrm>
        </p:spPr>
        <p:txBody>
          <a:bodyPr/>
          <a:lstStyle/>
          <a:p>
            <a:pPr marL="0" indent="0">
              <a:buNone/>
            </a:pPr>
            <a:r>
              <a:rPr lang="ja-JP" altLang="en-US" sz="2400" dirty="0"/>
              <a:t>③</a:t>
            </a:r>
            <a:r>
              <a:rPr kumimoji="1" lang="ja-JP" altLang="en-US" sz="2400" dirty="0"/>
              <a:t> </a:t>
            </a:r>
            <a:r>
              <a:rPr lang="ja-JP" altLang="en-US" sz="2400" b="1" dirty="0"/>
              <a:t>パスワード</a:t>
            </a:r>
            <a:r>
              <a:rPr lang="ja-JP" altLang="en-US" sz="2400" dirty="0"/>
              <a:t>を入れ，「</a:t>
            </a:r>
            <a:r>
              <a:rPr lang="ja-JP" altLang="en-US" sz="2400" b="1" dirty="0"/>
              <a:t>サインイン</a:t>
            </a:r>
            <a:r>
              <a:rPr lang="ja-JP" altLang="en-US" sz="2400" dirty="0"/>
              <a:t>」を</a:t>
            </a:r>
            <a:r>
              <a:rPr lang="ja-JP" altLang="en-US" sz="2400" b="1" dirty="0"/>
              <a:t>クリック</a:t>
            </a:r>
            <a:endParaRPr lang="en-US" altLang="ja-JP" sz="2400" b="1" dirty="0"/>
          </a:p>
          <a:p>
            <a:pPr marL="0" indent="0">
              <a:buNone/>
            </a:pPr>
            <a:r>
              <a:rPr kumimoji="1" lang="en-US" altLang="ja-JP" sz="2400" dirty="0"/>
              <a:t>	</a:t>
            </a:r>
            <a:r>
              <a:rPr kumimoji="1" lang="ja-JP" altLang="en-US" sz="2400" dirty="0"/>
              <a:t>パスワードは，各自が設定したもの</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④ 画面で「</a:t>
            </a:r>
            <a:r>
              <a:rPr kumimoji="1" lang="en-US" altLang="ja-JP" sz="2400" b="1" dirty="0"/>
              <a:t>Office </a:t>
            </a:r>
            <a:r>
              <a:rPr kumimoji="1" lang="ja-JP" altLang="en-US" sz="2400" b="1" dirty="0"/>
              <a:t>のインストール</a:t>
            </a:r>
            <a:r>
              <a:rPr kumimoji="1" lang="ja-JP" altLang="en-US" sz="2400" dirty="0"/>
              <a:t>」をクリック．メニューで「</a:t>
            </a:r>
            <a:r>
              <a:rPr kumimoji="1" lang="en-US" altLang="ja-JP" sz="2400" b="1" dirty="0"/>
              <a:t>Microsoft 365 </a:t>
            </a:r>
            <a:r>
              <a:rPr kumimoji="1" lang="ja-JP" altLang="en-US" sz="2400" b="1" dirty="0"/>
              <a:t>のアプリ</a:t>
            </a:r>
            <a:r>
              <a:rPr kumimoji="1" lang="ja-JP" altLang="en-US" sz="2400" dirty="0"/>
              <a:t>」を選ぶ</a:t>
            </a:r>
            <a:endParaRPr lang="en-US" altLang="ja-JP" sz="2400" b="1" dirty="0"/>
          </a:p>
          <a:p>
            <a:pPr marL="0" indent="0">
              <a:buNone/>
            </a:pP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CD740331-A607-4316-8D67-442DD829FC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A62958D-ABC7-4910-9E52-8E9BFA9B555C}"/>
              </a:ext>
            </a:extLst>
          </p:cNvPr>
          <p:cNvPicPr>
            <a:picLocks noChangeAspect="1"/>
          </p:cNvPicPr>
          <p:nvPr/>
        </p:nvPicPr>
        <p:blipFill>
          <a:blip r:embed="rId2"/>
          <a:stretch>
            <a:fillRect/>
          </a:stretch>
        </p:blipFill>
        <p:spPr>
          <a:xfrm>
            <a:off x="1152428" y="2052421"/>
            <a:ext cx="3778444" cy="1816193"/>
          </a:xfrm>
          <a:prstGeom prst="rect">
            <a:avLst/>
          </a:prstGeom>
        </p:spPr>
      </p:pic>
      <p:pic>
        <p:nvPicPr>
          <p:cNvPr id="10" name="図 9">
            <a:extLst>
              <a:ext uri="{FF2B5EF4-FFF2-40B4-BE49-F238E27FC236}">
                <a16:creationId xmlns:a16="http://schemas.microsoft.com/office/drawing/2014/main" id="{2156E57E-371D-4DF8-821E-DE3DB1EE690E}"/>
              </a:ext>
            </a:extLst>
          </p:cNvPr>
          <p:cNvPicPr>
            <a:picLocks noChangeAspect="1"/>
          </p:cNvPicPr>
          <p:nvPr/>
        </p:nvPicPr>
        <p:blipFill>
          <a:blip r:embed="rId3"/>
          <a:stretch>
            <a:fillRect/>
          </a:stretch>
        </p:blipFill>
        <p:spPr>
          <a:xfrm>
            <a:off x="1592184" y="5135608"/>
            <a:ext cx="3703716" cy="1640051"/>
          </a:xfrm>
          <a:prstGeom prst="rect">
            <a:avLst/>
          </a:prstGeom>
        </p:spPr>
      </p:pic>
      <p:sp>
        <p:nvSpPr>
          <p:cNvPr id="11" name="正方形/長方形 10">
            <a:extLst>
              <a:ext uri="{FF2B5EF4-FFF2-40B4-BE49-F238E27FC236}">
                <a16:creationId xmlns:a16="http://schemas.microsoft.com/office/drawing/2014/main" id="{1D7EF04F-318E-4027-8933-FF4D7D75B050}"/>
              </a:ext>
            </a:extLst>
          </p:cNvPr>
          <p:cNvSpPr/>
          <p:nvPr/>
        </p:nvSpPr>
        <p:spPr>
          <a:xfrm>
            <a:off x="2870200" y="5609822"/>
            <a:ext cx="2381250" cy="553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8021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3DD5A-A8AB-4426-8BD1-F76327D6A2F9}"/>
              </a:ext>
            </a:extLst>
          </p:cNvPr>
          <p:cNvSpPr>
            <a:spLocks noGrp="1"/>
          </p:cNvSpPr>
          <p:nvPr>
            <p:ph type="title"/>
          </p:nvPr>
        </p:nvSpPr>
        <p:spPr>
          <a:xfrm>
            <a:off x="321845" y="175028"/>
            <a:ext cx="8461208" cy="837941"/>
          </a:xfrm>
        </p:spPr>
        <p:txBody>
          <a:bodyPr>
            <a:normAutofit fontScale="90000"/>
          </a:bodyPr>
          <a:lstStyle/>
          <a:p>
            <a:r>
              <a:rPr lang="en-US" altLang="ja-JP" dirty="0"/>
              <a:t>Microsoft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FFFA2452-9D8A-4FF2-8982-6E06A8B84EF6}"/>
              </a:ext>
            </a:extLst>
          </p:cNvPr>
          <p:cNvSpPr>
            <a:spLocks noGrp="1"/>
          </p:cNvSpPr>
          <p:nvPr>
            <p:ph idx="1"/>
          </p:nvPr>
        </p:nvSpPr>
        <p:spPr>
          <a:xfrm>
            <a:off x="321845" y="1155699"/>
            <a:ext cx="8461208" cy="5011505"/>
          </a:xfrm>
        </p:spPr>
        <p:txBody>
          <a:bodyPr>
            <a:normAutofit/>
          </a:bodyPr>
          <a:lstStyle/>
          <a:p>
            <a:pPr marL="0" indent="0">
              <a:buNone/>
            </a:pPr>
            <a:r>
              <a:rPr kumimoji="1" lang="ja-JP" altLang="en-US" sz="2400" dirty="0"/>
              <a:t>⑤ </a:t>
            </a:r>
            <a:r>
              <a:rPr kumimoji="1" lang="ja-JP" altLang="en-US" sz="2400" b="1" dirty="0"/>
              <a:t>画面の指示</a:t>
            </a:r>
            <a:r>
              <a:rPr kumimoji="1" lang="ja-JP" altLang="en-US" sz="2400" dirty="0"/>
              <a:t>に従い，インストールを</a:t>
            </a:r>
            <a:r>
              <a:rPr lang="ja-JP" altLang="en-US" sz="2400" dirty="0"/>
              <a:t>行う</a:t>
            </a:r>
            <a:endParaRPr kumimoji="1" lang="en-US" altLang="ja-JP" sz="2400" dirty="0"/>
          </a:p>
          <a:p>
            <a:pPr marL="0" indent="0">
              <a:buNone/>
            </a:pPr>
            <a:r>
              <a:rPr lang="en-US" altLang="ja-JP" sz="2400" dirty="0">
                <a:latin typeface="+mn-ea"/>
                <a:ea typeface="+mn-ea"/>
              </a:rPr>
              <a:t>	</a:t>
            </a:r>
            <a:r>
              <a:rPr lang="ja-JP" altLang="en-US" sz="2400" dirty="0">
                <a:latin typeface="+mn-ea"/>
                <a:ea typeface="+mn-ea"/>
              </a:rPr>
              <a:t>インストールでは，大量の通信が行われる．</a:t>
            </a:r>
            <a:endParaRPr lang="en-US" altLang="ja-JP" sz="2400" dirty="0">
              <a:latin typeface="+mn-ea"/>
              <a:ea typeface="+mn-ea"/>
            </a:endParaRPr>
          </a:p>
          <a:p>
            <a:pPr marL="0" indent="0">
              <a:buNone/>
            </a:pPr>
            <a:r>
              <a:rPr lang="en-US" altLang="ja-JP" sz="2400" dirty="0">
                <a:latin typeface="+mn-ea"/>
                <a:ea typeface="+mn-ea"/>
              </a:rPr>
              <a:t>	</a:t>
            </a:r>
            <a:r>
              <a:rPr lang="ja-JP" altLang="en-US" sz="2400" dirty="0">
                <a:latin typeface="+mn-ea"/>
                <a:ea typeface="+mn-ea"/>
              </a:rPr>
              <a:t>（時間がかかる．通信費用にも注意）</a:t>
            </a:r>
            <a:endParaRPr lang="en-US" altLang="ja-JP" sz="2400" dirty="0">
              <a:latin typeface="+mn-ea"/>
              <a:ea typeface="+mn-ea"/>
            </a:endParaRPr>
          </a:p>
          <a:p>
            <a:pPr marL="0" indent="0">
              <a:buNone/>
            </a:pPr>
            <a:endParaRPr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D558A53A-A1CF-49F7-A69B-2690066EF9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D7669DFB-0F07-4568-B8E2-3ADA19948ED5}"/>
              </a:ext>
            </a:extLst>
          </p:cNvPr>
          <p:cNvPicPr>
            <a:picLocks noChangeAspect="1"/>
          </p:cNvPicPr>
          <p:nvPr/>
        </p:nvPicPr>
        <p:blipFill>
          <a:blip r:embed="rId2"/>
          <a:stretch>
            <a:fillRect/>
          </a:stretch>
        </p:blipFill>
        <p:spPr>
          <a:xfrm>
            <a:off x="620643" y="3623352"/>
            <a:ext cx="3628547" cy="3166889"/>
          </a:xfrm>
          <a:prstGeom prst="rect">
            <a:avLst/>
          </a:prstGeom>
        </p:spPr>
      </p:pic>
      <p:sp>
        <p:nvSpPr>
          <p:cNvPr id="9" name="テキスト ボックス 8">
            <a:extLst>
              <a:ext uri="{FF2B5EF4-FFF2-40B4-BE49-F238E27FC236}">
                <a16:creationId xmlns:a16="http://schemas.microsoft.com/office/drawing/2014/main" id="{32A4F258-00C8-4F66-ADA4-24B2A0001218}"/>
              </a:ext>
            </a:extLst>
          </p:cNvPr>
          <p:cNvSpPr txBox="1"/>
          <p:nvPr/>
        </p:nvSpPr>
        <p:spPr>
          <a:xfrm>
            <a:off x="1511300" y="3182655"/>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次のような指示がでる</a:t>
            </a:r>
          </a:p>
        </p:txBody>
      </p:sp>
      <p:sp>
        <p:nvSpPr>
          <p:cNvPr id="10" name="テキスト ボックス 9">
            <a:extLst>
              <a:ext uri="{FF2B5EF4-FFF2-40B4-BE49-F238E27FC236}">
                <a16:creationId xmlns:a16="http://schemas.microsoft.com/office/drawing/2014/main" id="{990D163B-AB78-4924-B69C-67332C8416F6}"/>
              </a:ext>
            </a:extLst>
          </p:cNvPr>
          <p:cNvSpPr txBox="1"/>
          <p:nvPr/>
        </p:nvSpPr>
        <p:spPr>
          <a:xfrm>
            <a:off x="4392081" y="3722405"/>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１．保存する</a:t>
            </a:r>
          </a:p>
        </p:txBody>
      </p:sp>
      <p:sp>
        <p:nvSpPr>
          <p:cNvPr id="11" name="テキスト ボックス 10">
            <a:extLst>
              <a:ext uri="{FF2B5EF4-FFF2-40B4-BE49-F238E27FC236}">
                <a16:creationId xmlns:a16="http://schemas.microsoft.com/office/drawing/2014/main" id="{B2CEA64F-576A-4FCF-9A74-372C977689D6}"/>
              </a:ext>
            </a:extLst>
          </p:cNvPr>
          <p:cNvSpPr txBox="1"/>
          <p:nvPr/>
        </p:nvSpPr>
        <p:spPr>
          <a:xfrm>
            <a:off x="4392081" y="4332005"/>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２．フォルダーを開く</a:t>
            </a:r>
          </a:p>
        </p:txBody>
      </p:sp>
      <p:sp>
        <p:nvSpPr>
          <p:cNvPr id="12" name="テキスト ボックス 11">
            <a:extLst>
              <a:ext uri="{FF2B5EF4-FFF2-40B4-BE49-F238E27FC236}">
                <a16:creationId xmlns:a16="http://schemas.microsoft.com/office/drawing/2014/main" id="{9D6F40FE-408D-4294-9CF4-14EA5E5BA9B7}"/>
              </a:ext>
            </a:extLst>
          </p:cNvPr>
          <p:cNvSpPr txBox="1"/>
          <p:nvPr/>
        </p:nvSpPr>
        <p:spPr>
          <a:xfrm>
            <a:off x="4392081" y="4941605"/>
            <a:ext cx="45704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３．実行し，その後も，画面の指示に従う</a:t>
            </a:r>
          </a:p>
        </p:txBody>
      </p:sp>
    </p:spTree>
    <p:extLst>
      <p:ext uri="{BB962C8B-B14F-4D97-AF65-F5344CB8AC3E}">
        <p14:creationId xmlns:p14="http://schemas.microsoft.com/office/powerpoint/2010/main" val="81961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3DD5A-A8AB-4426-8BD1-F76327D6A2F9}"/>
              </a:ext>
            </a:extLst>
          </p:cNvPr>
          <p:cNvSpPr>
            <a:spLocks noGrp="1"/>
          </p:cNvSpPr>
          <p:nvPr>
            <p:ph type="title"/>
          </p:nvPr>
        </p:nvSpPr>
        <p:spPr>
          <a:xfrm>
            <a:off x="321845" y="175028"/>
            <a:ext cx="8461208" cy="837941"/>
          </a:xfrm>
        </p:spPr>
        <p:txBody>
          <a:bodyPr>
            <a:normAutofit fontScale="90000"/>
          </a:bodyPr>
          <a:lstStyle/>
          <a:p>
            <a:r>
              <a:rPr lang="en-US" altLang="ja-JP" dirty="0"/>
              <a:t>Microsoft 365 </a:t>
            </a:r>
            <a:r>
              <a:rPr lang="ja-JP" altLang="en-US" dirty="0"/>
              <a:t>アプリ版のインストールと</a:t>
            </a:r>
            <a:br>
              <a:rPr lang="en-US" altLang="ja-JP" dirty="0"/>
            </a:br>
            <a:r>
              <a:rPr lang="ja-JP" altLang="en-US" dirty="0"/>
              <a:t> </a:t>
            </a:r>
            <a:r>
              <a:rPr lang="en-US" altLang="ja-JP" dirty="0"/>
              <a:t>Excel</a:t>
            </a:r>
            <a:r>
              <a:rPr lang="ja-JP" altLang="en-US" dirty="0"/>
              <a:t> の起動</a:t>
            </a:r>
            <a:endParaRPr kumimoji="1" lang="ja-JP" altLang="en-US" dirty="0"/>
          </a:p>
        </p:txBody>
      </p:sp>
      <p:sp>
        <p:nvSpPr>
          <p:cNvPr id="3" name="コンテンツ プレースホルダー 2">
            <a:extLst>
              <a:ext uri="{FF2B5EF4-FFF2-40B4-BE49-F238E27FC236}">
                <a16:creationId xmlns:a16="http://schemas.microsoft.com/office/drawing/2014/main" id="{FFFA2452-9D8A-4FF2-8982-6E06A8B84EF6}"/>
              </a:ext>
            </a:extLst>
          </p:cNvPr>
          <p:cNvSpPr>
            <a:spLocks noGrp="1"/>
          </p:cNvSpPr>
          <p:nvPr>
            <p:ph idx="1"/>
          </p:nvPr>
        </p:nvSpPr>
        <p:spPr>
          <a:xfrm>
            <a:off x="321845" y="1155699"/>
            <a:ext cx="7977605" cy="5011505"/>
          </a:xfrm>
        </p:spPr>
        <p:txBody>
          <a:bodyPr>
            <a:normAutofit/>
          </a:bodyPr>
          <a:lstStyle/>
          <a:p>
            <a:pPr marL="0" indent="0">
              <a:buNone/>
            </a:pPr>
            <a:r>
              <a:rPr lang="ja-JP" altLang="en-US" sz="2400" dirty="0"/>
              <a:t>⑥ </a:t>
            </a:r>
            <a:r>
              <a:rPr lang="en-US" altLang="ja-JP" sz="2400" dirty="0"/>
              <a:t>Excel </a:t>
            </a:r>
            <a:r>
              <a:rPr lang="ja-JP" altLang="en-US" sz="2400" dirty="0"/>
              <a:t>を使うときは，スタートメニューなどで </a:t>
            </a:r>
            <a:r>
              <a:rPr lang="en-US" altLang="ja-JP" sz="2400" dirty="0"/>
              <a:t>Excel </a:t>
            </a:r>
            <a:r>
              <a:rPr lang="ja-JP" altLang="en-US" sz="2400" dirty="0"/>
              <a:t>を選ぶ</a:t>
            </a:r>
            <a:endParaRPr lang="en-US" altLang="ja-JP" sz="2400" dirty="0"/>
          </a:p>
          <a:p>
            <a:pPr marL="0" indent="0">
              <a:buNone/>
            </a:pPr>
            <a:r>
              <a:rPr lang="ja-JP" altLang="en-US" sz="2400" dirty="0"/>
              <a:t>⑦ </a:t>
            </a:r>
            <a:r>
              <a:rPr lang="en-US" altLang="ja-JP" sz="2400" b="1" dirty="0"/>
              <a:t>Excel </a:t>
            </a:r>
            <a:r>
              <a:rPr lang="ja-JP" altLang="en-US" sz="2400" b="1" dirty="0"/>
              <a:t>のブックの種類</a:t>
            </a:r>
            <a:r>
              <a:rPr lang="ja-JP" altLang="en-US" sz="2400" dirty="0"/>
              <a:t>を選ぶ</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en-US" altLang="ja-JP" sz="2400" dirty="0">
                <a:latin typeface="+mn-ea"/>
              </a:rPr>
              <a:t>	</a:t>
            </a:r>
            <a:r>
              <a:rPr lang="ja-JP" altLang="en-US" sz="2400" dirty="0">
                <a:latin typeface="+mn-ea"/>
                <a:ea typeface="+mn-ea"/>
              </a:rPr>
              <a:t>この授業では「新しい空白のブック」を使う</a:t>
            </a:r>
            <a:endParaRPr lang="en-US" altLang="ja-JP" sz="2400" dirty="0">
              <a:latin typeface="+mn-ea"/>
              <a:ea typeface="+mn-ea"/>
            </a:endParaRPr>
          </a:p>
          <a:p>
            <a:pPr marL="0" indent="0">
              <a:buNone/>
            </a:pPr>
            <a:r>
              <a:rPr lang="ja-JP" altLang="en-US" sz="2400" dirty="0"/>
              <a:t>⑧ </a:t>
            </a:r>
            <a:r>
              <a:rPr lang="en-US" altLang="ja-JP" sz="2400" dirty="0"/>
              <a:t>Excel </a:t>
            </a:r>
            <a:r>
              <a:rPr lang="ja-JP" altLang="en-US" sz="2400" dirty="0"/>
              <a:t>の画面が開く</a:t>
            </a:r>
            <a:endParaRPr lang="en-US" altLang="ja-JP" sz="2400" dirty="0"/>
          </a:p>
          <a:p>
            <a:pPr marL="0" indent="0">
              <a:buNone/>
            </a:pPr>
            <a:endParaRPr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D558A53A-A1CF-49F7-A69B-2690066EF9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97B2EAE-587F-49F6-8D30-6DEF391E62F2}"/>
              </a:ext>
            </a:extLst>
          </p:cNvPr>
          <p:cNvPicPr>
            <a:picLocks noChangeAspect="1"/>
          </p:cNvPicPr>
          <p:nvPr/>
        </p:nvPicPr>
        <p:blipFill>
          <a:blip r:embed="rId2"/>
          <a:stretch>
            <a:fillRect/>
          </a:stretch>
        </p:blipFill>
        <p:spPr>
          <a:xfrm>
            <a:off x="1625541" y="2514547"/>
            <a:ext cx="1963235" cy="1746303"/>
          </a:xfrm>
          <a:prstGeom prst="rect">
            <a:avLst/>
          </a:prstGeom>
        </p:spPr>
      </p:pic>
      <p:pic>
        <p:nvPicPr>
          <p:cNvPr id="13" name="図 12">
            <a:extLst>
              <a:ext uri="{FF2B5EF4-FFF2-40B4-BE49-F238E27FC236}">
                <a16:creationId xmlns:a16="http://schemas.microsoft.com/office/drawing/2014/main" id="{1668704F-E8E4-4C11-96AB-61DC6C4401A3}"/>
              </a:ext>
            </a:extLst>
          </p:cNvPr>
          <p:cNvPicPr>
            <a:picLocks noChangeAspect="1"/>
          </p:cNvPicPr>
          <p:nvPr/>
        </p:nvPicPr>
        <p:blipFill>
          <a:blip r:embed="rId3"/>
          <a:stretch>
            <a:fillRect/>
          </a:stretch>
        </p:blipFill>
        <p:spPr>
          <a:xfrm>
            <a:off x="1468323" y="5432189"/>
            <a:ext cx="2278177" cy="1363606"/>
          </a:xfrm>
          <a:prstGeom prst="rect">
            <a:avLst/>
          </a:prstGeom>
        </p:spPr>
      </p:pic>
    </p:spTree>
    <p:extLst>
      <p:ext uri="{BB962C8B-B14F-4D97-AF65-F5344CB8AC3E}">
        <p14:creationId xmlns:p14="http://schemas.microsoft.com/office/powerpoint/2010/main" val="162797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Excel</a:t>
            </a:r>
            <a:r>
              <a:rPr lang="ja-JP" altLang="en-US" dirty="0"/>
              <a:t> の基本</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25</a:t>
            </a:fld>
            <a:endParaRPr lang="ja-JP" altLang="en-US" dirty="0"/>
          </a:p>
        </p:txBody>
      </p:sp>
    </p:spTree>
    <p:extLst>
      <p:ext uri="{BB962C8B-B14F-4D97-AF65-F5344CB8AC3E}">
        <p14:creationId xmlns:p14="http://schemas.microsoft.com/office/powerpoint/2010/main" val="1796818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C03FB5-B1F3-458E-A26B-1E7F0DB94AF3}"/>
              </a:ext>
            </a:extLst>
          </p:cNvPr>
          <p:cNvPicPr>
            <a:picLocks noChangeAspect="1"/>
          </p:cNvPicPr>
          <p:nvPr/>
        </p:nvPicPr>
        <p:blipFill>
          <a:blip r:embed="rId2"/>
          <a:stretch>
            <a:fillRect/>
          </a:stretch>
        </p:blipFill>
        <p:spPr>
          <a:xfrm>
            <a:off x="3206046" y="1457030"/>
            <a:ext cx="5582070" cy="3339944"/>
          </a:xfrm>
          <a:prstGeom prst="rect">
            <a:avLst/>
          </a:prstGeom>
        </p:spPr>
      </p:pic>
      <p:sp>
        <p:nvSpPr>
          <p:cNvPr id="2" name="タイトル 1">
            <a:extLst>
              <a:ext uri="{FF2B5EF4-FFF2-40B4-BE49-F238E27FC236}">
                <a16:creationId xmlns:a16="http://schemas.microsoft.com/office/drawing/2014/main" id="{C02E68A6-9CFD-4C9F-A712-DE16B08E4E21}"/>
              </a:ext>
            </a:extLst>
          </p:cNvPr>
          <p:cNvSpPr>
            <a:spLocks noGrp="1"/>
          </p:cNvSpPr>
          <p:nvPr>
            <p:ph type="title"/>
          </p:nvPr>
        </p:nvSpPr>
        <p:spPr>
          <a:xfrm>
            <a:off x="341396" y="366697"/>
            <a:ext cx="8461208" cy="469865"/>
          </a:xfrm>
        </p:spPr>
        <p:txBody>
          <a:bodyPr>
            <a:normAutofit fontScale="90000"/>
          </a:bodyPr>
          <a:lstStyle/>
          <a:p>
            <a:r>
              <a:rPr lang="ja-JP" altLang="en-US" dirty="0"/>
              <a:t>オンライン版の </a:t>
            </a:r>
            <a:r>
              <a:rPr kumimoji="1" lang="en-US" altLang="ja-JP" dirty="0"/>
              <a:t>Excel</a:t>
            </a:r>
            <a:r>
              <a:rPr lang="ja-JP" altLang="en-US" dirty="0"/>
              <a:t> の画面（メニュー、リボン、ワークシートなど）</a:t>
            </a:r>
            <a:endParaRPr kumimoji="1" lang="ja-JP" altLang="en-US" dirty="0"/>
          </a:p>
        </p:txBody>
      </p:sp>
      <p:sp>
        <p:nvSpPr>
          <p:cNvPr id="4" name="スライド番号プレースホルダー 3">
            <a:extLst>
              <a:ext uri="{FF2B5EF4-FFF2-40B4-BE49-F238E27FC236}">
                <a16:creationId xmlns:a16="http://schemas.microsoft.com/office/drawing/2014/main" id="{2E9E7B3D-C899-44B3-AC1B-72B67C4FE3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角丸四角形 3">
            <a:extLst>
              <a:ext uri="{FF2B5EF4-FFF2-40B4-BE49-F238E27FC236}">
                <a16:creationId xmlns:a16="http://schemas.microsoft.com/office/drawing/2014/main" id="{081612AE-8EC2-422D-8D94-2FCA5F989B85}"/>
              </a:ext>
            </a:extLst>
          </p:cNvPr>
          <p:cNvSpPr/>
          <p:nvPr/>
        </p:nvSpPr>
        <p:spPr>
          <a:xfrm>
            <a:off x="3077429" y="1941533"/>
            <a:ext cx="5877037" cy="375503"/>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 name="角丸四角形 4">
            <a:extLst>
              <a:ext uri="{FF2B5EF4-FFF2-40B4-BE49-F238E27FC236}">
                <a16:creationId xmlns:a16="http://schemas.microsoft.com/office/drawing/2014/main" id="{09D27C4D-6194-4A78-9048-3425FC01049F}"/>
              </a:ext>
            </a:extLst>
          </p:cNvPr>
          <p:cNvSpPr/>
          <p:nvPr/>
        </p:nvSpPr>
        <p:spPr>
          <a:xfrm>
            <a:off x="3065434" y="2341911"/>
            <a:ext cx="5877037" cy="2477901"/>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角丸四角形吹き出し 5">
            <a:extLst>
              <a:ext uri="{FF2B5EF4-FFF2-40B4-BE49-F238E27FC236}">
                <a16:creationId xmlns:a16="http://schemas.microsoft.com/office/drawing/2014/main" id="{2F9AC131-0FDB-4451-A63B-C31AE9B1A196}"/>
              </a:ext>
            </a:extLst>
          </p:cNvPr>
          <p:cNvSpPr/>
          <p:nvPr/>
        </p:nvSpPr>
        <p:spPr>
          <a:xfrm>
            <a:off x="1146573" y="1874939"/>
            <a:ext cx="1453874" cy="662791"/>
          </a:xfrm>
          <a:prstGeom prst="wedgeRoundRectCallout">
            <a:avLst>
              <a:gd name="adj1" fmla="val 79769"/>
              <a:gd name="adj2" fmla="val 89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E800A4A-7643-4239-B968-A9ED2B179173}"/>
              </a:ext>
            </a:extLst>
          </p:cNvPr>
          <p:cNvSpPr txBox="1"/>
          <p:nvPr/>
        </p:nvSpPr>
        <p:spPr>
          <a:xfrm>
            <a:off x="3894756" y="6020737"/>
            <a:ext cx="424237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オンライン版の </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27B9B06A-B050-4522-915F-462A664F9F62}"/>
              </a:ext>
            </a:extLst>
          </p:cNvPr>
          <p:cNvSpPr txBox="1"/>
          <p:nvPr/>
        </p:nvSpPr>
        <p:spPr>
          <a:xfrm>
            <a:off x="1308908" y="2018416"/>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リボン</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吹き出し 8">
            <a:extLst>
              <a:ext uri="{FF2B5EF4-FFF2-40B4-BE49-F238E27FC236}">
                <a16:creationId xmlns:a16="http://schemas.microsoft.com/office/drawing/2014/main" id="{1ED5AC21-947E-42A6-8288-1D9D9F77665C}"/>
              </a:ext>
            </a:extLst>
          </p:cNvPr>
          <p:cNvSpPr/>
          <p:nvPr/>
        </p:nvSpPr>
        <p:spPr>
          <a:xfrm>
            <a:off x="58280" y="2861410"/>
            <a:ext cx="2650027" cy="2138485"/>
          </a:xfrm>
          <a:prstGeom prst="wedgeRoundRectCallout">
            <a:avLst>
              <a:gd name="adj1" fmla="val 66292"/>
              <a:gd name="adj2" fmla="val -1993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CA5BF1A-5C0E-4816-87C4-9CCF7A1E573F}"/>
              </a:ext>
            </a:extLst>
          </p:cNvPr>
          <p:cNvSpPr txBox="1"/>
          <p:nvPr/>
        </p:nvSpPr>
        <p:spPr>
          <a:xfrm>
            <a:off x="166140" y="3004928"/>
            <a:ext cx="254216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ワークシート</a:t>
            </a:r>
            <a:endParaRPr kumimoji="1" lang="en-US" altLang="ja-JP" sz="2400" b="1"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表形式</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で値などが入る．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グラフの挿入</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なども</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可能</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15" name="直線矢印コネクタ 14">
            <a:extLst>
              <a:ext uri="{FF2B5EF4-FFF2-40B4-BE49-F238E27FC236}">
                <a16:creationId xmlns:a16="http://schemas.microsoft.com/office/drawing/2014/main" id="{CDF23EB3-1CFF-4360-AE66-3049FFEDB189}"/>
              </a:ext>
            </a:extLst>
          </p:cNvPr>
          <p:cNvCxnSpPr/>
          <p:nvPr/>
        </p:nvCxnSpPr>
        <p:spPr>
          <a:xfrm flipV="1">
            <a:off x="2945696" y="4770521"/>
            <a:ext cx="520700" cy="704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0701B49-11B6-441D-B1C1-2D79AB40FD71}"/>
              </a:ext>
            </a:extLst>
          </p:cNvPr>
          <p:cNvSpPr/>
          <p:nvPr/>
        </p:nvSpPr>
        <p:spPr>
          <a:xfrm>
            <a:off x="717952" y="5570219"/>
            <a:ext cx="418576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表形式で、値や数式を並べる</a:t>
            </a:r>
          </a:p>
        </p:txBody>
      </p:sp>
      <p:sp>
        <p:nvSpPr>
          <p:cNvPr id="17" name="角丸四角形 3">
            <a:extLst>
              <a:ext uri="{FF2B5EF4-FFF2-40B4-BE49-F238E27FC236}">
                <a16:creationId xmlns:a16="http://schemas.microsoft.com/office/drawing/2014/main" id="{469A531B-A7C1-4845-AE3C-EB9C968329D6}"/>
              </a:ext>
            </a:extLst>
          </p:cNvPr>
          <p:cNvSpPr/>
          <p:nvPr/>
        </p:nvSpPr>
        <p:spPr>
          <a:xfrm>
            <a:off x="3065434" y="1457030"/>
            <a:ext cx="5221315" cy="461665"/>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角丸四角形吹き出し 5">
            <a:extLst>
              <a:ext uri="{FF2B5EF4-FFF2-40B4-BE49-F238E27FC236}">
                <a16:creationId xmlns:a16="http://schemas.microsoft.com/office/drawing/2014/main" id="{3BC75C3C-4C07-4C60-B9C2-58FB148D4AEC}"/>
              </a:ext>
            </a:extLst>
          </p:cNvPr>
          <p:cNvSpPr/>
          <p:nvPr/>
        </p:nvSpPr>
        <p:spPr>
          <a:xfrm>
            <a:off x="926926" y="1082615"/>
            <a:ext cx="1688127" cy="662791"/>
          </a:xfrm>
          <a:prstGeom prst="wedgeRoundRectCallout">
            <a:avLst>
              <a:gd name="adj1" fmla="val 78477"/>
              <a:gd name="adj2" fmla="val 6283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A589E49-E5A4-4FC7-90CC-E1C5DD799151}"/>
              </a:ext>
            </a:extLst>
          </p:cNvPr>
          <p:cNvSpPr txBox="1"/>
          <p:nvPr/>
        </p:nvSpPr>
        <p:spPr>
          <a:xfrm>
            <a:off x="1146573" y="1225987"/>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93503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515B18E-81FE-43C0-AB3F-49933A111C2E}"/>
              </a:ext>
            </a:extLst>
          </p:cNvPr>
          <p:cNvPicPr>
            <a:picLocks noChangeAspect="1"/>
          </p:cNvPicPr>
          <p:nvPr/>
        </p:nvPicPr>
        <p:blipFill>
          <a:blip r:embed="rId2"/>
          <a:stretch>
            <a:fillRect/>
          </a:stretch>
        </p:blipFill>
        <p:spPr>
          <a:xfrm>
            <a:off x="3206046" y="1577732"/>
            <a:ext cx="5830004" cy="3277532"/>
          </a:xfrm>
          <a:prstGeom prst="rect">
            <a:avLst/>
          </a:prstGeom>
        </p:spPr>
      </p:pic>
      <p:sp>
        <p:nvSpPr>
          <p:cNvPr id="2" name="タイトル 1">
            <a:extLst>
              <a:ext uri="{FF2B5EF4-FFF2-40B4-BE49-F238E27FC236}">
                <a16:creationId xmlns:a16="http://schemas.microsoft.com/office/drawing/2014/main" id="{C02E68A6-9CFD-4C9F-A712-DE16B08E4E21}"/>
              </a:ext>
            </a:extLst>
          </p:cNvPr>
          <p:cNvSpPr>
            <a:spLocks noGrp="1"/>
          </p:cNvSpPr>
          <p:nvPr>
            <p:ph type="title"/>
          </p:nvPr>
        </p:nvSpPr>
        <p:spPr>
          <a:xfrm>
            <a:off x="341396" y="366697"/>
            <a:ext cx="8461208" cy="469865"/>
          </a:xfrm>
        </p:spPr>
        <p:txBody>
          <a:bodyPr>
            <a:normAutofit fontScale="90000"/>
          </a:bodyPr>
          <a:lstStyle/>
          <a:p>
            <a:r>
              <a:rPr lang="ja-JP" altLang="en-US" dirty="0"/>
              <a:t>アプリ版の </a:t>
            </a:r>
            <a:r>
              <a:rPr kumimoji="1" lang="en-US" altLang="ja-JP"/>
              <a:t>Excel</a:t>
            </a:r>
            <a:r>
              <a:rPr lang="ja-JP" altLang="en-US" dirty="0"/>
              <a:t> の画面（メニュー、リボン、ワークシートなど）</a:t>
            </a:r>
            <a:endParaRPr kumimoji="1" lang="ja-JP" altLang="en-US" dirty="0"/>
          </a:p>
        </p:txBody>
      </p:sp>
      <p:sp>
        <p:nvSpPr>
          <p:cNvPr id="4" name="スライド番号プレースホルダー 3">
            <a:extLst>
              <a:ext uri="{FF2B5EF4-FFF2-40B4-BE49-F238E27FC236}">
                <a16:creationId xmlns:a16="http://schemas.microsoft.com/office/drawing/2014/main" id="{2E9E7B3D-C899-44B3-AC1B-72B67C4FE3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角丸四角形 3">
            <a:extLst>
              <a:ext uri="{FF2B5EF4-FFF2-40B4-BE49-F238E27FC236}">
                <a16:creationId xmlns:a16="http://schemas.microsoft.com/office/drawing/2014/main" id="{081612AE-8EC2-422D-8D94-2FCA5F989B85}"/>
              </a:ext>
            </a:extLst>
          </p:cNvPr>
          <p:cNvSpPr/>
          <p:nvPr/>
        </p:nvSpPr>
        <p:spPr>
          <a:xfrm>
            <a:off x="3077429" y="1941533"/>
            <a:ext cx="5877037" cy="685457"/>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 name="角丸四角形 4">
            <a:extLst>
              <a:ext uri="{FF2B5EF4-FFF2-40B4-BE49-F238E27FC236}">
                <a16:creationId xmlns:a16="http://schemas.microsoft.com/office/drawing/2014/main" id="{09D27C4D-6194-4A78-9048-3425FC01049F}"/>
              </a:ext>
            </a:extLst>
          </p:cNvPr>
          <p:cNvSpPr/>
          <p:nvPr/>
        </p:nvSpPr>
        <p:spPr>
          <a:xfrm>
            <a:off x="3118221" y="2630109"/>
            <a:ext cx="5877037" cy="2174177"/>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角丸四角形吹き出し 5">
            <a:extLst>
              <a:ext uri="{FF2B5EF4-FFF2-40B4-BE49-F238E27FC236}">
                <a16:creationId xmlns:a16="http://schemas.microsoft.com/office/drawing/2014/main" id="{2F9AC131-0FDB-4451-A63B-C31AE9B1A196}"/>
              </a:ext>
            </a:extLst>
          </p:cNvPr>
          <p:cNvSpPr/>
          <p:nvPr/>
        </p:nvSpPr>
        <p:spPr>
          <a:xfrm>
            <a:off x="1146573" y="1874939"/>
            <a:ext cx="1453874" cy="662791"/>
          </a:xfrm>
          <a:prstGeom prst="wedgeRoundRectCallout">
            <a:avLst>
              <a:gd name="adj1" fmla="val 79769"/>
              <a:gd name="adj2" fmla="val 89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E800A4A-7643-4239-B968-A9ED2B179173}"/>
              </a:ext>
            </a:extLst>
          </p:cNvPr>
          <p:cNvSpPr txBox="1"/>
          <p:nvPr/>
        </p:nvSpPr>
        <p:spPr>
          <a:xfrm>
            <a:off x="3359353" y="6020737"/>
            <a:ext cx="531318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アプリ版の </a:t>
            </a:r>
            <a:r>
              <a:rPr kumimoji="1" lang="en-US" altLang="ja-JP"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2019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の画面を示している）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27B9B06A-B050-4522-915F-462A664F9F62}"/>
              </a:ext>
            </a:extLst>
          </p:cNvPr>
          <p:cNvSpPr txBox="1"/>
          <p:nvPr/>
        </p:nvSpPr>
        <p:spPr>
          <a:xfrm>
            <a:off x="1308908" y="2018416"/>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リボン</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吹き出し 8">
            <a:extLst>
              <a:ext uri="{FF2B5EF4-FFF2-40B4-BE49-F238E27FC236}">
                <a16:creationId xmlns:a16="http://schemas.microsoft.com/office/drawing/2014/main" id="{1ED5AC21-947E-42A6-8288-1D9D9F77665C}"/>
              </a:ext>
            </a:extLst>
          </p:cNvPr>
          <p:cNvSpPr/>
          <p:nvPr/>
        </p:nvSpPr>
        <p:spPr>
          <a:xfrm>
            <a:off x="58280" y="2861410"/>
            <a:ext cx="2650027" cy="2138485"/>
          </a:xfrm>
          <a:prstGeom prst="wedgeRoundRectCallout">
            <a:avLst>
              <a:gd name="adj1" fmla="val 66292"/>
              <a:gd name="adj2" fmla="val -1993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CA5BF1A-5C0E-4816-87C4-9CCF7A1E573F}"/>
              </a:ext>
            </a:extLst>
          </p:cNvPr>
          <p:cNvSpPr txBox="1"/>
          <p:nvPr/>
        </p:nvSpPr>
        <p:spPr>
          <a:xfrm>
            <a:off x="166140" y="3004928"/>
            <a:ext cx="254216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ワークシート</a:t>
            </a:r>
            <a:endParaRPr kumimoji="1" lang="en-US" altLang="ja-JP"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表形式</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で値などが入る．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グラフの挿入</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なども</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可能</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15" name="直線矢印コネクタ 14">
            <a:extLst>
              <a:ext uri="{FF2B5EF4-FFF2-40B4-BE49-F238E27FC236}">
                <a16:creationId xmlns:a16="http://schemas.microsoft.com/office/drawing/2014/main" id="{CDF23EB3-1CFF-4360-AE66-3049FFEDB189}"/>
              </a:ext>
            </a:extLst>
          </p:cNvPr>
          <p:cNvCxnSpPr/>
          <p:nvPr/>
        </p:nvCxnSpPr>
        <p:spPr>
          <a:xfrm flipV="1">
            <a:off x="2945696" y="4770521"/>
            <a:ext cx="520700" cy="704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0701B49-11B6-441D-B1C1-2D79AB40FD71}"/>
              </a:ext>
            </a:extLst>
          </p:cNvPr>
          <p:cNvSpPr/>
          <p:nvPr/>
        </p:nvSpPr>
        <p:spPr>
          <a:xfrm>
            <a:off x="717952" y="5570219"/>
            <a:ext cx="418576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表形式で、値や数式を並べる</a:t>
            </a:r>
          </a:p>
        </p:txBody>
      </p:sp>
      <p:sp>
        <p:nvSpPr>
          <p:cNvPr id="17" name="角丸四角形 3">
            <a:extLst>
              <a:ext uri="{FF2B5EF4-FFF2-40B4-BE49-F238E27FC236}">
                <a16:creationId xmlns:a16="http://schemas.microsoft.com/office/drawing/2014/main" id="{469A531B-A7C1-4845-AE3C-EB9C968329D6}"/>
              </a:ext>
            </a:extLst>
          </p:cNvPr>
          <p:cNvSpPr/>
          <p:nvPr/>
        </p:nvSpPr>
        <p:spPr>
          <a:xfrm>
            <a:off x="3065435" y="1612499"/>
            <a:ext cx="4631810" cy="295894"/>
          </a:xfrm>
          <a:prstGeom prst="roundRect">
            <a:avLst/>
          </a:prstGeom>
          <a:noFill/>
          <a:ln w="50800">
            <a:solidFill>
              <a:srgbClr val="FF0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角丸四角形吹き出し 5">
            <a:extLst>
              <a:ext uri="{FF2B5EF4-FFF2-40B4-BE49-F238E27FC236}">
                <a16:creationId xmlns:a16="http://schemas.microsoft.com/office/drawing/2014/main" id="{3BC75C3C-4C07-4C60-B9C2-58FB148D4AEC}"/>
              </a:ext>
            </a:extLst>
          </p:cNvPr>
          <p:cNvSpPr/>
          <p:nvPr/>
        </p:nvSpPr>
        <p:spPr>
          <a:xfrm>
            <a:off x="926926" y="1082615"/>
            <a:ext cx="1688127" cy="662791"/>
          </a:xfrm>
          <a:prstGeom prst="wedgeRoundRectCallout">
            <a:avLst>
              <a:gd name="adj1" fmla="val 78477"/>
              <a:gd name="adj2" fmla="val 6283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A589E49-E5A4-4FC7-90CC-E1C5DD799151}"/>
              </a:ext>
            </a:extLst>
          </p:cNvPr>
          <p:cNvSpPr txBox="1"/>
          <p:nvPr/>
        </p:nvSpPr>
        <p:spPr>
          <a:xfrm>
            <a:off x="1146573" y="1225987"/>
            <a:ext cx="23673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433764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8610" y="1747349"/>
            <a:ext cx="6741414" cy="1160157"/>
          </a:xfrm>
        </p:spPr>
        <p:txBody>
          <a:bodyPr>
            <a:normAutofit fontScale="92500" lnSpcReduction="20000"/>
          </a:bodyPr>
          <a:lstStyle/>
          <a:p>
            <a:pPr marL="0" indent="0">
              <a:lnSpc>
                <a:spcPct val="110000"/>
              </a:lnSpc>
              <a:buNone/>
            </a:pPr>
            <a:r>
              <a:rPr lang="en-US" altLang="ja-JP" sz="2400" dirty="0"/>
              <a:t>Excel </a:t>
            </a:r>
            <a:r>
              <a:rPr lang="ja-JP" altLang="en-US" sz="2400" dirty="0"/>
              <a:t>の</a:t>
            </a:r>
            <a:r>
              <a:rPr lang="ja-JP" altLang="en-US" sz="2400" b="1" dirty="0">
                <a:solidFill>
                  <a:srgbClr val="C00000"/>
                </a:solidFill>
              </a:rPr>
              <a:t>ワークシート</a:t>
            </a:r>
            <a:r>
              <a:rPr lang="ja-JP" altLang="en-US" sz="2400" dirty="0"/>
              <a:t>（</a:t>
            </a:r>
            <a:r>
              <a:rPr lang="ja-JP" altLang="en-US" sz="2400" dirty="0">
                <a:solidFill>
                  <a:srgbClr val="C00000"/>
                </a:solidFill>
              </a:rPr>
              <a:t>シート</a:t>
            </a:r>
            <a:r>
              <a:rPr lang="ja-JP" altLang="en-US" sz="2400" dirty="0"/>
              <a:t>ともいう）には、表形式で、値や数式を並べる．</a:t>
            </a:r>
            <a:endParaRPr lang="en-US" altLang="ja-JP" sz="2400"/>
          </a:p>
          <a:p>
            <a:pPr marL="0" indent="0">
              <a:lnSpc>
                <a:spcPct val="110000"/>
              </a:lnSpc>
              <a:buNone/>
            </a:pPr>
            <a:r>
              <a:rPr lang="ja-JP" altLang="en-US" sz="2400" dirty="0"/>
              <a:t>グラフの挿入なども可能</a:t>
            </a:r>
            <a:endParaRPr lang="en-US" altLang="ja-JP" sz="2400" dirty="0"/>
          </a:p>
        </p:txBody>
      </p:sp>
      <p:sp>
        <p:nvSpPr>
          <p:cNvPr id="4" name="タイトル 1"/>
          <p:cNvSpPr>
            <a:spLocks noGrp="1"/>
          </p:cNvSpPr>
          <p:nvPr>
            <p:ph type="title"/>
          </p:nvPr>
        </p:nvSpPr>
        <p:spPr>
          <a:xfrm>
            <a:off x="308610" y="384591"/>
            <a:ext cx="7886700" cy="850201"/>
          </a:xfrm>
        </p:spPr>
        <p:txBody>
          <a:bodyPr>
            <a:normAutofit/>
          </a:bodyPr>
          <a:lstStyle/>
          <a:p>
            <a:r>
              <a:rPr kumimoji="1" lang="en-US" altLang="ja-JP" dirty="0"/>
              <a:t>Excel </a:t>
            </a:r>
            <a:r>
              <a:rPr kumimoji="1" lang="ja-JP" altLang="en-US" dirty="0"/>
              <a:t>のワークシート</a:t>
            </a:r>
          </a:p>
        </p:txBody>
      </p:sp>
      <p:pic>
        <p:nvPicPr>
          <p:cNvPr id="7" name="図 6"/>
          <p:cNvPicPr>
            <a:picLocks noChangeAspect="1"/>
          </p:cNvPicPr>
          <p:nvPr/>
        </p:nvPicPr>
        <p:blipFill>
          <a:blip r:embed="rId2"/>
          <a:stretch>
            <a:fillRect/>
          </a:stretch>
        </p:blipFill>
        <p:spPr>
          <a:xfrm>
            <a:off x="650396" y="3281951"/>
            <a:ext cx="7843208" cy="2341256"/>
          </a:xfrm>
          <a:prstGeom prst="rect">
            <a:avLst/>
          </a:prstGeom>
        </p:spPr>
      </p:pic>
      <p:sp>
        <p:nvSpPr>
          <p:cNvPr id="10" name="テキスト ボックス 9"/>
          <p:cNvSpPr txBox="1"/>
          <p:nvPr/>
        </p:nvSpPr>
        <p:spPr>
          <a:xfrm>
            <a:off x="3181251" y="5733794"/>
            <a:ext cx="32217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のワーク</a:t>
            </a: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シートの例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51833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D5B634-4E61-4F67-A74A-4B93FA2F0CDC}"/>
              </a:ext>
            </a:extLst>
          </p:cNvPr>
          <p:cNvSpPr>
            <a:spLocks noGrp="1"/>
          </p:cNvSpPr>
          <p:nvPr>
            <p:ph type="title"/>
          </p:nvPr>
        </p:nvSpPr>
        <p:spPr/>
        <p:txBody>
          <a:bodyPr>
            <a:normAutofit fontScale="90000"/>
          </a:bodyPr>
          <a:lstStyle/>
          <a:p>
            <a:r>
              <a:rPr kumimoji="1" lang="en-US" altLang="ja-JP" dirty="0"/>
              <a:t>Excel </a:t>
            </a:r>
            <a:r>
              <a:rPr kumimoji="1" lang="ja-JP" altLang="en-US" dirty="0"/>
              <a:t>のブック</a:t>
            </a:r>
          </a:p>
        </p:txBody>
      </p:sp>
      <p:sp>
        <p:nvSpPr>
          <p:cNvPr id="3" name="コンテンツ プレースホルダー 2">
            <a:extLst>
              <a:ext uri="{FF2B5EF4-FFF2-40B4-BE49-F238E27FC236}">
                <a16:creationId xmlns:a16="http://schemas.microsoft.com/office/drawing/2014/main" id="{F991E7D7-8444-4CDC-B650-6D64BE3DB10D}"/>
              </a:ext>
            </a:extLst>
          </p:cNvPr>
          <p:cNvSpPr>
            <a:spLocks noGrp="1"/>
          </p:cNvSpPr>
          <p:nvPr>
            <p:ph idx="1"/>
          </p:nvPr>
        </p:nvSpPr>
        <p:spPr/>
        <p:txBody>
          <a:bodyPr/>
          <a:lstStyle/>
          <a:p>
            <a:pPr>
              <a:lnSpc>
                <a:spcPct val="110000"/>
              </a:lnSpc>
            </a:pPr>
            <a:r>
              <a:rPr lang="en-US" altLang="ja-JP" sz="2400" dirty="0"/>
              <a:t>Excel </a:t>
            </a:r>
            <a:r>
              <a:rPr lang="ja-JP" altLang="en-US" sz="2400" dirty="0"/>
              <a:t>の</a:t>
            </a:r>
            <a:r>
              <a:rPr lang="ja-JP" altLang="en-US" sz="2400" b="1" dirty="0">
                <a:solidFill>
                  <a:srgbClr val="C00000"/>
                </a:solidFill>
              </a:rPr>
              <a:t>ブック</a:t>
            </a:r>
            <a:r>
              <a:rPr lang="ja-JP" altLang="en-US" sz="2400" dirty="0"/>
              <a:t>は、</a:t>
            </a:r>
            <a:r>
              <a:rPr lang="en-US" altLang="ja-JP" sz="2400" dirty="0"/>
              <a:t>Excel </a:t>
            </a:r>
            <a:r>
              <a:rPr lang="ja-JP" altLang="en-US" sz="2400" dirty="0"/>
              <a:t>の</a:t>
            </a:r>
            <a:r>
              <a:rPr lang="ja-JP" altLang="en-US" sz="2400" b="1" dirty="0">
                <a:solidFill>
                  <a:srgbClr val="C00000"/>
                </a:solidFill>
              </a:rPr>
              <a:t>ファイル</a:t>
            </a:r>
            <a:r>
              <a:rPr lang="ja-JP" altLang="en-US" sz="2400" dirty="0"/>
              <a:t>のこと</a:t>
            </a:r>
            <a:endParaRPr lang="en-US" altLang="ja-JP" sz="2400" dirty="0"/>
          </a:p>
          <a:p>
            <a:pPr>
              <a:lnSpc>
                <a:spcPct val="110000"/>
              </a:lnSpc>
            </a:pPr>
            <a:r>
              <a:rPr lang="ja-JP" altLang="en-US" sz="2400" dirty="0"/>
              <a:t>１つあるいは複数の</a:t>
            </a:r>
            <a:r>
              <a:rPr lang="ja-JP" altLang="en-US" sz="2400" b="1" dirty="0">
                <a:solidFill>
                  <a:srgbClr val="C00000"/>
                </a:solidFill>
              </a:rPr>
              <a:t>ワークシート</a:t>
            </a:r>
            <a:r>
              <a:rPr lang="ja-JP" altLang="en-US" sz="2400" dirty="0"/>
              <a:t>を、１つの</a:t>
            </a:r>
            <a:r>
              <a:rPr lang="ja-JP" altLang="en-US" sz="2400" b="1" dirty="0">
                <a:solidFill>
                  <a:srgbClr val="C00000"/>
                </a:solidFill>
              </a:rPr>
              <a:t>ブック</a:t>
            </a:r>
            <a:r>
              <a:rPr lang="ja-JP" altLang="en-US" sz="2400" dirty="0"/>
              <a:t>に保存することができる</a:t>
            </a:r>
          </a:p>
          <a:p>
            <a:endParaRPr kumimoji="1" lang="ja-JP" altLang="en-US" dirty="0"/>
          </a:p>
        </p:txBody>
      </p:sp>
      <p:sp>
        <p:nvSpPr>
          <p:cNvPr id="4" name="スライド番号プレースホルダー 3">
            <a:extLst>
              <a:ext uri="{FF2B5EF4-FFF2-40B4-BE49-F238E27FC236}">
                <a16:creationId xmlns:a16="http://schemas.microsoft.com/office/drawing/2014/main" id="{E3E4B8B4-2BE7-4E4D-AA13-6A7F00B08E88}"/>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pic>
        <p:nvPicPr>
          <p:cNvPr id="5" name="図 4">
            <a:extLst>
              <a:ext uri="{FF2B5EF4-FFF2-40B4-BE49-F238E27FC236}">
                <a16:creationId xmlns:a16="http://schemas.microsoft.com/office/drawing/2014/main" id="{4318FF1A-4C5B-4420-9B43-62C56D5042A0}"/>
              </a:ext>
            </a:extLst>
          </p:cNvPr>
          <p:cNvPicPr>
            <a:picLocks noChangeAspect="1"/>
          </p:cNvPicPr>
          <p:nvPr/>
        </p:nvPicPr>
        <p:blipFill>
          <a:blip r:embed="rId2"/>
          <a:stretch>
            <a:fillRect/>
          </a:stretch>
        </p:blipFill>
        <p:spPr>
          <a:xfrm>
            <a:off x="321845" y="3212213"/>
            <a:ext cx="8405084" cy="909360"/>
          </a:xfrm>
          <a:prstGeom prst="rect">
            <a:avLst/>
          </a:prstGeom>
        </p:spPr>
      </p:pic>
      <p:sp>
        <p:nvSpPr>
          <p:cNvPr id="6" name="コンテンツ プレースホルダー 2">
            <a:extLst>
              <a:ext uri="{FF2B5EF4-FFF2-40B4-BE49-F238E27FC236}">
                <a16:creationId xmlns:a16="http://schemas.microsoft.com/office/drawing/2014/main" id="{1309F8AD-FC5C-4397-AE31-E1D646ED4F7F}"/>
              </a:ext>
            </a:extLst>
          </p:cNvPr>
          <p:cNvSpPr txBox="1">
            <a:spLocks/>
          </p:cNvSpPr>
          <p:nvPr/>
        </p:nvSpPr>
        <p:spPr>
          <a:xfrm>
            <a:off x="1060450" y="4223656"/>
            <a:ext cx="7010598" cy="57388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1" lang="ja-JP" altLang="en-US" sz="2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で保</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存するときに、</a:t>
            </a:r>
            <a:r>
              <a:rPr lang="ja-JP" altLang="en-US" sz="2100" dirty="0">
                <a:solidFill>
                  <a:prstClr val="black"/>
                </a:solidFill>
              </a:rPr>
              <a:t>ファイル名などを設定できる．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56151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514350" indent="-514350">
              <a:buFont typeface="+mj-lt"/>
              <a:buAutoNum type="arabicPeriod"/>
            </a:pPr>
            <a:r>
              <a:rPr kumimoji="1" lang="ja-JP" altLang="en-US" sz="2400" dirty="0"/>
              <a:t>データサイエンス</a:t>
            </a:r>
            <a:endParaRPr kumimoji="1" lang="en-US" altLang="ja-JP" sz="2400" dirty="0"/>
          </a:p>
          <a:p>
            <a:pPr marL="514350" indent="-514350">
              <a:buFont typeface="+mj-lt"/>
              <a:buAutoNum type="arabicPeriod"/>
            </a:pPr>
            <a:r>
              <a:rPr kumimoji="1" lang="ja-JP" altLang="en-US" sz="2400" dirty="0"/>
              <a:t>表計算ソフトウエア </a:t>
            </a:r>
            <a:r>
              <a:rPr kumimoji="1" lang="en-US" altLang="ja-JP" sz="2400" dirty="0"/>
              <a:t>Excel</a:t>
            </a:r>
          </a:p>
          <a:p>
            <a:pPr marL="514350" indent="-514350">
              <a:buFont typeface="+mj-lt"/>
              <a:buAutoNum type="arabicPeriod"/>
            </a:pPr>
            <a:r>
              <a:rPr lang="ja-JP" altLang="en-US" sz="2400" dirty="0"/>
              <a:t>散布図（</a:t>
            </a:r>
            <a:r>
              <a:rPr lang="en-US" altLang="ja-JP" sz="2400" dirty="0"/>
              <a:t>Excel </a:t>
            </a:r>
            <a:r>
              <a:rPr lang="ja-JP" altLang="en-US" sz="2400" dirty="0"/>
              <a:t>を使用）</a:t>
            </a:r>
            <a:endParaRPr lang="en-US" altLang="ja-JP" sz="2400" dirty="0"/>
          </a:p>
          <a:p>
            <a:pPr marL="514350" indent="-514350">
              <a:buFont typeface="+mj-lt"/>
              <a:buAutoNum type="arabicPeriod"/>
            </a:pPr>
            <a:r>
              <a:rPr lang="ja-JP" altLang="en-US" sz="2400" dirty="0"/>
              <a:t>合計、平均（</a:t>
            </a:r>
            <a:r>
              <a:rPr lang="en-US" altLang="ja-JP" sz="2400" dirty="0"/>
              <a:t>Excel </a:t>
            </a:r>
            <a:r>
              <a:rPr lang="ja-JP" altLang="en-US" sz="2400" dirty="0"/>
              <a:t>を使用）</a:t>
            </a:r>
            <a:endParaRPr lang="en-US" altLang="ja-JP" sz="2400" dirty="0"/>
          </a:p>
          <a:p>
            <a:pPr marL="514350" indent="-514350">
              <a:buFont typeface="+mj-lt"/>
              <a:buAutoNum type="arabicPeriod"/>
            </a:pPr>
            <a:r>
              <a:rPr kumimoji="1" lang="ja-JP" altLang="en-US" sz="2400" dirty="0"/>
              <a:t>分布</a:t>
            </a:r>
            <a:r>
              <a:rPr lang="ja-JP" altLang="en-US" sz="2400" dirty="0"/>
              <a:t>、</a:t>
            </a:r>
            <a:r>
              <a:rPr kumimoji="1" lang="ja-JP" altLang="en-US" sz="2400" dirty="0"/>
              <a:t>密度</a:t>
            </a:r>
            <a:r>
              <a:rPr lang="ja-JP" altLang="en-US" sz="2400" dirty="0"/>
              <a:t>（</a:t>
            </a:r>
            <a:r>
              <a:rPr lang="en-US" altLang="ja-JP" sz="2400" dirty="0"/>
              <a:t>Excel </a:t>
            </a:r>
            <a:r>
              <a:rPr lang="ja-JP" altLang="en-US" sz="2400" dirty="0"/>
              <a:t>を使用）</a:t>
            </a:r>
            <a:endParaRPr kumimoji="1" lang="en-US" altLang="ja-JP" sz="2400" dirty="0"/>
          </a:p>
          <a:p>
            <a:pPr marL="514350" indent="-514350">
              <a:buFont typeface="+mj-lt"/>
              <a:buAutoNum type="arabicPeriod"/>
            </a:pPr>
            <a:r>
              <a:rPr kumimoji="1" lang="ja-JP" altLang="en-US" sz="2400" dirty="0"/>
              <a:t>人工知能と機械学習</a:t>
            </a:r>
            <a:endParaRPr kumimoji="1" lang="en-US" altLang="ja-JP" sz="2400" dirty="0"/>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3</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12" y="374502"/>
            <a:ext cx="7886700" cy="503396"/>
          </a:xfrm>
        </p:spPr>
        <p:txBody>
          <a:bodyPr>
            <a:noAutofit/>
          </a:bodyPr>
          <a:lstStyle/>
          <a:p>
            <a:r>
              <a:rPr kumimoji="1" lang="en-US" altLang="ja-JP" dirty="0"/>
              <a:t>Excel </a:t>
            </a:r>
            <a:r>
              <a:rPr kumimoji="1" lang="ja-JP" altLang="en-US" dirty="0"/>
              <a:t>のスタート画面</a:t>
            </a:r>
          </a:p>
        </p:txBody>
      </p:sp>
      <p:sp>
        <p:nvSpPr>
          <p:cNvPr id="6" name="テキスト ボックス 5"/>
          <p:cNvSpPr txBox="1"/>
          <p:nvPr/>
        </p:nvSpPr>
        <p:spPr>
          <a:xfrm>
            <a:off x="709404" y="1113324"/>
            <a:ext cx="7144135" cy="10618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Excel </a:t>
            </a: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0" lang="ja-JP" altLang="en-US" sz="21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起動</a:t>
            </a: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すると、</a:t>
            </a:r>
            <a:r>
              <a:rPr kumimoji="0" lang="ja-JP" altLang="en-US" sz="21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a:t>
            </a:r>
            <a:r>
              <a:rPr kumimoji="0"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a:t>
            </a: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スタート画面</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が表示される．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作成したいブックの種類</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を選ぶことができる．</a:t>
            </a:r>
            <a:endParaRPr kumimoji="1" lang="en-US" altLang="ja-JP" sz="2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過去の履歴の確認もできる</a:t>
            </a:r>
          </a:p>
        </p:txBody>
      </p:sp>
      <p:sp>
        <p:nvSpPr>
          <p:cNvPr id="7" name="角丸四角形 6"/>
          <p:cNvSpPr/>
          <p:nvPr/>
        </p:nvSpPr>
        <p:spPr>
          <a:xfrm>
            <a:off x="520700" y="995680"/>
            <a:ext cx="8058149" cy="1252220"/>
          </a:xfrm>
          <a:prstGeom prst="roundRect">
            <a:avLst/>
          </a:prstGeom>
          <a:noFill/>
          <a:ln w="508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404ED767-BD78-4D29-984D-E4866ED181E0}"/>
              </a:ext>
            </a:extLst>
          </p:cNvPr>
          <p:cNvPicPr>
            <a:picLocks noChangeAspect="1"/>
          </p:cNvPicPr>
          <p:nvPr/>
        </p:nvPicPr>
        <p:blipFill>
          <a:blip r:embed="rId2"/>
          <a:stretch>
            <a:fillRect/>
          </a:stretch>
        </p:blipFill>
        <p:spPr>
          <a:xfrm>
            <a:off x="2471566" y="4911762"/>
            <a:ext cx="2811636" cy="1891705"/>
          </a:xfrm>
          <a:prstGeom prst="rect">
            <a:avLst/>
          </a:prstGeom>
        </p:spPr>
      </p:pic>
      <p:sp>
        <p:nvSpPr>
          <p:cNvPr id="8" name="テキスト ボックス 7">
            <a:extLst>
              <a:ext uri="{FF2B5EF4-FFF2-40B4-BE49-F238E27FC236}">
                <a16:creationId xmlns:a16="http://schemas.microsoft.com/office/drawing/2014/main" id="{F5697EF4-D7B8-4427-B558-F014570BED46}"/>
              </a:ext>
            </a:extLst>
          </p:cNvPr>
          <p:cNvSpPr txBox="1"/>
          <p:nvPr/>
        </p:nvSpPr>
        <p:spPr>
          <a:xfrm>
            <a:off x="618989" y="5810079"/>
            <a:ext cx="1261884"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アプリ版</a:t>
            </a:r>
          </a:p>
        </p:txBody>
      </p:sp>
      <p:sp>
        <p:nvSpPr>
          <p:cNvPr id="9" name="テキスト ボックス 8">
            <a:extLst>
              <a:ext uri="{FF2B5EF4-FFF2-40B4-BE49-F238E27FC236}">
                <a16:creationId xmlns:a16="http://schemas.microsoft.com/office/drawing/2014/main" id="{93B0DB8F-0428-4ACC-BC9A-ACACF6ACD074}"/>
              </a:ext>
            </a:extLst>
          </p:cNvPr>
          <p:cNvSpPr txBox="1"/>
          <p:nvPr/>
        </p:nvSpPr>
        <p:spPr>
          <a:xfrm>
            <a:off x="559547" y="3174305"/>
            <a:ext cx="1800493"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オンライン版</a:t>
            </a:r>
          </a:p>
        </p:txBody>
      </p:sp>
      <p:pic>
        <p:nvPicPr>
          <p:cNvPr id="3" name="図 2">
            <a:extLst>
              <a:ext uri="{FF2B5EF4-FFF2-40B4-BE49-F238E27FC236}">
                <a16:creationId xmlns:a16="http://schemas.microsoft.com/office/drawing/2014/main" id="{33FB5D55-49DB-4A49-8F81-9963770B145A}"/>
              </a:ext>
            </a:extLst>
          </p:cNvPr>
          <p:cNvPicPr>
            <a:picLocks noChangeAspect="1"/>
          </p:cNvPicPr>
          <p:nvPr/>
        </p:nvPicPr>
        <p:blipFill>
          <a:blip r:embed="rId3"/>
          <a:stretch>
            <a:fillRect/>
          </a:stretch>
        </p:blipFill>
        <p:spPr>
          <a:xfrm>
            <a:off x="2471565" y="2782916"/>
            <a:ext cx="2811636" cy="1827185"/>
          </a:xfrm>
          <a:prstGeom prst="rect">
            <a:avLst/>
          </a:prstGeom>
        </p:spPr>
      </p:pic>
      <p:sp>
        <p:nvSpPr>
          <p:cNvPr id="4" name="正方形/長方形 3">
            <a:extLst>
              <a:ext uri="{FF2B5EF4-FFF2-40B4-BE49-F238E27FC236}">
                <a16:creationId xmlns:a16="http://schemas.microsoft.com/office/drawing/2014/main" id="{FDB37D77-3054-4F28-8706-7E8341E48385}"/>
              </a:ext>
            </a:extLst>
          </p:cNvPr>
          <p:cNvSpPr/>
          <p:nvPr/>
        </p:nvSpPr>
        <p:spPr>
          <a:xfrm>
            <a:off x="6121400" y="2292797"/>
            <a:ext cx="297815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この授業では「新しい空白のブック」を使う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255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2ECC7-915E-4CE0-B3A2-7F7829E78B8C}"/>
              </a:ext>
            </a:extLst>
          </p:cNvPr>
          <p:cNvSpPr>
            <a:spLocks noGrp="1"/>
          </p:cNvSpPr>
          <p:nvPr>
            <p:ph type="title"/>
          </p:nvPr>
        </p:nvSpPr>
        <p:spPr/>
        <p:txBody>
          <a:bodyPr>
            <a:normAutofit fontScale="90000"/>
          </a:bodyPr>
          <a:lstStyle/>
          <a:p>
            <a:r>
              <a:rPr kumimoji="1" lang="ja-JP" altLang="en-US" dirty="0"/>
              <a:t>アクティブセル</a:t>
            </a:r>
          </a:p>
        </p:txBody>
      </p:sp>
      <p:sp>
        <p:nvSpPr>
          <p:cNvPr id="3" name="コンテンツ プレースホルダー 2">
            <a:extLst>
              <a:ext uri="{FF2B5EF4-FFF2-40B4-BE49-F238E27FC236}">
                <a16:creationId xmlns:a16="http://schemas.microsoft.com/office/drawing/2014/main" id="{5F26A6EF-9579-4BAD-A249-71D3B295CDF5}"/>
              </a:ext>
            </a:extLst>
          </p:cNvPr>
          <p:cNvSpPr>
            <a:spLocks noGrp="1"/>
          </p:cNvSpPr>
          <p:nvPr>
            <p:ph idx="1"/>
          </p:nvPr>
        </p:nvSpPr>
        <p:spPr/>
        <p:txBody>
          <a:bodyPr/>
          <a:lstStyle/>
          <a:p>
            <a:r>
              <a:rPr kumimoji="1" lang="en-US" altLang="ja-JP" dirty="0"/>
              <a:t>Excel </a:t>
            </a:r>
            <a:r>
              <a:rPr kumimoji="1" lang="ja-JP" altLang="en-US" dirty="0" err="1"/>
              <a:t>での</a:t>
            </a:r>
            <a:r>
              <a:rPr kumimoji="1" lang="ja-JP" altLang="en-US" dirty="0"/>
              <a:t>編集中のセル</a:t>
            </a:r>
          </a:p>
        </p:txBody>
      </p:sp>
      <p:sp>
        <p:nvSpPr>
          <p:cNvPr id="4" name="スライド番号プレースホルダー 3">
            <a:extLst>
              <a:ext uri="{FF2B5EF4-FFF2-40B4-BE49-F238E27FC236}">
                <a16:creationId xmlns:a16="http://schemas.microsoft.com/office/drawing/2014/main" id="{A322AF46-1D27-4BEB-AE82-04EF9928B2A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14BDE42-62E6-4948-98C0-CD342A678E6B}"/>
              </a:ext>
            </a:extLst>
          </p:cNvPr>
          <p:cNvPicPr>
            <a:picLocks noChangeAspect="1"/>
          </p:cNvPicPr>
          <p:nvPr/>
        </p:nvPicPr>
        <p:blipFill>
          <a:blip r:embed="rId2"/>
          <a:stretch>
            <a:fillRect/>
          </a:stretch>
        </p:blipFill>
        <p:spPr>
          <a:xfrm>
            <a:off x="175599" y="1805202"/>
            <a:ext cx="6723675" cy="4691275"/>
          </a:xfrm>
          <a:prstGeom prst="rect">
            <a:avLst/>
          </a:prstGeom>
        </p:spPr>
      </p:pic>
    </p:spTree>
    <p:extLst>
      <p:ext uri="{BB962C8B-B14F-4D97-AF65-F5344CB8AC3E}">
        <p14:creationId xmlns:p14="http://schemas.microsoft.com/office/powerpoint/2010/main" val="159569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4810275" y="2388179"/>
            <a:ext cx="3953466" cy="1798078"/>
          </a:xfrm>
          <a:prstGeom prst="rect">
            <a:avLst/>
          </a:prstGeom>
        </p:spPr>
      </p:pic>
      <p:sp>
        <p:nvSpPr>
          <p:cNvPr id="2" name="タイトル 1"/>
          <p:cNvSpPr>
            <a:spLocks noGrp="1"/>
          </p:cNvSpPr>
          <p:nvPr>
            <p:ph type="title"/>
          </p:nvPr>
        </p:nvSpPr>
        <p:spPr>
          <a:xfrm>
            <a:off x="237818" y="317073"/>
            <a:ext cx="7886700" cy="503396"/>
          </a:xfrm>
        </p:spPr>
        <p:txBody>
          <a:bodyPr>
            <a:normAutofit fontScale="90000"/>
          </a:bodyPr>
          <a:lstStyle/>
          <a:p>
            <a:r>
              <a:rPr kumimoji="1" lang="ja-JP" altLang="en-US" dirty="0"/>
              <a:t>アクティブセルでの数式の入力　</a:t>
            </a:r>
          </a:p>
        </p:txBody>
      </p:sp>
      <p:sp>
        <p:nvSpPr>
          <p:cNvPr id="4" name="右矢印 3"/>
          <p:cNvSpPr/>
          <p:nvPr/>
        </p:nvSpPr>
        <p:spPr>
          <a:xfrm>
            <a:off x="4251961" y="2859239"/>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1"/>
          <p:cNvSpPr txBox="1">
            <a:spLocks/>
          </p:cNvSpPr>
          <p:nvPr/>
        </p:nvSpPr>
        <p:spPr>
          <a:xfrm>
            <a:off x="5174391" y="4432702"/>
            <a:ext cx="3795409" cy="138546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入力を終わりたい</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ので</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en-US" altLang="ja-JP"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Enter </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キーを押す</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すると、数式が</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自動計算</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される</a:t>
            </a:r>
          </a:p>
        </p:txBody>
      </p:sp>
      <p:sp>
        <p:nvSpPr>
          <p:cNvPr id="7" name="正方形/長方形 6"/>
          <p:cNvSpPr/>
          <p:nvPr/>
        </p:nvSpPr>
        <p:spPr>
          <a:xfrm>
            <a:off x="6088122" y="3694126"/>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583660" y="1412272"/>
            <a:ext cx="8560340" cy="975908"/>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を入力したいときは、</a:t>
            </a: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頭</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に</a:t>
            </a: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半角の「</a:t>
            </a:r>
            <a:r>
              <a:rPr kumimoji="1" lang="en-US" altLang="ja-JP"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3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を付ける</a:t>
            </a:r>
            <a:endParaRPr kumimoji="1" lang="en-US" altLang="ja-JP"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pic>
        <p:nvPicPr>
          <p:cNvPr id="9" name="図 8"/>
          <p:cNvPicPr>
            <a:picLocks noChangeAspect="1"/>
          </p:cNvPicPr>
          <p:nvPr/>
        </p:nvPicPr>
        <p:blipFill>
          <a:blip r:embed="rId3"/>
          <a:stretch>
            <a:fillRect/>
          </a:stretch>
        </p:blipFill>
        <p:spPr>
          <a:xfrm>
            <a:off x="0" y="2388180"/>
            <a:ext cx="3953466" cy="1798078"/>
          </a:xfrm>
          <a:prstGeom prst="rect">
            <a:avLst/>
          </a:prstGeom>
        </p:spPr>
      </p:pic>
      <p:sp>
        <p:nvSpPr>
          <p:cNvPr id="11" name="タイトル 1"/>
          <p:cNvSpPr txBox="1">
            <a:spLocks/>
          </p:cNvSpPr>
          <p:nvPr/>
        </p:nvSpPr>
        <p:spPr>
          <a:xfrm>
            <a:off x="126164" y="4432702"/>
            <a:ext cx="4727886"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キーボードで「</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=100+200</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」と</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打つと、</a:t>
            </a:r>
            <a:r>
              <a:rPr kumimoji="1" lang="ja-JP" altLang="en-US" sz="21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に数式が入る</a:t>
            </a:r>
          </a:p>
        </p:txBody>
      </p:sp>
    </p:spTree>
    <p:extLst>
      <p:ext uri="{BB962C8B-B14F-4D97-AF65-F5344CB8AC3E}">
        <p14:creationId xmlns:p14="http://schemas.microsoft.com/office/powerpoint/2010/main" val="3677901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711" y="333412"/>
            <a:ext cx="7886700" cy="503396"/>
          </a:xfrm>
        </p:spPr>
        <p:txBody>
          <a:bodyPr>
            <a:normAutofit fontScale="90000"/>
          </a:bodyPr>
          <a:lstStyle/>
          <a:p>
            <a:r>
              <a:rPr kumimoji="1" lang="ja-JP" altLang="en-US" dirty="0"/>
              <a:t>数式バーで数式の確認①</a:t>
            </a:r>
          </a:p>
        </p:txBody>
      </p:sp>
      <p:pic>
        <p:nvPicPr>
          <p:cNvPr id="3" name="図 2"/>
          <p:cNvPicPr>
            <a:picLocks noChangeAspect="1"/>
          </p:cNvPicPr>
          <p:nvPr/>
        </p:nvPicPr>
        <p:blipFill>
          <a:blip r:embed="rId2"/>
          <a:stretch>
            <a:fillRect/>
          </a:stretch>
        </p:blipFill>
        <p:spPr>
          <a:xfrm>
            <a:off x="80159" y="2597410"/>
            <a:ext cx="3596418" cy="1635689"/>
          </a:xfrm>
          <a:prstGeom prst="rect">
            <a:avLst/>
          </a:prstGeom>
        </p:spPr>
      </p:pic>
      <p:sp>
        <p:nvSpPr>
          <p:cNvPr id="4" name="右矢印 3"/>
          <p:cNvSpPr/>
          <p:nvPr/>
        </p:nvSpPr>
        <p:spPr>
          <a:xfrm>
            <a:off x="4000280" y="3194029"/>
            <a:ext cx="331839" cy="81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a:blip r:embed="rId3"/>
          <a:stretch>
            <a:fillRect/>
          </a:stretch>
        </p:blipFill>
        <p:spPr>
          <a:xfrm>
            <a:off x="4655822" y="2597410"/>
            <a:ext cx="4277396" cy="1945405"/>
          </a:xfrm>
          <a:prstGeom prst="rect">
            <a:avLst/>
          </a:prstGeom>
        </p:spPr>
      </p:pic>
      <p:sp>
        <p:nvSpPr>
          <p:cNvPr id="6" name="正方形/長方形 5"/>
          <p:cNvSpPr/>
          <p:nvPr/>
        </p:nvSpPr>
        <p:spPr>
          <a:xfrm>
            <a:off x="5969178" y="3971393"/>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783482" y="2643646"/>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2702823" y="4764949"/>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300</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」のところを</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クリック</a:t>
            </a:r>
            <a:endParaRPr kumimoji="1" lang="en-US" altLang="ja-JP"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9" name="タイトル 1"/>
          <p:cNvSpPr txBox="1">
            <a:spLocks/>
          </p:cNvSpPr>
          <p:nvPr/>
        </p:nvSpPr>
        <p:spPr>
          <a:xfrm>
            <a:off x="5998330" y="4478047"/>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が動く</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0" name="タイトル 1"/>
          <p:cNvSpPr txBox="1">
            <a:spLocks/>
          </p:cNvSpPr>
          <p:nvPr/>
        </p:nvSpPr>
        <p:spPr>
          <a:xfrm>
            <a:off x="5885409" y="1465044"/>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数式バーに</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数式が表示される</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ここで修正もできる</a:t>
            </a: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15184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4575663" y="2516361"/>
            <a:ext cx="4339737" cy="1973758"/>
          </a:xfrm>
          <a:prstGeom prst="rect">
            <a:avLst/>
          </a:prstGeom>
        </p:spPr>
      </p:pic>
      <p:sp>
        <p:nvSpPr>
          <p:cNvPr id="2" name="タイトル 1"/>
          <p:cNvSpPr>
            <a:spLocks noGrp="1"/>
          </p:cNvSpPr>
          <p:nvPr>
            <p:ph type="title"/>
          </p:nvPr>
        </p:nvSpPr>
        <p:spPr>
          <a:xfrm>
            <a:off x="308610" y="390667"/>
            <a:ext cx="7886700" cy="503396"/>
          </a:xfrm>
        </p:spPr>
        <p:txBody>
          <a:bodyPr>
            <a:normAutofit fontScale="90000"/>
          </a:bodyPr>
          <a:lstStyle/>
          <a:p>
            <a:r>
              <a:rPr kumimoji="1" lang="ja-JP" altLang="en-US" dirty="0"/>
              <a:t>数式バーで数式の確認②</a:t>
            </a:r>
          </a:p>
        </p:txBody>
      </p:sp>
      <p:pic>
        <p:nvPicPr>
          <p:cNvPr id="3" name="図 2"/>
          <p:cNvPicPr>
            <a:picLocks noChangeAspect="1"/>
          </p:cNvPicPr>
          <p:nvPr/>
        </p:nvPicPr>
        <p:blipFill>
          <a:blip r:embed="rId3"/>
          <a:stretch>
            <a:fillRect/>
          </a:stretch>
        </p:blipFill>
        <p:spPr>
          <a:xfrm>
            <a:off x="0" y="2539948"/>
            <a:ext cx="3596418" cy="1635689"/>
          </a:xfrm>
          <a:prstGeom prst="rect">
            <a:avLst/>
          </a:prstGeom>
        </p:spPr>
      </p:pic>
      <p:sp>
        <p:nvSpPr>
          <p:cNvPr id="4" name="右矢印 3"/>
          <p:cNvSpPr/>
          <p:nvPr/>
        </p:nvSpPr>
        <p:spPr>
          <a:xfrm>
            <a:off x="3920121" y="3136567"/>
            <a:ext cx="331839" cy="81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p:cNvSpPr/>
          <p:nvPr/>
        </p:nvSpPr>
        <p:spPr>
          <a:xfrm>
            <a:off x="5889019" y="3913931"/>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703323" y="2586185"/>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2622665" y="4707487"/>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300</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」のところを</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7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ダブル</a:t>
            </a:r>
            <a:r>
              <a:rPr kumimoji="1" lang="ja-JP" altLang="en-US"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クリック</a:t>
            </a:r>
            <a:endParaRPr kumimoji="1" lang="en-US" altLang="ja-JP" sz="2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9" name="タイトル 1"/>
          <p:cNvSpPr txBox="1">
            <a:spLocks/>
          </p:cNvSpPr>
          <p:nvPr/>
        </p:nvSpPr>
        <p:spPr>
          <a:xfrm>
            <a:off x="5918171" y="4420585"/>
            <a:ext cx="3258591" cy="124111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のところに数式が表示される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（ここでも修正できる）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p:cNvSpPr txBox="1">
            <a:spLocks/>
          </p:cNvSpPr>
          <p:nvPr/>
        </p:nvSpPr>
        <p:spPr>
          <a:xfrm>
            <a:off x="6002776" y="1425913"/>
            <a:ext cx="3258591"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数式バーに</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数式が表示される</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ここで修正もできる</a:t>
            </a: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4283891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8321" y="307749"/>
            <a:ext cx="7886700" cy="503396"/>
          </a:xfrm>
        </p:spPr>
        <p:txBody>
          <a:bodyPr>
            <a:normAutofit fontScale="90000"/>
          </a:bodyPr>
          <a:lstStyle/>
          <a:p>
            <a:r>
              <a:rPr kumimoji="1" lang="ja-JP" altLang="en-US" dirty="0"/>
              <a:t>アクティブセルでの数式の入力　</a:t>
            </a:r>
          </a:p>
        </p:txBody>
      </p:sp>
      <p:sp>
        <p:nvSpPr>
          <p:cNvPr id="4" name="右矢印 3"/>
          <p:cNvSpPr/>
          <p:nvPr/>
        </p:nvSpPr>
        <p:spPr>
          <a:xfrm>
            <a:off x="4456201" y="2840592"/>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1"/>
          <p:cNvSpPr txBox="1">
            <a:spLocks/>
          </p:cNvSpPr>
          <p:nvPr/>
        </p:nvSpPr>
        <p:spPr>
          <a:xfrm>
            <a:off x="5174391" y="4432702"/>
            <a:ext cx="3795409" cy="975908"/>
          </a:xfrm>
          <a:prstGeom prst="rect">
            <a:avLst/>
          </a:prstGeom>
        </p:spPr>
        <p:txBody>
          <a:bodyPr vert="horz" lIns="68580" tIns="34290" rIns="68580" bIns="34290" rtlCol="0" anchor="ctr">
            <a:normAutofit fontScale="82500" lnSpcReduction="200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入力を終わりたい</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ので</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en-US" altLang="ja-JP"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Enter </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キーを押す</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すると、数式が</a:t>
            </a:r>
            <a:r>
              <a:rPr kumimoji="1" lang="ja-JP" altLang="en-US" sz="21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自動計算</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される</a:t>
            </a:r>
          </a:p>
        </p:txBody>
      </p:sp>
      <p:sp>
        <p:nvSpPr>
          <p:cNvPr id="7" name="正方形/長方形 6"/>
          <p:cNvSpPr/>
          <p:nvPr/>
        </p:nvSpPr>
        <p:spPr>
          <a:xfrm>
            <a:off x="6088122" y="3694126"/>
            <a:ext cx="983974" cy="3501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583660" y="1412272"/>
            <a:ext cx="8560340" cy="97590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33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33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j-cs"/>
              </a:rPr>
              <a:t>B3+B4</a:t>
            </a:r>
            <a:r>
              <a:rPr kumimoji="1" lang="ja-JP" altLang="en-US"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」のような数式もある</a:t>
            </a:r>
            <a:endParaRPr kumimoji="1" lang="en-US" altLang="ja-JP" sz="3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1" name="タイトル 1"/>
          <p:cNvSpPr txBox="1">
            <a:spLocks/>
          </p:cNvSpPr>
          <p:nvPr/>
        </p:nvSpPr>
        <p:spPr>
          <a:xfrm>
            <a:off x="126164" y="4432702"/>
            <a:ext cx="4727886" cy="97590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キーボードで「</a:t>
            </a:r>
            <a:r>
              <a:rPr kumimoji="1" lang="en-US" altLang="ja-JP"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a:t>
            </a:r>
            <a:r>
              <a:rPr kumimoji="1" lang="en-US" altLang="ja-JP" sz="21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j-cs"/>
              </a:rPr>
              <a:t>B3+B4</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」と</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打つと、</a:t>
            </a: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j-cs"/>
              </a:rPr>
              <a:t>アクティブセル</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に数式が入る</a:t>
            </a:r>
          </a:p>
        </p:txBody>
      </p:sp>
      <p:pic>
        <p:nvPicPr>
          <p:cNvPr id="3" name="図 2"/>
          <p:cNvPicPr>
            <a:picLocks noChangeAspect="1"/>
          </p:cNvPicPr>
          <p:nvPr/>
        </p:nvPicPr>
        <p:blipFill>
          <a:blip r:embed="rId2"/>
          <a:stretch>
            <a:fillRect/>
          </a:stretch>
        </p:blipFill>
        <p:spPr>
          <a:xfrm>
            <a:off x="60600" y="2296016"/>
            <a:ext cx="4156106" cy="1890241"/>
          </a:xfrm>
          <a:prstGeom prst="rect">
            <a:avLst/>
          </a:prstGeom>
        </p:spPr>
      </p:pic>
      <p:pic>
        <p:nvPicPr>
          <p:cNvPr id="6" name="図 5"/>
          <p:cNvPicPr>
            <a:picLocks noChangeAspect="1"/>
          </p:cNvPicPr>
          <p:nvPr/>
        </p:nvPicPr>
        <p:blipFill>
          <a:blip r:embed="rId3"/>
          <a:stretch>
            <a:fillRect/>
          </a:stretch>
        </p:blipFill>
        <p:spPr>
          <a:xfrm>
            <a:off x="4863830" y="2415272"/>
            <a:ext cx="4008791" cy="1823240"/>
          </a:xfrm>
          <a:prstGeom prst="rect">
            <a:avLst/>
          </a:prstGeom>
        </p:spPr>
      </p:pic>
    </p:spTree>
    <p:extLst>
      <p:ext uri="{BB962C8B-B14F-4D97-AF65-F5344CB8AC3E}">
        <p14:creationId xmlns:p14="http://schemas.microsoft.com/office/powerpoint/2010/main" val="3604048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9708" y="393073"/>
            <a:ext cx="7886700" cy="503396"/>
          </a:xfrm>
        </p:spPr>
        <p:txBody>
          <a:bodyPr>
            <a:noAutofit/>
          </a:bodyPr>
          <a:lstStyle/>
          <a:p>
            <a:r>
              <a:rPr kumimoji="1" lang="en-US" altLang="ja-JP" dirty="0"/>
              <a:t>Excel </a:t>
            </a:r>
            <a:r>
              <a:rPr lang="ja-JP" altLang="en-US" dirty="0"/>
              <a:t>の数式</a:t>
            </a:r>
            <a:endParaRPr kumimoji="1" lang="ja-JP" altLang="en-US" dirty="0"/>
          </a:p>
        </p:txBody>
      </p:sp>
      <p:sp>
        <p:nvSpPr>
          <p:cNvPr id="3" name="コンテンツ プレースホルダー 2"/>
          <p:cNvSpPr>
            <a:spLocks noGrp="1"/>
          </p:cNvSpPr>
          <p:nvPr>
            <p:ph idx="1"/>
          </p:nvPr>
        </p:nvSpPr>
        <p:spPr>
          <a:xfrm>
            <a:off x="308610" y="1769269"/>
            <a:ext cx="8515350" cy="1434942"/>
          </a:xfrm>
        </p:spPr>
        <p:txBody>
          <a:bodyPr>
            <a:noAutofit/>
          </a:bodyPr>
          <a:lstStyle/>
          <a:p>
            <a:pPr>
              <a:lnSpc>
                <a:spcPct val="110000"/>
              </a:lnSpc>
            </a:pPr>
            <a:r>
              <a:rPr kumimoji="1" lang="en-US" altLang="ja-JP" dirty="0"/>
              <a:t>Excel </a:t>
            </a:r>
            <a:r>
              <a:rPr kumimoji="1" lang="ja-JP" altLang="en-US" dirty="0"/>
              <a:t>では、数式の頭に、</a:t>
            </a:r>
            <a:r>
              <a:rPr kumimoji="1" lang="ja-JP" altLang="en-US" b="1" dirty="0">
                <a:solidFill>
                  <a:srgbClr val="FF0000"/>
                </a:solidFill>
              </a:rPr>
              <a:t>半角の「</a:t>
            </a:r>
            <a:r>
              <a:rPr lang="en-US" altLang="ja-JP" b="1" dirty="0">
                <a:solidFill>
                  <a:srgbClr val="FF0000"/>
                </a:solidFill>
              </a:rPr>
              <a:t>=</a:t>
            </a:r>
            <a:r>
              <a:rPr kumimoji="1" lang="ja-JP" altLang="en-US" b="1" dirty="0">
                <a:solidFill>
                  <a:srgbClr val="FF0000"/>
                </a:solidFill>
              </a:rPr>
              <a:t>」</a:t>
            </a:r>
            <a:r>
              <a:rPr kumimoji="1" lang="ja-JP" altLang="en-US" dirty="0"/>
              <a:t>を付ける</a:t>
            </a:r>
            <a:endParaRPr kumimoji="1" lang="en-US" altLang="ja-JP" dirty="0"/>
          </a:p>
          <a:p>
            <a:pPr>
              <a:lnSpc>
                <a:spcPct val="110000"/>
              </a:lnSpc>
            </a:pPr>
            <a:endParaRPr lang="en-US" altLang="ja-JP" dirty="0"/>
          </a:p>
          <a:p>
            <a:pPr>
              <a:lnSpc>
                <a:spcPct val="110000"/>
              </a:lnSpc>
            </a:pPr>
            <a:r>
              <a:rPr kumimoji="1" lang="ja-JP" altLang="en-US" dirty="0"/>
              <a:t>数式は、</a:t>
            </a:r>
            <a:r>
              <a:rPr kumimoji="1" lang="ja-JP" altLang="en-US" b="1" dirty="0">
                <a:solidFill>
                  <a:srgbClr val="FF0000"/>
                </a:solidFill>
              </a:rPr>
              <a:t>半角文字</a:t>
            </a:r>
            <a:r>
              <a:rPr kumimoji="1" lang="ja-JP" altLang="en-US" dirty="0"/>
              <a:t>である</a:t>
            </a:r>
            <a:endParaRPr kumimoji="1" lang="en-US" altLang="ja-JP" dirty="0"/>
          </a:p>
          <a:p>
            <a:pPr>
              <a:lnSpc>
                <a:spcPct val="110000"/>
              </a:lnSpc>
            </a:pPr>
            <a:endParaRPr lang="en-US" altLang="ja-JP" dirty="0"/>
          </a:p>
          <a:p>
            <a:pPr>
              <a:lnSpc>
                <a:spcPct val="110000"/>
              </a:lnSpc>
            </a:pPr>
            <a:r>
              <a:rPr kumimoji="1" lang="ja-JP" altLang="en-US" dirty="0"/>
              <a:t>数式の中には、</a:t>
            </a:r>
            <a:r>
              <a:rPr kumimoji="1" lang="ja-JP" altLang="en-US" b="1" dirty="0">
                <a:solidFill>
                  <a:srgbClr val="C00000"/>
                </a:solidFill>
              </a:rPr>
              <a:t>番地</a:t>
            </a:r>
            <a:r>
              <a:rPr kumimoji="1" lang="ja-JP" altLang="en-US" dirty="0"/>
              <a:t>（「</a:t>
            </a:r>
            <a:r>
              <a:rPr kumimoji="1" lang="en-US" altLang="ja-JP" dirty="0" err="1"/>
              <a:t>B3</a:t>
            </a:r>
            <a:r>
              <a:rPr kumimoji="1" lang="ja-JP" altLang="en-US" dirty="0"/>
              <a:t>」や</a:t>
            </a:r>
            <a:r>
              <a:rPr lang="ja-JP" altLang="en-US" dirty="0"/>
              <a:t>「</a:t>
            </a:r>
            <a:r>
              <a:rPr lang="en-US" altLang="ja-JP" dirty="0" err="1"/>
              <a:t>B4</a:t>
            </a:r>
            <a:r>
              <a:rPr lang="ja-JP" altLang="en-US" dirty="0"/>
              <a:t>」など）</a:t>
            </a:r>
            <a:r>
              <a:rPr kumimoji="1" lang="ja-JP" altLang="en-US" dirty="0"/>
              <a:t>を書くことができる</a:t>
            </a:r>
          </a:p>
        </p:txBody>
      </p:sp>
    </p:spTree>
    <p:extLst>
      <p:ext uri="{BB962C8B-B14F-4D97-AF65-F5344CB8AC3E}">
        <p14:creationId xmlns:p14="http://schemas.microsoft.com/office/powerpoint/2010/main" val="302453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59524" y="1497330"/>
            <a:ext cx="4269318" cy="2878373"/>
          </a:xfrm>
          <a:prstGeom prst="rect">
            <a:avLst/>
          </a:prstGeom>
        </p:spPr>
      </p:pic>
      <p:sp>
        <p:nvSpPr>
          <p:cNvPr id="2" name="タイトル 1"/>
          <p:cNvSpPr>
            <a:spLocks noGrp="1"/>
          </p:cNvSpPr>
          <p:nvPr>
            <p:ph type="title"/>
          </p:nvPr>
        </p:nvSpPr>
        <p:spPr>
          <a:xfrm>
            <a:off x="308610" y="311442"/>
            <a:ext cx="7886700" cy="503396"/>
          </a:xfrm>
        </p:spPr>
        <p:txBody>
          <a:bodyPr>
            <a:normAutofit fontScale="90000"/>
          </a:bodyPr>
          <a:lstStyle/>
          <a:p>
            <a:r>
              <a:rPr kumimoji="1" lang="ja-JP" altLang="en-US" dirty="0"/>
              <a:t>セルの数式と値のクリア</a:t>
            </a:r>
          </a:p>
        </p:txBody>
      </p:sp>
      <p:cxnSp>
        <p:nvCxnSpPr>
          <p:cNvPr id="5" name="直線矢印コネクタ 4"/>
          <p:cNvCxnSpPr/>
          <p:nvPr/>
        </p:nvCxnSpPr>
        <p:spPr>
          <a:xfrm flipV="1">
            <a:off x="2294183" y="4149734"/>
            <a:ext cx="404291" cy="509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a:spLocks noGrp="1"/>
          </p:cNvSpPr>
          <p:nvPr>
            <p:ph idx="1"/>
          </p:nvPr>
        </p:nvSpPr>
        <p:spPr>
          <a:xfrm>
            <a:off x="770780" y="5000425"/>
            <a:ext cx="5091704" cy="881056"/>
          </a:xfrm>
        </p:spPr>
        <p:txBody>
          <a:bodyPr>
            <a:normAutofit fontScale="92500" lnSpcReduction="20000"/>
          </a:bodyPr>
          <a:lstStyle/>
          <a:p>
            <a:pPr marL="0" indent="0">
              <a:lnSpc>
                <a:spcPct val="110000"/>
              </a:lnSpc>
              <a:buNone/>
            </a:pPr>
            <a:r>
              <a:rPr lang="ja-JP" altLang="en-US" sz="2400" b="1" u="sng" dirty="0">
                <a:solidFill>
                  <a:srgbClr val="FF0000"/>
                </a:solidFill>
              </a:rPr>
              <a:t>クリア</a:t>
            </a:r>
            <a:r>
              <a:rPr lang="ja-JP" altLang="en-US" sz="2400" dirty="0"/>
              <a:t>したい</a:t>
            </a:r>
            <a:r>
              <a:rPr lang="ja-JP" altLang="en-US" sz="2400" dirty="0">
                <a:solidFill>
                  <a:srgbClr val="C00000"/>
                </a:solidFill>
              </a:rPr>
              <a:t>セル</a:t>
            </a:r>
            <a:r>
              <a:rPr lang="ja-JP" altLang="en-US" sz="2400" dirty="0"/>
              <a:t>を</a:t>
            </a:r>
            <a:r>
              <a:rPr lang="ja-JP" altLang="en-US" sz="2400" b="1" u="sng" dirty="0">
                <a:solidFill>
                  <a:srgbClr val="FF0000"/>
                </a:solidFill>
              </a:rPr>
              <a:t>右クリック</a:t>
            </a:r>
            <a:r>
              <a:rPr lang="ja-JP" altLang="en-US" sz="2400" dirty="0"/>
              <a:t>して、</a:t>
            </a:r>
            <a:endParaRPr lang="en-US" altLang="ja-JP" sz="2400" dirty="0"/>
          </a:p>
          <a:p>
            <a:pPr marL="0" indent="0">
              <a:lnSpc>
                <a:spcPct val="110000"/>
              </a:lnSpc>
              <a:buNone/>
            </a:pPr>
            <a:r>
              <a:rPr lang="ja-JP" altLang="en-US" sz="2400" dirty="0"/>
              <a:t>「</a:t>
            </a:r>
            <a:r>
              <a:rPr lang="ja-JP" altLang="en-US" sz="2400" b="1" u="sng" dirty="0">
                <a:solidFill>
                  <a:srgbClr val="FF0000"/>
                </a:solidFill>
              </a:rPr>
              <a:t>数式と値のクリア</a:t>
            </a:r>
            <a:r>
              <a:rPr lang="ja-JP" altLang="en-US" sz="2400" dirty="0"/>
              <a:t>」を選ぶ</a:t>
            </a:r>
          </a:p>
        </p:txBody>
      </p:sp>
      <p:sp>
        <p:nvSpPr>
          <p:cNvPr id="7" name="右矢印 6"/>
          <p:cNvSpPr/>
          <p:nvPr/>
        </p:nvSpPr>
        <p:spPr>
          <a:xfrm>
            <a:off x="4591879" y="2479861"/>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p:cNvSpPr/>
          <p:nvPr/>
        </p:nvSpPr>
        <p:spPr>
          <a:xfrm>
            <a:off x="2369686" y="3907847"/>
            <a:ext cx="983974" cy="241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p:cNvPicPr>
            <a:picLocks noChangeAspect="1"/>
          </p:cNvPicPr>
          <p:nvPr/>
        </p:nvPicPr>
        <p:blipFill>
          <a:blip r:embed="rId3"/>
          <a:stretch>
            <a:fillRect/>
          </a:stretch>
        </p:blipFill>
        <p:spPr>
          <a:xfrm>
            <a:off x="5038179" y="1497330"/>
            <a:ext cx="3991307" cy="2690937"/>
          </a:xfrm>
          <a:prstGeom prst="rect">
            <a:avLst/>
          </a:prstGeom>
        </p:spPr>
      </p:pic>
      <p:sp>
        <p:nvSpPr>
          <p:cNvPr id="12" name="正方形/長方形 11"/>
          <p:cNvSpPr/>
          <p:nvPr/>
        </p:nvSpPr>
        <p:spPr>
          <a:xfrm>
            <a:off x="6285704" y="2358918"/>
            <a:ext cx="983974" cy="241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コンテンツ プレースホルダー 2"/>
          <p:cNvSpPr txBox="1">
            <a:spLocks/>
          </p:cNvSpPr>
          <p:nvPr/>
        </p:nvSpPr>
        <p:spPr>
          <a:xfrm>
            <a:off x="6256722" y="2663672"/>
            <a:ext cx="2935799" cy="8810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消えた！</a:t>
            </a:r>
          </a:p>
        </p:txBody>
      </p:sp>
    </p:spTree>
    <p:extLst>
      <p:ext uri="{BB962C8B-B14F-4D97-AF65-F5344CB8AC3E}">
        <p14:creationId xmlns:p14="http://schemas.microsoft.com/office/powerpoint/2010/main" val="2701480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5086544" y="1785635"/>
            <a:ext cx="3793331" cy="2557463"/>
          </a:xfrm>
          <a:prstGeom prst="rect">
            <a:avLst/>
          </a:prstGeom>
        </p:spPr>
      </p:pic>
      <p:pic>
        <p:nvPicPr>
          <p:cNvPr id="3" name="図 2"/>
          <p:cNvPicPr>
            <a:picLocks noChangeAspect="1"/>
          </p:cNvPicPr>
          <p:nvPr/>
        </p:nvPicPr>
        <p:blipFill>
          <a:blip r:embed="rId3"/>
          <a:stretch>
            <a:fillRect/>
          </a:stretch>
        </p:blipFill>
        <p:spPr>
          <a:xfrm>
            <a:off x="397518" y="1825468"/>
            <a:ext cx="3793331" cy="2557463"/>
          </a:xfrm>
          <a:prstGeom prst="rect">
            <a:avLst/>
          </a:prstGeom>
        </p:spPr>
      </p:pic>
      <p:sp>
        <p:nvSpPr>
          <p:cNvPr id="2" name="タイトル 1"/>
          <p:cNvSpPr>
            <a:spLocks noGrp="1"/>
          </p:cNvSpPr>
          <p:nvPr>
            <p:ph type="title"/>
          </p:nvPr>
        </p:nvSpPr>
        <p:spPr>
          <a:xfrm>
            <a:off x="326309" y="384650"/>
            <a:ext cx="7886700" cy="503396"/>
          </a:xfrm>
        </p:spPr>
        <p:txBody>
          <a:bodyPr>
            <a:normAutofit fontScale="90000"/>
          </a:bodyPr>
          <a:lstStyle/>
          <a:p>
            <a:r>
              <a:rPr kumimoji="1" lang="ja-JP" altLang="en-US" dirty="0"/>
              <a:t>セルの数値と値のクリア</a:t>
            </a:r>
          </a:p>
        </p:txBody>
      </p:sp>
      <p:cxnSp>
        <p:nvCxnSpPr>
          <p:cNvPr id="5" name="直線矢印コネクタ 4"/>
          <p:cNvCxnSpPr/>
          <p:nvPr/>
        </p:nvCxnSpPr>
        <p:spPr>
          <a:xfrm flipV="1">
            <a:off x="2987733" y="4216475"/>
            <a:ext cx="404291" cy="509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a:spLocks noGrp="1"/>
          </p:cNvSpPr>
          <p:nvPr>
            <p:ph idx="1"/>
          </p:nvPr>
        </p:nvSpPr>
        <p:spPr>
          <a:xfrm>
            <a:off x="770780" y="5000425"/>
            <a:ext cx="5091704" cy="881056"/>
          </a:xfrm>
        </p:spPr>
        <p:txBody>
          <a:bodyPr>
            <a:normAutofit fontScale="77500" lnSpcReduction="20000"/>
          </a:bodyPr>
          <a:lstStyle/>
          <a:p>
            <a:pPr marL="0" indent="0">
              <a:lnSpc>
                <a:spcPct val="110000"/>
              </a:lnSpc>
              <a:buNone/>
            </a:pPr>
            <a:r>
              <a:rPr lang="ja-JP" altLang="en-US" sz="2400" b="1" u="sng" dirty="0">
                <a:solidFill>
                  <a:srgbClr val="FF0000"/>
                </a:solidFill>
              </a:rPr>
              <a:t>クリア</a:t>
            </a:r>
            <a:r>
              <a:rPr lang="ja-JP" altLang="en-US" sz="2400" dirty="0"/>
              <a:t>したい</a:t>
            </a:r>
            <a:r>
              <a:rPr lang="ja-JP" altLang="en-US" sz="2400" dirty="0">
                <a:solidFill>
                  <a:srgbClr val="C00000"/>
                </a:solidFill>
              </a:rPr>
              <a:t>セル</a:t>
            </a:r>
            <a:r>
              <a:rPr lang="ja-JP" altLang="en-US" sz="2400" dirty="0"/>
              <a:t>を範囲選択（マウスでドラッグ）したあと、</a:t>
            </a:r>
            <a:r>
              <a:rPr lang="ja-JP" altLang="en-US" sz="2400" b="1" u="sng" dirty="0">
                <a:solidFill>
                  <a:srgbClr val="FF0000"/>
                </a:solidFill>
              </a:rPr>
              <a:t>右クリック</a:t>
            </a:r>
            <a:r>
              <a:rPr lang="ja-JP" altLang="en-US" sz="2400" dirty="0"/>
              <a:t>して、「</a:t>
            </a:r>
            <a:r>
              <a:rPr lang="ja-JP" altLang="en-US" sz="2400" b="1" u="sng" dirty="0">
                <a:solidFill>
                  <a:srgbClr val="FF0000"/>
                </a:solidFill>
              </a:rPr>
              <a:t>数式と値のクリア</a:t>
            </a:r>
            <a:r>
              <a:rPr lang="ja-JP" altLang="en-US" sz="2400" dirty="0"/>
              <a:t>」を選ぶ</a:t>
            </a:r>
          </a:p>
        </p:txBody>
      </p:sp>
      <p:sp>
        <p:nvSpPr>
          <p:cNvPr id="7" name="右矢印 6"/>
          <p:cNvSpPr/>
          <p:nvPr/>
        </p:nvSpPr>
        <p:spPr>
          <a:xfrm>
            <a:off x="4591879" y="2479861"/>
            <a:ext cx="283265" cy="89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p:cNvSpPr/>
          <p:nvPr/>
        </p:nvSpPr>
        <p:spPr>
          <a:xfrm>
            <a:off x="3189879" y="3964722"/>
            <a:ext cx="983974" cy="241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p:cNvSpPr/>
          <p:nvPr/>
        </p:nvSpPr>
        <p:spPr>
          <a:xfrm>
            <a:off x="5577782" y="2545665"/>
            <a:ext cx="2828799" cy="3911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コンテンツ プレースホルダー 2"/>
          <p:cNvSpPr txBox="1">
            <a:spLocks/>
          </p:cNvSpPr>
          <p:nvPr/>
        </p:nvSpPr>
        <p:spPr>
          <a:xfrm>
            <a:off x="6208201" y="3083667"/>
            <a:ext cx="2935799" cy="8810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消えた！</a:t>
            </a:r>
          </a:p>
        </p:txBody>
      </p:sp>
    </p:spTree>
    <p:extLst>
      <p:ext uri="{BB962C8B-B14F-4D97-AF65-F5344CB8AC3E}">
        <p14:creationId xmlns:p14="http://schemas.microsoft.com/office/powerpoint/2010/main" val="2424632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8611" y="431199"/>
            <a:ext cx="7886700" cy="503396"/>
          </a:xfrm>
        </p:spPr>
        <p:txBody>
          <a:bodyPr>
            <a:noAutofit/>
          </a:bodyPr>
          <a:lstStyle/>
          <a:p>
            <a:r>
              <a:rPr lang="ja-JP" altLang="en-US" dirty="0"/>
              <a:t>元に戻す操作</a:t>
            </a:r>
            <a:endParaRPr kumimoji="1" lang="ja-JP" altLang="en-US" dirty="0"/>
          </a:p>
        </p:txBody>
      </p:sp>
      <p:pic>
        <p:nvPicPr>
          <p:cNvPr id="4" name="図 3"/>
          <p:cNvPicPr>
            <a:picLocks noChangeAspect="1"/>
          </p:cNvPicPr>
          <p:nvPr/>
        </p:nvPicPr>
        <p:blipFill>
          <a:blip r:embed="rId2"/>
          <a:stretch>
            <a:fillRect/>
          </a:stretch>
        </p:blipFill>
        <p:spPr>
          <a:xfrm>
            <a:off x="0" y="2574887"/>
            <a:ext cx="2566418" cy="1714730"/>
          </a:xfrm>
          <a:prstGeom prst="rect">
            <a:avLst/>
          </a:prstGeom>
        </p:spPr>
      </p:pic>
      <p:sp>
        <p:nvSpPr>
          <p:cNvPr id="5" name="右矢印 4"/>
          <p:cNvSpPr/>
          <p:nvPr/>
        </p:nvSpPr>
        <p:spPr>
          <a:xfrm>
            <a:off x="2722183" y="3271979"/>
            <a:ext cx="464574" cy="641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a:blip r:embed="rId3"/>
          <a:stretch>
            <a:fillRect/>
          </a:stretch>
        </p:blipFill>
        <p:spPr>
          <a:xfrm>
            <a:off x="3342523" y="2574887"/>
            <a:ext cx="2411339" cy="1714730"/>
          </a:xfrm>
          <a:prstGeom prst="rect">
            <a:avLst/>
          </a:prstGeom>
        </p:spPr>
      </p:pic>
      <p:sp>
        <p:nvSpPr>
          <p:cNvPr id="7" name="コンテンツ プレースホルダー 2"/>
          <p:cNvSpPr>
            <a:spLocks noGrp="1"/>
          </p:cNvSpPr>
          <p:nvPr>
            <p:ph idx="1"/>
          </p:nvPr>
        </p:nvSpPr>
        <p:spPr>
          <a:xfrm>
            <a:off x="2155442" y="4648901"/>
            <a:ext cx="2392750" cy="881056"/>
          </a:xfrm>
        </p:spPr>
        <p:txBody>
          <a:bodyPr>
            <a:normAutofit fontScale="77500" lnSpcReduction="20000"/>
          </a:bodyPr>
          <a:lstStyle/>
          <a:p>
            <a:pPr marL="0" indent="0">
              <a:lnSpc>
                <a:spcPct val="110000"/>
              </a:lnSpc>
              <a:buNone/>
            </a:pPr>
            <a:r>
              <a:rPr kumimoji="1" lang="ja-JP" altLang="en-US" dirty="0">
                <a:solidFill>
                  <a:schemeClr val="tx1"/>
                </a:solidFill>
              </a:rPr>
              <a:t>何かの操作を</a:t>
            </a:r>
            <a:endParaRPr kumimoji="1" lang="en-US" altLang="ja-JP" dirty="0">
              <a:solidFill>
                <a:schemeClr val="tx1"/>
              </a:solidFill>
            </a:endParaRPr>
          </a:p>
          <a:p>
            <a:pPr marL="0" indent="0">
              <a:lnSpc>
                <a:spcPct val="110000"/>
              </a:lnSpc>
              <a:buNone/>
            </a:pPr>
            <a:r>
              <a:rPr kumimoji="1" lang="ja-JP" altLang="en-US" dirty="0">
                <a:solidFill>
                  <a:schemeClr val="tx1"/>
                </a:solidFill>
              </a:rPr>
              <a:t>したとする</a:t>
            </a:r>
          </a:p>
        </p:txBody>
      </p:sp>
      <p:sp>
        <p:nvSpPr>
          <p:cNvPr id="8" name="右矢印 7"/>
          <p:cNvSpPr/>
          <p:nvPr/>
        </p:nvSpPr>
        <p:spPr>
          <a:xfrm>
            <a:off x="5909627" y="3271979"/>
            <a:ext cx="464574" cy="641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 name="図 9"/>
          <p:cNvPicPr>
            <a:picLocks noChangeAspect="1"/>
          </p:cNvPicPr>
          <p:nvPr/>
        </p:nvPicPr>
        <p:blipFill>
          <a:blip r:embed="rId4"/>
          <a:stretch>
            <a:fillRect/>
          </a:stretch>
        </p:blipFill>
        <p:spPr>
          <a:xfrm>
            <a:off x="3052977" y="910359"/>
            <a:ext cx="878681" cy="721519"/>
          </a:xfrm>
          <a:prstGeom prst="rect">
            <a:avLst/>
          </a:prstGeom>
          <a:ln>
            <a:solidFill>
              <a:srgbClr val="FF0000"/>
            </a:solidFill>
          </a:ln>
        </p:spPr>
      </p:pic>
      <p:cxnSp>
        <p:nvCxnSpPr>
          <p:cNvPr id="12" name="直線矢印コネクタ 11"/>
          <p:cNvCxnSpPr>
            <a:cxnSpLocks/>
            <a:stCxn id="10" idx="2"/>
            <a:endCxn id="19" idx="0"/>
          </p:cNvCxnSpPr>
          <p:nvPr/>
        </p:nvCxnSpPr>
        <p:spPr>
          <a:xfrm>
            <a:off x="3492318" y="1631878"/>
            <a:ext cx="273428" cy="913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2"/>
          <p:cNvSpPr txBox="1">
            <a:spLocks/>
          </p:cNvSpPr>
          <p:nvPr/>
        </p:nvSpPr>
        <p:spPr>
          <a:xfrm>
            <a:off x="4103032" y="853351"/>
            <a:ext cx="2392750" cy="881056"/>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元に戻す</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ボタン</a:t>
            </a:r>
          </a:p>
        </p:txBody>
      </p:sp>
      <p:pic>
        <p:nvPicPr>
          <p:cNvPr id="16" name="図 15"/>
          <p:cNvPicPr>
            <a:picLocks noChangeAspect="1"/>
          </p:cNvPicPr>
          <p:nvPr/>
        </p:nvPicPr>
        <p:blipFill>
          <a:blip r:embed="rId5"/>
          <a:stretch>
            <a:fillRect/>
          </a:stretch>
        </p:blipFill>
        <p:spPr>
          <a:xfrm>
            <a:off x="6414779" y="2545797"/>
            <a:ext cx="2664650" cy="1743821"/>
          </a:xfrm>
          <a:prstGeom prst="rect">
            <a:avLst/>
          </a:prstGeom>
        </p:spPr>
      </p:pic>
      <p:sp>
        <p:nvSpPr>
          <p:cNvPr id="18" name="コンテンツ プレースホルダー 2"/>
          <p:cNvSpPr txBox="1">
            <a:spLocks/>
          </p:cNvSpPr>
          <p:nvPr/>
        </p:nvSpPr>
        <p:spPr>
          <a:xfrm>
            <a:off x="5354355" y="4672972"/>
            <a:ext cx="2650357" cy="8810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元に戻す</a:t>
            </a: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」ボタンを押すと元に戻る</a:t>
            </a:r>
            <a:endParaRPr kumimoji="1" lang="en-US" altLang="ja-JP"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正方形/長方形 18"/>
          <p:cNvSpPr/>
          <p:nvPr/>
        </p:nvSpPr>
        <p:spPr>
          <a:xfrm>
            <a:off x="3666784" y="2545798"/>
            <a:ext cx="197924" cy="201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角丸四角形 14">
            <a:extLst>
              <a:ext uri="{FF2B5EF4-FFF2-40B4-BE49-F238E27FC236}">
                <a16:creationId xmlns:a16="http://schemas.microsoft.com/office/drawing/2014/main" id="{BA74764B-C2EB-4507-81CB-6999F8AA49FC}"/>
              </a:ext>
            </a:extLst>
          </p:cNvPr>
          <p:cNvSpPr/>
          <p:nvPr/>
        </p:nvSpPr>
        <p:spPr>
          <a:xfrm>
            <a:off x="1008075" y="5517973"/>
            <a:ext cx="7015048" cy="1036210"/>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コンテンツ プレースホルダー 2">
            <a:extLst>
              <a:ext uri="{FF2B5EF4-FFF2-40B4-BE49-F238E27FC236}">
                <a16:creationId xmlns:a16="http://schemas.microsoft.com/office/drawing/2014/main" id="{0F639347-B131-4A6A-BF58-0C460C02EB83}"/>
              </a:ext>
            </a:extLst>
          </p:cNvPr>
          <p:cNvSpPr txBox="1">
            <a:spLocks/>
          </p:cNvSpPr>
          <p:nvPr/>
        </p:nvSpPr>
        <p:spPr>
          <a:xfrm>
            <a:off x="1287751" y="5675868"/>
            <a:ext cx="6678025" cy="6710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もとに戻す操作は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CTRL + Z</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コントロールキーと「</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Z</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」を同時押し</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でも，できる</a:t>
            </a:r>
          </a:p>
        </p:txBody>
      </p:sp>
      <p:pic>
        <p:nvPicPr>
          <p:cNvPr id="11" name="図 10">
            <a:extLst>
              <a:ext uri="{FF2B5EF4-FFF2-40B4-BE49-F238E27FC236}">
                <a16:creationId xmlns:a16="http://schemas.microsoft.com/office/drawing/2014/main" id="{CA119A32-5557-43E1-8C26-745B943336FA}"/>
              </a:ext>
            </a:extLst>
          </p:cNvPr>
          <p:cNvPicPr>
            <a:picLocks noChangeAspect="1"/>
          </p:cNvPicPr>
          <p:nvPr/>
        </p:nvPicPr>
        <p:blipFill>
          <a:blip r:embed="rId6"/>
          <a:stretch>
            <a:fillRect/>
          </a:stretch>
        </p:blipFill>
        <p:spPr>
          <a:xfrm>
            <a:off x="6026576" y="1095764"/>
            <a:ext cx="1612983" cy="562004"/>
          </a:xfrm>
          <a:prstGeom prst="rect">
            <a:avLst/>
          </a:prstGeom>
        </p:spPr>
      </p:pic>
      <p:sp>
        <p:nvSpPr>
          <p:cNvPr id="21" name="コンテンツ プレースホルダー 2">
            <a:extLst>
              <a:ext uri="{FF2B5EF4-FFF2-40B4-BE49-F238E27FC236}">
                <a16:creationId xmlns:a16="http://schemas.microsoft.com/office/drawing/2014/main" id="{26785583-90ED-4394-BD16-0A277FFA23D6}"/>
              </a:ext>
            </a:extLst>
          </p:cNvPr>
          <p:cNvSpPr txBox="1">
            <a:spLocks/>
          </p:cNvSpPr>
          <p:nvPr/>
        </p:nvSpPr>
        <p:spPr>
          <a:xfrm>
            <a:off x="5753862" y="1650133"/>
            <a:ext cx="3506652" cy="75374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2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Excel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でも</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「元に戻す」ボタンはある</a:t>
            </a:r>
          </a:p>
        </p:txBody>
      </p:sp>
    </p:spTree>
    <p:extLst>
      <p:ext uri="{BB962C8B-B14F-4D97-AF65-F5344CB8AC3E}">
        <p14:creationId xmlns:p14="http://schemas.microsoft.com/office/powerpoint/2010/main" val="183589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2-1 </a:t>
            </a:r>
            <a:r>
              <a:rPr lang="ja-JP" altLang="en-US" dirty="0"/>
              <a:t>データサイエンスでできること</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19514108-989E-4FDC-BFAE-C12E37A6DCB0}"/>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02784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2-3</a:t>
            </a:r>
            <a:r>
              <a:rPr lang="ja-JP" altLang="en-US" dirty="0"/>
              <a:t> 散布図（</a:t>
            </a:r>
            <a:r>
              <a:rPr lang="en-US" altLang="ja-JP" dirty="0"/>
              <a:t>Excel </a:t>
            </a:r>
            <a:r>
              <a:rPr lang="ja-JP" altLang="en-US" dirty="0"/>
              <a:t>を使用）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40</a:t>
            </a:fld>
            <a:endParaRPr lang="ja-JP" altLang="en-US" dirty="0"/>
          </a:p>
        </p:txBody>
      </p:sp>
    </p:spTree>
    <p:extLst>
      <p:ext uri="{BB962C8B-B14F-4D97-AF65-F5344CB8AC3E}">
        <p14:creationId xmlns:p14="http://schemas.microsoft.com/office/powerpoint/2010/main" val="1309319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67B19-3F33-4522-AC20-8593A6F85D2A}"/>
              </a:ext>
            </a:extLst>
          </p:cNvPr>
          <p:cNvSpPr>
            <a:spLocks noGrp="1"/>
          </p:cNvSpPr>
          <p:nvPr>
            <p:ph type="title"/>
          </p:nvPr>
        </p:nvSpPr>
        <p:spPr/>
        <p:txBody>
          <a:bodyPr>
            <a:normAutofit fontScale="90000"/>
          </a:bodyPr>
          <a:lstStyle/>
          <a:p>
            <a:r>
              <a:rPr kumimoji="1" lang="ja-JP" altLang="en-US" dirty="0"/>
              <a:t>散布図の用途</a:t>
            </a:r>
          </a:p>
        </p:txBody>
      </p:sp>
      <p:sp>
        <p:nvSpPr>
          <p:cNvPr id="3" name="コンテンツ プレースホルダー 2">
            <a:extLst>
              <a:ext uri="{FF2B5EF4-FFF2-40B4-BE49-F238E27FC236}">
                <a16:creationId xmlns:a16="http://schemas.microsoft.com/office/drawing/2014/main" id="{E1BC9F11-00A2-468E-B365-DCDD164BAB19}"/>
              </a:ext>
            </a:extLst>
          </p:cNvPr>
          <p:cNvSpPr>
            <a:spLocks noGrp="1"/>
          </p:cNvSpPr>
          <p:nvPr>
            <p:ph idx="1"/>
          </p:nvPr>
        </p:nvSpPr>
        <p:spPr>
          <a:xfrm>
            <a:off x="321845" y="846253"/>
            <a:ext cx="2954755" cy="5333166"/>
          </a:xfrm>
        </p:spPr>
        <p:txBody>
          <a:bodyPr/>
          <a:lstStyle/>
          <a:p>
            <a:r>
              <a:rPr kumimoji="1" lang="ja-JP" altLang="en-US" dirty="0"/>
              <a:t>時間変化</a:t>
            </a:r>
          </a:p>
        </p:txBody>
      </p:sp>
      <p:sp>
        <p:nvSpPr>
          <p:cNvPr id="4" name="スライド番号プレースホルダー 3">
            <a:extLst>
              <a:ext uri="{FF2B5EF4-FFF2-40B4-BE49-F238E27FC236}">
                <a16:creationId xmlns:a16="http://schemas.microsoft.com/office/drawing/2014/main" id="{7F5038EC-F240-4909-8DC4-A4CBCDB114DB}"/>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
        <p:nvSpPr>
          <p:cNvPr id="6" name="コンテンツ プレースホルダー 2">
            <a:extLst>
              <a:ext uri="{FF2B5EF4-FFF2-40B4-BE49-F238E27FC236}">
                <a16:creationId xmlns:a16="http://schemas.microsoft.com/office/drawing/2014/main" id="{17AFB596-CD98-4F0C-9CA9-CCA5C9B5511B}"/>
              </a:ext>
            </a:extLst>
          </p:cNvPr>
          <p:cNvSpPr txBox="1">
            <a:spLocks/>
          </p:cNvSpPr>
          <p:nvPr/>
        </p:nvSpPr>
        <p:spPr>
          <a:xfrm>
            <a:off x="5246735" y="854257"/>
            <a:ext cx="2954755"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分布</a:t>
            </a:r>
          </a:p>
        </p:txBody>
      </p:sp>
      <p:pic>
        <p:nvPicPr>
          <p:cNvPr id="8" name="図 7">
            <a:extLst>
              <a:ext uri="{FF2B5EF4-FFF2-40B4-BE49-F238E27FC236}">
                <a16:creationId xmlns:a16="http://schemas.microsoft.com/office/drawing/2014/main" id="{F65D156B-12BC-4EEF-8FF5-57777FAAF650}"/>
              </a:ext>
            </a:extLst>
          </p:cNvPr>
          <p:cNvPicPr>
            <a:picLocks noChangeAspect="1"/>
          </p:cNvPicPr>
          <p:nvPr/>
        </p:nvPicPr>
        <p:blipFill>
          <a:blip r:embed="rId2"/>
          <a:stretch>
            <a:fillRect/>
          </a:stretch>
        </p:blipFill>
        <p:spPr>
          <a:xfrm>
            <a:off x="4527550" y="1613193"/>
            <a:ext cx="4507130" cy="2401203"/>
          </a:xfrm>
          <a:prstGeom prst="rect">
            <a:avLst/>
          </a:prstGeom>
        </p:spPr>
      </p:pic>
      <p:pic>
        <p:nvPicPr>
          <p:cNvPr id="9" name="図 8">
            <a:extLst>
              <a:ext uri="{FF2B5EF4-FFF2-40B4-BE49-F238E27FC236}">
                <a16:creationId xmlns:a16="http://schemas.microsoft.com/office/drawing/2014/main" id="{46BD040B-A9C2-40E9-8616-7023405C70A0}"/>
              </a:ext>
            </a:extLst>
          </p:cNvPr>
          <p:cNvPicPr>
            <a:picLocks noChangeAspect="1"/>
          </p:cNvPicPr>
          <p:nvPr/>
        </p:nvPicPr>
        <p:blipFill>
          <a:blip r:embed="rId3"/>
          <a:stretch>
            <a:fillRect/>
          </a:stretch>
        </p:blipFill>
        <p:spPr>
          <a:xfrm>
            <a:off x="109320" y="1754187"/>
            <a:ext cx="4181556" cy="2119214"/>
          </a:xfrm>
          <a:prstGeom prst="rect">
            <a:avLst/>
          </a:prstGeom>
        </p:spPr>
      </p:pic>
      <p:sp>
        <p:nvSpPr>
          <p:cNvPr id="10" name="テキスト ボックス 9">
            <a:extLst>
              <a:ext uri="{FF2B5EF4-FFF2-40B4-BE49-F238E27FC236}">
                <a16:creationId xmlns:a16="http://schemas.microsoft.com/office/drawing/2014/main" id="{8FA5CD13-0E1D-4CC4-921D-5301AF38183B}"/>
              </a:ext>
            </a:extLst>
          </p:cNvPr>
          <p:cNvSpPr txBox="1"/>
          <p:nvPr/>
        </p:nvSpPr>
        <p:spPr>
          <a:xfrm>
            <a:off x="109320" y="4269912"/>
            <a:ext cx="2954655" cy="1200329"/>
          </a:xfrm>
          <a:prstGeom prst="rect">
            <a:avLst/>
          </a:prstGeom>
          <a:noFill/>
        </p:spPr>
        <p:txBody>
          <a:bodyPr wrap="none" rtlCol="0">
            <a:spAutoFit/>
          </a:bodyPr>
          <a:lstStyle/>
          <a:p>
            <a:r>
              <a:rPr kumimoji="1" lang="ja-JP" altLang="en-US" sz="2400" dirty="0"/>
              <a:t>横軸は時間．</a:t>
            </a:r>
            <a:endParaRPr kumimoji="1" lang="en-US" altLang="ja-JP" sz="2400" dirty="0"/>
          </a:p>
          <a:p>
            <a:r>
              <a:rPr kumimoji="1" lang="ja-JP" altLang="en-US" sz="2400" dirty="0"/>
              <a:t>散布図から，</a:t>
            </a:r>
            <a:endParaRPr kumimoji="1" lang="en-US" altLang="ja-JP" sz="2400" dirty="0"/>
          </a:p>
          <a:p>
            <a:r>
              <a:rPr kumimoji="1" lang="ja-JP" altLang="en-US" sz="2400" b="1" dirty="0"/>
              <a:t>時間変化</a:t>
            </a:r>
            <a:r>
              <a:rPr kumimoji="1" lang="ja-JP" altLang="en-US" sz="2400" dirty="0"/>
              <a:t>を読み取る</a:t>
            </a:r>
          </a:p>
        </p:txBody>
      </p:sp>
      <p:sp>
        <p:nvSpPr>
          <p:cNvPr id="11" name="テキスト ボックス 10">
            <a:extLst>
              <a:ext uri="{FF2B5EF4-FFF2-40B4-BE49-F238E27FC236}">
                <a16:creationId xmlns:a16="http://schemas.microsoft.com/office/drawing/2014/main" id="{29160298-9ACC-441C-A4CB-189C60500651}"/>
              </a:ext>
            </a:extLst>
          </p:cNvPr>
          <p:cNvSpPr txBox="1"/>
          <p:nvPr/>
        </p:nvSpPr>
        <p:spPr>
          <a:xfrm>
            <a:off x="4650462" y="4269912"/>
            <a:ext cx="3877985" cy="1200329"/>
          </a:xfrm>
          <a:prstGeom prst="rect">
            <a:avLst/>
          </a:prstGeom>
          <a:noFill/>
        </p:spPr>
        <p:txBody>
          <a:bodyPr wrap="none" rtlCol="0">
            <a:spAutoFit/>
          </a:bodyPr>
          <a:lstStyle/>
          <a:p>
            <a:r>
              <a:rPr kumimoji="1" lang="ja-JP" altLang="en-US" sz="2400" dirty="0"/>
              <a:t>横軸と縦軸は，２つの量．</a:t>
            </a:r>
            <a:endParaRPr kumimoji="1" lang="en-US" altLang="ja-JP" sz="2400" dirty="0"/>
          </a:p>
          <a:p>
            <a:r>
              <a:rPr kumimoji="1" lang="ja-JP" altLang="en-US" sz="2400" dirty="0"/>
              <a:t>散布図から，</a:t>
            </a:r>
            <a:endParaRPr kumimoji="1" lang="en-US" altLang="ja-JP" sz="2400" dirty="0"/>
          </a:p>
          <a:p>
            <a:r>
              <a:rPr kumimoji="1" lang="ja-JP" altLang="en-US" sz="2400" dirty="0"/>
              <a:t>２つの量の間の</a:t>
            </a:r>
            <a:r>
              <a:rPr kumimoji="1" lang="ja-JP" altLang="en-US" sz="2400" b="1" dirty="0"/>
              <a:t>関係</a:t>
            </a:r>
            <a:r>
              <a:rPr kumimoji="1" lang="ja-JP" altLang="en-US" sz="2400" dirty="0"/>
              <a:t>を見る</a:t>
            </a:r>
          </a:p>
        </p:txBody>
      </p:sp>
    </p:spTree>
    <p:extLst>
      <p:ext uri="{BB962C8B-B14F-4D97-AF65-F5344CB8AC3E}">
        <p14:creationId xmlns:p14="http://schemas.microsoft.com/office/powerpoint/2010/main" val="863264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65D156B-12BC-4EEF-8FF5-57777FAAF650}"/>
              </a:ext>
            </a:extLst>
          </p:cNvPr>
          <p:cNvPicPr>
            <a:picLocks noChangeAspect="1"/>
          </p:cNvPicPr>
          <p:nvPr/>
        </p:nvPicPr>
        <p:blipFill>
          <a:blip r:embed="rId2"/>
          <a:stretch>
            <a:fillRect/>
          </a:stretch>
        </p:blipFill>
        <p:spPr>
          <a:xfrm>
            <a:off x="768349" y="1052612"/>
            <a:ext cx="7894053" cy="4205608"/>
          </a:xfrm>
          <a:prstGeom prst="rect">
            <a:avLst/>
          </a:prstGeom>
        </p:spPr>
      </p:pic>
      <p:sp>
        <p:nvSpPr>
          <p:cNvPr id="2" name="タイトル 1">
            <a:extLst>
              <a:ext uri="{FF2B5EF4-FFF2-40B4-BE49-F238E27FC236}">
                <a16:creationId xmlns:a16="http://schemas.microsoft.com/office/drawing/2014/main" id="{4C367B19-3F33-4522-AC20-8593A6F85D2A}"/>
              </a:ext>
            </a:extLst>
          </p:cNvPr>
          <p:cNvSpPr>
            <a:spLocks noGrp="1"/>
          </p:cNvSpPr>
          <p:nvPr>
            <p:ph type="title"/>
          </p:nvPr>
        </p:nvSpPr>
        <p:spPr/>
        <p:txBody>
          <a:bodyPr>
            <a:normAutofit fontScale="90000"/>
          </a:bodyPr>
          <a:lstStyle/>
          <a:p>
            <a:r>
              <a:rPr kumimoji="1" lang="ja-JP" altLang="en-US" dirty="0"/>
              <a:t>分布から読み取れること</a:t>
            </a:r>
          </a:p>
        </p:txBody>
      </p:sp>
      <p:sp>
        <p:nvSpPr>
          <p:cNvPr id="4" name="スライド番号プレースホルダー 3">
            <a:extLst>
              <a:ext uri="{FF2B5EF4-FFF2-40B4-BE49-F238E27FC236}">
                <a16:creationId xmlns:a16="http://schemas.microsoft.com/office/drawing/2014/main" id="{7F5038EC-F240-4909-8DC4-A4CBCDB114DB}"/>
              </a:ext>
            </a:extLst>
          </p:cNvPr>
          <p:cNvSpPr>
            <a:spLocks noGrp="1"/>
          </p:cNvSpPr>
          <p:nvPr>
            <p:ph type="sldNum" sz="quarter" idx="12"/>
          </p:nvPr>
        </p:nvSpPr>
        <p:spPr/>
        <p:txBody>
          <a:bodyPr/>
          <a:lstStyle/>
          <a:p>
            <a:fld id="{E205D82C-95A1-431E-8E38-AA614A14CDCF}" type="slidenum">
              <a:rPr kumimoji="1" lang="ja-JP" altLang="en-US" smtClean="0"/>
              <a:t>42</a:t>
            </a:fld>
            <a:endParaRPr kumimoji="1" lang="ja-JP" altLang="en-US"/>
          </a:p>
        </p:txBody>
      </p:sp>
      <p:cxnSp>
        <p:nvCxnSpPr>
          <p:cNvPr id="12" name="直線コネクタ 11">
            <a:extLst>
              <a:ext uri="{FF2B5EF4-FFF2-40B4-BE49-F238E27FC236}">
                <a16:creationId xmlns:a16="http://schemas.microsoft.com/office/drawing/2014/main" id="{08A9BE8D-DC77-46FD-BCF7-406A717FF09E}"/>
              </a:ext>
            </a:extLst>
          </p:cNvPr>
          <p:cNvCxnSpPr/>
          <p:nvPr/>
        </p:nvCxnSpPr>
        <p:spPr>
          <a:xfrm flipV="1">
            <a:off x="1543050" y="1498600"/>
            <a:ext cx="6648450" cy="36258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5AC0DC7-41CA-493A-942E-8F9AD90D1BAB}"/>
              </a:ext>
            </a:extLst>
          </p:cNvPr>
          <p:cNvSpPr txBox="1"/>
          <p:nvPr/>
        </p:nvSpPr>
        <p:spPr>
          <a:xfrm>
            <a:off x="6394529" y="1032184"/>
            <a:ext cx="2749471"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２つの量に関係がある</a:t>
            </a:r>
          </a:p>
        </p:txBody>
      </p:sp>
      <p:sp>
        <p:nvSpPr>
          <p:cNvPr id="15" name="テキスト ボックス 14">
            <a:extLst>
              <a:ext uri="{FF2B5EF4-FFF2-40B4-BE49-F238E27FC236}">
                <a16:creationId xmlns:a16="http://schemas.microsoft.com/office/drawing/2014/main" id="{EC9B164B-D824-441A-B32D-BCABEDECF3C5}"/>
              </a:ext>
            </a:extLst>
          </p:cNvPr>
          <p:cNvSpPr txBox="1"/>
          <p:nvPr/>
        </p:nvSpPr>
        <p:spPr>
          <a:xfrm>
            <a:off x="3530375" y="5686734"/>
            <a:ext cx="2492990" cy="400110"/>
          </a:xfrm>
          <a:prstGeom prst="rect">
            <a:avLst/>
          </a:prstGeom>
          <a:noFill/>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横軸</a:t>
            </a:r>
            <a:r>
              <a:rPr kumimoji="1" lang="ja-JP" altLang="en-US" sz="2000" dirty="0">
                <a:latin typeface="メイリオ" panose="020B0604030504040204" pitchFamily="50" charset="-128"/>
                <a:ea typeface="メイリオ" panose="020B0604030504040204" pitchFamily="50" charset="-128"/>
              </a:rPr>
              <a:t>は</a:t>
            </a:r>
            <a:r>
              <a:rPr kumimoji="1" lang="ja-JP" altLang="en-US" sz="2000" b="1" dirty="0">
                <a:latin typeface="メイリオ" panose="020B0604030504040204" pitchFamily="50" charset="-128"/>
                <a:ea typeface="メイリオ" panose="020B0604030504040204" pitchFamily="50" charset="-128"/>
              </a:rPr>
              <a:t>花びらの長さ</a:t>
            </a:r>
          </a:p>
        </p:txBody>
      </p:sp>
      <p:sp>
        <p:nvSpPr>
          <p:cNvPr id="17" name="テキスト ボックス 16">
            <a:extLst>
              <a:ext uri="{FF2B5EF4-FFF2-40B4-BE49-F238E27FC236}">
                <a16:creationId xmlns:a16="http://schemas.microsoft.com/office/drawing/2014/main" id="{281C0271-8027-4C6C-99EF-54583A25140F}"/>
              </a:ext>
            </a:extLst>
          </p:cNvPr>
          <p:cNvSpPr txBox="1"/>
          <p:nvPr/>
        </p:nvSpPr>
        <p:spPr>
          <a:xfrm>
            <a:off x="275913" y="1854200"/>
            <a:ext cx="492443" cy="2144177"/>
          </a:xfrm>
          <a:prstGeom prst="rect">
            <a:avLst/>
          </a:prstGeom>
          <a:noFill/>
        </p:spPr>
        <p:txBody>
          <a:bodyPr vert="eaVert" wrap="none" rtlCol="0">
            <a:spAutoFit/>
          </a:bodyPr>
          <a:lstStyle/>
          <a:p>
            <a:r>
              <a:rPr kumimoji="1" lang="ja-JP" altLang="en-US" sz="2000" b="1" dirty="0">
                <a:latin typeface="メイリオ" panose="020B0604030504040204" pitchFamily="50" charset="-128"/>
                <a:ea typeface="メイリオ" panose="020B0604030504040204" pitchFamily="50" charset="-128"/>
              </a:rPr>
              <a:t>縦軸</a:t>
            </a:r>
            <a:r>
              <a:rPr kumimoji="1" lang="ja-JP" altLang="en-US" sz="2000" dirty="0">
                <a:latin typeface="メイリオ" panose="020B0604030504040204" pitchFamily="50" charset="-128"/>
                <a:ea typeface="メイリオ" panose="020B0604030504040204" pitchFamily="50" charset="-128"/>
              </a:rPr>
              <a:t>は</a:t>
            </a:r>
            <a:r>
              <a:rPr kumimoji="1" lang="ja-JP" altLang="en-US" sz="2000" b="1" dirty="0">
                <a:latin typeface="メイリオ" panose="020B0604030504040204" pitchFamily="50" charset="-128"/>
                <a:ea typeface="メイリオ" panose="020B0604030504040204" pitchFamily="50" charset="-128"/>
              </a:rPr>
              <a:t>花びらの幅</a:t>
            </a:r>
          </a:p>
        </p:txBody>
      </p:sp>
      <p:sp>
        <p:nvSpPr>
          <p:cNvPr id="18" name="楕円 17">
            <a:extLst>
              <a:ext uri="{FF2B5EF4-FFF2-40B4-BE49-F238E27FC236}">
                <a16:creationId xmlns:a16="http://schemas.microsoft.com/office/drawing/2014/main" id="{9CB3C5C0-4497-44E8-AD47-5ABFDE6DD7D6}"/>
              </a:ext>
            </a:extLst>
          </p:cNvPr>
          <p:cNvSpPr/>
          <p:nvPr/>
        </p:nvSpPr>
        <p:spPr>
          <a:xfrm rot="20107325">
            <a:off x="3642574" y="2024990"/>
            <a:ext cx="4320976" cy="1486517"/>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6D3779D5-B6C6-4C64-82E3-FCA3ED902873}"/>
              </a:ext>
            </a:extLst>
          </p:cNvPr>
          <p:cNvSpPr/>
          <p:nvPr/>
        </p:nvSpPr>
        <p:spPr>
          <a:xfrm rot="20107325">
            <a:off x="2068812" y="4068024"/>
            <a:ext cx="1231915" cy="857514"/>
          </a:xfrm>
          <a:prstGeom prst="ellipse">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B258376-8A0F-4CEF-905C-7EA310905835}"/>
              </a:ext>
            </a:extLst>
          </p:cNvPr>
          <p:cNvSpPr txBox="1"/>
          <p:nvPr/>
        </p:nvSpPr>
        <p:spPr>
          <a:xfrm>
            <a:off x="6134179" y="3598267"/>
            <a:ext cx="1210588"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かたまり</a:t>
            </a:r>
          </a:p>
        </p:txBody>
      </p:sp>
      <p:sp>
        <p:nvSpPr>
          <p:cNvPr id="23" name="テキスト ボックス 22">
            <a:extLst>
              <a:ext uri="{FF2B5EF4-FFF2-40B4-BE49-F238E27FC236}">
                <a16:creationId xmlns:a16="http://schemas.microsoft.com/office/drawing/2014/main" id="{60F83E0F-FEAF-46CB-A585-845F7C8AA8EC}"/>
              </a:ext>
            </a:extLst>
          </p:cNvPr>
          <p:cNvSpPr txBox="1"/>
          <p:nvPr/>
        </p:nvSpPr>
        <p:spPr>
          <a:xfrm>
            <a:off x="3311085" y="4417731"/>
            <a:ext cx="1210588"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かたまり</a:t>
            </a:r>
          </a:p>
        </p:txBody>
      </p:sp>
      <p:cxnSp>
        <p:nvCxnSpPr>
          <p:cNvPr id="26" name="直線矢印コネクタ 25">
            <a:extLst>
              <a:ext uri="{FF2B5EF4-FFF2-40B4-BE49-F238E27FC236}">
                <a16:creationId xmlns:a16="http://schemas.microsoft.com/office/drawing/2014/main" id="{087B076F-2162-4885-B934-8EFBF7990CAB}"/>
              </a:ext>
            </a:extLst>
          </p:cNvPr>
          <p:cNvCxnSpPr>
            <a:cxnSpLocks/>
          </p:cNvCxnSpPr>
          <p:nvPr/>
        </p:nvCxnSpPr>
        <p:spPr>
          <a:xfrm>
            <a:off x="4572000" y="2169567"/>
            <a:ext cx="431800" cy="756721"/>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9A3EBE3-8445-4366-BA12-6E3ED69DEE3D}"/>
              </a:ext>
            </a:extLst>
          </p:cNvPr>
          <p:cNvCxnSpPr/>
          <p:nvPr/>
        </p:nvCxnSpPr>
        <p:spPr>
          <a:xfrm>
            <a:off x="2286123" y="3359577"/>
            <a:ext cx="288425" cy="957788"/>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3CBE60AB-32DF-4EA7-894C-1D8B21A3A27B}"/>
              </a:ext>
            </a:extLst>
          </p:cNvPr>
          <p:cNvCxnSpPr>
            <a:cxnSpLocks/>
          </p:cNvCxnSpPr>
          <p:nvPr/>
        </p:nvCxnSpPr>
        <p:spPr>
          <a:xfrm>
            <a:off x="5384800" y="1695450"/>
            <a:ext cx="345654" cy="474117"/>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32D57E01-417E-4D41-BC22-13249C6AD676}"/>
              </a:ext>
            </a:extLst>
          </p:cNvPr>
          <p:cNvSpPr txBox="1"/>
          <p:nvPr/>
        </p:nvSpPr>
        <p:spPr>
          <a:xfrm>
            <a:off x="4952333" y="1338631"/>
            <a:ext cx="69762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密集</a:t>
            </a:r>
          </a:p>
        </p:txBody>
      </p:sp>
      <p:sp>
        <p:nvSpPr>
          <p:cNvPr id="32" name="テキスト ボックス 31">
            <a:extLst>
              <a:ext uri="{FF2B5EF4-FFF2-40B4-BE49-F238E27FC236}">
                <a16:creationId xmlns:a16="http://schemas.microsoft.com/office/drawing/2014/main" id="{D49E28A3-1007-4717-B634-6986D4709BA6}"/>
              </a:ext>
            </a:extLst>
          </p:cNvPr>
          <p:cNvSpPr txBox="1"/>
          <p:nvPr/>
        </p:nvSpPr>
        <p:spPr>
          <a:xfrm>
            <a:off x="1876921" y="3001599"/>
            <a:ext cx="69762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密集</a:t>
            </a:r>
          </a:p>
        </p:txBody>
      </p:sp>
      <p:sp>
        <p:nvSpPr>
          <p:cNvPr id="33" name="テキスト ボックス 32">
            <a:extLst>
              <a:ext uri="{FF2B5EF4-FFF2-40B4-BE49-F238E27FC236}">
                <a16:creationId xmlns:a16="http://schemas.microsoft.com/office/drawing/2014/main" id="{39CF047F-48F0-4D79-AB56-38FB0FC4E4F5}"/>
              </a:ext>
            </a:extLst>
          </p:cNvPr>
          <p:cNvSpPr txBox="1"/>
          <p:nvPr/>
        </p:nvSpPr>
        <p:spPr>
          <a:xfrm>
            <a:off x="4015235" y="1835742"/>
            <a:ext cx="69762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密集</a:t>
            </a:r>
          </a:p>
        </p:txBody>
      </p:sp>
    </p:spTree>
    <p:extLst>
      <p:ext uri="{BB962C8B-B14F-4D97-AF65-F5344CB8AC3E}">
        <p14:creationId xmlns:p14="http://schemas.microsoft.com/office/powerpoint/2010/main" val="2217032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4E35F68-3066-4A9A-A28D-F32F0029AB15}"/>
              </a:ext>
            </a:extLst>
          </p:cNvPr>
          <p:cNvPicPr>
            <a:picLocks noChangeAspect="1"/>
          </p:cNvPicPr>
          <p:nvPr/>
        </p:nvPicPr>
        <p:blipFill>
          <a:blip r:embed="rId2"/>
          <a:stretch>
            <a:fillRect/>
          </a:stretch>
        </p:blipFill>
        <p:spPr>
          <a:xfrm>
            <a:off x="1889428" y="4608124"/>
            <a:ext cx="1375445" cy="1309890"/>
          </a:xfrm>
          <a:prstGeom prst="rect">
            <a:avLst/>
          </a:prstGeom>
        </p:spPr>
      </p:pic>
      <p:sp>
        <p:nvSpPr>
          <p:cNvPr id="2" name="タイトル 1"/>
          <p:cNvSpPr>
            <a:spLocks noGrp="1"/>
          </p:cNvSpPr>
          <p:nvPr>
            <p:ph type="title"/>
          </p:nvPr>
        </p:nvSpPr>
        <p:spPr/>
        <p:txBody>
          <a:bodyPr>
            <a:normAutofit fontScale="90000"/>
          </a:bodyPr>
          <a:lstStyle/>
          <a:p>
            <a:r>
              <a:rPr kumimoji="1" lang="en-US" altLang="ja-JP" dirty="0"/>
              <a:t>Excel </a:t>
            </a:r>
            <a:r>
              <a:rPr kumimoji="1" lang="ja-JP" altLang="en-US" dirty="0" err="1"/>
              <a:t>での</a:t>
            </a:r>
            <a:r>
              <a:rPr kumimoji="1" lang="ja-JP" altLang="en-US" dirty="0"/>
              <a:t>散布図の作成手順</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601812" y="935752"/>
            <a:ext cx="2641146" cy="1566949"/>
          </a:xfrm>
          <a:prstGeom prst="rect">
            <a:avLst/>
          </a:prstGeom>
        </p:spPr>
      </p:pic>
      <p:sp>
        <p:nvSpPr>
          <p:cNvPr id="9" name="コンテンツ プレースホルダー 2"/>
          <p:cNvSpPr txBox="1">
            <a:spLocks/>
          </p:cNvSpPr>
          <p:nvPr/>
        </p:nvSpPr>
        <p:spPr>
          <a:xfrm>
            <a:off x="4162149" y="2812386"/>
            <a:ext cx="4186202" cy="4691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　グラフ化したい部分を</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範囲選択</a:t>
            </a:r>
          </a:p>
        </p:txBody>
      </p:sp>
      <p:sp>
        <p:nvSpPr>
          <p:cNvPr id="10" name="角丸四角形 9"/>
          <p:cNvSpPr/>
          <p:nvPr/>
        </p:nvSpPr>
        <p:spPr>
          <a:xfrm>
            <a:off x="4008806" y="2686908"/>
            <a:ext cx="4258126"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コンテンツ プレースホルダー 2"/>
          <p:cNvSpPr txBox="1">
            <a:spLocks/>
          </p:cNvSpPr>
          <p:nvPr/>
        </p:nvSpPr>
        <p:spPr>
          <a:xfrm>
            <a:off x="1602617" y="2571704"/>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元データ</a:t>
            </a:r>
          </a:p>
        </p:txBody>
      </p:sp>
      <p:sp>
        <p:nvSpPr>
          <p:cNvPr id="12" name="右矢印 11"/>
          <p:cNvSpPr/>
          <p:nvPr/>
        </p:nvSpPr>
        <p:spPr>
          <a:xfrm>
            <a:off x="3500859" y="150274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右矢印 12"/>
          <p:cNvSpPr/>
          <p:nvPr/>
        </p:nvSpPr>
        <p:spPr>
          <a:xfrm>
            <a:off x="230221" y="446048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4" name="右矢印 13"/>
          <p:cNvSpPr/>
          <p:nvPr/>
        </p:nvSpPr>
        <p:spPr>
          <a:xfrm>
            <a:off x="4614113" y="4480341"/>
            <a:ext cx="376987"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p:cNvSpPr txBox="1">
            <a:spLocks/>
          </p:cNvSpPr>
          <p:nvPr/>
        </p:nvSpPr>
        <p:spPr>
          <a:xfrm>
            <a:off x="421470" y="6432148"/>
            <a:ext cx="5639921"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　リボンで「</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挿入</a:t>
            </a: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散布図</a:t>
            </a:r>
            <a:endPar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角丸四角形 15"/>
          <p:cNvSpPr/>
          <p:nvPr/>
        </p:nvSpPr>
        <p:spPr>
          <a:xfrm>
            <a:off x="360013" y="6270152"/>
            <a:ext cx="4429545"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19" name="図 18">
            <a:extLst>
              <a:ext uri="{FF2B5EF4-FFF2-40B4-BE49-F238E27FC236}">
                <a16:creationId xmlns:a16="http://schemas.microsoft.com/office/drawing/2014/main" id="{F27992F4-B37A-4553-A6F1-B78E395167AE}"/>
              </a:ext>
            </a:extLst>
          </p:cNvPr>
          <p:cNvPicPr>
            <a:picLocks noChangeAspect="1"/>
          </p:cNvPicPr>
          <p:nvPr/>
        </p:nvPicPr>
        <p:blipFill>
          <a:blip r:embed="rId4"/>
          <a:stretch>
            <a:fillRect/>
          </a:stretch>
        </p:blipFill>
        <p:spPr>
          <a:xfrm>
            <a:off x="1422988" y="3292559"/>
            <a:ext cx="2295702" cy="870452"/>
          </a:xfrm>
          <a:prstGeom prst="rect">
            <a:avLst/>
          </a:prstGeom>
        </p:spPr>
      </p:pic>
      <p:sp>
        <p:nvSpPr>
          <p:cNvPr id="17" name="正方形/長方形 16"/>
          <p:cNvSpPr/>
          <p:nvPr/>
        </p:nvSpPr>
        <p:spPr>
          <a:xfrm>
            <a:off x="1791177" y="3302435"/>
            <a:ext cx="291901" cy="121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正方形/長方形 17"/>
          <p:cNvSpPr/>
          <p:nvPr/>
        </p:nvSpPr>
        <p:spPr>
          <a:xfrm>
            <a:off x="2909160" y="3541468"/>
            <a:ext cx="178399" cy="1454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9"/>
          <p:cNvSpPr/>
          <p:nvPr/>
        </p:nvSpPr>
        <p:spPr>
          <a:xfrm>
            <a:off x="2909160" y="3686953"/>
            <a:ext cx="220541" cy="1251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5" name="正方形/長方形 24">
            <a:extLst>
              <a:ext uri="{FF2B5EF4-FFF2-40B4-BE49-F238E27FC236}">
                <a16:creationId xmlns:a16="http://schemas.microsoft.com/office/drawing/2014/main" id="{C053C848-2FA6-42FE-9779-5E0A0AC41AED}"/>
              </a:ext>
            </a:extLst>
          </p:cNvPr>
          <p:cNvSpPr/>
          <p:nvPr/>
        </p:nvSpPr>
        <p:spPr>
          <a:xfrm>
            <a:off x="2086764" y="4659759"/>
            <a:ext cx="291901" cy="121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1" name="コンテンツ プレースホルダー 2"/>
          <p:cNvSpPr txBox="1">
            <a:spLocks/>
          </p:cNvSpPr>
          <p:nvPr/>
        </p:nvSpPr>
        <p:spPr>
          <a:xfrm>
            <a:off x="5886449" y="6240324"/>
            <a:ext cx="2995239"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散布図が得られる</a:t>
            </a:r>
          </a:p>
        </p:txBody>
      </p:sp>
      <p:pic>
        <p:nvPicPr>
          <p:cNvPr id="3" name="図 2">
            <a:extLst>
              <a:ext uri="{FF2B5EF4-FFF2-40B4-BE49-F238E27FC236}">
                <a16:creationId xmlns:a16="http://schemas.microsoft.com/office/drawing/2014/main" id="{C9A94F05-21AF-4CF4-BC23-9B628C835477}"/>
              </a:ext>
            </a:extLst>
          </p:cNvPr>
          <p:cNvPicPr>
            <a:picLocks noChangeAspect="1"/>
          </p:cNvPicPr>
          <p:nvPr/>
        </p:nvPicPr>
        <p:blipFill>
          <a:blip r:embed="rId5"/>
          <a:stretch>
            <a:fillRect/>
          </a:stretch>
        </p:blipFill>
        <p:spPr>
          <a:xfrm>
            <a:off x="4543952" y="584233"/>
            <a:ext cx="3124361" cy="2038455"/>
          </a:xfrm>
          <a:prstGeom prst="rect">
            <a:avLst/>
          </a:prstGeom>
        </p:spPr>
      </p:pic>
      <p:pic>
        <p:nvPicPr>
          <p:cNvPr id="22" name="図 21">
            <a:extLst>
              <a:ext uri="{FF2B5EF4-FFF2-40B4-BE49-F238E27FC236}">
                <a16:creationId xmlns:a16="http://schemas.microsoft.com/office/drawing/2014/main" id="{090AB675-8E87-4F30-896D-80D76D78C1C9}"/>
              </a:ext>
            </a:extLst>
          </p:cNvPr>
          <p:cNvPicPr>
            <a:picLocks noChangeAspect="1"/>
          </p:cNvPicPr>
          <p:nvPr/>
        </p:nvPicPr>
        <p:blipFill>
          <a:blip r:embed="rId6"/>
          <a:stretch>
            <a:fillRect/>
          </a:stretch>
        </p:blipFill>
        <p:spPr>
          <a:xfrm>
            <a:off x="5041726" y="3768404"/>
            <a:ext cx="4102274" cy="2336930"/>
          </a:xfrm>
          <a:prstGeom prst="rect">
            <a:avLst/>
          </a:prstGeom>
        </p:spPr>
      </p:pic>
      <p:sp>
        <p:nvSpPr>
          <p:cNvPr id="23" name="コンテンツ プレースホルダー 2">
            <a:extLst>
              <a:ext uri="{FF2B5EF4-FFF2-40B4-BE49-F238E27FC236}">
                <a16:creationId xmlns:a16="http://schemas.microsoft.com/office/drawing/2014/main" id="{90ADE6E7-658C-40F6-9F56-93A27537A861}"/>
              </a:ext>
            </a:extLst>
          </p:cNvPr>
          <p:cNvSpPr txBox="1">
            <a:spLocks/>
          </p:cNvSpPr>
          <p:nvPr/>
        </p:nvSpPr>
        <p:spPr>
          <a:xfrm>
            <a:off x="1493163" y="4238578"/>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sp>
        <p:nvSpPr>
          <p:cNvPr id="24" name="コンテンツ プレースホルダー 2">
            <a:extLst>
              <a:ext uri="{FF2B5EF4-FFF2-40B4-BE49-F238E27FC236}">
                <a16:creationId xmlns:a16="http://schemas.microsoft.com/office/drawing/2014/main" id="{32C4066A-E3CD-40DF-984A-0B3FF55BC6F2}"/>
              </a:ext>
            </a:extLst>
          </p:cNvPr>
          <p:cNvSpPr txBox="1">
            <a:spLocks/>
          </p:cNvSpPr>
          <p:nvPr/>
        </p:nvSpPr>
        <p:spPr>
          <a:xfrm>
            <a:off x="1200738" y="5929610"/>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sp>
        <p:nvSpPr>
          <p:cNvPr id="32" name="正方形/長方形 31">
            <a:extLst>
              <a:ext uri="{FF2B5EF4-FFF2-40B4-BE49-F238E27FC236}">
                <a16:creationId xmlns:a16="http://schemas.microsoft.com/office/drawing/2014/main" id="{E17751FB-F25B-4A9E-AAE0-3BEF6831F8D7}"/>
              </a:ext>
            </a:extLst>
          </p:cNvPr>
          <p:cNvSpPr/>
          <p:nvPr/>
        </p:nvSpPr>
        <p:spPr>
          <a:xfrm>
            <a:off x="3175673" y="4717924"/>
            <a:ext cx="178399" cy="1454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3" name="正方形/長方形 32">
            <a:extLst>
              <a:ext uri="{FF2B5EF4-FFF2-40B4-BE49-F238E27FC236}">
                <a16:creationId xmlns:a16="http://schemas.microsoft.com/office/drawing/2014/main" id="{413D7C32-10CF-432A-95B0-671283DC97A8}"/>
              </a:ext>
            </a:extLst>
          </p:cNvPr>
          <p:cNvSpPr/>
          <p:nvPr/>
        </p:nvSpPr>
        <p:spPr>
          <a:xfrm>
            <a:off x="2424889" y="5712504"/>
            <a:ext cx="282328" cy="2577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31908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dirty="0"/>
              <a:t>Excel </a:t>
            </a:r>
            <a:r>
              <a:rPr kumimoji="1" lang="ja-JP" altLang="en-US" dirty="0" err="1"/>
              <a:t>での</a:t>
            </a:r>
            <a:r>
              <a:rPr kumimoji="1" lang="ja-JP" altLang="en-US" dirty="0"/>
              <a:t>散布図の種類の選択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2" name="図 11">
            <a:extLst>
              <a:ext uri="{FF2B5EF4-FFF2-40B4-BE49-F238E27FC236}">
                <a16:creationId xmlns:a16="http://schemas.microsoft.com/office/drawing/2014/main" id="{1D1C8A0A-3581-4660-A65C-92F404C98FD3}"/>
              </a:ext>
            </a:extLst>
          </p:cNvPr>
          <p:cNvPicPr>
            <a:picLocks noChangeAspect="1"/>
          </p:cNvPicPr>
          <p:nvPr/>
        </p:nvPicPr>
        <p:blipFill>
          <a:blip r:embed="rId2"/>
          <a:stretch>
            <a:fillRect/>
          </a:stretch>
        </p:blipFill>
        <p:spPr>
          <a:xfrm>
            <a:off x="1478180" y="868385"/>
            <a:ext cx="5192127" cy="2125073"/>
          </a:xfrm>
          <a:prstGeom prst="rect">
            <a:avLst/>
          </a:prstGeom>
        </p:spPr>
      </p:pic>
      <p:sp>
        <p:nvSpPr>
          <p:cNvPr id="6" name="正方形/長方形 5"/>
          <p:cNvSpPr/>
          <p:nvPr/>
        </p:nvSpPr>
        <p:spPr>
          <a:xfrm>
            <a:off x="2334321" y="868384"/>
            <a:ext cx="601120" cy="281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p:cNvSpPr txBox="1">
            <a:spLocks/>
          </p:cNvSpPr>
          <p:nvPr/>
        </p:nvSpPr>
        <p:spPr>
          <a:xfrm>
            <a:off x="2432486" y="553488"/>
            <a:ext cx="1251239" cy="25293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挿入</a:t>
            </a:r>
          </a:p>
        </p:txBody>
      </p:sp>
      <p:sp>
        <p:nvSpPr>
          <p:cNvPr id="8" name="正方形/長方形 7"/>
          <p:cNvSpPr/>
          <p:nvPr/>
        </p:nvSpPr>
        <p:spPr>
          <a:xfrm>
            <a:off x="4860916" y="1463691"/>
            <a:ext cx="358026" cy="335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p:cNvSpPr txBox="1">
            <a:spLocks/>
          </p:cNvSpPr>
          <p:nvPr/>
        </p:nvSpPr>
        <p:spPr>
          <a:xfrm>
            <a:off x="5259273" y="1393280"/>
            <a:ext cx="2489614" cy="3651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散布図を展開</a:t>
            </a:r>
          </a:p>
        </p:txBody>
      </p:sp>
      <p:sp>
        <p:nvSpPr>
          <p:cNvPr id="10" name="正方形/長方形 9"/>
          <p:cNvSpPr/>
          <p:nvPr/>
        </p:nvSpPr>
        <p:spPr>
          <a:xfrm>
            <a:off x="4873073" y="1832261"/>
            <a:ext cx="632739" cy="393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コンテンツ プレースホルダー 2"/>
          <p:cNvSpPr txBox="1">
            <a:spLocks/>
          </p:cNvSpPr>
          <p:nvPr/>
        </p:nvSpPr>
        <p:spPr>
          <a:xfrm>
            <a:off x="2334321" y="1993790"/>
            <a:ext cx="2596169" cy="3354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一番左上の散布図をクリック</a:t>
            </a:r>
          </a:p>
        </p:txBody>
      </p:sp>
      <p:sp>
        <p:nvSpPr>
          <p:cNvPr id="13" name="コンテンツ プレースホルダー 2">
            <a:extLst>
              <a:ext uri="{FF2B5EF4-FFF2-40B4-BE49-F238E27FC236}">
                <a16:creationId xmlns:a16="http://schemas.microsoft.com/office/drawing/2014/main" id="{E446AA11-5C9C-4229-8703-82FEB9D018AB}"/>
              </a:ext>
            </a:extLst>
          </p:cNvPr>
          <p:cNvSpPr txBox="1">
            <a:spLocks/>
          </p:cNvSpPr>
          <p:nvPr/>
        </p:nvSpPr>
        <p:spPr>
          <a:xfrm>
            <a:off x="2998005" y="3067315"/>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sp>
        <p:nvSpPr>
          <p:cNvPr id="14" name="コンテンツ プレースホルダー 2">
            <a:extLst>
              <a:ext uri="{FF2B5EF4-FFF2-40B4-BE49-F238E27FC236}">
                <a16:creationId xmlns:a16="http://schemas.microsoft.com/office/drawing/2014/main" id="{D6513A32-7E1A-4F78-B6CA-2B0C0995EBF9}"/>
              </a:ext>
            </a:extLst>
          </p:cNvPr>
          <p:cNvSpPr txBox="1">
            <a:spLocks/>
          </p:cNvSpPr>
          <p:nvPr/>
        </p:nvSpPr>
        <p:spPr>
          <a:xfrm>
            <a:off x="2810082" y="6477419"/>
            <a:ext cx="2994545" cy="317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 </a:t>
            </a:r>
          </a:p>
        </p:txBody>
      </p:sp>
      <p:pic>
        <p:nvPicPr>
          <p:cNvPr id="15" name="図 14">
            <a:extLst>
              <a:ext uri="{FF2B5EF4-FFF2-40B4-BE49-F238E27FC236}">
                <a16:creationId xmlns:a16="http://schemas.microsoft.com/office/drawing/2014/main" id="{0AADAAF5-00F0-4772-B4FF-2E769E715A48}"/>
              </a:ext>
            </a:extLst>
          </p:cNvPr>
          <p:cNvPicPr>
            <a:picLocks noChangeAspect="1"/>
          </p:cNvPicPr>
          <p:nvPr/>
        </p:nvPicPr>
        <p:blipFill>
          <a:blip r:embed="rId3"/>
          <a:stretch>
            <a:fillRect/>
          </a:stretch>
        </p:blipFill>
        <p:spPr>
          <a:xfrm>
            <a:off x="2576970" y="3588764"/>
            <a:ext cx="2994545" cy="2851822"/>
          </a:xfrm>
          <a:prstGeom prst="rect">
            <a:avLst/>
          </a:prstGeom>
        </p:spPr>
      </p:pic>
      <p:sp>
        <p:nvSpPr>
          <p:cNvPr id="16" name="正方形/長方形 15">
            <a:extLst>
              <a:ext uri="{FF2B5EF4-FFF2-40B4-BE49-F238E27FC236}">
                <a16:creationId xmlns:a16="http://schemas.microsoft.com/office/drawing/2014/main" id="{EB18A2E9-B27B-4BBE-8145-FB25BABDD5B5}"/>
              </a:ext>
            </a:extLst>
          </p:cNvPr>
          <p:cNvSpPr/>
          <p:nvPr/>
        </p:nvSpPr>
        <p:spPr>
          <a:xfrm>
            <a:off x="3051036" y="3728401"/>
            <a:ext cx="601120" cy="281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コンテンツ プレースホルダー 2">
            <a:extLst>
              <a:ext uri="{FF2B5EF4-FFF2-40B4-BE49-F238E27FC236}">
                <a16:creationId xmlns:a16="http://schemas.microsoft.com/office/drawing/2014/main" id="{090792B3-12D1-4CDF-819F-72395A5ED430}"/>
              </a:ext>
            </a:extLst>
          </p:cNvPr>
          <p:cNvSpPr txBox="1">
            <a:spLocks/>
          </p:cNvSpPr>
          <p:nvPr/>
        </p:nvSpPr>
        <p:spPr>
          <a:xfrm>
            <a:off x="3149201" y="3413505"/>
            <a:ext cx="1251239" cy="25293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挿入</a:t>
            </a:r>
          </a:p>
        </p:txBody>
      </p:sp>
      <p:sp>
        <p:nvSpPr>
          <p:cNvPr id="18" name="正方形/長方形 17">
            <a:extLst>
              <a:ext uri="{FF2B5EF4-FFF2-40B4-BE49-F238E27FC236}">
                <a16:creationId xmlns:a16="http://schemas.microsoft.com/office/drawing/2014/main" id="{9594D8A0-D717-45B7-92FF-9E33A27F4F0D}"/>
              </a:ext>
            </a:extLst>
          </p:cNvPr>
          <p:cNvSpPr/>
          <p:nvPr/>
        </p:nvSpPr>
        <p:spPr>
          <a:xfrm>
            <a:off x="5363400" y="3808058"/>
            <a:ext cx="358026" cy="335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コンテンツ プレースホルダー 2">
            <a:extLst>
              <a:ext uri="{FF2B5EF4-FFF2-40B4-BE49-F238E27FC236}">
                <a16:creationId xmlns:a16="http://schemas.microsoft.com/office/drawing/2014/main" id="{E8160AB7-089F-41D6-8C33-0C70269F327F}"/>
              </a:ext>
            </a:extLst>
          </p:cNvPr>
          <p:cNvSpPr txBox="1">
            <a:spLocks/>
          </p:cNvSpPr>
          <p:nvPr/>
        </p:nvSpPr>
        <p:spPr>
          <a:xfrm>
            <a:off x="5761757" y="3737647"/>
            <a:ext cx="2489614" cy="3651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散布図を展開</a:t>
            </a:r>
          </a:p>
        </p:txBody>
      </p:sp>
      <p:sp>
        <p:nvSpPr>
          <p:cNvPr id="20" name="正方形/長方形 19">
            <a:extLst>
              <a:ext uri="{FF2B5EF4-FFF2-40B4-BE49-F238E27FC236}">
                <a16:creationId xmlns:a16="http://schemas.microsoft.com/office/drawing/2014/main" id="{5792F4EC-3BED-4659-9C9E-A4E79C0B5CD8}"/>
              </a:ext>
            </a:extLst>
          </p:cNvPr>
          <p:cNvSpPr/>
          <p:nvPr/>
        </p:nvSpPr>
        <p:spPr>
          <a:xfrm>
            <a:off x="3588559" y="6013837"/>
            <a:ext cx="632739" cy="393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コンテンツ プレースホルダー 2">
            <a:extLst>
              <a:ext uri="{FF2B5EF4-FFF2-40B4-BE49-F238E27FC236}">
                <a16:creationId xmlns:a16="http://schemas.microsoft.com/office/drawing/2014/main" id="{0CD087E4-A5E4-4E12-A234-CB1A8E548A7F}"/>
              </a:ext>
            </a:extLst>
          </p:cNvPr>
          <p:cNvSpPr txBox="1">
            <a:spLocks/>
          </p:cNvSpPr>
          <p:nvPr/>
        </p:nvSpPr>
        <p:spPr>
          <a:xfrm>
            <a:off x="1049807" y="6175366"/>
            <a:ext cx="2596169" cy="3354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一番左の散布図をクリック</a:t>
            </a:r>
          </a:p>
        </p:txBody>
      </p:sp>
    </p:spTree>
    <p:extLst>
      <p:ext uri="{BB962C8B-B14F-4D97-AF65-F5344CB8AC3E}">
        <p14:creationId xmlns:p14="http://schemas.microsoft.com/office/powerpoint/2010/main" val="2712940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EEFB8F8-CF29-42A9-A171-1FCC19CFB22A}"/>
              </a:ext>
            </a:extLst>
          </p:cNvPr>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graphicFrame>
        <p:nvGraphicFramePr>
          <p:cNvPr id="3" name="オブジェクト 2">
            <a:extLst>
              <a:ext uri="{FF2B5EF4-FFF2-40B4-BE49-F238E27FC236}">
                <a16:creationId xmlns:a16="http://schemas.microsoft.com/office/drawing/2014/main" id="{37D238C0-546E-4640-9F82-49FC6E6D051B}"/>
              </a:ext>
            </a:extLst>
          </p:cNvPr>
          <p:cNvGraphicFramePr>
            <a:graphicFrameLocks noChangeAspect="1"/>
          </p:cNvGraphicFramePr>
          <p:nvPr>
            <p:extLst>
              <p:ext uri="{D42A27DB-BD31-4B8C-83A1-F6EECF244321}">
                <p14:modId xmlns:p14="http://schemas.microsoft.com/office/powerpoint/2010/main" val="862699992"/>
              </p:ext>
            </p:extLst>
          </p:nvPr>
        </p:nvGraphicFramePr>
        <p:xfrm>
          <a:off x="37969" y="1212850"/>
          <a:ext cx="8926743" cy="4813300"/>
        </p:xfrm>
        <a:graphic>
          <a:graphicData uri="http://schemas.openxmlformats.org/presentationml/2006/ole">
            <mc:AlternateContent xmlns:mc="http://schemas.openxmlformats.org/markup-compatibility/2006">
              <mc:Choice xmlns:v="urn:schemas-microsoft-com:vml" Requires="v">
                <p:oleObj name="Worksheet" r:id="rId2" imgW="5953114" imgH="3209887" progId="Excel.Sheet.12">
                  <p:embed/>
                </p:oleObj>
              </mc:Choice>
              <mc:Fallback>
                <p:oleObj name="Worksheet" r:id="rId2" imgW="5953114" imgH="3209887" progId="Excel.Sheet.12">
                  <p:embed/>
                  <p:pic>
                    <p:nvPicPr>
                      <p:cNvPr id="0" name=""/>
                      <p:cNvPicPr/>
                      <p:nvPr/>
                    </p:nvPicPr>
                    <p:blipFill>
                      <a:blip r:embed="rId3"/>
                      <a:stretch>
                        <a:fillRect/>
                      </a:stretch>
                    </p:blipFill>
                    <p:spPr>
                      <a:xfrm>
                        <a:off x="37969" y="1212850"/>
                        <a:ext cx="8926743" cy="4813300"/>
                      </a:xfrm>
                      <a:prstGeom prst="rect">
                        <a:avLst/>
                      </a:prstGeom>
                    </p:spPr>
                  </p:pic>
                </p:oleObj>
              </mc:Fallback>
            </mc:AlternateContent>
          </a:graphicData>
        </a:graphic>
      </p:graphicFrame>
      <p:sp>
        <p:nvSpPr>
          <p:cNvPr id="4" name="コンテンツ プレースホルダー 2">
            <a:extLst>
              <a:ext uri="{FF2B5EF4-FFF2-40B4-BE49-F238E27FC236}">
                <a16:creationId xmlns:a16="http://schemas.microsoft.com/office/drawing/2014/main" id="{A3CA4B46-7923-4A74-9C52-A8FB2D51B370}"/>
              </a:ext>
            </a:extLst>
          </p:cNvPr>
          <p:cNvSpPr txBox="1">
            <a:spLocks/>
          </p:cNvSpPr>
          <p:nvPr/>
        </p:nvSpPr>
        <p:spPr>
          <a:xfrm>
            <a:off x="881284" y="755650"/>
            <a:ext cx="3280682" cy="4572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tx1"/>
                </a:solidFill>
                <a:latin typeface="メイリオ" panose="020B0604030504040204" pitchFamily="50" charset="-128"/>
                <a:ea typeface="メイリオ" panose="020B0604030504040204" pitchFamily="50" charset="-128"/>
              </a:rPr>
              <a:t>元データ</a:t>
            </a:r>
          </a:p>
        </p:txBody>
      </p:sp>
      <p:sp>
        <p:nvSpPr>
          <p:cNvPr id="6" name="コンテンツ プレースホルダー 2">
            <a:extLst>
              <a:ext uri="{FF2B5EF4-FFF2-40B4-BE49-F238E27FC236}">
                <a16:creationId xmlns:a16="http://schemas.microsoft.com/office/drawing/2014/main" id="{D8C06ACC-BCBE-4EFA-9946-56A10AE90459}"/>
              </a:ext>
            </a:extLst>
          </p:cNvPr>
          <p:cNvSpPr txBox="1">
            <a:spLocks/>
          </p:cNvSpPr>
          <p:nvPr/>
        </p:nvSpPr>
        <p:spPr>
          <a:xfrm>
            <a:off x="5684030" y="6127751"/>
            <a:ext cx="3280682" cy="4572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tx1"/>
                </a:solidFill>
                <a:latin typeface="メイリオ" panose="020B0604030504040204" pitchFamily="50" charset="-128"/>
                <a:ea typeface="メイリオ" panose="020B0604030504040204" pitchFamily="50" charset="-128"/>
              </a:rPr>
              <a:t>散布図</a:t>
            </a:r>
          </a:p>
        </p:txBody>
      </p:sp>
    </p:spTree>
    <p:extLst>
      <p:ext uri="{BB962C8B-B14F-4D97-AF65-F5344CB8AC3E}">
        <p14:creationId xmlns:p14="http://schemas.microsoft.com/office/powerpoint/2010/main" val="204614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2-4</a:t>
            </a:r>
            <a:r>
              <a:rPr lang="ja-JP" altLang="en-US" dirty="0"/>
              <a:t> データの合計、平均（</a:t>
            </a:r>
            <a:r>
              <a:rPr lang="en-US" altLang="ja-JP" dirty="0"/>
              <a:t>Excel </a:t>
            </a:r>
            <a:r>
              <a:rPr lang="ja-JP" altLang="en-US" dirty="0"/>
              <a:t>を使用）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46</a:t>
            </a:fld>
            <a:endParaRPr lang="ja-JP" altLang="en-US" dirty="0"/>
          </a:p>
        </p:txBody>
      </p:sp>
    </p:spTree>
    <p:extLst>
      <p:ext uri="{BB962C8B-B14F-4D97-AF65-F5344CB8AC3E}">
        <p14:creationId xmlns:p14="http://schemas.microsoft.com/office/powerpoint/2010/main" val="386748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75714-FAE6-4144-B14B-839922DA3B5A}"/>
              </a:ext>
            </a:extLst>
          </p:cNvPr>
          <p:cNvSpPr>
            <a:spLocks noGrp="1"/>
          </p:cNvSpPr>
          <p:nvPr>
            <p:ph type="title"/>
          </p:nvPr>
        </p:nvSpPr>
        <p:spPr/>
        <p:txBody>
          <a:bodyPr>
            <a:normAutofit fontScale="90000"/>
          </a:bodyPr>
          <a:lstStyle/>
          <a:p>
            <a:r>
              <a:rPr kumimoji="1" lang="en-US" altLang="ja-JP"/>
              <a:t>Excel </a:t>
            </a:r>
            <a:r>
              <a:rPr kumimoji="1" lang="ja-JP" altLang="en-US" dirty="0"/>
              <a:t>で</a:t>
            </a:r>
            <a:r>
              <a:rPr lang="ja-JP" altLang="en-US" dirty="0"/>
              <a:t>合計</a:t>
            </a:r>
            <a:r>
              <a:rPr kumimoji="1" lang="ja-JP" altLang="en-US" dirty="0"/>
              <a:t>を求める </a:t>
            </a:r>
            <a:r>
              <a:rPr lang="en-US" altLang="ja-JP" dirty="0"/>
              <a:t>SUM</a:t>
            </a:r>
            <a:endParaRPr kumimoji="1" lang="ja-JP" altLang="en-US" dirty="0"/>
          </a:p>
        </p:txBody>
      </p:sp>
      <p:sp>
        <p:nvSpPr>
          <p:cNvPr id="4" name="スライド番号プレースホルダー 3">
            <a:extLst>
              <a:ext uri="{FF2B5EF4-FFF2-40B4-BE49-F238E27FC236}">
                <a16:creationId xmlns:a16="http://schemas.microsoft.com/office/drawing/2014/main" id="{063FB08D-9503-4A12-92FC-67411ECA0811}"/>
              </a:ext>
            </a:extLst>
          </p:cNvPr>
          <p:cNvSpPr>
            <a:spLocks noGrp="1"/>
          </p:cNvSpPr>
          <p:nvPr>
            <p:ph type="sldNum" sz="quarter" idx="12"/>
          </p:nvPr>
        </p:nvSpPr>
        <p:spPr/>
        <p:txBody>
          <a:bodyPr/>
          <a:lstStyle/>
          <a:p>
            <a:fld id="{E205D82C-95A1-431E-8E38-AA614A14CDCF}"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3481500B-B533-4B94-9B75-AC772C855EA0}"/>
              </a:ext>
            </a:extLst>
          </p:cNvPr>
          <p:cNvPicPr>
            <a:picLocks noChangeAspect="1"/>
          </p:cNvPicPr>
          <p:nvPr/>
        </p:nvPicPr>
        <p:blipFill>
          <a:blip r:embed="rId2"/>
          <a:stretch>
            <a:fillRect/>
          </a:stretch>
        </p:blipFill>
        <p:spPr>
          <a:xfrm>
            <a:off x="61823" y="1134996"/>
            <a:ext cx="5150283" cy="3849754"/>
          </a:xfrm>
          <a:prstGeom prst="rect">
            <a:avLst/>
          </a:prstGeom>
        </p:spPr>
      </p:pic>
      <p:sp>
        <p:nvSpPr>
          <p:cNvPr id="7" name="テキスト ボックス 6">
            <a:extLst>
              <a:ext uri="{FF2B5EF4-FFF2-40B4-BE49-F238E27FC236}">
                <a16:creationId xmlns:a16="http://schemas.microsoft.com/office/drawing/2014/main" id="{0B38A7E6-9324-4C7C-9314-501ECA2A9059}"/>
              </a:ext>
            </a:extLst>
          </p:cNvPr>
          <p:cNvSpPr txBox="1"/>
          <p:nvPr/>
        </p:nvSpPr>
        <p:spPr>
          <a:xfrm>
            <a:off x="5575300" y="1984499"/>
            <a:ext cx="3155031" cy="1200329"/>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=SUM(</a:t>
            </a:r>
            <a:r>
              <a:rPr kumimoji="1" lang="en-US" altLang="ja-JP" sz="2400" b="1" dirty="0" err="1">
                <a:latin typeface="メイリオ" panose="020B0604030504040204" pitchFamily="50" charset="-128"/>
                <a:ea typeface="メイリオ" panose="020B0604030504040204" pitchFamily="50" charset="-128"/>
              </a:rPr>
              <a:t>C2:C7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は，</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範囲 </a:t>
            </a:r>
            <a:r>
              <a:rPr kumimoji="1" lang="en-US" altLang="ja-JP" sz="2400" b="1" dirty="0" err="1">
                <a:latin typeface="メイリオ" panose="020B0604030504040204" pitchFamily="50" charset="-128"/>
                <a:ea typeface="メイリオ" panose="020B0604030504040204" pitchFamily="50" charset="-128"/>
              </a:rPr>
              <a:t>C2</a:t>
            </a:r>
            <a:r>
              <a:rPr kumimoji="1" lang="en-US" altLang="ja-JP" sz="2400" b="1"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から </a:t>
            </a:r>
            <a:r>
              <a:rPr kumimoji="1" lang="en-US" altLang="ja-JP" sz="2400" b="1" dirty="0" err="1">
                <a:latin typeface="メイリオ" panose="020B0604030504040204" pitchFamily="50" charset="-128"/>
                <a:ea typeface="メイリオ" panose="020B0604030504040204" pitchFamily="50" charset="-128"/>
              </a:rPr>
              <a:t>C7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の</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solidFill>
                  <a:srgbClr val="C00000"/>
                </a:solidFill>
                <a:latin typeface="メイリオ" panose="020B0604030504040204" pitchFamily="50" charset="-128"/>
                <a:ea typeface="メイリオ" panose="020B0604030504040204" pitchFamily="50" charset="-128"/>
              </a:rPr>
              <a:t>合計</a:t>
            </a:r>
            <a:r>
              <a:rPr kumimoji="1" lang="ja-JP" altLang="en-US" sz="2400" dirty="0">
                <a:latin typeface="メイリオ" panose="020B0604030504040204" pitchFamily="50" charset="-128"/>
                <a:ea typeface="メイリオ" panose="020B0604030504040204" pitchFamily="50" charset="-128"/>
              </a:rPr>
              <a:t>を求める</a:t>
            </a:r>
          </a:p>
        </p:txBody>
      </p:sp>
    </p:spTree>
    <p:extLst>
      <p:ext uri="{BB962C8B-B14F-4D97-AF65-F5344CB8AC3E}">
        <p14:creationId xmlns:p14="http://schemas.microsoft.com/office/powerpoint/2010/main" val="74734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75714-FAE6-4144-B14B-839922DA3B5A}"/>
              </a:ext>
            </a:extLst>
          </p:cNvPr>
          <p:cNvSpPr>
            <a:spLocks noGrp="1"/>
          </p:cNvSpPr>
          <p:nvPr>
            <p:ph type="title"/>
          </p:nvPr>
        </p:nvSpPr>
        <p:spPr/>
        <p:txBody>
          <a:bodyPr>
            <a:normAutofit fontScale="90000"/>
          </a:bodyPr>
          <a:lstStyle/>
          <a:p>
            <a:r>
              <a:rPr kumimoji="1" lang="en-US" altLang="ja-JP"/>
              <a:t>Excel </a:t>
            </a:r>
            <a:r>
              <a:rPr kumimoji="1" lang="ja-JP" altLang="en-US" dirty="0"/>
              <a:t>で平均を求める </a:t>
            </a:r>
            <a:r>
              <a:rPr kumimoji="1" lang="en-US" altLang="ja-JP" dirty="0"/>
              <a:t>AVERAGE</a:t>
            </a:r>
            <a:endParaRPr kumimoji="1" lang="ja-JP" altLang="en-US" dirty="0"/>
          </a:p>
        </p:txBody>
      </p:sp>
      <p:sp>
        <p:nvSpPr>
          <p:cNvPr id="4" name="スライド番号プレースホルダー 3">
            <a:extLst>
              <a:ext uri="{FF2B5EF4-FFF2-40B4-BE49-F238E27FC236}">
                <a16:creationId xmlns:a16="http://schemas.microsoft.com/office/drawing/2014/main" id="{063FB08D-9503-4A12-92FC-67411ECA0811}"/>
              </a:ext>
            </a:extLst>
          </p:cNvPr>
          <p:cNvSpPr>
            <a:spLocks noGrp="1"/>
          </p:cNvSpPr>
          <p:nvPr>
            <p:ph type="sldNum" sz="quarter" idx="12"/>
          </p:nvPr>
        </p:nvSpPr>
        <p:spPr/>
        <p:txBody>
          <a:bodyPr/>
          <a:lstStyle/>
          <a:p>
            <a:fld id="{E205D82C-95A1-431E-8E38-AA614A14CDCF}" type="slidenum">
              <a:rPr kumimoji="1" lang="ja-JP" altLang="en-US" smtClean="0"/>
              <a:t>48</a:t>
            </a:fld>
            <a:endParaRPr kumimoji="1" lang="ja-JP" altLang="en-US"/>
          </a:p>
        </p:txBody>
      </p:sp>
      <p:sp>
        <p:nvSpPr>
          <p:cNvPr id="7" name="テキスト ボックス 6">
            <a:extLst>
              <a:ext uri="{FF2B5EF4-FFF2-40B4-BE49-F238E27FC236}">
                <a16:creationId xmlns:a16="http://schemas.microsoft.com/office/drawing/2014/main" id="{0B38A7E6-9324-4C7C-9314-501ECA2A9059}"/>
              </a:ext>
            </a:extLst>
          </p:cNvPr>
          <p:cNvSpPr txBox="1"/>
          <p:nvPr/>
        </p:nvSpPr>
        <p:spPr>
          <a:xfrm>
            <a:off x="5384800" y="1952749"/>
            <a:ext cx="3988721" cy="1200329"/>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=AVERAGE(</a:t>
            </a:r>
            <a:r>
              <a:rPr kumimoji="1" lang="en-US" altLang="ja-JP" sz="2400" b="1" dirty="0" err="1">
                <a:latin typeface="メイリオ" panose="020B0604030504040204" pitchFamily="50" charset="-128"/>
                <a:ea typeface="メイリオ" panose="020B0604030504040204" pitchFamily="50" charset="-128"/>
              </a:rPr>
              <a:t>B2:B7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は，</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範囲 </a:t>
            </a:r>
            <a:r>
              <a:rPr kumimoji="1" lang="en-US" altLang="ja-JP" sz="2400" b="1" dirty="0" err="1">
                <a:latin typeface="メイリオ" panose="020B0604030504040204" pitchFamily="50" charset="-128"/>
                <a:ea typeface="メイリオ" panose="020B0604030504040204" pitchFamily="50" charset="-128"/>
              </a:rPr>
              <a:t>B2</a:t>
            </a:r>
            <a:r>
              <a:rPr kumimoji="1" lang="en-US" altLang="ja-JP" sz="2400" b="1"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から </a:t>
            </a:r>
            <a:r>
              <a:rPr kumimoji="1" lang="en-US" altLang="ja-JP" sz="2400" b="1" dirty="0" err="1">
                <a:latin typeface="メイリオ" panose="020B0604030504040204" pitchFamily="50" charset="-128"/>
                <a:ea typeface="メイリオ" panose="020B0604030504040204" pitchFamily="50" charset="-128"/>
              </a:rPr>
              <a:t>B7</a:t>
            </a:r>
            <a:r>
              <a:rPr kumimoji="1" lang="en-US" altLang="ja-JP" sz="2400" b="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の</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solidFill>
                  <a:srgbClr val="C00000"/>
                </a:solidFill>
                <a:latin typeface="メイリオ" panose="020B0604030504040204" pitchFamily="50" charset="-128"/>
                <a:ea typeface="メイリオ" panose="020B0604030504040204" pitchFamily="50" charset="-128"/>
              </a:rPr>
              <a:t>平均</a:t>
            </a:r>
            <a:r>
              <a:rPr kumimoji="1" lang="ja-JP" altLang="en-US" sz="2400" dirty="0">
                <a:latin typeface="メイリオ" panose="020B0604030504040204" pitchFamily="50" charset="-128"/>
                <a:ea typeface="メイリオ" panose="020B0604030504040204" pitchFamily="50" charset="-128"/>
              </a:rPr>
              <a:t>を求める</a:t>
            </a:r>
          </a:p>
        </p:txBody>
      </p:sp>
      <p:pic>
        <p:nvPicPr>
          <p:cNvPr id="3" name="図 2">
            <a:extLst>
              <a:ext uri="{FF2B5EF4-FFF2-40B4-BE49-F238E27FC236}">
                <a16:creationId xmlns:a16="http://schemas.microsoft.com/office/drawing/2014/main" id="{90176A02-1CF9-4B1C-BD86-0ADD39A053DA}"/>
              </a:ext>
            </a:extLst>
          </p:cNvPr>
          <p:cNvPicPr>
            <a:picLocks noChangeAspect="1"/>
          </p:cNvPicPr>
          <p:nvPr/>
        </p:nvPicPr>
        <p:blipFill>
          <a:blip r:embed="rId2"/>
          <a:stretch>
            <a:fillRect/>
          </a:stretch>
        </p:blipFill>
        <p:spPr>
          <a:xfrm>
            <a:off x="117377" y="1217547"/>
            <a:ext cx="5318224" cy="3532254"/>
          </a:xfrm>
          <a:prstGeom prst="rect">
            <a:avLst/>
          </a:prstGeom>
        </p:spPr>
      </p:pic>
    </p:spTree>
    <p:extLst>
      <p:ext uri="{BB962C8B-B14F-4D97-AF65-F5344CB8AC3E}">
        <p14:creationId xmlns:p14="http://schemas.microsoft.com/office/powerpoint/2010/main" val="1928827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A3F421-22C9-4A92-B072-FD2DF1BB6BB1}"/>
              </a:ext>
            </a:extLst>
          </p:cNvPr>
          <p:cNvSpPr>
            <a:spLocks noGrp="1"/>
          </p:cNvSpPr>
          <p:nvPr>
            <p:ph type="title"/>
          </p:nvPr>
        </p:nvSpPr>
        <p:spPr/>
        <p:txBody>
          <a:bodyPr>
            <a:normAutofit fontScale="90000"/>
          </a:bodyPr>
          <a:lstStyle/>
          <a:p>
            <a:r>
              <a:rPr kumimoji="1" lang="ja-JP" altLang="en-US" dirty="0"/>
              <a:t>平均</a:t>
            </a:r>
          </a:p>
        </p:txBody>
      </p:sp>
      <p:sp>
        <p:nvSpPr>
          <p:cNvPr id="3" name="コンテンツ プレースホルダー 2">
            <a:extLst>
              <a:ext uri="{FF2B5EF4-FFF2-40B4-BE49-F238E27FC236}">
                <a16:creationId xmlns:a16="http://schemas.microsoft.com/office/drawing/2014/main" id="{8D201AA8-5C51-417C-BE10-C6937072988A}"/>
              </a:ext>
            </a:extLst>
          </p:cNvPr>
          <p:cNvSpPr>
            <a:spLocks noGrp="1"/>
          </p:cNvSpPr>
          <p:nvPr>
            <p:ph idx="1"/>
          </p:nvPr>
        </p:nvSpPr>
        <p:spPr/>
        <p:txBody>
          <a:bodyPr/>
          <a:lstStyle/>
          <a:p>
            <a:r>
              <a:rPr kumimoji="1" lang="ja-JP" altLang="en-US" b="1" dirty="0">
                <a:solidFill>
                  <a:srgbClr val="C00000"/>
                </a:solidFill>
              </a:rPr>
              <a:t>平均</a:t>
            </a:r>
            <a:r>
              <a:rPr kumimoji="1" lang="ja-JP" altLang="en-US" dirty="0"/>
              <a:t>は，データの</a:t>
            </a:r>
            <a:r>
              <a:rPr kumimoji="1" lang="ja-JP" altLang="en-US" b="1" dirty="0">
                <a:solidFill>
                  <a:srgbClr val="C00000"/>
                </a:solidFill>
              </a:rPr>
              <a:t>合計</a:t>
            </a:r>
            <a:r>
              <a:rPr kumimoji="1" lang="ja-JP" altLang="en-US" dirty="0"/>
              <a:t>を，</a:t>
            </a:r>
            <a:r>
              <a:rPr kumimoji="1" lang="ja-JP" altLang="en-US" b="1" dirty="0">
                <a:solidFill>
                  <a:srgbClr val="C00000"/>
                </a:solidFill>
              </a:rPr>
              <a:t>データの個数</a:t>
            </a:r>
            <a:r>
              <a:rPr kumimoji="1" lang="ja-JP" altLang="en-US" dirty="0"/>
              <a:t>で</a:t>
            </a:r>
            <a:r>
              <a:rPr kumimoji="1" lang="ja-JP" altLang="en-US" b="1" dirty="0">
                <a:solidFill>
                  <a:srgbClr val="C00000"/>
                </a:solidFill>
              </a:rPr>
              <a:t>割ったもの</a:t>
            </a:r>
            <a:endParaRPr kumimoji="1" lang="en-US" altLang="ja-JP" b="1" dirty="0">
              <a:solidFill>
                <a:srgbClr val="C00000"/>
              </a:solidFill>
            </a:endParaRPr>
          </a:p>
          <a:p>
            <a:pPr marL="0" indent="0">
              <a:buNone/>
            </a:pPr>
            <a:r>
              <a:rPr lang="en-US" altLang="ja-JP" dirty="0"/>
              <a:t>         10, 40, 30, 40 </a:t>
            </a:r>
            <a:r>
              <a:rPr lang="ja-JP" altLang="en-US" dirty="0"/>
              <a:t>の</a:t>
            </a:r>
            <a:r>
              <a:rPr lang="ja-JP" altLang="en-US" b="1" dirty="0">
                <a:solidFill>
                  <a:srgbClr val="C00000"/>
                </a:solidFill>
              </a:rPr>
              <a:t>平均</a:t>
            </a:r>
            <a:r>
              <a:rPr lang="en-US" altLang="ja-JP" dirty="0"/>
              <a:t>: </a:t>
            </a:r>
            <a:r>
              <a:rPr lang="en-US" altLang="ja-JP" b="1" dirty="0">
                <a:solidFill>
                  <a:srgbClr val="C00000"/>
                </a:solidFill>
              </a:rPr>
              <a:t>120</a:t>
            </a:r>
            <a:r>
              <a:rPr lang="en-US" altLang="ja-JP" dirty="0"/>
              <a:t> ÷ </a:t>
            </a:r>
            <a:r>
              <a:rPr lang="en-US" altLang="ja-JP" b="1" dirty="0">
                <a:solidFill>
                  <a:srgbClr val="C00000"/>
                </a:solidFill>
              </a:rPr>
              <a:t>4</a:t>
            </a:r>
            <a:r>
              <a:rPr lang="en-US" altLang="ja-JP" dirty="0"/>
              <a:t> </a:t>
            </a:r>
            <a:r>
              <a:rPr lang="ja-JP" altLang="en-US" dirty="0"/>
              <a:t>で </a:t>
            </a:r>
            <a:r>
              <a:rPr lang="en-US" altLang="ja-JP" b="1" dirty="0"/>
              <a:t>30</a:t>
            </a:r>
          </a:p>
          <a:p>
            <a:pPr marL="0" indent="0">
              <a:buNone/>
            </a:pPr>
            <a:endParaRPr kumimoji="1" lang="en-US" altLang="ja-JP" b="1" dirty="0"/>
          </a:p>
          <a:p>
            <a:r>
              <a:rPr kumimoji="1" lang="ja-JP" altLang="en-US" b="1" dirty="0"/>
              <a:t>複数の値の組</a:t>
            </a:r>
            <a:r>
              <a:rPr kumimoji="1" lang="ja-JP" altLang="en-US" dirty="0"/>
              <a:t>の</a:t>
            </a:r>
            <a:r>
              <a:rPr kumimoji="1" lang="ja-JP" altLang="en-US" b="1" dirty="0">
                <a:solidFill>
                  <a:srgbClr val="C00000"/>
                </a:solidFill>
              </a:rPr>
              <a:t>平均</a:t>
            </a:r>
            <a:r>
              <a:rPr kumimoji="1" lang="ja-JP" altLang="en-US" dirty="0"/>
              <a:t>を考えることもある</a:t>
            </a:r>
            <a:endParaRPr kumimoji="1" lang="en-US" altLang="ja-JP" dirty="0"/>
          </a:p>
          <a:p>
            <a:pPr marL="0" indent="0">
              <a:buNone/>
            </a:pPr>
            <a:r>
              <a:rPr lang="en-US" altLang="ja-JP" dirty="0"/>
              <a:t>	(10, 5), (40, 10), (30, 5), (40, 20) </a:t>
            </a:r>
            <a:r>
              <a:rPr lang="ja-JP" altLang="en-US" dirty="0"/>
              <a:t>の平均</a:t>
            </a:r>
            <a:r>
              <a:rPr lang="en-US" altLang="ja-JP" dirty="0"/>
              <a:t>:</a:t>
            </a:r>
          </a:p>
          <a:p>
            <a:pPr marL="0" indent="0">
              <a:buNone/>
            </a:pPr>
            <a:r>
              <a:rPr lang="en-US" altLang="ja-JP" dirty="0"/>
              <a:t>	</a:t>
            </a:r>
            <a:r>
              <a:rPr lang="ja-JP" altLang="en-US" dirty="0"/>
              <a:t>合計は </a:t>
            </a:r>
            <a:r>
              <a:rPr lang="en-US" altLang="ja-JP" dirty="0"/>
              <a:t>120 </a:t>
            </a:r>
            <a:r>
              <a:rPr lang="ja-JP" altLang="en-US" dirty="0"/>
              <a:t>と </a:t>
            </a:r>
            <a:r>
              <a:rPr lang="en-US" altLang="ja-JP" dirty="0"/>
              <a:t>40</a:t>
            </a:r>
            <a:r>
              <a:rPr lang="ja-JP" altLang="en-US" dirty="0" err="1"/>
              <a:t>．</a:t>
            </a:r>
            <a:r>
              <a:rPr lang="en-US" altLang="ja-JP" dirty="0"/>
              <a:t>4</a:t>
            </a:r>
            <a:r>
              <a:rPr lang="ja-JP" altLang="en-US" dirty="0"/>
              <a:t>で割って </a:t>
            </a:r>
            <a:r>
              <a:rPr lang="en-US" altLang="ja-JP" dirty="0"/>
              <a:t>(30, 10)</a:t>
            </a:r>
            <a:endParaRPr kumimoji="1" lang="ja-JP" altLang="en-US" dirty="0"/>
          </a:p>
        </p:txBody>
      </p:sp>
      <p:sp>
        <p:nvSpPr>
          <p:cNvPr id="4" name="スライド番号プレースホルダー 3">
            <a:extLst>
              <a:ext uri="{FF2B5EF4-FFF2-40B4-BE49-F238E27FC236}">
                <a16:creationId xmlns:a16="http://schemas.microsoft.com/office/drawing/2014/main" id="{D5B911CE-1ED1-4409-BD49-F1A84459206A}"/>
              </a:ext>
            </a:extLst>
          </p:cNvPr>
          <p:cNvSpPr>
            <a:spLocks noGrp="1"/>
          </p:cNvSpPr>
          <p:nvPr>
            <p:ph type="sldNum" sz="quarter" idx="12"/>
          </p:nvPr>
        </p:nvSpPr>
        <p:spPr/>
        <p:txBody>
          <a:bodyPr/>
          <a:lstStyle/>
          <a:p>
            <a:fld id="{E205D82C-95A1-431E-8E38-AA614A14CDCF}" type="slidenum">
              <a:rPr kumimoji="1" lang="ja-JP" altLang="en-US" smtClean="0"/>
              <a:t>49</a:t>
            </a:fld>
            <a:endParaRPr kumimoji="1" lang="ja-JP" altLang="en-US"/>
          </a:p>
        </p:txBody>
      </p:sp>
      <p:cxnSp>
        <p:nvCxnSpPr>
          <p:cNvPr id="8" name="直線矢印コネクタ 7">
            <a:extLst>
              <a:ext uri="{FF2B5EF4-FFF2-40B4-BE49-F238E27FC236}">
                <a16:creationId xmlns:a16="http://schemas.microsoft.com/office/drawing/2014/main" id="{40E792E2-C92F-4458-AA19-759406920A6E}"/>
              </a:ext>
            </a:extLst>
          </p:cNvPr>
          <p:cNvCxnSpPr/>
          <p:nvPr/>
        </p:nvCxnSpPr>
        <p:spPr>
          <a:xfrm>
            <a:off x="1873250" y="6356351"/>
            <a:ext cx="2349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73A5F55-3F25-47F3-BAD1-C363FDCAFB65}"/>
              </a:ext>
            </a:extLst>
          </p:cNvPr>
          <p:cNvCxnSpPr>
            <a:cxnSpLocks/>
          </p:cNvCxnSpPr>
          <p:nvPr/>
        </p:nvCxnSpPr>
        <p:spPr>
          <a:xfrm flipV="1">
            <a:off x="2025650" y="5010151"/>
            <a:ext cx="0" cy="149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39635268-BBF5-498B-A70C-C558D7E1173D}"/>
              </a:ext>
            </a:extLst>
          </p:cNvPr>
          <p:cNvSpPr/>
          <p:nvPr/>
        </p:nvSpPr>
        <p:spPr>
          <a:xfrm>
            <a:off x="2844800" y="544830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C9FB27C-3323-49D6-A946-A85AFB1C84B0}"/>
              </a:ext>
            </a:extLst>
          </p:cNvPr>
          <p:cNvSpPr/>
          <p:nvPr/>
        </p:nvSpPr>
        <p:spPr>
          <a:xfrm>
            <a:off x="2997200" y="560070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F846ED4-81DC-48F5-A7A4-FA02A262CB89}"/>
              </a:ext>
            </a:extLst>
          </p:cNvPr>
          <p:cNvSpPr/>
          <p:nvPr/>
        </p:nvSpPr>
        <p:spPr>
          <a:xfrm>
            <a:off x="3070222" y="558165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58E0C22-5C6F-4076-83D8-5C03D790E5D4}"/>
              </a:ext>
            </a:extLst>
          </p:cNvPr>
          <p:cNvSpPr/>
          <p:nvPr/>
        </p:nvSpPr>
        <p:spPr>
          <a:xfrm>
            <a:off x="2800347" y="575858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FB948C7-7072-49BB-A6A8-4A7D050DB214}"/>
              </a:ext>
            </a:extLst>
          </p:cNvPr>
          <p:cNvSpPr/>
          <p:nvPr/>
        </p:nvSpPr>
        <p:spPr>
          <a:xfrm>
            <a:off x="2836858" y="562523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1365901-F3EC-4746-926C-754506B173AC}"/>
              </a:ext>
            </a:extLst>
          </p:cNvPr>
          <p:cNvSpPr/>
          <p:nvPr/>
        </p:nvSpPr>
        <p:spPr>
          <a:xfrm>
            <a:off x="2505069" y="558165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5110E8E-7CC7-49D1-8EBD-C099E3E5149D}"/>
              </a:ext>
            </a:extLst>
          </p:cNvPr>
          <p:cNvSpPr/>
          <p:nvPr/>
        </p:nvSpPr>
        <p:spPr>
          <a:xfrm>
            <a:off x="3176580" y="525877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96D51DE-9BA8-4FF0-843D-C8CB1BA7879D}"/>
              </a:ext>
            </a:extLst>
          </p:cNvPr>
          <p:cNvSpPr/>
          <p:nvPr/>
        </p:nvSpPr>
        <p:spPr>
          <a:xfrm>
            <a:off x="2651114" y="5117231"/>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69A391D-C478-49E2-8B2A-B337C7795F1F}"/>
              </a:ext>
            </a:extLst>
          </p:cNvPr>
          <p:cNvSpPr/>
          <p:nvPr/>
        </p:nvSpPr>
        <p:spPr>
          <a:xfrm>
            <a:off x="3176579" y="5945072"/>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C32A0CE-0167-473D-9D16-45327A19629A}"/>
              </a:ext>
            </a:extLst>
          </p:cNvPr>
          <p:cNvSpPr/>
          <p:nvPr/>
        </p:nvSpPr>
        <p:spPr>
          <a:xfrm>
            <a:off x="2382047" y="6055593"/>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B52842C8-34D4-40B0-8271-2BE18F8D74A9}"/>
              </a:ext>
            </a:extLst>
          </p:cNvPr>
          <p:cNvSpPr/>
          <p:nvPr/>
        </p:nvSpPr>
        <p:spPr>
          <a:xfrm>
            <a:off x="2811466" y="5594350"/>
            <a:ext cx="146045"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04DB1DB7-C9A5-4F7A-8C6E-81A76B246389}"/>
              </a:ext>
            </a:extLst>
          </p:cNvPr>
          <p:cNvSpPr txBox="1"/>
          <p:nvPr/>
        </p:nvSpPr>
        <p:spPr>
          <a:xfrm>
            <a:off x="2550203" y="6030601"/>
            <a:ext cx="646331" cy="369332"/>
          </a:xfrm>
          <a:prstGeom prst="rect">
            <a:avLst/>
          </a:prstGeom>
          <a:no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平均</a:t>
            </a:r>
          </a:p>
        </p:txBody>
      </p:sp>
      <p:sp>
        <p:nvSpPr>
          <p:cNvPr id="23" name="テキスト ボックス 22">
            <a:extLst>
              <a:ext uri="{FF2B5EF4-FFF2-40B4-BE49-F238E27FC236}">
                <a16:creationId xmlns:a16="http://schemas.microsoft.com/office/drawing/2014/main" id="{436E2250-16AD-4183-8F85-88851E03046D}"/>
              </a:ext>
            </a:extLst>
          </p:cNvPr>
          <p:cNvSpPr txBox="1"/>
          <p:nvPr/>
        </p:nvSpPr>
        <p:spPr>
          <a:xfrm>
            <a:off x="4736690" y="4604250"/>
            <a:ext cx="3737165" cy="646331"/>
          </a:xfrm>
          <a:prstGeom prst="rect">
            <a:avLst/>
          </a:prstGeom>
          <a:noFill/>
        </p:spPr>
        <p:txBody>
          <a:bodyPr wrap="square" rtlCol="0">
            <a:spAutoFit/>
          </a:bodyPr>
          <a:lstStyle/>
          <a:p>
            <a:r>
              <a:rPr kumimoji="1" lang="ja-JP" altLang="en-US" b="1" dirty="0">
                <a:solidFill>
                  <a:srgbClr val="C00000"/>
                </a:solidFill>
                <a:latin typeface="メイリオ" panose="020B0604030504040204" pitchFamily="50" charset="-128"/>
                <a:ea typeface="メイリオ" panose="020B0604030504040204" pitchFamily="50" charset="-128"/>
              </a:rPr>
              <a:t>平均</a:t>
            </a:r>
            <a:r>
              <a:rPr kumimoji="1" lang="ja-JP" altLang="en-US" dirty="0">
                <a:latin typeface="メイリオ" panose="020B0604030504040204" pitchFamily="50" charset="-128"/>
                <a:ea typeface="メイリオ" panose="020B0604030504040204" pitchFamily="50" charset="-128"/>
              </a:rPr>
              <a:t>は，</a:t>
            </a:r>
            <a:r>
              <a:rPr kumimoji="1" lang="ja-JP" altLang="en-US" b="1" dirty="0">
                <a:solidFill>
                  <a:srgbClr val="C00000"/>
                </a:solidFill>
                <a:latin typeface="メイリオ" panose="020B0604030504040204" pitchFamily="50" charset="-128"/>
                <a:ea typeface="メイリオ" panose="020B0604030504040204" pitchFamily="50" charset="-128"/>
              </a:rPr>
              <a:t>データ集合</a:t>
            </a:r>
            <a:r>
              <a:rPr kumimoji="1" lang="ja-JP" altLang="en-US" dirty="0">
                <a:latin typeface="メイリオ" panose="020B0604030504040204" pitchFamily="50" charset="-128"/>
                <a:ea typeface="メイリオ" panose="020B0604030504040204" pitchFamily="50" charset="-128"/>
              </a:rPr>
              <a:t>の</a:t>
            </a:r>
            <a:r>
              <a:rPr kumimoji="1" lang="ja-JP" altLang="en-US" b="1" dirty="0">
                <a:solidFill>
                  <a:srgbClr val="C00000"/>
                </a:solidFill>
                <a:latin typeface="メイリオ" panose="020B0604030504040204" pitchFamily="50" charset="-128"/>
                <a:ea typeface="メイリオ" panose="020B0604030504040204" pitchFamily="50" charset="-128"/>
              </a:rPr>
              <a:t>代表</a:t>
            </a:r>
            <a:r>
              <a:rPr kumimoji="1" lang="ja-JP" altLang="en-US" dirty="0">
                <a:latin typeface="メイリオ" panose="020B0604030504040204" pitchFamily="50" charset="-128"/>
                <a:ea typeface="メイリオ" panose="020B0604030504040204" pitchFamily="50" charset="-128"/>
              </a:rPr>
              <a:t>とみることができる場合がある</a:t>
            </a:r>
            <a:endParaRPr kumimoji="1" lang="en-US" altLang="ja-JP"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D10A6FB-B992-41E8-B9FC-2EB3078C88C9}"/>
              </a:ext>
            </a:extLst>
          </p:cNvPr>
          <p:cNvSpPr txBox="1"/>
          <p:nvPr/>
        </p:nvSpPr>
        <p:spPr>
          <a:xfrm>
            <a:off x="4736690" y="5514975"/>
            <a:ext cx="4046363"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計測に</a:t>
            </a:r>
            <a:r>
              <a:rPr kumimoji="1" lang="ja-JP" altLang="en-US" b="1" dirty="0">
                <a:solidFill>
                  <a:srgbClr val="FF0000"/>
                </a:solidFill>
                <a:latin typeface="メイリオ" panose="020B0604030504040204" pitchFamily="50" charset="-128"/>
                <a:ea typeface="メイリオ" panose="020B0604030504040204" pitchFamily="50" charset="-128"/>
              </a:rPr>
              <a:t>誤差</a:t>
            </a:r>
            <a:r>
              <a:rPr kumimoji="1" lang="ja-JP" altLang="en-US" dirty="0">
                <a:latin typeface="メイリオ" panose="020B0604030504040204" pitchFamily="50" charset="-128"/>
                <a:ea typeface="メイリオ" panose="020B0604030504040204" pitchFamily="50" charset="-128"/>
              </a:rPr>
              <a:t>があるとき，</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複数の計測を繰り返し，</a:t>
            </a:r>
            <a:r>
              <a:rPr kumimoji="1" lang="ja-JP" altLang="en-US" b="1" dirty="0">
                <a:solidFill>
                  <a:srgbClr val="C00000"/>
                </a:solidFill>
                <a:latin typeface="メイリオ" panose="020B0604030504040204" pitchFamily="50" charset="-128"/>
                <a:ea typeface="メイリオ" panose="020B0604030504040204" pitchFamily="50" charset="-128"/>
              </a:rPr>
              <a:t>平均</a:t>
            </a:r>
            <a:r>
              <a:rPr kumimoji="1" lang="ja-JP" altLang="en-US" dirty="0">
                <a:latin typeface="メイリオ" panose="020B0604030504040204" pitchFamily="50" charset="-128"/>
                <a:ea typeface="メイリオ" panose="020B0604030504040204" pitchFamily="50" charset="-128"/>
              </a:rPr>
              <a:t>をとることで，</a:t>
            </a:r>
            <a:r>
              <a:rPr kumimoji="1" lang="ja-JP" altLang="en-US" b="1" dirty="0">
                <a:solidFill>
                  <a:srgbClr val="FF0000"/>
                </a:solidFill>
                <a:latin typeface="メイリオ" panose="020B0604030504040204" pitchFamily="50" charset="-128"/>
                <a:ea typeface="メイリオ" panose="020B0604030504040204" pitchFamily="50" charset="-128"/>
              </a:rPr>
              <a:t>誤差を軽減</a:t>
            </a:r>
            <a:r>
              <a:rPr kumimoji="1" lang="ja-JP" altLang="en-US" dirty="0">
                <a:latin typeface="メイリオ" panose="020B0604030504040204" pitchFamily="50" charset="-128"/>
                <a:ea typeface="メイリオ" panose="020B0604030504040204" pitchFamily="50" charset="-128"/>
              </a:rPr>
              <a:t>できることも</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145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90C8A-F7B7-4A51-BB22-50FAFCAFB56C}"/>
              </a:ext>
            </a:extLst>
          </p:cNvPr>
          <p:cNvSpPr>
            <a:spLocks noGrp="1"/>
          </p:cNvSpPr>
          <p:nvPr>
            <p:ph type="title"/>
          </p:nvPr>
        </p:nvSpPr>
        <p:spPr/>
        <p:txBody>
          <a:bodyPr>
            <a:normAutofit fontScale="90000"/>
          </a:bodyPr>
          <a:lstStyle/>
          <a:p>
            <a:r>
              <a:rPr kumimoji="1" lang="ja-JP" altLang="en-US" dirty="0"/>
              <a:t>データサイエンスでできること</a:t>
            </a:r>
          </a:p>
        </p:txBody>
      </p:sp>
      <p:sp>
        <p:nvSpPr>
          <p:cNvPr id="3" name="コンテンツ プレースホルダー 2">
            <a:extLst>
              <a:ext uri="{FF2B5EF4-FFF2-40B4-BE49-F238E27FC236}">
                <a16:creationId xmlns:a16="http://schemas.microsoft.com/office/drawing/2014/main" id="{8FF1A94A-866F-4BEF-BAAE-F654EC39DF62}"/>
              </a:ext>
            </a:extLst>
          </p:cNvPr>
          <p:cNvSpPr>
            <a:spLocks noGrp="1"/>
          </p:cNvSpPr>
          <p:nvPr>
            <p:ph idx="1"/>
          </p:nvPr>
        </p:nvSpPr>
        <p:spPr>
          <a:xfrm>
            <a:off x="321845" y="846252"/>
            <a:ext cx="8461208" cy="5875223"/>
          </a:xfrm>
        </p:spPr>
        <p:txBody>
          <a:bodyPr>
            <a:noAutofit/>
          </a:bodyPr>
          <a:lstStyle/>
          <a:p>
            <a:pPr>
              <a:lnSpc>
                <a:spcPct val="120000"/>
              </a:lnSpc>
              <a:spcBef>
                <a:spcPts val="1200"/>
              </a:spcBef>
            </a:pPr>
            <a:r>
              <a:rPr lang="ja-JP" altLang="en-US" sz="2400" b="1" dirty="0"/>
              <a:t>データサイエンス</a:t>
            </a:r>
            <a:r>
              <a:rPr lang="ja-JP" altLang="en-US" sz="2400" dirty="0"/>
              <a:t>は、</a:t>
            </a:r>
            <a:r>
              <a:rPr lang="ja-JP" altLang="en-US" sz="2400" b="1" dirty="0"/>
              <a:t>データから正しい知見や結論を導き出す</a:t>
            </a:r>
            <a:r>
              <a:rPr lang="ja-JP" altLang="en-US" sz="2400" dirty="0"/>
              <a:t>ための学問であり、</a:t>
            </a:r>
            <a:r>
              <a:rPr lang="ja-JP" altLang="en-US" sz="2400" b="1" dirty="0"/>
              <a:t>さまざまな分野で活用されている</a:t>
            </a:r>
            <a:endParaRPr lang="en-US" altLang="ja-JP" sz="2400" dirty="0"/>
          </a:p>
          <a:p>
            <a:pPr lvl="1"/>
            <a:r>
              <a:rPr lang="ja-JP" altLang="en-US" sz="2000" dirty="0"/>
              <a:t>ビジネス分野：顧客の嗜好やニーズを分析し、マーケティング戦略の立案を行う</a:t>
            </a:r>
          </a:p>
          <a:p>
            <a:pPr lvl="1"/>
            <a:r>
              <a:rPr lang="ja-JP" altLang="en-US" sz="2000" dirty="0"/>
              <a:t>医療分野：病気の早期発見や効果的な治療法の開発を行う</a:t>
            </a:r>
          </a:p>
          <a:p>
            <a:pPr lvl="1"/>
            <a:r>
              <a:rPr lang="ja-JP" altLang="en-US" sz="2000" dirty="0"/>
              <a:t>工学分野：製品品質の改善や予測保全など、生産の最適化を行う</a:t>
            </a:r>
            <a:endParaRPr lang="en-US" altLang="ja-JP" sz="2000" dirty="0"/>
          </a:p>
          <a:p>
            <a:pPr lvl="1"/>
            <a:endParaRPr lang="en-US" altLang="ja-JP" sz="2400" dirty="0"/>
          </a:p>
          <a:p>
            <a:pPr>
              <a:lnSpc>
                <a:spcPct val="120000"/>
              </a:lnSpc>
              <a:spcBef>
                <a:spcPts val="1200"/>
              </a:spcBef>
            </a:pPr>
            <a:r>
              <a:rPr lang="ja-JP" altLang="en-US" sz="2400" b="1" dirty="0"/>
              <a:t>情報化社会</a:t>
            </a:r>
            <a:r>
              <a:rPr lang="ja-JP" altLang="en-US" sz="2400" dirty="0"/>
              <a:t>において、</a:t>
            </a:r>
            <a:r>
              <a:rPr lang="ja-JP" altLang="en-US" sz="2400" b="1" dirty="0"/>
              <a:t>多くのデータが生み出されている。</a:t>
            </a:r>
            <a:r>
              <a:rPr lang="ja-JP" altLang="en-US" sz="2400" dirty="0"/>
              <a:t>データサイエンスは、</a:t>
            </a:r>
            <a:r>
              <a:rPr lang="ja-JP" altLang="en-US" sz="2400" b="1" dirty="0"/>
              <a:t>将来の活躍につながる</a:t>
            </a:r>
            <a:endParaRPr lang="en-US" altLang="ja-JP" sz="2400" b="1" dirty="0"/>
          </a:p>
          <a:p>
            <a:pPr>
              <a:lnSpc>
                <a:spcPct val="120000"/>
              </a:lnSpc>
              <a:spcBef>
                <a:spcPts val="1200"/>
              </a:spcBef>
            </a:pPr>
            <a:r>
              <a:rPr lang="ja-JP" altLang="en-US" sz="2400" dirty="0"/>
              <a:t>データサイエンスは、</a:t>
            </a:r>
            <a:r>
              <a:rPr lang="ja-JP" altLang="en-US" sz="2400" b="1" dirty="0"/>
              <a:t>大量のデータを扱う</a:t>
            </a:r>
            <a:r>
              <a:rPr lang="ja-JP" altLang="en-US" sz="2400" dirty="0"/>
              <a:t>もの。</a:t>
            </a:r>
            <a:r>
              <a:rPr lang="ja-JP" altLang="en-US" sz="2400" b="1" dirty="0"/>
              <a:t>機械学習</a:t>
            </a:r>
            <a:r>
              <a:rPr lang="ja-JP" altLang="en-US" sz="2400" dirty="0"/>
              <a:t>など</a:t>
            </a:r>
            <a:r>
              <a:rPr lang="ja-JP" altLang="en-US" sz="2400" b="1" dirty="0"/>
              <a:t>人工知能</a:t>
            </a:r>
            <a:r>
              <a:rPr lang="ja-JP" altLang="en-US" sz="2400" dirty="0"/>
              <a:t>や</a:t>
            </a:r>
            <a:r>
              <a:rPr lang="ja-JP" altLang="en-US" sz="2400" b="1" dirty="0"/>
              <a:t>情報処理</a:t>
            </a:r>
            <a:r>
              <a:rPr lang="ja-JP" altLang="en-US" sz="2400" dirty="0"/>
              <a:t>とも大きく</a:t>
            </a:r>
            <a:r>
              <a:rPr lang="ja-JP" altLang="en-US" sz="2400" b="1" dirty="0"/>
              <a:t>関連</a:t>
            </a:r>
            <a:r>
              <a:rPr lang="ja-JP" altLang="en-US" sz="2400" dirty="0"/>
              <a:t>する。</a:t>
            </a:r>
            <a:r>
              <a:rPr lang="ja-JP" altLang="en-US" sz="2400" b="1" dirty="0"/>
              <a:t>さまざまな分野でデータを活用する実力</a:t>
            </a:r>
            <a:r>
              <a:rPr lang="ja-JP" altLang="en-US" sz="2400" dirty="0"/>
              <a:t>につながる。</a:t>
            </a:r>
            <a:endParaRPr lang="en-US" altLang="ja-JP" sz="2400" dirty="0"/>
          </a:p>
          <a:p>
            <a:pPr>
              <a:lnSpc>
                <a:spcPct val="120000"/>
              </a:lnSpc>
              <a:spcBef>
                <a:spcPts val="1200"/>
              </a:spcBef>
            </a:pPr>
            <a:endParaRPr lang="ja-JP" altLang="en-US" sz="2400" b="1" dirty="0"/>
          </a:p>
          <a:p>
            <a:pPr>
              <a:lnSpc>
                <a:spcPct val="120000"/>
              </a:lnSpc>
              <a:spcBef>
                <a:spcPts val="1200"/>
              </a:spcBef>
            </a:pPr>
            <a:endParaRPr kumimoji="1" lang="ja-JP" altLang="en-US" sz="2400" dirty="0"/>
          </a:p>
        </p:txBody>
      </p:sp>
      <p:sp>
        <p:nvSpPr>
          <p:cNvPr id="4" name="スライド番号プレースホルダー 3">
            <a:extLst>
              <a:ext uri="{FF2B5EF4-FFF2-40B4-BE49-F238E27FC236}">
                <a16:creationId xmlns:a16="http://schemas.microsoft.com/office/drawing/2014/main" id="{27EEA5D6-561A-4205-B6C3-861B1AD0ACB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26471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A3F421-22C9-4A92-B072-FD2DF1BB6BB1}"/>
              </a:ext>
            </a:extLst>
          </p:cNvPr>
          <p:cNvSpPr>
            <a:spLocks noGrp="1"/>
          </p:cNvSpPr>
          <p:nvPr>
            <p:ph type="title"/>
          </p:nvPr>
        </p:nvSpPr>
        <p:spPr/>
        <p:txBody>
          <a:bodyPr>
            <a:normAutofit fontScale="90000"/>
          </a:bodyPr>
          <a:lstStyle/>
          <a:p>
            <a:r>
              <a:rPr kumimoji="1" lang="ja-JP" altLang="en-US" dirty="0"/>
              <a:t>平均を使うときの注意点</a:t>
            </a:r>
          </a:p>
        </p:txBody>
      </p:sp>
      <p:sp>
        <p:nvSpPr>
          <p:cNvPr id="4" name="スライド番号プレースホルダー 3">
            <a:extLst>
              <a:ext uri="{FF2B5EF4-FFF2-40B4-BE49-F238E27FC236}">
                <a16:creationId xmlns:a16="http://schemas.microsoft.com/office/drawing/2014/main" id="{D5B911CE-1ED1-4409-BD49-F1A84459206A}"/>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cxnSp>
        <p:nvCxnSpPr>
          <p:cNvPr id="8" name="直線矢印コネクタ 7">
            <a:extLst>
              <a:ext uri="{FF2B5EF4-FFF2-40B4-BE49-F238E27FC236}">
                <a16:creationId xmlns:a16="http://schemas.microsoft.com/office/drawing/2014/main" id="{40E792E2-C92F-4458-AA19-759406920A6E}"/>
              </a:ext>
            </a:extLst>
          </p:cNvPr>
          <p:cNvCxnSpPr/>
          <p:nvPr/>
        </p:nvCxnSpPr>
        <p:spPr>
          <a:xfrm>
            <a:off x="1090374" y="3130899"/>
            <a:ext cx="2349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73A5F55-3F25-47F3-BAD1-C363FDCAFB65}"/>
              </a:ext>
            </a:extLst>
          </p:cNvPr>
          <p:cNvCxnSpPr>
            <a:cxnSpLocks/>
          </p:cNvCxnSpPr>
          <p:nvPr/>
        </p:nvCxnSpPr>
        <p:spPr>
          <a:xfrm flipV="1">
            <a:off x="1242774" y="1784699"/>
            <a:ext cx="0" cy="149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39635268-BBF5-498B-A70C-C558D7E1173D}"/>
              </a:ext>
            </a:extLst>
          </p:cNvPr>
          <p:cNvSpPr/>
          <p:nvPr/>
        </p:nvSpPr>
        <p:spPr>
          <a:xfrm>
            <a:off x="2061924" y="222284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C9FB27C-3323-49D6-A946-A85AFB1C84B0}"/>
              </a:ext>
            </a:extLst>
          </p:cNvPr>
          <p:cNvSpPr/>
          <p:nvPr/>
        </p:nvSpPr>
        <p:spPr>
          <a:xfrm>
            <a:off x="2214324" y="237524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F846ED4-81DC-48F5-A7A4-FA02A262CB89}"/>
              </a:ext>
            </a:extLst>
          </p:cNvPr>
          <p:cNvSpPr/>
          <p:nvPr/>
        </p:nvSpPr>
        <p:spPr>
          <a:xfrm>
            <a:off x="2287346" y="235619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58E0C22-5C6F-4076-83D8-5C03D790E5D4}"/>
              </a:ext>
            </a:extLst>
          </p:cNvPr>
          <p:cNvSpPr/>
          <p:nvPr/>
        </p:nvSpPr>
        <p:spPr>
          <a:xfrm>
            <a:off x="2017471" y="253313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FB948C7-7072-49BB-A6A8-4A7D050DB214}"/>
              </a:ext>
            </a:extLst>
          </p:cNvPr>
          <p:cNvSpPr/>
          <p:nvPr/>
        </p:nvSpPr>
        <p:spPr>
          <a:xfrm>
            <a:off x="2053982" y="239978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C1365901-F3EC-4746-926C-754506B173AC}"/>
              </a:ext>
            </a:extLst>
          </p:cNvPr>
          <p:cNvSpPr/>
          <p:nvPr/>
        </p:nvSpPr>
        <p:spPr>
          <a:xfrm>
            <a:off x="1722193" y="235619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5110E8E-7CC7-49D1-8EBD-C099E3E5149D}"/>
              </a:ext>
            </a:extLst>
          </p:cNvPr>
          <p:cNvSpPr/>
          <p:nvPr/>
        </p:nvSpPr>
        <p:spPr>
          <a:xfrm>
            <a:off x="2393704" y="203332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69A391D-C478-49E2-8B2A-B337C7795F1F}"/>
              </a:ext>
            </a:extLst>
          </p:cNvPr>
          <p:cNvSpPr/>
          <p:nvPr/>
        </p:nvSpPr>
        <p:spPr>
          <a:xfrm>
            <a:off x="2393703" y="271962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C32A0CE-0167-473D-9D16-45327A19629A}"/>
              </a:ext>
            </a:extLst>
          </p:cNvPr>
          <p:cNvSpPr/>
          <p:nvPr/>
        </p:nvSpPr>
        <p:spPr>
          <a:xfrm>
            <a:off x="1599171" y="2830141"/>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B52842C8-34D4-40B0-8271-2BE18F8D74A9}"/>
              </a:ext>
            </a:extLst>
          </p:cNvPr>
          <p:cNvSpPr/>
          <p:nvPr/>
        </p:nvSpPr>
        <p:spPr>
          <a:xfrm>
            <a:off x="2028590" y="2368898"/>
            <a:ext cx="146045"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04DB1DB7-C9A5-4F7A-8C6E-81A76B246389}"/>
              </a:ext>
            </a:extLst>
          </p:cNvPr>
          <p:cNvSpPr txBox="1"/>
          <p:nvPr/>
        </p:nvSpPr>
        <p:spPr>
          <a:xfrm>
            <a:off x="1767327" y="2805149"/>
            <a:ext cx="646331" cy="369332"/>
          </a:xfrm>
          <a:prstGeom prst="rect">
            <a:avLst/>
          </a:prstGeom>
          <a:no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平均</a:t>
            </a:r>
          </a:p>
        </p:txBody>
      </p:sp>
      <p:sp>
        <p:nvSpPr>
          <p:cNvPr id="24" name="テキスト ボックス 23">
            <a:extLst>
              <a:ext uri="{FF2B5EF4-FFF2-40B4-BE49-F238E27FC236}">
                <a16:creationId xmlns:a16="http://schemas.microsoft.com/office/drawing/2014/main" id="{FD10A6FB-B992-41E8-B9FC-2EB3078C88C9}"/>
              </a:ext>
            </a:extLst>
          </p:cNvPr>
          <p:cNvSpPr txBox="1"/>
          <p:nvPr/>
        </p:nvSpPr>
        <p:spPr>
          <a:xfrm>
            <a:off x="1995658" y="4994604"/>
            <a:ext cx="5726638" cy="1200329"/>
          </a:xfrm>
          <a:prstGeom prst="rect">
            <a:avLst/>
          </a:prstGeom>
          <a:noFill/>
        </p:spPr>
        <p:txBody>
          <a:bodyPr wrap="squar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データの分布によって</a:t>
            </a:r>
            <a:r>
              <a:rPr kumimoji="1" lang="ja-JP" altLang="en-US" sz="2400" dirty="0">
                <a:latin typeface="メイリオ" panose="020B0604030504040204" pitchFamily="50" charset="-128"/>
                <a:ea typeface="メイリオ" panose="020B0604030504040204" pitchFamily="50" charset="-128"/>
              </a:rPr>
              <a:t>は，</a:t>
            </a:r>
            <a:r>
              <a:rPr kumimoji="1" lang="ja-JP" altLang="en-US" sz="2400" b="1" dirty="0">
                <a:solidFill>
                  <a:srgbClr val="C00000"/>
                </a:solidFill>
                <a:latin typeface="メイリオ" panose="020B0604030504040204" pitchFamily="50" charset="-128"/>
                <a:ea typeface="メイリオ" panose="020B0604030504040204" pitchFamily="50" charset="-128"/>
              </a:rPr>
              <a:t>平均</a:t>
            </a:r>
            <a:r>
              <a:rPr kumimoji="1" lang="ja-JP" altLang="en-US" sz="2400" dirty="0">
                <a:latin typeface="メイリオ" panose="020B0604030504040204" pitchFamily="50" charset="-128"/>
                <a:ea typeface="メイリオ" panose="020B0604030504040204" pitchFamily="50" charset="-128"/>
              </a:rPr>
              <a:t>では</a:t>
            </a:r>
            <a:r>
              <a:rPr kumimoji="1" lang="ja-JP" altLang="en-US" sz="2400" b="1" dirty="0">
                <a:solidFill>
                  <a:srgbClr val="FF0000"/>
                </a:solidFill>
                <a:latin typeface="メイリオ" panose="020B0604030504040204" pitchFamily="50" charset="-128"/>
                <a:ea typeface="メイリオ" panose="020B0604030504040204" pitchFamily="50" charset="-128"/>
              </a:rPr>
              <a:t>役に立たない</a:t>
            </a:r>
            <a:r>
              <a:rPr kumimoji="1" lang="ja-JP" altLang="en-US" sz="2400" dirty="0">
                <a:latin typeface="メイリオ" panose="020B0604030504040204" pitchFamily="50" charset="-128"/>
                <a:ea typeface="メイリオ" panose="020B0604030504040204" pitchFamily="50" charset="-128"/>
              </a:rPr>
              <a:t>こともある．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（平均は万能ではない）</a:t>
            </a:r>
            <a:endParaRPr kumimoji="1" lang="en-US" altLang="ja-JP" sz="2400" dirty="0">
              <a:latin typeface="メイリオ" panose="020B0604030504040204" pitchFamily="50" charset="-128"/>
              <a:ea typeface="メイリオ" panose="020B0604030504040204" pitchFamily="50" charset="-128"/>
            </a:endParaRPr>
          </a:p>
        </p:txBody>
      </p:sp>
      <p:cxnSp>
        <p:nvCxnSpPr>
          <p:cNvPr id="25" name="直線矢印コネクタ 24">
            <a:extLst>
              <a:ext uri="{FF2B5EF4-FFF2-40B4-BE49-F238E27FC236}">
                <a16:creationId xmlns:a16="http://schemas.microsoft.com/office/drawing/2014/main" id="{C587FEAB-6CD2-4A81-B180-8EB5B01365CF}"/>
              </a:ext>
            </a:extLst>
          </p:cNvPr>
          <p:cNvCxnSpPr/>
          <p:nvPr/>
        </p:nvCxnSpPr>
        <p:spPr>
          <a:xfrm>
            <a:off x="4777029" y="3174481"/>
            <a:ext cx="2349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BE293F24-78D4-42B6-BB31-BD6AE7DF1BBB}"/>
              </a:ext>
            </a:extLst>
          </p:cNvPr>
          <p:cNvCxnSpPr>
            <a:cxnSpLocks/>
          </p:cNvCxnSpPr>
          <p:nvPr/>
        </p:nvCxnSpPr>
        <p:spPr>
          <a:xfrm flipV="1">
            <a:off x="4929429" y="1828281"/>
            <a:ext cx="0" cy="149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楕円 26">
            <a:extLst>
              <a:ext uri="{FF2B5EF4-FFF2-40B4-BE49-F238E27FC236}">
                <a16:creationId xmlns:a16="http://schemas.microsoft.com/office/drawing/2014/main" id="{D099AC8A-92D8-4540-A7C3-B4AFF7D36D84}"/>
              </a:ext>
            </a:extLst>
          </p:cNvPr>
          <p:cNvSpPr/>
          <p:nvPr/>
        </p:nvSpPr>
        <p:spPr>
          <a:xfrm>
            <a:off x="5527004" y="2753644"/>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9ED5F67-95B7-4EDF-8925-586043A42741}"/>
              </a:ext>
            </a:extLst>
          </p:cNvPr>
          <p:cNvSpPr/>
          <p:nvPr/>
        </p:nvSpPr>
        <p:spPr>
          <a:xfrm>
            <a:off x="6923326" y="2058200"/>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8758B2ED-29D4-4C27-9E4B-7E060569D1B4}"/>
              </a:ext>
            </a:extLst>
          </p:cNvPr>
          <p:cNvSpPr/>
          <p:nvPr/>
        </p:nvSpPr>
        <p:spPr>
          <a:xfrm>
            <a:off x="5527634" y="2584568"/>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683AE0A9-937E-4767-A738-00E1E943DCD6}"/>
              </a:ext>
            </a:extLst>
          </p:cNvPr>
          <p:cNvSpPr/>
          <p:nvPr/>
        </p:nvSpPr>
        <p:spPr>
          <a:xfrm>
            <a:off x="5314632" y="2505853"/>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9A71F6C-BAB2-4E2D-A9A2-D4EE8686D7B6}"/>
              </a:ext>
            </a:extLst>
          </p:cNvPr>
          <p:cNvSpPr/>
          <p:nvPr/>
        </p:nvSpPr>
        <p:spPr>
          <a:xfrm>
            <a:off x="7275762" y="2352155"/>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0928F5C-085F-4FF9-88B1-FB407BDF46F5}"/>
              </a:ext>
            </a:extLst>
          </p:cNvPr>
          <p:cNvSpPr/>
          <p:nvPr/>
        </p:nvSpPr>
        <p:spPr>
          <a:xfrm>
            <a:off x="5314632" y="2720455"/>
            <a:ext cx="146045" cy="1333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a:extLst>
              <a:ext uri="{FF2B5EF4-FFF2-40B4-BE49-F238E27FC236}">
                <a16:creationId xmlns:a16="http://schemas.microsoft.com/office/drawing/2014/main" id="{5B2555F5-CE2A-4FDB-BE01-E7408DF7480C}"/>
              </a:ext>
            </a:extLst>
          </p:cNvPr>
          <p:cNvSpPr txBox="1"/>
          <p:nvPr/>
        </p:nvSpPr>
        <p:spPr>
          <a:xfrm>
            <a:off x="5791878" y="2702328"/>
            <a:ext cx="646331" cy="369332"/>
          </a:xfrm>
          <a:prstGeom prst="rect">
            <a:avLst/>
          </a:prstGeom>
          <a:noFill/>
        </p:spPr>
        <p:txBody>
          <a:bodyPr wrap="non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rPr>
              <a:t>平均</a:t>
            </a:r>
          </a:p>
        </p:txBody>
      </p:sp>
      <p:sp>
        <p:nvSpPr>
          <p:cNvPr id="38" name="楕円 37">
            <a:extLst>
              <a:ext uri="{FF2B5EF4-FFF2-40B4-BE49-F238E27FC236}">
                <a16:creationId xmlns:a16="http://schemas.microsoft.com/office/drawing/2014/main" id="{3A6F99ED-F304-48A5-B794-1B8DD72D067B}"/>
              </a:ext>
            </a:extLst>
          </p:cNvPr>
          <p:cNvSpPr/>
          <p:nvPr/>
        </p:nvSpPr>
        <p:spPr>
          <a:xfrm>
            <a:off x="5968999" y="2487865"/>
            <a:ext cx="146045" cy="1333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72484519-14BD-4F20-A064-87D9231FA69A}"/>
              </a:ext>
            </a:extLst>
          </p:cNvPr>
          <p:cNvSpPr txBox="1"/>
          <p:nvPr/>
        </p:nvSpPr>
        <p:spPr>
          <a:xfrm>
            <a:off x="5062888" y="3686476"/>
            <a:ext cx="2723823" cy="646331"/>
          </a:xfrm>
          <a:prstGeom prst="rect">
            <a:avLst/>
          </a:prstGeom>
          <a:noFill/>
        </p:spPr>
        <p:txBody>
          <a:bodyPr wrap="none" rtlCol="0">
            <a:spAutoFit/>
          </a:bodyPr>
          <a:lstStyle/>
          <a:p>
            <a:r>
              <a:rPr kumimoji="1" lang="ja-JP" altLang="en-US" dirty="0"/>
              <a:t>このような平均に，</a:t>
            </a:r>
            <a:endParaRPr kumimoji="1" lang="en-US" altLang="ja-JP"/>
          </a:p>
          <a:p>
            <a:r>
              <a:rPr kumimoji="1" lang="ja-JP" altLang="en-US" dirty="0"/>
              <a:t>意味があるでしょうか？</a:t>
            </a:r>
          </a:p>
        </p:txBody>
      </p:sp>
    </p:spTree>
    <p:extLst>
      <p:ext uri="{BB962C8B-B14F-4D97-AF65-F5344CB8AC3E}">
        <p14:creationId xmlns:p14="http://schemas.microsoft.com/office/powerpoint/2010/main" val="3106426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2-5</a:t>
            </a:r>
            <a:r>
              <a:rPr lang="ja-JP" altLang="en-US" dirty="0"/>
              <a:t> データの分布、密度（</a:t>
            </a:r>
            <a:r>
              <a:rPr lang="en-US" altLang="ja-JP" dirty="0"/>
              <a:t>Excel </a:t>
            </a:r>
            <a:r>
              <a:rPr lang="ja-JP" altLang="en-US" dirty="0"/>
              <a:t>を使用）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51</a:t>
            </a:fld>
            <a:endParaRPr lang="ja-JP" altLang="en-US" dirty="0"/>
          </a:p>
        </p:txBody>
      </p:sp>
    </p:spTree>
    <p:extLst>
      <p:ext uri="{BB962C8B-B14F-4D97-AF65-F5344CB8AC3E}">
        <p14:creationId xmlns:p14="http://schemas.microsoft.com/office/powerpoint/2010/main" val="1397004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D3584-D0CD-4285-8A0F-39A990ACEEC1}"/>
              </a:ext>
            </a:extLst>
          </p:cNvPr>
          <p:cNvSpPr>
            <a:spLocks noGrp="1"/>
          </p:cNvSpPr>
          <p:nvPr>
            <p:ph type="title"/>
          </p:nvPr>
        </p:nvSpPr>
        <p:spPr/>
        <p:txBody>
          <a:bodyPr>
            <a:normAutofit fontScale="90000"/>
          </a:bodyPr>
          <a:lstStyle/>
          <a:p>
            <a:r>
              <a:rPr kumimoji="1" lang="ja-JP" altLang="en-US" dirty="0"/>
              <a:t>ヒストグラム</a:t>
            </a:r>
          </a:p>
        </p:txBody>
      </p:sp>
      <p:sp>
        <p:nvSpPr>
          <p:cNvPr id="3" name="コンテンツ プレースホルダー 2">
            <a:extLst>
              <a:ext uri="{FF2B5EF4-FFF2-40B4-BE49-F238E27FC236}">
                <a16:creationId xmlns:a16="http://schemas.microsoft.com/office/drawing/2014/main" id="{23A38B8A-5D70-469B-A903-D593283FD5C1}"/>
              </a:ext>
            </a:extLst>
          </p:cNvPr>
          <p:cNvSpPr>
            <a:spLocks noGrp="1"/>
          </p:cNvSpPr>
          <p:nvPr>
            <p:ph idx="1"/>
          </p:nvPr>
        </p:nvSpPr>
        <p:spPr/>
        <p:txBody>
          <a:bodyPr/>
          <a:lstStyle/>
          <a:p>
            <a:pPr marL="0" indent="0">
              <a:buNone/>
            </a:pPr>
            <a:r>
              <a:rPr kumimoji="1" lang="ja-JP" altLang="en-US" b="1" dirty="0">
                <a:solidFill>
                  <a:srgbClr val="C00000"/>
                </a:solidFill>
              </a:rPr>
              <a:t>ヒストグラム</a:t>
            </a:r>
            <a:r>
              <a:rPr kumimoji="1" lang="ja-JP" altLang="en-US" dirty="0"/>
              <a:t>は，区間ごとに，データを数え上げたもの</a:t>
            </a:r>
          </a:p>
        </p:txBody>
      </p:sp>
      <p:sp>
        <p:nvSpPr>
          <p:cNvPr id="4" name="スライド番号プレースホルダー 3">
            <a:extLst>
              <a:ext uri="{FF2B5EF4-FFF2-40B4-BE49-F238E27FC236}">
                <a16:creationId xmlns:a16="http://schemas.microsoft.com/office/drawing/2014/main" id="{28D5D3AA-19BA-4A04-A1BF-B9C45B6AEE0D}"/>
              </a:ext>
            </a:extLst>
          </p:cNvPr>
          <p:cNvSpPr>
            <a:spLocks noGrp="1"/>
          </p:cNvSpPr>
          <p:nvPr>
            <p:ph type="sldNum" sz="quarter" idx="12"/>
          </p:nvPr>
        </p:nvSpPr>
        <p:spPr/>
        <p:txBody>
          <a:bodyPr/>
          <a:lstStyle/>
          <a:p>
            <a:fld id="{E205D82C-95A1-431E-8E38-AA614A14CDCF}" type="slidenum">
              <a:rPr kumimoji="1" lang="ja-JP" altLang="en-US" smtClean="0"/>
              <a:t>52</a:t>
            </a:fld>
            <a:endParaRPr kumimoji="1" lang="ja-JP" altLang="en-US"/>
          </a:p>
        </p:txBody>
      </p:sp>
      <p:pic>
        <p:nvPicPr>
          <p:cNvPr id="5" name="図 4">
            <a:extLst>
              <a:ext uri="{FF2B5EF4-FFF2-40B4-BE49-F238E27FC236}">
                <a16:creationId xmlns:a16="http://schemas.microsoft.com/office/drawing/2014/main" id="{31209EED-80D0-4D4D-8A6D-FF0B68DBDE22}"/>
              </a:ext>
            </a:extLst>
          </p:cNvPr>
          <p:cNvPicPr>
            <a:picLocks noChangeAspect="1"/>
          </p:cNvPicPr>
          <p:nvPr/>
        </p:nvPicPr>
        <p:blipFill>
          <a:blip r:embed="rId2"/>
          <a:stretch>
            <a:fillRect/>
          </a:stretch>
        </p:blipFill>
        <p:spPr>
          <a:xfrm>
            <a:off x="1944933" y="1631199"/>
            <a:ext cx="6717205" cy="3595601"/>
          </a:xfrm>
          <a:prstGeom prst="rect">
            <a:avLst/>
          </a:prstGeom>
        </p:spPr>
      </p:pic>
      <p:sp>
        <p:nvSpPr>
          <p:cNvPr id="6" name="矢印: 上 5">
            <a:extLst>
              <a:ext uri="{FF2B5EF4-FFF2-40B4-BE49-F238E27FC236}">
                <a16:creationId xmlns:a16="http://schemas.microsoft.com/office/drawing/2014/main" id="{320D6D70-1BA0-47BE-A8D3-B0ED39537CE7}"/>
              </a:ext>
            </a:extLst>
          </p:cNvPr>
          <p:cNvSpPr/>
          <p:nvPr/>
        </p:nvSpPr>
        <p:spPr>
          <a:xfrm>
            <a:off x="892263" y="2284432"/>
            <a:ext cx="482252" cy="8956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01E9FBB-CBFF-47D6-83DD-7D63A163CA87}"/>
              </a:ext>
            </a:extLst>
          </p:cNvPr>
          <p:cNvSpPr txBox="1"/>
          <p:nvPr/>
        </p:nvSpPr>
        <p:spPr>
          <a:xfrm>
            <a:off x="68894" y="3381403"/>
            <a:ext cx="2031325" cy="830997"/>
          </a:xfrm>
          <a:prstGeom prst="rect">
            <a:avLst/>
          </a:prstGeom>
          <a:noFill/>
        </p:spPr>
        <p:txBody>
          <a:bodyPr wrap="none" rtlCol="0">
            <a:spAutoFit/>
          </a:bodyPr>
          <a:lstStyle/>
          <a:p>
            <a:r>
              <a:rPr kumimoji="1" lang="ja-JP" altLang="en-US" sz="2400" b="1" dirty="0">
                <a:solidFill>
                  <a:srgbClr val="002060"/>
                </a:solidFill>
                <a:latin typeface="メイリオ" panose="020B0604030504040204" pitchFamily="50" charset="-128"/>
                <a:ea typeface="メイリオ" panose="020B0604030504040204" pitchFamily="50" charset="-128"/>
              </a:rPr>
              <a:t>データが</a:t>
            </a:r>
            <a:endParaRPr kumimoji="1" lang="en-US" altLang="ja-JP" sz="2400" b="1" dirty="0">
              <a:solidFill>
                <a:srgbClr val="002060"/>
              </a:solidFill>
              <a:latin typeface="メイリオ" panose="020B0604030504040204" pitchFamily="50" charset="-128"/>
              <a:ea typeface="メイリオ" panose="020B0604030504040204" pitchFamily="50" charset="-128"/>
            </a:endParaRPr>
          </a:p>
          <a:p>
            <a:r>
              <a:rPr kumimoji="1" lang="ja-JP" altLang="en-US" sz="2400" b="1" dirty="0">
                <a:solidFill>
                  <a:srgbClr val="002060"/>
                </a:solidFill>
                <a:latin typeface="メイリオ" panose="020B0604030504040204" pitchFamily="50" charset="-128"/>
                <a:ea typeface="メイリオ" panose="020B0604030504040204" pitchFamily="50" charset="-128"/>
              </a:rPr>
              <a:t>何個あるのか</a:t>
            </a:r>
          </a:p>
        </p:txBody>
      </p:sp>
      <p:sp>
        <p:nvSpPr>
          <p:cNvPr id="8" name="テキスト ボックス 7">
            <a:extLst>
              <a:ext uri="{FF2B5EF4-FFF2-40B4-BE49-F238E27FC236}">
                <a16:creationId xmlns:a16="http://schemas.microsoft.com/office/drawing/2014/main" id="{C802FF04-65AD-49A4-8651-2BFC6776737A}"/>
              </a:ext>
            </a:extLst>
          </p:cNvPr>
          <p:cNvSpPr txBox="1"/>
          <p:nvPr/>
        </p:nvSpPr>
        <p:spPr>
          <a:xfrm>
            <a:off x="3202489" y="5890479"/>
            <a:ext cx="2874505" cy="830997"/>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区間 </a:t>
            </a:r>
            <a:r>
              <a:rPr kumimoji="1" lang="en-US" altLang="ja-JP" sz="2400" b="1" dirty="0">
                <a:latin typeface="メイリオ" panose="020B0604030504040204" pitchFamily="50" charset="-128"/>
                <a:ea typeface="メイリオ" panose="020B0604030504040204" pitchFamily="50" charset="-128"/>
              </a:rPr>
              <a:t>0.6 </a:t>
            </a:r>
            <a:r>
              <a:rPr kumimoji="1" lang="ja-JP" altLang="en-US" sz="2400" b="1" dirty="0">
                <a:latin typeface="メイリオ" panose="020B0604030504040204" pitchFamily="50" charset="-128"/>
                <a:ea typeface="メイリオ" panose="020B0604030504040204" pitchFamily="50" charset="-128"/>
              </a:rPr>
              <a:t>～ </a:t>
            </a:r>
            <a:r>
              <a:rPr kumimoji="1" lang="en-US" altLang="ja-JP" sz="2400" b="1" dirty="0">
                <a:latin typeface="メイリオ" panose="020B0604030504040204" pitchFamily="50" charset="-128"/>
                <a:ea typeface="メイリオ" panose="020B0604030504040204" pitchFamily="50" charset="-128"/>
              </a:rPr>
              <a:t>1.1 </a:t>
            </a:r>
            <a:r>
              <a:rPr kumimoji="1" lang="ja-JP" altLang="en-US" sz="2400" b="1" dirty="0">
                <a:latin typeface="メイリオ" panose="020B0604030504040204" pitchFamily="50" charset="-128"/>
                <a:ea typeface="メイリオ" panose="020B0604030504040204" pitchFamily="50" charset="-128"/>
              </a:rPr>
              <a:t>の</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データは </a:t>
            </a:r>
            <a:r>
              <a:rPr kumimoji="1" lang="en-US" altLang="ja-JP" sz="2400" b="1" dirty="0">
                <a:latin typeface="メイリオ" panose="020B0604030504040204" pitchFamily="50" charset="-128"/>
                <a:ea typeface="メイリオ" panose="020B0604030504040204" pitchFamily="50" charset="-128"/>
              </a:rPr>
              <a:t>10</a:t>
            </a:r>
            <a:r>
              <a:rPr kumimoji="1" lang="ja-JP" altLang="en-US" sz="2400" b="1" dirty="0">
                <a:latin typeface="メイリオ" panose="020B0604030504040204" pitchFamily="50" charset="-128"/>
                <a:ea typeface="メイリオ" panose="020B0604030504040204" pitchFamily="50" charset="-128"/>
              </a:rPr>
              <a:t>個</a:t>
            </a:r>
          </a:p>
        </p:txBody>
      </p:sp>
      <p:cxnSp>
        <p:nvCxnSpPr>
          <p:cNvPr id="10" name="直線矢印コネクタ 9">
            <a:extLst>
              <a:ext uri="{FF2B5EF4-FFF2-40B4-BE49-F238E27FC236}">
                <a16:creationId xmlns:a16="http://schemas.microsoft.com/office/drawing/2014/main" id="{0C4E52E9-FCAC-4F5E-AB66-002F52F29E88}"/>
              </a:ext>
            </a:extLst>
          </p:cNvPr>
          <p:cNvCxnSpPr/>
          <p:nvPr/>
        </p:nvCxnSpPr>
        <p:spPr>
          <a:xfrm flipH="1" flipV="1">
            <a:off x="4152378" y="5287611"/>
            <a:ext cx="50104" cy="56477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86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Excel </a:t>
            </a:r>
            <a:r>
              <a:rPr kumimoji="1" lang="ja-JP" altLang="en-US" dirty="0" err="1"/>
              <a:t>での</a:t>
            </a:r>
            <a:r>
              <a:rPr kumimoji="1" lang="ja-JP" altLang="en-US" dirty="0"/>
              <a:t>ヒストグラムの作成手順</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コンテンツ プレースホルダー 2"/>
          <p:cNvSpPr txBox="1">
            <a:spLocks/>
          </p:cNvSpPr>
          <p:nvPr/>
        </p:nvSpPr>
        <p:spPr>
          <a:xfrm>
            <a:off x="4353432" y="2898859"/>
            <a:ext cx="4186202" cy="4691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　ヒストグラム化したい</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列</a:t>
            </a: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選択</a:t>
            </a:r>
          </a:p>
        </p:txBody>
      </p:sp>
      <p:sp>
        <p:nvSpPr>
          <p:cNvPr id="10" name="角丸四角形 9"/>
          <p:cNvSpPr/>
          <p:nvPr/>
        </p:nvSpPr>
        <p:spPr>
          <a:xfrm>
            <a:off x="4200089" y="2773381"/>
            <a:ext cx="4258126" cy="531854"/>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コンテンツ プレースホルダー 2"/>
          <p:cNvSpPr txBox="1">
            <a:spLocks/>
          </p:cNvSpPr>
          <p:nvPr/>
        </p:nvSpPr>
        <p:spPr>
          <a:xfrm>
            <a:off x="1793900" y="2658177"/>
            <a:ext cx="3280682"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元データ</a:t>
            </a:r>
          </a:p>
        </p:txBody>
      </p:sp>
      <p:sp>
        <p:nvSpPr>
          <p:cNvPr id="12" name="右矢印 11"/>
          <p:cNvSpPr/>
          <p:nvPr/>
        </p:nvSpPr>
        <p:spPr>
          <a:xfrm>
            <a:off x="3692142" y="1589220"/>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右矢印 12"/>
          <p:cNvSpPr/>
          <p:nvPr/>
        </p:nvSpPr>
        <p:spPr>
          <a:xfrm>
            <a:off x="230221" y="4460487"/>
            <a:ext cx="371591"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4" name="右矢印 13"/>
          <p:cNvSpPr/>
          <p:nvPr/>
        </p:nvSpPr>
        <p:spPr>
          <a:xfrm>
            <a:off x="4614113" y="4480341"/>
            <a:ext cx="376987" cy="65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p:cNvSpPr txBox="1">
            <a:spLocks/>
          </p:cNvSpPr>
          <p:nvPr/>
        </p:nvSpPr>
        <p:spPr>
          <a:xfrm>
            <a:off x="230221" y="6111843"/>
            <a:ext cx="5639921"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　リボンで「</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挿入</a:t>
            </a: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ヒストグラム</a:t>
            </a:r>
            <a:endParaRPr kumimoji="1" lang="en-US" altLang="ja-JP"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の選択</a:t>
            </a:r>
          </a:p>
        </p:txBody>
      </p:sp>
      <p:sp>
        <p:nvSpPr>
          <p:cNvPr id="16" name="角丸四角形 15"/>
          <p:cNvSpPr/>
          <p:nvPr/>
        </p:nvSpPr>
        <p:spPr>
          <a:xfrm>
            <a:off x="212029" y="6000108"/>
            <a:ext cx="4429545" cy="807438"/>
          </a:xfrm>
          <a:prstGeom prst="roundRect">
            <a:avLst/>
          </a:prstGeom>
          <a:noFill/>
          <a:ln w="5715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FEAB7C31-8EFF-451F-8AE7-22D54F061D68}"/>
              </a:ext>
            </a:extLst>
          </p:cNvPr>
          <p:cNvPicPr>
            <a:picLocks noChangeAspect="1"/>
          </p:cNvPicPr>
          <p:nvPr/>
        </p:nvPicPr>
        <p:blipFill>
          <a:blip r:embed="rId2"/>
          <a:stretch>
            <a:fillRect/>
          </a:stretch>
        </p:blipFill>
        <p:spPr>
          <a:xfrm>
            <a:off x="1349771" y="3334266"/>
            <a:ext cx="2420728" cy="731341"/>
          </a:xfrm>
          <a:prstGeom prst="rect">
            <a:avLst/>
          </a:prstGeom>
        </p:spPr>
      </p:pic>
      <p:sp>
        <p:nvSpPr>
          <p:cNvPr id="17" name="正方形/長方形 16"/>
          <p:cNvSpPr/>
          <p:nvPr/>
        </p:nvSpPr>
        <p:spPr>
          <a:xfrm>
            <a:off x="1768472" y="3346856"/>
            <a:ext cx="303966" cy="132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正方形/長方形 17"/>
          <p:cNvSpPr/>
          <p:nvPr/>
        </p:nvSpPr>
        <p:spPr>
          <a:xfrm>
            <a:off x="3199198" y="3588730"/>
            <a:ext cx="185773" cy="1587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9"/>
          <p:cNvSpPr/>
          <p:nvPr/>
        </p:nvSpPr>
        <p:spPr>
          <a:xfrm>
            <a:off x="3199198" y="3793975"/>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1" name="コンテンツ プレースホルダー 2"/>
          <p:cNvSpPr txBox="1">
            <a:spLocks/>
          </p:cNvSpPr>
          <p:nvPr/>
        </p:nvSpPr>
        <p:spPr>
          <a:xfrm>
            <a:off x="5581649" y="6135027"/>
            <a:ext cx="2995239" cy="442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7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ヒストグラムが得られる</a:t>
            </a:r>
          </a:p>
        </p:txBody>
      </p:sp>
      <p:pic>
        <p:nvPicPr>
          <p:cNvPr id="6" name="図 5">
            <a:extLst>
              <a:ext uri="{FF2B5EF4-FFF2-40B4-BE49-F238E27FC236}">
                <a16:creationId xmlns:a16="http://schemas.microsoft.com/office/drawing/2014/main" id="{25F0DE39-276D-4AE7-A302-F1E54EE5AFF5}"/>
              </a:ext>
            </a:extLst>
          </p:cNvPr>
          <p:cNvPicPr>
            <a:picLocks noChangeAspect="1"/>
          </p:cNvPicPr>
          <p:nvPr/>
        </p:nvPicPr>
        <p:blipFill>
          <a:blip r:embed="rId3"/>
          <a:stretch>
            <a:fillRect/>
          </a:stretch>
        </p:blipFill>
        <p:spPr>
          <a:xfrm>
            <a:off x="5035532" y="581095"/>
            <a:ext cx="2406107" cy="2072954"/>
          </a:xfrm>
          <a:prstGeom prst="rect">
            <a:avLst/>
          </a:prstGeom>
        </p:spPr>
      </p:pic>
      <p:pic>
        <p:nvPicPr>
          <p:cNvPr id="8" name="図 7">
            <a:extLst>
              <a:ext uri="{FF2B5EF4-FFF2-40B4-BE49-F238E27FC236}">
                <a16:creationId xmlns:a16="http://schemas.microsoft.com/office/drawing/2014/main" id="{AE528D0C-A1FD-4DA8-B525-D06F72D389AD}"/>
              </a:ext>
            </a:extLst>
          </p:cNvPr>
          <p:cNvPicPr>
            <a:picLocks noChangeAspect="1"/>
          </p:cNvPicPr>
          <p:nvPr/>
        </p:nvPicPr>
        <p:blipFill>
          <a:blip r:embed="rId4"/>
          <a:stretch>
            <a:fillRect/>
          </a:stretch>
        </p:blipFill>
        <p:spPr>
          <a:xfrm>
            <a:off x="5151599" y="3845606"/>
            <a:ext cx="3539151" cy="1954723"/>
          </a:xfrm>
          <a:prstGeom prst="rect">
            <a:avLst/>
          </a:prstGeom>
        </p:spPr>
      </p:pic>
      <p:pic>
        <p:nvPicPr>
          <p:cNvPr id="23" name="図 22">
            <a:extLst>
              <a:ext uri="{FF2B5EF4-FFF2-40B4-BE49-F238E27FC236}">
                <a16:creationId xmlns:a16="http://schemas.microsoft.com/office/drawing/2014/main" id="{912ADAC1-4CE6-47A5-8BAB-05F9857511CD}"/>
              </a:ext>
            </a:extLst>
          </p:cNvPr>
          <p:cNvPicPr>
            <a:picLocks noChangeAspect="1"/>
          </p:cNvPicPr>
          <p:nvPr/>
        </p:nvPicPr>
        <p:blipFill>
          <a:blip r:embed="rId5"/>
          <a:stretch>
            <a:fillRect/>
          </a:stretch>
        </p:blipFill>
        <p:spPr>
          <a:xfrm>
            <a:off x="894110" y="889800"/>
            <a:ext cx="2540131" cy="1666961"/>
          </a:xfrm>
          <a:prstGeom prst="rect">
            <a:avLst/>
          </a:prstGeom>
        </p:spPr>
      </p:pic>
      <p:sp>
        <p:nvSpPr>
          <p:cNvPr id="5" name="テキスト ボックス 4">
            <a:extLst>
              <a:ext uri="{FF2B5EF4-FFF2-40B4-BE49-F238E27FC236}">
                <a16:creationId xmlns:a16="http://schemas.microsoft.com/office/drawing/2014/main" id="{3486F511-6513-4C7C-AFB5-0E41146B03E6}"/>
              </a:ext>
            </a:extLst>
          </p:cNvPr>
          <p:cNvSpPr txBox="1"/>
          <p:nvPr/>
        </p:nvSpPr>
        <p:spPr>
          <a:xfrm>
            <a:off x="1570013" y="4065607"/>
            <a:ext cx="18642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アプリ版の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2B170CE1-4A06-4C68-9D3B-2DC5C4B63B79}"/>
              </a:ext>
            </a:extLst>
          </p:cNvPr>
          <p:cNvPicPr>
            <a:picLocks noChangeAspect="1"/>
          </p:cNvPicPr>
          <p:nvPr/>
        </p:nvPicPr>
        <p:blipFill>
          <a:blip r:embed="rId6"/>
          <a:stretch>
            <a:fillRect/>
          </a:stretch>
        </p:blipFill>
        <p:spPr>
          <a:xfrm>
            <a:off x="1793900" y="4488934"/>
            <a:ext cx="1260532" cy="1189480"/>
          </a:xfrm>
          <a:prstGeom prst="rect">
            <a:avLst/>
          </a:prstGeom>
        </p:spPr>
      </p:pic>
      <p:sp>
        <p:nvSpPr>
          <p:cNvPr id="24" name="テキスト ボックス 23">
            <a:extLst>
              <a:ext uri="{FF2B5EF4-FFF2-40B4-BE49-F238E27FC236}">
                <a16:creationId xmlns:a16="http://schemas.microsoft.com/office/drawing/2014/main" id="{838D901E-DEF1-4D7E-A863-61D5D7B57021}"/>
              </a:ext>
            </a:extLst>
          </p:cNvPr>
          <p:cNvSpPr txBox="1"/>
          <p:nvPr/>
        </p:nvSpPr>
        <p:spPr>
          <a:xfrm>
            <a:off x="1349040" y="5635219"/>
            <a:ext cx="23258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オンライン版の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Excel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F7FED27E-92F9-41C6-AAB2-D93DFB905A42}"/>
              </a:ext>
            </a:extLst>
          </p:cNvPr>
          <p:cNvSpPr/>
          <p:nvPr/>
        </p:nvSpPr>
        <p:spPr>
          <a:xfrm>
            <a:off x="1954284" y="4468260"/>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6" name="正方形/長方形 25">
            <a:extLst>
              <a:ext uri="{FF2B5EF4-FFF2-40B4-BE49-F238E27FC236}">
                <a16:creationId xmlns:a16="http://schemas.microsoft.com/office/drawing/2014/main" id="{8D964450-0441-40A0-A25E-B135F6DEE35F}"/>
              </a:ext>
            </a:extLst>
          </p:cNvPr>
          <p:cNvSpPr/>
          <p:nvPr/>
        </p:nvSpPr>
        <p:spPr>
          <a:xfrm>
            <a:off x="2876705" y="4525915"/>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7" name="正方形/長方形 26">
            <a:extLst>
              <a:ext uri="{FF2B5EF4-FFF2-40B4-BE49-F238E27FC236}">
                <a16:creationId xmlns:a16="http://schemas.microsoft.com/office/drawing/2014/main" id="{6991D23E-445F-4A46-BD33-85B85C6D40FE}"/>
              </a:ext>
            </a:extLst>
          </p:cNvPr>
          <p:cNvSpPr/>
          <p:nvPr/>
        </p:nvSpPr>
        <p:spPr>
          <a:xfrm>
            <a:off x="2685445" y="5425232"/>
            <a:ext cx="256624" cy="204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599084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D3584-D0CD-4285-8A0F-39A990ACEEC1}"/>
              </a:ext>
            </a:extLst>
          </p:cNvPr>
          <p:cNvSpPr>
            <a:spLocks noGrp="1"/>
          </p:cNvSpPr>
          <p:nvPr>
            <p:ph type="title"/>
          </p:nvPr>
        </p:nvSpPr>
        <p:spPr/>
        <p:txBody>
          <a:bodyPr>
            <a:normAutofit fontScale="90000"/>
          </a:bodyPr>
          <a:lstStyle/>
          <a:p>
            <a:r>
              <a:rPr kumimoji="1" lang="ja-JP" altLang="en-US" dirty="0"/>
              <a:t>ヒストグラムから読み取れること</a:t>
            </a:r>
          </a:p>
        </p:txBody>
      </p:sp>
      <p:sp>
        <p:nvSpPr>
          <p:cNvPr id="4" name="スライド番号プレースホルダー 3">
            <a:extLst>
              <a:ext uri="{FF2B5EF4-FFF2-40B4-BE49-F238E27FC236}">
                <a16:creationId xmlns:a16="http://schemas.microsoft.com/office/drawing/2014/main" id="{28D5D3AA-19BA-4A04-A1BF-B9C45B6AEE0D}"/>
              </a:ext>
            </a:extLst>
          </p:cNvPr>
          <p:cNvSpPr>
            <a:spLocks noGrp="1"/>
          </p:cNvSpPr>
          <p:nvPr>
            <p:ph type="sldNum" sz="quarter" idx="12"/>
          </p:nvPr>
        </p:nvSpPr>
        <p:spPr/>
        <p:txBody>
          <a:bodyPr/>
          <a:lstStyle/>
          <a:p>
            <a:fld id="{E205D82C-95A1-431E-8E38-AA614A14CDCF}" type="slidenum">
              <a:rPr kumimoji="1" lang="ja-JP" altLang="en-US" smtClean="0"/>
              <a:t>54</a:t>
            </a:fld>
            <a:endParaRPr kumimoji="1" lang="ja-JP" altLang="en-US"/>
          </a:p>
        </p:txBody>
      </p:sp>
      <p:pic>
        <p:nvPicPr>
          <p:cNvPr id="5" name="図 4">
            <a:extLst>
              <a:ext uri="{FF2B5EF4-FFF2-40B4-BE49-F238E27FC236}">
                <a16:creationId xmlns:a16="http://schemas.microsoft.com/office/drawing/2014/main" id="{31209EED-80D0-4D4D-8A6D-FF0B68DBDE22}"/>
              </a:ext>
            </a:extLst>
          </p:cNvPr>
          <p:cNvPicPr>
            <a:picLocks noChangeAspect="1"/>
          </p:cNvPicPr>
          <p:nvPr/>
        </p:nvPicPr>
        <p:blipFill>
          <a:blip r:embed="rId2"/>
          <a:stretch>
            <a:fillRect/>
          </a:stretch>
        </p:blipFill>
        <p:spPr>
          <a:xfrm>
            <a:off x="1213397" y="1549780"/>
            <a:ext cx="6717205" cy="3595601"/>
          </a:xfrm>
          <a:prstGeom prst="rect">
            <a:avLst/>
          </a:prstGeom>
        </p:spPr>
      </p:pic>
      <p:sp>
        <p:nvSpPr>
          <p:cNvPr id="8" name="テキスト ボックス 7">
            <a:extLst>
              <a:ext uri="{FF2B5EF4-FFF2-40B4-BE49-F238E27FC236}">
                <a16:creationId xmlns:a16="http://schemas.microsoft.com/office/drawing/2014/main" id="{C802FF04-65AD-49A4-8651-2BFC6776737A}"/>
              </a:ext>
            </a:extLst>
          </p:cNvPr>
          <p:cNvSpPr txBox="1"/>
          <p:nvPr/>
        </p:nvSpPr>
        <p:spPr>
          <a:xfrm>
            <a:off x="3115196" y="834879"/>
            <a:ext cx="1723549"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密度が高い</a:t>
            </a:r>
          </a:p>
        </p:txBody>
      </p:sp>
      <p:cxnSp>
        <p:nvCxnSpPr>
          <p:cNvPr id="10" name="直線矢印コネクタ 9">
            <a:extLst>
              <a:ext uri="{FF2B5EF4-FFF2-40B4-BE49-F238E27FC236}">
                <a16:creationId xmlns:a16="http://schemas.microsoft.com/office/drawing/2014/main" id="{0C4E52E9-FCAC-4F5E-AB66-002F52F29E88}"/>
              </a:ext>
            </a:extLst>
          </p:cNvPr>
          <p:cNvCxnSpPr>
            <a:cxnSpLocks/>
          </p:cNvCxnSpPr>
          <p:nvPr/>
        </p:nvCxnSpPr>
        <p:spPr>
          <a:xfrm flipH="1">
            <a:off x="2455103" y="1346548"/>
            <a:ext cx="720245" cy="876822"/>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92C5512C-C54D-4067-A714-3737C9EDD6F9}"/>
              </a:ext>
            </a:extLst>
          </p:cNvPr>
          <p:cNvCxnSpPr>
            <a:cxnSpLocks/>
            <a:stCxn id="8" idx="2"/>
          </p:cNvCxnSpPr>
          <p:nvPr/>
        </p:nvCxnSpPr>
        <p:spPr>
          <a:xfrm>
            <a:off x="3976971" y="1296544"/>
            <a:ext cx="595028" cy="13715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C64366AE-35A4-40C2-B3FB-5947451EDAD1}"/>
              </a:ext>
            </a:extLst>
          </p:cNvPr>
          <p:cNvCxnSpPr>
            <a:cxnSpLocks/>
          </p:cNvCxnSpPr>
          <p:nvPr/>
        </p:nvCxnSpPr>
        <p:spPr>
          <a:xfrm flipV="1">
            <a:off x="3175348" y="5308220"/>
            <a:ext cx="103339" cy="59508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F6B18FCD-B923-46E5-BB64-A8D31A4950D1}"/>
              </a:ext>
            </a:extLst>
          </p:cNvPr>
          <p:cNvSpPr txBox="1"/>
          <p:nvPr/>
        </p:nvSpPr>
        <p:spPr>
          <a:xfrm>
            <a:off x="2313573" y="6066145"/>
            <a:ext cx="1723549"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密度が低い</a:t>
            </a:r>
          </a:p>
        </p:txBody>
      </p:sp>
      <p:sp>
        <p:nvSpPr>
          <p:cNvPr id="22" name="テキスト ボックス 21">
            <a:extLst>
              <a:ext uri="{FF2B5EF4-FFF2-40B4-BE49-F238E27FC236}">
                <a16:creationId xmlns:a16="http://schemas.microsoft.com/office/drawing/2014/main" id="{F8FE7409-3C4C-4A9D-9B8F-8E57635C5BA6}"/>
              </a:ext>
            </a:extLst>
          </p:cNvPr>
          <p:cNvSpPr txBox="1"/>
          <p:nvPr/>
        </p:nvSpPr>
        <p:spPr>
          <a:xfrm>
            <a:off x="4552449" y="5482643"/>
            <a:ext cx="4493538" cy="1200329"/>
          </a:xfrm>
          <a:prstGeom prst="rect">
            <a:avLst/>
          </a:prstGeom>
          <a:noFill/>
        </p:spPr>
        <p:txBody>
          <a:bodyPr wrap="none" rtlCol="0">
            <a:spAutoFit/>
          </a:bodyPr>
          <a:lstStyle/>
          <a:p>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全体の傾向</a:t>
            </a:r>
            <a:r>
              <a:rPr kumimoji="1" lang="en-US" altLang="ja-JP" sz="2400" b="1" dirty="0">
                <a:latin typeface="メイリオ" panose="020B0604030504040204" pitchFamily="50" charset="-128"/>
                <a:ea typeface="メイリオ" panose="020B0604030504040204" pitchFamily="50" charset="-128"/>
              </a:rPr>
              <a:t>】</a:t>
            </a:r>
          </a:p>
          <a:p>
            <a:r>
              <a:rPr kumimoji="1" lang="ja-JP" altLang="en-US" sz="2400" b="1" dirty="0">
                <a:latin typeface="メイリオ" panose="020B0604030504040204" pitchFamily="50" charset="-128"/>
                <a:ea typeface="メイリオ" panose="020B0604030504040204" pitchFamily="50" charset="-128"/>
              </a:rPr>
              <a:t>山が</a:t>
            </a:r>
            <a:r>
              <a:rPr kumimoji="1" lang="ja-JP" altLang="en-US" sz="2400" b="1" dirty="0">
                <a:solidFill>
                  <a:srgbClr val="FF0000"/>
                </a:solidFill>
                <a:latin typeface="メイリオ" panose="020B0604030504040204" pitchFamily="50" charset="-128"/>
                <a:ea typeface="メイリオ" panose="020B0604030504040204" pitchFamily="50" charset="-128"/>
              </a:rPr>
              <a:t>２つ</a:t>
            </a:r>
            <a:r>
              <a:rPr kumimoji="1" lang="ja-JP" altLang="en-US" sz="2400" b="1" dirty="0">
                <a:latin typeface="メイリオ" panose="020B0604030504040204" pitchFamily="50" charset="-128"/>
                <a:ea typeface="メイリオ" panose="020B0604030504040204" pitchFamily="50" charset="-128"/>
              </a:rPr>
              <a:t>ある（１つではない）</a:t>
            </a:r>
            <a:endParaRPr kumimoji="1" lang="en-US" altLang="ja-JP" sz="2400" b="1" dirty="0">
              <a:latin typeface="メイリオ" panose="020B0604030504040204" pitchFamily="50" charset="-128"/>
              <a:ea typeface="メイリオ" panose="020B0604030504040204" pitchFamily="50" charset="-128"/>
            </a:endParaRPr>
          </a:p>
          <a:p>
            <a:endParaRPr kumimoji="1" lang="ja-JP" altLang="en-US"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0537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90C8A-F7B7-4A51-BB22-50FAFCAFB56C}"/>
              </a:ext>
            </a:extLst>
          </p:cNvPr>
          <p:cNvSpPr>
            <a:spLocks noGrp="1"/>
          </p:cNvSpPr>
          <p:nvPr>
            <p:ph type="title"/>
          </p:nvPr>
        </p:nvSpPr>
        <p:spPr/>
        <p:txBody>
          <a:bodyPr>
            <a:normAutofit fontScale="90000"/>
          </a:bodyPr>
          <a:lstStyle/>
          <a:p>
            <a:r>
              <a:rPr kumimoji="1" lang="ja-JP" altLang="en-US" dirty="0"/>
              <a:t>データサイエンス</a:t>
            </a:r>
          </a:p>
        </p:txBody>
      </p:sp>
      <p:sp>
        <p:nvSpPr>
          <p:cNvPr id="3" name="コンテンツ プレースホルダー 2">
            <a:extLst>
              <a:ext uri="{FF2B5EF4-FFF2-40B4-BE49-F238E27FC236}">
                <a16:creationId xmlns:a16="http://schemas.microsoft.com/office/drawing/2014/main" id="{8FF1A94A-866F-4BEF-BAAE-F654EC39DF62}"/>
              </a:ext>
            </a:extLst>
          </p:cNvPr>
          <p:cNvSpPr>
            <a:spLocks noGrp="1"/>
          </p:cNvSpPr>
          <p:nvPr>
            <p:ph idx="1"/>
          </p:nvPr>
        </p:nvSpPr>
        <p:spPr>
          <a:xfrm>
            <a:off x="321845" y="846252"/>
            <a:ext cx="8461208" cy="5795467"/>
          </a:xfrm>
        </p:spPr>
        <p:txBody>
          <a:bodyPr>
            <a:normAutofit fontScale="92500" lnSpcReduction="20000"/>
          </a:bodyPr>
          <a:lstStyle/>
          <a:p>
            <a:r>
              <a:rPr kumimoji="1" lang="ja-JP" altLang="en-US" b="1" dirty="0"/>
              <a:t>データサイエンス</a:t>
            </a:r>
            <a:r>
              <a:rPr kumimoji="1" lang="ja-JP" altLang="en-US" dirty="0"/>
              <a:t>は，</a:t>
            </a:r>
            <a:r>
              <a:rPr kumimoji="1" lang="ja-JP" altLang="en-US" b="1" dirty="0"/>
              <a:t>データから正し</a:t>
            </a:r>
            <a:r>
              <a:rPr lang="ja-JP" altLang="en-US" b="1" dirty="0"/>
              <a:t>い</a:t>
            </a:r>
            <a:r>
              <a:rPr kumimoji="1" lang="ja-JP" altLang="en-US" b="1" dirty="0"/>
              <a:t>知見や結論を導く</a:t>
            </a:r>
            <a:r>
              <a:rPr kumimoji="1" lang="ja-JP" altLang="en-US" dirty="0"/>
              <a:t>ための学問</a:t>
            </a: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solidFill>
                <a:srgbClr val="FF0000"/>
              </a:solidFill>
            </a:endParaRPr>
          </a:p>
          <a:p>
            <a:r>
              <a:rPr lang="ja-JP" altLang="en-US" dirty="0"/>
              <a:t>数式を使うこともあるが、それがデータサイエンスの全てではない</a:t>
            </a:r>
          </a:p>
          <a:p>
            <a:r>
              <a:rPr lang="ja-JP" altLang="en-US" b="1" dirty="0"/>
              <a:t>データから有益な情報を引き出す</a:t>
            </a:r>
            <a:r>
              <a:rPr lang="ja-JP" altLang="en-US" dirty="0"/>
              <a:t>ことが可能に。</a:t>
            </a:r>
          </a:p>
          <a:p>
            <a:r>
              <a:rPr lang="ja-JP" altLang="en-US" b="1" dirty="0"/>
              <a:t>大学生にとって、大切なスキル</a:t>
            </a:r>
            <a:endParaRPr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27EEA5D6-561A-4205-B6C3-861B1AD0ACBA}"/>
              </a:ext>
            </a:extLst>
          </p:cNvPr>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pic>
        <p:nvPicPr>
          <p:cNvPr id="5" name="図 4">
            <a:extLst>
              <a:ext uri="{FF2B5EF4-FFF2-40B4-BE49-F238E27FC236}">
                <a16:creationId xmlns:a16="http://schemas.microsoft.com/office/drawing/2014/main" id="{A510AE2D-ADD5-4D29-8384-20EDDF8D71F8}"/>
              </a:ext>
            </a:extLst>
          </p:cNvPr>
          <p:cNvPicPr>
            <a:picLocks noChangeAspect="1"/>
          </p:cNvPicPr>
          <p:nvPr/>
        </p:nvPicPr>
        <p:blipFill>
          <a:blip r:embed="rId2"/>
          <a:stretch>
            <a:fillRect/>
          </a:stretch>
        </p:blipFill>
        <p:spPr>
          <a:xfrm>
            <a:off x="422054" y="1570140"/>
            <a:ext cx="3899426" cy="2376043"/>
          </a:xfrm>
          <a:prstGeom prst="rect">
            <a:avLst/>
          </a:prstGeom>
        </p:spPr>
      </p:pic>
      <p:pic>
        <p:nvPicPr>
          <p:cNvPr id="6" name="図 5">
            <a:extLst>
              <a:ext uri="{FF2B5EF4-FFF2-40B4-BE49-F238E27FC236}">
                <a16:creationId xmlns:a16="http://schemas.microsoft.com/office/drawing/2014/main" id="{691DFCF6-E5DB-4239-93D6-4320ABF20001}"/>
              </a:ext>
            </a:extLst>
          </p:cNvPr>
          <p:cNvPicPr>
            <a:picLocks noChangeAspect="1"/>
          </p:cNvPicPr>
          <p:nvPr/>
        </p:nvPicPr>
        <p:blipFill>
          <a:blip r:embed="rId3"/>
          <a:stretch>
            <a:fillRect/>
          </a:stretch>
        </p:blipFill>
        <p:spPr>
          <a:xfrm>
            <a:off x="4916704" y="1330925"/>
            <a:ext cx="3905451" cy="2854472"/>
          </a:xfrm>
          <a:prstGeom prst="rect">
            <a:avLst/>
          </a:prstGeom>
        </p:spPr>
      </p:pic>
    </p:spTree>
    <p:extLst>
      <p:ext uri="{BB962C8B-B14F-4D97-AF65-F5344CB8AC3E}">
        <p14:creationId xmlns:p14="http://schemas.microsoft.com/office/powerpoint/2010/main" val="4292969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2-6</a:t>
            </a:r>
            <a:r>
              <a:rPr lang="ja-JP" altLang="en-US" dirty="0"/>
              <a:t> 人工知能と機械学習</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56</a:t>
            </a:fld>
            <a:endParaRPr lang="ja-JP" altLang="en-US" dirty="0"/>
          </a:p>
        </p:txBody>
      </p:sp>
    </p:spTree>
    <p:extLst>
      <p:ext uri="{BB962C8B-B14F-4D97-AF65-F5344CB8AC3E}">
        <p14:creationId xmlns:p14="http://schemas.microsoft.com/office/powerpoint/2010/main" val="2274410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kumimoji="1" lang="ja-JP" altLang="en-US" sz="2400" dirty="0"/>
              <a:t>することにより</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：データの中からパターンや関係性を自動で見つけ出す能力</a:t>
            </a:r>
            <a:endParaRPr lang="en-US" altLang="ja-JP" sz="2400" dirty="0"/>
          </a:p>
          <a:p>
            <a:pPr>
              <a:lnSpc>
                <a:spcPct val="110000"/>
              </a:lnSpc>
              <a:spcBef>
                <a:spcPts val="1200"/>
              </a:spcBef>
            </a:pPr>
            <a:r>
              <a:rPr lang="ja-JP" altLang="en-US" sz="2400" b="1" dirty="0"/>
              <a:t>簡潔さ</a:t>
            </a:r>
            <a:r>
              <a:rPr lang="ja-JP" altLang="en-US" sz="2400" dirty="0"/>
              <a:t>：人間が設定しなければならなかったルールを、自動で生成できるようになる</a:t>
            </a:r>
            <a:endParaRPr lang="en-US" altLang="ja-JP" sz="2400" dirty="0"/>
          </a:p>
          <a:p>
            <a:pPr>
              <a:lnSpc>
                <a:spcPct val="110000"/>
              </a:lnSpc>
              <a:spcBef>
                <a:spcPts val="1200"/>
              </a:spcBef>
            </a:pPr>
            <a:r>
              <a:rPr lang="ja-JP" altLang="en-US" sz="2400" b="1" dirty="0"/>
              <a:t>限界の超越</a:t>
            </a:r>
            <a:r>
              <a:rPr lang="ja-JP" altLang="en-US" sz="2400" dirty="0"/>
              <a:t>：他の方法では難しかった課題でも、機械学習を用いることで解決策や視点を得られる可能性がある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機械学習の特徴</a:t>
            </a:r>
            <a:endParaRPr lang="ja-JP" altLang="en-US" dirty="0"/>
          </a:p>
        </p:txBody>
      </p:sp>
    </p:spTree>
    <p:extLst>
      <p:ext uri="{BB962C8B-B14F-4D97-AF65-F5344CB8AC3E}">
        <p14:creationId xmlns:p14="http://schemas.microsoft.com/office/powerpoint/2010/main" val="4092700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r>
              <a:rPr lang="ja-JP" altLang="en-US" dirty="0"/>
              <a:t>と訓練データ</a:t>
            </a:r>
            <a:endParaRPr kumimoji="1" lang="ja-JP" altLang="en-US" dirty="0"/>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592313" y="2345259"/>
            <a:ext cx="2740769" cy="1258120"/>
          </a:xfrm>
        </p:spPr>
        <p:txBody>
          <a:bodyPr>
            <a:normAutofit/>
          </a:bodyPr>
          <a:lstStyle/>
          <a:p>
            <a:pPr marL="0" indent="0">
              <a:buNone/>
            </a:pPr>
            <a:r>
              <a:rPr kumimoji="1" lang="ja-JP" altLang="en-US" b="1" dirty="0">
                <a:solidFill>
                  <a:srgbClr val="C00000"/>
                </a:solidFill>
              </a:rPr>
              <a:t>訓練データ</a:t>
            </a: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E1F6843B-28EC-4A59-B50B-51133402EA3C}"/>
              </a:ext>
            </a:extLst>
          </p:cNvPr>
          <p:cNvSpPr/>
          <p:nvPr/>
        </p:nvSpPr>
        <p:spPr>
          <a:xfrm>
            <a:off x="3680363" y="3737892"/>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759269" y="4342444"/>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385960" y="3645701"/>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605" y="2398629"/>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55" y="2464833"/>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585932" y="3426680"/>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F8CAEC21-0A6B-41C8-8107-42AD385568B9}"/>
              </a:ext>
            </a:extLst>
          </p:cNvPr>
          <p:cNvSpPr/>
          <p:nvPr/>
        </p:nvSpPr>
        <p:spPr>
          <a:xfrm>
            <a:off x="1766769" y="355983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3021D202-4DA3-4398-87C6-C0B8BAF666D2}"/>
              </a:ext>
            </a:extLst>
          </p:cNvPr>
          <p:cNvSpPr/>
          <p:nvPr/>
        </p:nvSpPr>
        <p:spPr>
          <a:xfrm>
            <a:off x="1435576" y="394537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CFA02881-1553-4589-8C27-0AB50A119585}"/>
              </a:ext>
            </a:extLst>
          </p:cNvPr>
          <p:cNvSpPr/>
          <p:nvPr/>
        </p:nvSpPr>
        <p:spPr>
          <a:xfrm>
            <a:off x="1294634" y="3521614"/>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14FCF42D-B17E-4DE2-884B-5A7A05B4FE19}"/>
              </a:ext>
            </a:extLst>
          </p:cNvPr>
          <p:cNvSpPr/>
          <p:nvPr/>
        </p:nvSpPr>
        <p:spPr>
          <a:xfrm>
            <a:off x="1385052" y="3259495"/>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4CF53297-A341-4A12-AC93-DC3761920784}"/>
              </a:ext>
            </a:extLst>
          </p:cNvPr>
          <p:cNvSpPr/>
          <p:nvPr/>
        </p:nvSpPr>
        <p:spPr>
          <a:xfrm>
            <a:off x="1864138" y="306869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33A6CF86-E118-4175-8F0B-E70D39D5A965}"/>
              </a:ext>
            </a:extLst>
          </p:cNvPr>
          <p:cNvSpPr/>
          <p:nvPr/>
        </p:nvSpPr>
        <p:spPr>
          <a:xfrm>
            <a:off x="493754" y="2947593"/>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ED9FFFA9-7D89-498D-8F6B-0128F29A33EF}"/>
              </a:ext>
            </a:extLst>
          </p:cNvPr>
          <p:cNvSpPr/>
          <p:nvPr/>
        </p:nvSpPr>
        <p:spPr>
          <a:xfrm>
            <a:off x="914445" y="411077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FE727935-9D95-4B2F-9BBE-EE2325C79066}"/>
              </a:ext>
            </a:extLst>
          </p:cNvPr>
          <p:cNvSpPr/>
          <p:nvPr/>
        </p:nvSpPr>
        <p:spPr>
          <a:xfrm>
            <a:off x="1158061" y="4134565"/>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7FD3485B-9292-430A-96BD-FC5EC4FA643E}"/>
              </a:ext>
            </a:extLst>
          </p:cNvPr>
          <p:cNvSpPr/>
          <p:nvPr/>
        </p:nvSpPr>
        <p:spPr>
          <a:xfrm>
            <a:off x="945015" y="382248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A5794278-1948-45C9-B2F2-27E1E3B2F1A8}"/>
              </a:ext>
            </a:extLst>
          </p:cNvPr>
          <p:cNvSpPr/>
          <p:nvPr/>
        </p:nvSpPr>
        <p:spPr>
          <a:xfrm>
            <a:off x="1684060" y="3817333"/>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FAE6B274-2854-4087-B55A-98BDA5A35AB0}"/>
              </a:ext>
            </a:extLst>
          </p:cNvPr>
          <p:cNvSpPr/>
          <p:nvPr/>
        </p:nvSpPr>
        <p:spPr>
          <a:xfrm>
            <a:off x="1115325" y="4387574"/>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05C71A81-2665-4389-BC3C-59E1694A7FFD}"/>
              </a:ext>
            </a:extLst>
          </p:cNvPr>
          <p:cNvSpPr/>
          <p:nvPr/>
        </p:nvSpPr>
        <p:spPr>
          <a:xfrm>
            <a:off x="603660" y="411050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011B2BD3-B049-44E7-851B-403F57AF757B}"/>
              </a:ext>
            </a:extLst>
          </p:cNvPr>
          <p:cNvSpPr/>
          <p:nvPr/>
        </p:nvSpPr>
        <p:spPr>
          <a:xfrm>
            <a:off x="2507426" y="4292639"/>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6FF05582-08E8-4855-8CC5-6AB25E989EE9}"/>
              </a:ext>
            </a:extLst>
          </p:cNvPr>
          <p:cNvSpPr/>
          <p:nvPr/>
        </p:nvSpPr>
        <p:spPr>
          <a:xfrm>
            <a:off x="2377398" y="3945378"/>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67A2C804-1C95-483A-A04C-20C82CD07CBB}"/>
              </a:ext>
            </a:extLst>
          </p:cNvPr>
          <p:cNvSpPr/>
          <p:nvPr/>
        </p:nvSpPr>
        <p:spPr>
          <a:xfrm>
            <a:off x="2740764" y="385875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23B38543-0D88-448D-8891-1DCC1A88D3C7}"/>
              </a:ext>
            </a:extLst>
          </p:cNvPr>
          <p:cNvSpPr/>
          <p:nvPr/>
        </p:nvSpPr>
        <p:spPr>
          <a:xfrm>
            <a:off x="1963740" y="414900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DB1263EA-13C6-4143-B412-63469DBC08B3}"/>
              </a:ext>
            </a:extLst>
          </p:cNvPr>
          <p:cNvSpPr/>
          <p:nvPr/>
        </p:nvSpPr>
        <p:spPr>
          <a:xfrm>
            <a:off x="2135143" y="4409437"/>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F5BBEA85-10FE-4C83-818D-0FDCC0E0C152}"/>
              </a:ext>
            </a:extLst>
          </p:cNvPr>
          <p:cNvSpPr txBox="1"/>
          <p:nvPr/>
        </p:nvSpPr>
        <p:spPr>
          <a:xfrm>
            <a:off x="482694" y="4800468"/>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３種類に分類済み</a:t>
            </a: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04468" y="5573138"/>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大量の訓練データを用いて学習を行う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35" name="タイトル 1">
            <a:extLst>
              <a:ext uri="{FF2B5EF4-FFF2-40B4-BE49-F238E27FC236}">
                <a16:creationId xmlns:a16="http://schemas.microsoft.com/office/drawing/2014/main" id="{97984C65-1717-4E7C-8BBF-6E40935D190F}"/>
              </a:ext>
            </a:extLst>
          </p:cNvPr>
          <p:cNvSpPr txBox="1">
            <a:spLocks/>
          </p:cNvSpPr>
          <p:nvPr/>
        </p:nvSpPr>
        <p:spPr>
          <a:xfrm>
            <a:off x="453366" y="605028"/>
            <a:ext cx="8198166" cy="16235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機械学習</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が</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データ</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を使用して</a:t>
            </a: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することより</a:t>
            </a: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知的能力を向上</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させる技術</a:t>
            </a:r>
            <a:endParaRPr kumimoji="1" lang="en-US" altLang="ja-JP"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04205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77B59C-A8C7-482E-8660-6147BD032093}"/>
              </a:ext>
            </a:extLst>
          </p:cNvPr>
          <p:cNvSpPr>
            <a:spLocks noGrp="1"/>
          </p:cNvSpPr>
          <p:nvPr>
            <p:ph type="title"/>
          </p:nvPr>
        </p:nvSpPr>
        <p:spPr/>
        <p:txBody>
          <a:bodyPr>
            <a:normAutofit fontScale="90000"/>
          </a:bodyPr>
          <a:lstStyle/>
          <a:p>
            <a:r>
              <a:rPr kumimoji="1" lang="ja-JP" altLang="en-US" dirty="0"/>
              <a:t>機械学習での予測</a:t>
            </a:r>
          </a:p>
        </p:txBody>
      </p:sp>
      <p:sp>
        <p:nvSpPr>
          <p:cNvPr id="4" name="スライド番号プレースホルダー 3">
            <a:extLst>
              <a:ext uri="{FF2B5EF4-FFF2-40B4-BE49-F238E27FC236}">
                <a16:creationId xmlns:a16="http://schemas.microsoft.com/office/drawing/2014/main" id="{961D76D2-2197-43B8-A9CF-2DD20A670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87140139-0F7E-4667-A043-C1F138CCA0CB}"/>
              </a:ext>
            </a:extLst>
          </p:cNvPr>
          <p:cNvSpPr/>
          <p:nvPr/>
        </p:nvSpPr>
        <p:spPr>
          <a:xfrm>
            <a:off x="2751283" y="76731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DA30B4C-6E2B-44E5-AE00-6B27206A2370}"/>
              </a:ext>
            </a:extLst>
          </p:cNvPr>
          <p:cNvSpPr txBox="1"/>
          <p:nvPr/>
        </p:nvSpPr>
        <p:spPr>
          <a:xfrm>
            <a:off x="3311574" y="250698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8" name="正方形/長方形 7">
            <a:extLst>
              <a:ext uri="{FF2B5EF4-FFF2-40B4-BE49-F238E27FC236}">
                <a16:creationId xmlns:a16="http://schemas.microsoft.com/office/drawing/2014/main" id="{06694049-A592-43C9-A825-FBD57346D882}"/>
              </a:ext>
            </a:extLst>
          </p:cNvPr>
          <p:cNvSpPr/>
          <p:nvPr/>
        </p:nvSpPr>
        <p:spPr>
          <a:xfrm>
            <a:off x="3035301" y="95434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E0A0461-CA2F-4E81-A479-D5B54310E0A6}"/>
              </a:ext>
            </a:extLst>
          </p:cNvPr>
          <p:cNvSpPr txBox="1"/>
          <p:nvPr/>
        </p:nvSpPr>
        <p:spPr>
          <a:xfrm>
            <a:off x="3532503" y="136356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0" name="矢印: 右 9">
            <a:extLst>
              <a:ext uri="{FF2B5EF4-FFF2-40B4-BE49-F238E27FC236}">
                <a16:creationId xmlns:a16="http://schemas.microsoft.com/office/drawing/2014/main" id="{EC54D227-46A0-4199-853D-9D467E2C5682}"/>
              </a:ext>
            </a:extLst>
          </p:cNvPr>
          <p:cNvSpPr/>
          <p:nvPr/>
        </p:nvSpPr>
        <p:spPr>
          <a:xfrm>
            <a:off x="2093192"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2711BF7D-DE37-431D-A5AE-36CE73E1CEE7}"/>
              </a:ext>
            </a:extLst>
          </p:cNvPr>
          <p:cNvSpPr/>
          <p:nvPr/>
        </p:nvSpPr>
        <p:spPr>
          <a:xfrm>
            <a:off x="6288216"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57F1BD9-9825-4BFD-B23F-9DCAAEE1139C}"/>
              </a:ext>
            </a:extLst>
          </p:cNvPr>
          <p:cNvSpPr txBox="1"/>
          <p:nvPr/>
        </p:nvSpPr>
        <p:spPr>
          <a:xfrm>
            <a:off x="61867" y="139104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13" name="テキスト ボックス 12">
            <a:extLst>
              <a:ext uri="{FF2B5EF4-FFF2-40B4-BE49-F238E27FC236}">
                <a16:creationId xmlns:a16="http://schemas.microsoft.com/office/drawing/2014/main" id="{24943AAB-AEAB-44EB-BB82-5AFC0604A4F6}"/>
              </a:ext>
            </a:extLst>
          </p:cNvPr>
          <p:cNvSpPr txBox="1"/>
          <p:nvPr/>
        </p:nvSpPr>
        <p:spPr>
          <a:xfrm>
            <a:off x="6898446" y="1384115"/>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予測結果</a:t>
            </a:r>
          </a:p>
        </p:txBody>
      </p:sp>
      <p:sp>
        <p:nvSpPr>
          <p:cNvPr id="14" name="テキスト ボックス 13">
            <a:extLst>
              <a:ext uri="{FF2B5EF4-FFF2-40B4-BE49-F238E27FC236}">
                <a16:creationId xmlns:a16="http://schemas.microsoft.com/office/drawing/2014/main" id="{A07E4A9A-7068-4183-A212-DBE699486D5F}"/>
              </a:ext>
            </a:extLst>
          </p:cNvPr>
          <p:cNvSpPr txBox="1"/>
          <p:nvPr/>
        </p:nvSpPr>
        <p:spPr>
          <a:xfrm>
            <a:off x="800986" y="5387417"/>
            <a:ext cx="916148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訓練データにより，学習が行われる。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新しいデータに対しては、自動で処理が行われる。　　</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E50832F4-E112-4A53-8D6D-CCA772480948}"/>
              </a:ext>
            </a:extLst>
          </p:cNvPr>
          <p:cNvSpPr txBox="1"/>
          <p:nvPr/>
        </p:nvSpPr>
        <p:spPr>
          <a:xfrm>
            <a:off x="7013524" y="2222040"/>
            <a:ext cx="180049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予測結果</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5B1820A4-E650-4B48-9118-EF98F89C28FF}"/>
              </a:ext>
            </a:extLst>
          </p:cNvPr>
          <p:cNvSpPr txBox="1"/>
          <p:nvPr/>
        </p:nvSpPr>
        <p:spPr>
          <a:xfrm>
            <a:off x="4124973" y="3325273"/>
            <a:ext cx="226215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7" name="矢印: 右 16">
            <a:extLst>
              <a:ext uri="{FF2B5EF4-FFF2-40B4-BE49-F238E27FC236}">
                <a16:creationId xmlns:a16="http://schemas.microsoft.com/office/drawing/2014/main" id="{9A07CF4E-1462-4816-ADAE-9F86E0305F9D}"/>
              </a:ext>
            </a:extLst>
          </p:cNvPr>
          <p:cNvSpPr/>
          <p:nvPr/>
        </p:nvSpPr>
        <p:spPr>
          <a:xfrm rot="16200000">
            <a:off x="3155710" y="3169072"/>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7AA6149E-0BD5-43E0-98F9-D789E40CD968}"/>
              </a:ext>
            </a:extLst>
          </p:cNvPr>
          <p:cNvSpPr txBox="1"/>
          <p:nvPr/>
        </p:nvSpPr>
        <p:spPr>
          <a:xfrm>
            <a:off x="1806476" y="3802058"/>
            <a:ext cx="23406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a:t>
            </a:r>
          </a:p>
        </p:txBody>
      </p:sp>
      <p:sp>
        <p:nvSpPr>
          <p:cNvPr id="19" name="テキスト ボックス 18">
            <a:extLst>
              <a:ext uri="{FF2B5EF4-FFF2-40B4-BE49-F238E27FC236}">
                <a16:creationId xmlns:a16="http://schemas.microsoft.com/office/drawing/2014/main" id="{4A5159B4-9FEB-412B-9CFA-7E7B56E6748A}"/>
              </a:ext>
            </a:extLst>
          </p:cNvPr>
          <p:cNvSpPr txBox="1"/>
          <p:nvPr/>
        </p:nvSpPr>
        <p:spPr>
          <a:xfrm>
            <a:off x="846830" y="2349999"/>
            <a:ext cx="64633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1017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6CBE3C-D1EE-0156-4E69-F73ECBD78BB7}"/>
              </a:ext>
            </a:extLst>
          </p:cNvPr>
          <p:cNvSpPr>
            <a:spLocks noGrp="1"/>
          </p:cNvSpPr>
          <p:nvPr>
            <p:ph type="title"/>
          </p:nvPr>
        </p:nvSpPr>
        <p:spPr/>
        <p:txBody>
          <a:bodyPr>
            <a:normAutofit fontScale="90000"/>
          </a:bodyPr>
          <a:lstStyle/>
          <a:p>
            <a:r>
              <a:rPr kumimoji="1" lang="ja-JP" altLang="en-US" dirty="0"/>
              <a:t>研究レポートの書くべき６つの要素</a:t>
            </a:r>
          </a:p>
        </p:txBody>
      </p:sp>
      <p:sp>
        <p:nvSpPr>
          <p:cNvPr id="3" name="コンテンツ プレースホルダー 2">
            <a:extLst>
              <a:ext uri="{FF2B5EF4-FFF2-40B4-BE49-F238E27FC236}">
                <a16:creationId xmlns:a16="http://schemas.microsoft.com/office/drawing/2014/main" id="{616A9B68-D6C9-22E7-43DB-49DF3F38FD74}"/>
              </a:ext>
            </a:extLst>
          </p:cNvPr>
          <p:cNvSpPr>
            <a:spLocks noGrp="1"/>
          </p:cNvSpPr>
          <p:nvPr>
            <p:ph idx="1"/>
          </p:nvPr>
        </p:nvSpPr>
        <p:spPr>
          <a:xfrm>
            <a:off x="321845" y="846252"/>
            <a:ext cx="8461208" cy="5836719"/>
          </a:xfrm>
        </p:spPr>
        <p:txBody>
          <a:bodyPr>
            <a:normAutofit/>
          </a:bodyPr>
          <a:lstStyle/>
          <a:p>
            <a:pPr marL="0" indent="0">
              <a:buNone/>
            </a:pPr>
            <a:r>
              <a:rPr lang="ja-JP" altLang="en-US" sz="2400" dirty="0"/>
              <a:t>データサイエンスのスキルは、</a:t>
            </a:r>
            <a:r>
              <a:rPr lang="ja-JP" altLang="en-US" sz="2400" b="1" dirty="0"/>
              <a:t>研究レポートの作成</a:t>
            </a:r>
            <a:r>
              <a:rPr lang="ja-JP" altLang="en-US" sz="2400" dirty="0"/>
              <a:t>でも有用</a:t>
            </a:r>
            <a:endParaRPr lang="en-US" altLang="ja-JP" sz="2400" dirty="0"/>
          </a:p>
          <a:p>
            <a:pPr marL="0" indent="0">
              <a:buNone/>
            </a:pPr>
            <a:r>
              <a:rPr lang="ja-JP" altLang="en-US" sz="2400" dirty="0"/>
              <a:t>① </a:t>
            </a:r>
            <a:r>
              <a:rPr lang="ja-JP" altLang="en-US" sz="2400" b="1" dirty="0"/>
              <a:t>問題</a:t>
            </a:r>
            <a:r>
              <a:rPr lang="ja-JP" altLang="en-US" sz="2400" dirty="0"/>
              <a:t>： </a:t>
            </a:r>
            <a:r>
              <a:rPr lang="ja-JP" altLang="en-US" sz="2400" b="1" dirty="0"/>
              <a:t>研究の背景と目的を明確に説明し、どのような問題に対処するかを示す</a:t>
            </a:r>
            <a:endParaRPr lang="ja-JP" altLang="en-US" sz="2400" dirty="0"/>
          </a:p>
          <a:p>
            <a:pPr marL="0" indent="0">
              <a:buNone/>
            </a:pPr>
            <a:r>
              <a:rPr lang="ja-JP" altLang="en-US" sz="2400" dirty="0"/>
              <a:t>② </a:t>
            </a:r>
            <a:r>
              <a:rPr lang="ja-JP" altLang="en-US" sz="2400" b="1" dirty="0"/>
              <a:t>仮説</a:t>
            </a:r>
            <a:r>
              <a:rPr lang="ja-JP" altLang="en-US" sz="2400" dirty="0"/>
              <a:t>： 研究で提起する仮説は、</a:t>
            </a:r>
            <a:r>
              <a:rPr lang="ja-JP" altLang="en-US" sz="2400" b="1" dirty="0"/>
              <a:t>問題を解決するための自分のアイデアや仮説</a:t>
            </a:r>
            <a:r>
              <a:rPr lang="ja-JP" altLang="en-US" sz="2400" dirty="0"/>
              <a:t>です。</a:t>
            </a:r>
          </a:p>
          <a:p>
            <a:pPr marL="0" indent="0">
              <a:buNone/>
            </a:pPr>
            <a:r>
              <a:rPr lang="ja-JP" altLang="en-US" sz="2400" dirty="0"/>
              <a:t>③ </a:t>
            </a:r>
            <a:r>
              <a:rPr lang="ja-JP" altLang="en-US" sz="2400" b="1" dirty="0"/>
              <a:t>実験手順</a:t>
            </a:r>
            <a:r>
              <a:rPr lang="ja-JP" altLang="en-US" sz="2400" dirty="0"/>
              <a:t>： </a:t>
            </a:r>
            <a:r>
              <a:rPr lang="ja-JP" altLang="en-US" sz="2400" b="1" dirty="0"/>
              <a:t>研究の手順を明確に示す</a:t>
            </a:r>
            <a:r>
              <a:rPr lang="ja-JP" altLang="en-US" sz="2400" dirty="0"/>
              <a:t>。</a:t>
            </a:r>
            <a:endParaRPr lang="en-US" altLang="ja-JP" sz="2400" dirty="0"/>
          </a:p>
          <a:p>
            <a:pPr marL="0" indent="0">
              <a:buNone/>
            </a:pPr>
            <a:r>
              <a:rPr lang="ja-JP" altLang="en-US" sz="2400" dirty="0"/>
              <a:t>④ </a:t>
            </a:r>
            <a:r>
              <a:rPr lang="ja-JP" altLang="en-US" sz="2400" b="1" dirty="0"/>
              <a:t>結果</a:t>
            </a:r>
            <a:r>
              <a:rPr lang="ja-JP" altLang="en-US" sz="2400" dirty="0"/>
              <a:t>：</a:t>
            </a:r>
            <a:r>
              <a:rPr lang="ja-JP" altLang="en-US" sz="2400" dirty="0">
                <a:solidFill>
                  <a:srgbClr val="FF0000"/>
                </a:solidFill>
              </a:rPr>
              <a:t> </a:t>
            </a:r>
            <a:r>
              <a:rPr lang="ja-JP" altLang="en-US" sz="2400" b="1" dirty="0">
                <a:solidFill>
                  <a:srgbClr val="FF0000"/>
                </a:solidFill>
              </a:rPr>
              <a:t>研究の結果を正確かつ明確に示すこと</a:t>
            </a:r>
            <a:r>
              <a:rPr lang="ja-JP" altLang="en-US" sz="2400" dirty="0">
                <a:solidFill>
                  <a:srgbClr val="FF0000"/>
                </a:solidFill>
              </a:rPr>
              <a:t>が必要です。グラフや表などを用いて視覚的に表現すると、結果が分かりやすくなります。また、研究結果に関連する数値や統計的な情報も提供しましょう</a:t>
            </a:r>
            <a:r>
              <a:rPr lang="ja-JP" altLang="en-US" sz="2400" dirty="0"/>
              <a:t>。</a:t>
            </a:r>
          </a:p>
          <a:p>
            <a:pPr marL="0" indent="0">
              <a:buNone/>
            </a:pPr>
            <a:r>
              <a:rPr lang="ja-JP" altLang="en-US" sz="2400" dirty="0"/>
              <a:t>⑤ </a:t>
            </a:r>
            <a:r>
              <a:rPr lang="ja-JP" altLang="en-US" sz="2400" b="1" dirty="0"/>
              <a:t>考察</a:t>
            </a:r>
            <a:r>
              <a:rPr lang="ja-JP" altLang="en-US" sz="2400" dirty="0"/>
              <a:t>： </a:t>
            </a:r>
            <a:r>
              <a:rPr lang="ja-JP" altLang="en-US" sz="2400" b="1" dirty="0"/>
              <a:t>研究結果に基づいた分析</a:t>
            </a:r>
            <a:r>
              <a:rPr lang="ja-JP" altLang="en-US" sz="2400" dirty="0"/>
              <a:t>です。</a:t>
            </a:r>
          </a:p>
          <a:p>
            <a:pPr marL="0" indent="0">
              <a:buNone/>
            </a:pPr>
            <a:r>
              <a:rPr lang="ja-JP" altLang="en-US" sz="2400" dirty="0"/>
              <a:t>⑥ </a:t>
            </a:r>
            <a:r>
              <a:rPr lang="ja-JP" altLang="en-US" sz="2400" b="1" dirty="0"/>
              <a:t>引用文献</a:t>
            </a:r>
            <a:r>
              <a:rPr lang="ja-JP" altLang="en-US" sz="2400" dirty="0"/>
              <a:t>： </a:t>
            </a:r>
            <a:r>
              <a:rPr lang="ja-JP" altLang="en-US" sz="2400" b="1" dirty="0"/>
              <a:t>関連する先行研究や参考にした文献を明示</a:t>
            </a:r>
            <a:endParaRPr lang="ja-JP" altLang="en-US" sz="2400" dirty="0"/>
          </a:p>
        </p:txBody>
      </p:sp>
      <p:sp>
        <p:nvSpPr>
          <p:cNvPr id="4" name="スライド番号プレースホルダー 3">
            <a:extLst>
              <a:ext uri="{FF2B5EF4-FFF2-40B4-BE49-F238E27FC236}">
                <a16:creationId xmlns:a16="http://schemas.microsoft.com/office/drawing/2014/main" id="{AEF3B9DD-4280-43CD-617B-B7775505991C}"/>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spTree>
    <p:extLst>
      <p:ext uri="{BB962C8B-B14F-4D97-AF65-F5344CB8AC3E}">
        <p14:creationId xmlns:p14="http://schemas.microsoft.com/office/powerpoint/2010/main" val="2676042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機械学習と訓練データとプログラム</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機械学習のプログラム</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4654182"/>
            <a:ext cx="38779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学習の結果、文字認識の能力を獲得</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0281" y="1411415"/>
            <a:ext cx="3877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学習に使用する訓練データ</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2"/>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3"/>
          <a:stretch>
            <a:fillRect/>
          </a:stretch>
        </p:blipFill>
        <p:spPr>
          <a:xfrm>
            <a:off x="2116262" y="2330077"/>
            <a:ext cx="1444699" cy="2892574"/>
          </a:xfrm>
          <a:prstGeom prst="rect">
            <a:avLst/>
          </a:prstGeom>
        </p:spPr>
      </p:pic>
      <p:pic>
        <p:nvPicPr>
          <p:cNvPr id="3" name="図 2"/>
          <p:cNvPicPr>
            <a:picLocks noChangeAspect="1"/>
          </p:cNvPicPr>
          <p:nvPr/>
        </p:nvPicPr>
        <p:blipFill>
          <a:blip r:embed="rId4"/>
          <a:stretch>
            <a:fillRect/>
          </a:stretch>
        </p:blipFill>
        <p:spPr>
          <a:xfrm>
            <a:off x="4800532" y="5023514"/>
            <a:ext cx="3454909" cy="1697962"/>
          </a:xfrm>
          <a:prstGeom prst="rect">
            <a:avLst/>
          </a:prstGeom>
        </p:spPr>
      </p:pic>
      <p:pic>
        <p:nvPicPr>
          <p:cNvPr id="7" name="図 6"/>
          <p:cNvPicPr>
            <a:picLocks noChangeAspect="1"/>
          </p:cNvPicPr>
          <p:nvPr/>
        </p:nvPicPr>
        <p:blipFill>
          <a:blip r:embed="rId5"/>
          <a:stretch>
            <a:fillRect/>
          </a:stretch>
        </p:blipFill>
        <p:spPr>
          <a:xfrm>
            <a:off x="4691963" y="2011580"/>
            <a:ext cx="2193108" cy="2527447"/>
          </a:xfrm>
          <a:prstGeom prst="rect">
            <a:avLst/>
          </a:prstGeom>
        </p:spPr>
      </p:pic>
    </p:spTree>
    <p:extLst>
      <p:ext uri="{BB962C8B-B14F-4D97-AF65-F5344CB8AC3E}">
        <p14:creationId xmlns:p14="http://schemas.microsoft.com/office/powerpoint/2010/main" val="2179958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61</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294341" cy="5935547"/>
          </a:xfrm>
        </p:spPr>
        <p:txBody>
          <a:bodyPr>
            <a:normAutofit fontScale="92500" lnSpcReduction="10000"/>
          </a:bodyPr>
          <a:lstStyle/>
          <a:p>
            <a:pPr marL="0" indent="0">
              <a:buNone/>
            </a:pPr>
            <a:r>
              <a:rPr lang="ja-JP" altLang="en-US" b="1" dirty="0"/>
              <a:t>機械学習の特徴</a:t>
            </a:r>
            <a:endParaRPr lang="en-US" altLang="ja-JP" dirty="0"/>
          </a:p>
          <a:p>
            <a:r>
              <a:rPr lang="ja-JP" altLang="en-US" dirty="0"/>
              <a:t>データを用いて知的能力を向上</a:t>
            </a:r>
          </a:p>
          <a:p>
            <a:r>
              <a:rPr lang="ja-JP" altLang="en-US" dirty="0"/>
              <a:t>自動でデータのパターンを抽出</a:t>
            </a:r>
          </a:p>
          <a:p>
            <a:r>
              <a:rPr lang="ja-JP" altLang="en-US" dirty="0"/>
              <a:t>さまざまなタスクを自動実行</a:t>
            </a:r>
          </a:p>
          <a:p>
            <a:pPr marL="0" indent="0">
              <a:buNone/>
            </a:pPr>
            <a:r>
              <a:rPr lang="ja-JP" altLang="en-US" b="1" dirty="0"/>
              <a:t>応用事例</a:t>
            </a:r>
            <a:endParaRPr lang="en-US" altLang="ja-JP" dirty="0"/>
          </a:p>
          <a:p>
            <a:pPr marL="0" indent="0">
              <a:buNone/>
            </a:pPr>
            <a:r>
              <a:rPr lang="ja-JP" altLang="en-US" dirty="0"/>
              <a:t>　画像理解、自然言語処理、予測</a:t>
            </a:r>
            <a:endParaRPr lang="en-US" altLang="ja-JP" dirty="0"/>
          </a:p>
          <a:p>
            <a:pPr marL="0" indent="0">
              <a:buNone/>
            </a:pPr>
            <a:r>
              <a:rPr lang="ja-JP" altLang="en-US" dirty="0"/>
              <a:t>　など多数</a:t>
            </a:r>
            <a:endParaRPr lang="en-US" altLang="ja-JP" dirty="0"/>
          </a:p>
          <a:p>
            <a:pPr marL="0" indent="0">
              <a:buNone/>
            </a:pPr>
            <a:r>
              <a:rPr lang="ja-JP" altLang="en-US" b="1" dirty="0"/>
              <a:t>機械学習の定義</a:t>
            </a:r>
            <a:r>
              <a:rPr lang="ja-JP" altLang="en-US" dirty="0"/>
              <a:t>：</a:t>
            </a:r>
            <a:endParaRPr lang="en-US" altLang="ja-JP" dirty="0"/>
          </a:p>
          <a:p>
            <a:r>
              <a:rPr lang="ja-JP" altLang="en-US" b="1" dirty="0"/>
              <a:t>訓練データ</a:t>
            </a:r>
            <a:r>
              <a:rPr lang="ja-JP" altLang="en-US" dirty="0"/>
              <a:t>を用いて</a:t>
            </a:r>
            <a:r>
              <a:rPr lang="ja-JP" altLang="en-US" b="1" dirty="0"/>
              <a:t>学習</a:t>
            </a:r>
            <a:r>
              <a:rPr lang="ja-JP" altLang="en-US" dirty="0"/>
              <a:t>し、その結果として知的能力が向上</a:t>
            </a:r>
          </a:p>
          <a:p>
            <a:r>
              <a:rPr lang="ja-JP" altLang="en-US" b="1" dirty="0"/>
              <a:t>訓練データの追加</a:t>
            </a:r>
            <a:r>
              <a:rPr lang="ja-JP" altLang="en-US" dirty="0"/>
              <a:t>により、さらに</a:t>
            </a:r>
            <a:r>
              <a:rPr lang="ja-JP" altLang="en-US" b="1" dirty="0"/>
              <a:t>知的能力が向上</a:t>
            </a:r>
            <a:r>
              <a:rPr lang="ja-JP" altLang="en-US" dirty="0"/>
              <a:t>する可能性</a:t>
            </a:r>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機械学習まとめ</a:t>
            </a:r>
            <a:endParaRPr lang="ja-JP" altLang="en-US" dirty="0"/>
          </a:p>
        </p:txBody>
      </p:sp>
    </p:spTree>
    <p:extLst>
      <p:ext uri="{BB962C8B-B14F-4D97-AF65-F5344CB8AC3E}">
        <p14:creationId xmlns:p14="http://schemas.microsoft.com/office/powerpoint/2010/main" val="1029717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17"/>
          <p:cNvSpPr/>
          <p:nvPr/>
        </p:nvSpPr>
        <p:spPr>
          <a:xfrm>
            <a:off x="1140626" y="1620285"/>
            <a:ext cx="471371" cy="1150288"/>
          </a:xfrm>
          <a:custGeom>
            <a:avLst/>
            <a:gdLst>
              <a:gd name="connsiteX0" fmla="*/ 437565 w 471371"/>
              <a:gd name="connsiteY0" fmla="*/ 1138792 h 1150288"/>
              <a:gd name="connsiteX1" fmla="*/ 415126 w 471371"/>
              <a:gd name="connsiteY1" fmla="*/ 942449 h 1150288"/>
              <a:gd name="connsiteX2" fmla="*/ 403906 w 471371"/>
              <a:gd name="connsiteY2" fmla="*/ 858302 h 1150288"/>
              <a:gd name="connsiteX3" fmla="*/ 392687 w 471371"/>
              <a:gd name="connsiteY3" fmla="*/ 824643 h 1150288"/>
              <a:gd name="connsiteX4" fmla="*/ 370247 w 471371"/>
              <a:gd name="connsiteY4" fmla="*/ 779764 h 1150288"/>
              <a:gd name="connsiteX5" fmla="*/ 364638 w 471371"/>
              <a:gd name="connsiteY5" fmla="*/ 751715 h 1150288"/>
              <a:gd name="connsiteX6" fmla="*/ 347808 w 471371"/>
              <a:gd name="connsiteY6" fmla="*/ 701227 h 1150288"/>
              <a:gd name="connsiteX7" fmla="*/ 342198 w 471371"/>
              <a:gd name="connsiteY7" fmla="*/ 684397 h 1150288"/>
              <a:gd name="connsiteX8" fmla="*/ 336589 w 471371"/>
              <a:gd name="connsiteY8" fmla="*/ 667568 h 1150288"/>
              <a:gd name="connsiteX9" fmla="*/ 325369 w 471371"/>
              <a:gd name="connsiteY9" fmla="*/ 650738 h 1150288"/>
              <a:gd name="connsiteX10" fmla="*/ 319759 w 471371"/>
              <a:gd name="connsiteY10" fmla="*/ 600250 h 1150288"/>
              <a:gd name="connsiteX11" fmla="*/ 314149 w 471371"/>
              <a:gd name="connsiteY11" fmla="*/ 566591 h 1150288"/>
              <a:gd name="connsiteX12" fmla="*/ 302930 w 471371"/>
              <a:gd name="connsiteY12" fmla="*/ 499273 h 1150288"/>
              <a:gd name="connsiteX13" fmla="*/ 297320 w 471371"/>
              <a:gd name="connsiteY13" fmla="*/ 476834 h 1150288"/>
              <a:gd name="connsiteX14" fmla="*/ 280490 w 471371"/>
              <a:gd name="connsiteY14" fmla="*/ 460005 h 1150288"/>
              <a:gd name="connsiteX15" fmla="*/ 235612 w 471371"/>
              <a:gd name="connsiteY15" fmla="*/ 420736 h 1150288"/>
              <a:gd name="connsiteX16" fmla="*/ 201953 w 471371"/>
              <a:gd name="connsiteY16" fmla="*/ 398297 h 1150288"/>
              <a:gd name="connsiteX17" fmla="*/ 185124 w 471371"/>
              <a:gd name="connsiteY17" fmla="*/ 387077 h 1150288"/>
              <a:gd name="connsiteX18" fmla="*/ 168294 w 471371"/>
              <a:gd name="connsiteY18" fmla="*/ 381467 h 1150288"/>
              <a:gd name="connsiteX19" fmla="*/ 134635 w 471371"/>
              <a:gd name="connsiteY19" fmla="*/ 364638 h 1150288"/>
              <a:gd name="connsiteX20" fmla="*/ 95366 w 471371"/>
              <a:gd name="connsiteY20" fmla="*/ 347808 h 1150288"/>
              <a:gd name="connsiteX21" fmla="*/ 61708 w 471371"/>
              <a:gd name="connsiteY21" fmla="*/ 325369 h 1150288"/>
              <a:gd name="connsiteX22" fmla="*/ 39268 w 471371"/>
              <a:gd name="connsiteY22" fmla="*/ 314149 h 1150288"/>
              <a:gd name="connsiteX23" fmla="*/ 28049 w 471371"/>
              <a:gd name="connsiteY23" fmla="*/ 280491 h 1150288"/>
              <a:gd name="connsiteX24" fmla="*/ 16829 w 471371"/>
              <a:gd name="connsiteY24" fmla="*/ 235612 h 1150288"/>
              <a:gd name="connsiteX25" fmla="*/ 11219 w 471371"/>
              <a:gd name="connsiteY25" fmla="*/ 213173 h 1150288"/>
              <a:gd name="connsiteX26" fmla="*/ 0 w 471371"/>
              <a:gd name="connsiteY26" fmla="*/ 196343 h 1150288"/>
              <a:gd name="connsiteX27" fmla="*/ 5609 w 471371"/>
              <a:gd name="connsiteY27" fmla="*/ 112196 h 1150288"/>
              <a:gd name="connsiteX28" fmla="*/ 11219 w 471371"/>
              <a:gd name="connsiteY28" fmla="*/ 95367 h 1150288"/>
              <a:gd name="connsiteX29" fmla="*/ 28049 w 471371"/>
              <a:gd name="connsiteY29" fmla="*/ 84147 h 1150288"/>
              <a:gd name="connsiteX30" fmla="*/ 56098 w 471371"/>
              <a:gd name="connsiteY30" fmla="*/ 61708 h 1150288"/>
              <a:gd name="connsiteX31" fmla="*/ 89757 w 471371"/>
              <a:gd name="connsiteY31" fmla="*/ 39268 h 1150288"/>
              <a:gd name="connsiteX32" fmla="*/ 106586 w 471371"/>
              <a:gd name="connsiteY32" fmla="*/ 28049 h 1150288"/>
              <a:gd name="connsiteX33" fmla="*/ 145855 w 471371"/>
              <a:gd name="connsiteY33" fmla="*/ 16829 h 1150288"/>
              <a:gd name="connsiteX34" fmla="*/ 179514 w 471371"/>
              <a:gd name="connsiteY34" fmla="*/ 5610 h 1150288"/>
              <a:gd name="connsiteX35" fmla="*/ 196343 w 471371"/>
              <a:gd name="connsiteY35" fmla="*/ 0 h 1150288"/>
              <a:gd name="connsiteX36" fmla="*/ 241222 w 471371"/>
              <a:gd name="connsiteY36" fmla="*/ 5610 h 1150288"/>
              <a:gd name="connsiteX37" fmla="*/ 258051 w 471371"/>
              <a:gd name="connsiteY37" fmla="*/ 16829 h 1150288"/>
              <a:gd name="connsiteX38" fmla="*/ 274881 w 471371"/>
              <a:gd name="connsiteY38" fmla="*/ 22439 h 1150288"/>
              <a:gd name="connsiteX39" fmla="*/ 291710 w 471371"/>
              <a:gd name="connsiteY39" fmla="*/ 33659 h 1150288"/>
              <a:gd name="connsiteX40" fmla="*/ 308539 w 471371"/>
              <a:gd name="connsiteY40" fmla="*/ 39268 h 1150288"/>
              <a:gd name="connsiteX41" fmla="*/ 336589 w 471371"/>
              <a:gd name="connsiteY41" fmla="*/ 61708 h 1150288"/>
              <a:gd name="connsiteX42" fmla="*/ 364638 w 471371"/>
              <a:gd name="connsiteY42" fmla="*/ 84147 h 1150288"/>
              <a:gd name="connsiteX43" fmla="*/ 387077 w 471371"/>
              <a:gd name="connsiteY43" fmla="*/ 123416 h 1150288"/>
              <a:gd name="connsiteX44" fmla="*/ 415126 w 471371"/>
              <a:gd name="connsiteY44" fmla="*/ 173904 h 1150288"/>
              <a:gd name="connsiteX45" fmla="*/ 409516 w 471371"/>
              <a:gd name="connsiteY45" fmla="*/ 342198 h 1150288"/>
              <a:gd name="connsiteX46" fmla="*/ 403906 w 471371"/>
              <a:gd name="connsiteY46" fmla="*/ 359028 h 1150288"/>
              <a:gd name="connsiteX47" fmla="*/ 392687 w 471371"/>
              <a:gd name="connsiteY47" fmla="*/ 420736 h 1150288"/>
              <a:gd name="connsiteX48" fmla="*/ 381467 w 471371"/>
              <a:gd name="connsiteY48" fmla="*/ 493664 h 1150288"/>
              <a:gd name="connsiteX49" fmla="*/ 370247 w 471371"/>
              <a:gd name="connsiteY49" fmla="*/ 527322 h 1150288"/>
              <a:gd name="connsiteX50" fmla="*/ 375857 w 471371"/>
              <a:gd name="connsiteY50" fmla="*/ 650738 h 1150288"/>
              <a:gd name="connsiteX51" fmla="*/ 381467 w 471371"/>
              <a:gd name="connsiteY51" fmla="*/ 667568 h 1150288"/>
              <a:gd name="connsiteX52" fmla="*/ 387077 w 471371"/>
              <a:gd name="connsiteY52" fmla="*/ 807813 h 1150288"/>
              <a:gd name="connsiteX53" fmla="*/ 398297 w 471371"/>
              <a:gd name="connsiteY53" fmla="*/ 936839 h 1150288"/>
              <a:gd name="connsiteX54" fmla="*/ 409516 w 471371"/>
              <a:gd name="connsiteY54" fmla="*/ 976108 h 1150288"/>
              <a:gd name="connsiteX55" fmla="*/ 415126 w 471371"/>
              <a:gd name="connsiteY55" fmla="*/ 1026596 h 1150288"/>
              <a:gd name="connsiteX56" fmla="*/ 426346 w 471371"/>
              <a:gd name="connsiteY56" fmla="*/ 1049035 h 1150288"/>
              <a:gd name="connsiteX57" fmla="*/ 431955 w 471371"/>
              <a:gd name="connsiteY57" fmla="*/ 1065865 h 1150288"/>
              <a:gd name="connsiteX58" fmla="*/ 443175 w 471371"/>
              <a:gd name="connsiteY58" fmla="*/ 1105133 h 1150288"/>
              <a:gd name="connsiteX59" fmla="*/ 454395 w 471371"/>
              <a:gd name="connsiteY59" fmla="*/ 1121963 h 1150288"/>
              <a:gd name="connsiteX60" fmla="*/ 471224 w 471371"/>
              <a:gd name="connsiteY60" fmla="*/ 1127573 h 1150288"/>
              <a:gd name="connsiteX61" fmla="*/ 437565 w 471371"/>
              <a:gd name="connsiteY61" fmla="*/ 1138792 h 115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1371" h="1150288">
                <a:moveTo>
                  <a:pt x="437565" y="1138792"/>
                </a:moveTo>
                <a:cubicBezTo>
                  <a:pt x="428215" y="1107938"/>
                  <a:pt x="447516" y="1096306"/>
                  <a:pt x="415126" y="942449"/>
                </a:cubicBezTo>
                <a:cubicBezTo>
                  <a:pt x="402672" y="883290"/>
                  <a:pt x="416054" y="906893"/>
                  <a:pt x="403906" y="858302"/>
                </a:cubicBezTo>
                <a:cubicBezTo>
                  <a:pt x="401038" y="846829"/>
                  <a:pt x="395799" y="836053"/>
                  <a:pt x="392687" y="824643"/>
                </a:cubicBezTo>
                <a:cubicBezTo>
                  <a:pt x="381939" y="785232"/>
                  <a:pt x="396800" y="806317"/>
                  <a:pt x="370247" y="779764"/>
                </a:cubicBezTo>
                <a:cubicBezTo>
                  <a:pt x="368377" y="770414"/>
                  <a:pt x="367147" y="760914"/>
                  <a:pt x="364638" y="751715"/>
                </a:cubicBezTo>
                <a:cubicBezTo>
                  <a:pt x="364636" y="751706"/>
                  <a:pt x="350615" y="709646"/>
                  <a:pt x="347808" y="701227"/>
                </a:cubicBezTo>
                <a:lnTo>
                  <a:pt x="342198" y="684397"/>
                </a:lnTo>
                <a:cubicBezTo>
                  <a:pt x="340328" y="678787"/>
                  <a:pt x="339869" y="672488"/>
                  <a:pt x="336589" y="667568"/>
                </a:cubicBezTo>
                <a:lnTo>
                  <a:pt x="325369" y="650738"/>
                </a:lnTo>
                <a:cubicBezTo>
                  <a:pt x="323499" y="633909"/>
                  <a:pt x="321997" y="617034"/>
                  <a:pt x="319759" y="600250"/>
                </a:cubicBezTo>
                <a:cubicBezTo>
                  <a:pt x="318256" y="588975"/>
                  <a:pt x="315652" y="577866"/>
                  <a:pt x="314149" y="566591"/>
                </a:cubicBezTo>
                <a:cubicBezTo>
                  <a:pt x="301615" y="472590"/>
                  <a:pt x="316083" y="545310"/>
                  <a:pt x="302930" y="499273"/>
                </a:cubicBezTo>
                <a:cubicBezTo>
                  <a:pt x="300812" y="491860"/>
                  <a:pt x="301145" y="483528"/>
                  <a:pt x="297320" y="476834"/>
                </a:cubicBezTo>
                <a:cubicBezTo>
                  <a:pt x="293384" y="469946"/>
                  <a:pt x="285569" y="466100"/>
                  <a:pt x="280490" y="460005"/>
                </a:cubicBezTo>
                <a:cubicBezTo>
                  <a:pt x="251270" y="424940"/>
                  <a:pt x="295925" y="460944"/>
                  <a:pt x="235612" y="420736"/>
                </a:cubicBezTo>
                <a:lnTo>
                  <a:pt x="201953" y="398297"/>
                </a:lnTo>
                <a:cubicBezTo>
                  <a:pt x="196343" y="394557"/>
                  <a:pt x="191520" y="389209"/>
                  <a:pt x="185124" y="387077"/>
                </a:cubicBezTo>
                <a:cubicBezTo>
                  <a:pt x="179514" y="385207"/>
                  <a:pt x="173583" y="384112"/>
                  <a:pt x="168294" y="381467"/>
                </a:cubicBezTo>
                <a:cubicBezTo>
                  <a:pt x="124794" y="359718"/>
                  <a:pt x="176939" y="378739"/>
                  <a:pt x="134635" y="364638"/>
                </a:cubicBezTo>
                <a:cubicBezTo>
                  <a:pt x="73387" y="323804"/>
                  <a:pt x="167808" y="384029"/>
                  <a:pt x="95366" y="347808"/>
                </a:cubicBezTo>
                <a:cubicBezTo>
                  <a:pt x="83306" y="341778"/>
                  <a:pt x="73768" y="331399"/>
                  <a:pt x="61708" y="325369"/>
                </a:cubicBezTo>
                <a:lnTo>
                  <a:pt x="39268" y="314149"/>
                </a:lnTo>
                <a:cubicBezTo>
                  <a:pt x="35528" y="302930"/>
                  <a:pt x="30368" y="292088"/>
                  <a:pt x="28049" y="280491"/>
                </a:cubicBezTo>
                <a:cubicBezTo>
                  <a:pt x="16644" y="223464"/>
                  <a:pt x="28329" y="275861"/>
                  <a:pt x="16829" y="235612"/>
                </a:cubicBezTo>
                <a:cubicBezTo>
                  <a:pt x="14711" y="228199"/>
                  <a:pt x="14256" y="220260"/>
                  <a:pt x="11219" y="213173"/>
                </a:cubicBezTo>
                <a:cubicBezTo>
                  <a:pt x="8563" y="206976"/>
                  <a:pt x="3740" y="201953"/>
                  <a:pt x="0" y="196343"/>
                </a:cubicBezTo>
                <a:cubicBezTo>
                  <a:pt x="1870" y="168294"/>
                  <a:pt x="2505" y="140135"/>
                  <a:pt x="5609" y="112196"/>
                </a:cubicBezTo>
                <a:cubicBezTo>
                  <a:pt x="6262" y="106319"/>
                  <a:pt x="7525" y="99984"/>
                  <a:pt x="11219" y="95367"/>
                </a:cubicBezTo>
                <a:cubicBezTo>
                  <a:pt x="15431" y="90102"/>
                  <a:pt x="22439" y="87887"/>
                  <a:pt x="28049" y="84147"/>
                </a:cubicBezTo>
                <a:cubicBezTo>
                  <a:pt x="48779" y="53049"/>
                  <a:pt x="27406" y="77648"/>
                  <a:pt x="56098" y="61708"/>
                </a:cubicBezTo>
                <a:cubicBezTo>
                  <a:pt x="67886" y="55159"/>
                  <a:pt x="78537" y="46748"/>
                  <a:pt x="89757" y="39268"/>
                </a:cubicBezTo>
                <a:cubicBezTo>
                  <a:pt x="95367" y="35528"/>
                  <a:pt x="100190" y="30181"/>
                  <a:pt x="106586" y="28049"/>
                </a:cubicBezTo>
                <a:cubicBezTo>
                  <a:pt x="163128" y="9202"/>
                  <a:pt x="75440" y="37953"/>
                  <a:pt x="145855" y="16829"/>
                </a:cubicBezTo>
                <a:cubicBezTo>
                  <a:pt x="157183" y="13431"/>
                  <a:pt x="168294" y="9350"/>
                  <a:pt x="179514" y="5610"/>
                </a:cubicBezTo>
                <a:lnTo>
                  <a:pt x="196343" y="0"/>
                </a:lnTo>
                <a:cubicBezTo>
                  <a:pt x="211303" y="1870"/>
                  <a:pt x="226677" y="1643"/>
                  <a:pt x="241222" y="5610"/>
                </a:cubicBezTo>
                <a:cubicBezTo>
                  <a:pt x="247726" y="7384"/>
                  <a:pt x="252021" y="13814"/>
                  <a:pt x="258051" y="16829"/>
                </a:cubicBezTo>
                <a:cubicBezTo>
                  <a:pt x="263340" y="19474"/>
                  <a:pt x="269271" y="20569"/>
                  <a:pt x="274881" y="22439"/>
                </a:cubicBezTo>
                <a:cubicBezTo>
                  <a:pt x="280491" y="26179"/>
                  <a:pt x="285680" y="30644"/>
                  <a:pt x="291710" y="33659"/>
                </a:cubicBezTo>
                <a:cubicBezTo>
                  <a:pt x="296999" y="36303"/>
                  <a:pt x="303922" y="35574"/>
                  <a:pt x="308539" y="39268"/>
                </a:cubicBezTo>
                <a:cubicBezTo>
                  <a:pt x="344790" y="68269"/>
                  <a:pt x="294286" y="47607"/>
                  <a:pt x="336589" y="61708"/>
                </a:cubicBezTo>
                <a:cubicBezTo>
                  <a:pt x="368740" y="109936"/>
                  <a:pt x="325929" y="53180"/>
                  <a:pt x="364638" y="84147"/>
                </a:cubicBezTo>
                <a:cubicBezTo>
                  <a:pt x="372100" y="90117"/>
                  <a:pt x="383256" y="117047"/>
                  <a:pt x="387077" y="123416"/>
                </a:cubicBezTo>
                <a:cubicBezTo>
                  <a:pt x="416011" y="171640"/>
                  <a:pt x="403842" y="140053"/>
                  <a:pt x="415126" y="173904"/>
                </a:cubicBezTo>
                <a:cubicBezTo>
                  <a:pt x="413256" y="230002"/>
                  <a:pt x="412912" y="286172"/>
                  <a:pt x="409516" y="342198"/>
                </a:cubicBezTo>
                <a:cubicBezTo>
                  <a:pt x="409158" y="348101"/>
                  <a:pt x="405340" y="353291"/>
                  <a:pt x="403906" y="359028"/>
                </a:cubicBezTo>
                <a:cubicBezTo>
                  <a:pt x="400687" y="371904"/>
                  <a:pt x="394353" y="409078"/>
                  <a:pt x="392687" y="420736"/>
                </a:cubicBezTo>
                <a:cubicBezTo>
                  <a:pt x="389275" y="444619"/>
                  <a:pt x="387895" y="470094"/>
                  <a:pt x="381467" y="493664"/>
                </a:cubicBezTo>
                <a:cubicBezTo>
                  <a:pt x="378355" y="505074"/>
                  <a:pt x="373987" y="516103"/>
                  <a:pt x="370247" y="527322"/>
                </a:cubicBezTo>
                <a:cubicBezTo>
                  <a:pt x="372117" y="568461"/>
                  <a:pt x="372573" y="609688"/>
                  <a:pt x="375857" y="650738"/>
                </a:cubicBezTo>
                <a:cubicBezTo>
                  <a:pt x="376329" y="656633"/>
                  <a:pt x="381046" y="661670"/>
                  <a:pt x="381467" y="667568"/>
                </a:cubicBezTo>
                <a:cubicBezTo>
                  <a:pt x="384800" y="714235"/>
                  <a:pt x="384681" y="761089"/>
                  <a:pt x="387077" y="807813"/>
                </a:cubicBezTo>
                <a:cubicBezTo>
                  <a:pt x="388474" y="835050"/>
                  <a:pt x="393285" y="904260"/>
                  <a:pt x="398297" y="936839"/>
                </a:cubicBezTo>
                <a:cubicBezTo>
                  <a:pt x="400310" y="949925"/>
                  <a:pt x="405326" y="963538"/>
                  <a:pt x="409516" y="976108"/>
                </a:cubicBezTo>
                <a:cubicBezTo>
                  <a:pt x="411386" y="992937"/>
                  <a:pt x="411318" y="1010097"/>
                  <a:pt x="415126" y="1026596"/>
                </a:cubicBezTo>
                <a:cubicBezTo>
                  <a:pt x="417006" y="1034744"/>
                  <a:pt x="423052" y="1041349"/>
                  <a:pt x="426346" y="1049035"/>
                </a:cubicBezTo>
                <a:cubicBezTo>
                  <a:pt x="428675" y="1054470"/>
                  <a:pt x="430331" y="1060179"/>
                  <a:pt x="431955" y="1065865"/>
                </a:cubicBezTo>
                <a:cubicBezTo>
                  <a:pt x="434351" y="1074253"/>
                  <a:pt x="438692" y="1096166"/>
                  <a:pt x="443175" y="1105133"/>
                </a:cubicBezTo>
                <a:cubicBezTo>
                  <a:pt x="446190" y="1111164"/>
                  <a:pt x="449130" y="1117751"/>
                  <a:pt x="454395" y="1121963"/>
                </a:cubicBezTo>
                <a:cubicBezTo>
                  <a:pt x="459012" y="1125657"/>
                  <a:pt x="465935" y="1124928"/>
                  <a:pt x="471224" y="1127573"/>
                </a:cubicBezTo>
                <a:cubicBezTo>
                  <a:pt x="473589" y="1128756"/>
                  <a:pt x="446915" y="1169646"/>
                  <a:pt x="437565" y="1138792"/>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フリーフォーム 11"/>
          <p:cNvSpPr/>
          <p:nvPr/>
        </p:nvSpPr>
        <p:spPr>
          <a:xfrm>
            <a:off x="1633042" y="2184481"/>
            <a:ext cx="803451" cy="664353"/>
          </a:xfrm>
          <a:custGeom>
            <a:avLst/>
            <a:gdLst>
              <a:gd name="connsiteX0" fmla="*/ 1247 w 803451"/>
              <a:gd name="connsiteY0" fmla="*/ 496059 h 664353"/>
              <a:gd name="connsiteX1" fmla="*/ 6857 w 803451"/>
              <a:gd name="connsiteY1" fmla="*/ 344594 h 664353"/>
              <a:gd name="connsiteX2" fmla="*/ 23687 w 803451"/>
              <a:gd name="connsiteY2" fmla="*/ 322155 h 664353"/>
              <a:gd name="connsiteX3" fmla="*/ 29296 w 803451"/>
              <a:gd name="connsiteY3" fmla="*/ 271666 h 664353"/>
              <a:gd name="connsiteX4" fmla="*/ 34906 w 803451"/>
              <a:gd name="connsiteY4" fmla="*/ 254837 h 664353"/>
              <a:gd name="connsiteX5" fmla="*/ 40516 w 803451"/>
              <a:gd name="connsiteY5" fmla="*/ 232398 h 664353"/>
              <a:gd name="connsiteX6" fmla="*/ 62955 w 803451"/>
              <a:gd name="connsiteY6" fmla="*/ 215568 h 664353"/>
              <a:gd name="connsiteX7" fmla="*/ 68565 w 803451"/>
              <a:gd name="connsiteY7" fmla="*/ 198739 h 664353"/>
              <a:gd name="connsiteX8" fmla="*/ 74175 w 803451"/>
              <a:gd name="connsiteY8" fmla="*/ 176299 h 664353"/>
              <a:gd name="connsiteX9" fmla="*/ 113444 w 803451"/>
              <a:gd name="connsiteY9" fmla="*/ 137031 h 664353"/>
              <a:gd name="connsiteX10" fmla="*/ 124663 w 803451"/>
              <a:gd name="connsiteY10" fmla="*/ 120201 h 664353"/>
              <a:gd name="connsiteX11" fmla="*/ 158322 w 803451"/>
              <a:gd name="connsiteY11" fmla="*/ 103372 h 664353"/>
              <a:gd name="connsiteX12" fmla="*/ 191981 w 803451"/>
              <a:gd name="connsiteY12" fmla="*/ 86542 h 664353"/>
              <a:gd name="connsiteX13" fmla="*/ 231250 w 803451"/>
              <a:gd name="connsiteY13" fmla="*/ 97762 h 664353"/>
              <a:gd name="connsiteX14" fmla="*/ 248079 w 803451"/>
              <a:gd name="connsiteY14" fmla="*/ 103372 h 664353"/>
              <a:gd name="connsiteX15" fmla="*/ 298568 w 803451"/>
              <a:gd name="connsiteY15" fmla="*/ 131421 h 664353"/>
              <a:gd name="connsiteX16" fmla="*/ 309787 w 803451"/>
              <a:gd name="connsiteY16" fmla="*/ 165080 h 664353"/>
              <a:gd name="connsiteX17" fmla="*/ 321007 w 803451"/>
              <a:gd name="connsiteY17" fmla="*/ 215568 h 664353"/>
              <a:gd name="connsiteX18" fmla="*/ 326617 w 803451"/>
              <a:gd name="connsiteY18" fmla="*/ 282886 h 664353"/>
              <a:gd name="connsiteX19" fmla="*/ 315397 w 803451"/>
              <a:gd name="connsiteY19" fmla="*/ 299715 h 664353"/>
              <a:gd name="connsiteX20" fmla="*/ 309787 w 803451"/>
              <a:gd name="connsiteY20" fmla="*/ 350204 h 664353"/>
              <a:gd name="connsiteX21" fmla="*/ 321007 w 803451"/>
              <a:gd name="connsiteY21" fmla="*/ 462400 h 664353"/>
              <a:gd name="connsiteX22" fmla="*/ 326617 w 803451"/>
              <a:gd name="connsiteY22" fmla="*/ 479229 h 664353"/>
              <a:gd name="connsiteX23" fmla="*/ 343446 w 803451"/>
              <a:gd name="connsiteY23" fmla="*/ 490449 h 664353"/>
              <a:gd name="connsiteX24" fmla="*/ 371495 w 803451"/>
              <a:gd name="connsiteY24" fmla="*/ 540937 h 664353"/>
              <a:gd name="connsiteX25" fmla="*/ 388325 w 803451"/>
              <a:gd name="connsiteY25" fmla="*/ 546547 h 664353"/>
              <a:gd name="connsiteX26" fmla="*/ 410764 w 803451"/>
              <a:gd name="connsiteY26" fmla="*/ 568987 h 664353"/>
              <a:gd name="connsiteX27" fmla="*/ 416374 w 803451"/>
              <a:gd name="connsiteY27" fmla="*/ 585816 h 664353"/>
              <a:gd name="connsiteX28" fmla="*/ 438813 w 803451"/>
              <a:gd name="connsiteY28" fmla="*/ 591426 h 664353"/>
              <a:gd name="connsiteX29" fmla="*/ 455642 w 803451"/>
              <a:gd name="connsiteY29" fmla="*/ 597036 h 664353"/>
              <a:gd name="connsiteX30" fmla="*/ 466862 w 803451"/>
              <a:gd name="connsiteY30" fmla="*/ 613865 h 664353"/>
              <a:gd name="connsiteX31" fmla="*/ 500521 w 803451"/>
              <a:gd name="connsiteY31" fmla="*/ 625085 h 664353"/>
              <a:gd name="connsiteX32" fmla="*/ 534180 w 803451"/>
              <a:gd name="connsiteY32" fmla="*/ 647524 h 664353"/>
              <a:gd name="connsiteX33" fmla="*/ 551009 w 803451"/>
              <a:gd name="connsiteY33" fmla="*/ 658744 h 664353"/>
              <a:gd name="connsiteX34" fmla="*/ 590278 w 803451"/>
              <a:gd name="connsiteY34" fmla="*/ 664353 h 664353"/>
              <a:gd name="connsiteX35" fmla="*/ 663206 w 803451"/>
              <a:gd name="connsiteY35" fmla="*/ 653134 h 664353"/>
              <a:gd name="connsiteX36" fmla="*/ 680035 w 803451"/>
              <a:gd name="connsiteY36" fmla="*/ 641914 h 664353"/>
              <a:gd name="connsiteX37" fmla="*/ 702474 w 803451"/>
              <a:gd name="connsiteY37" fmla="*/ 636304 h 664353"/>
              <a:gd name="connsiteX38" fmla="*/ 724914 w 803451"/>
              <a:gd name="connsiteY38" fmla="*/ 625085 h 664353"/>
              <a:gd name="connsiteX39" fmla="*/ 758573 w 803451"/>
              <a:gd name="connsiteY39" fmla="*/ 585816 h 664353"/>
              <a:gd name="connsiteX40" fmla="*/ 775402 w 803451"/>
              <a:gd name="connsiteY40" fmla="*/ 557767 h 664353"/>
              <a:gd name="connsiteX41" fmla="*/ 786622 w 803451"/>
              <a:gd name="connsiteY41" fmla="*/ 501669 h 664353"/>
              <a:gd name="connsiteX42" fmla="*/ 792231 w 803451"/>
              <a:gd name="connsiteY42" fmla="*/ 479229 h 664353"/>
              <a:gd name="connsiteX43" fmla="*/ 803451 w 803451"/>
              <a:gd name="connsiteY43" fmla="*/ 456790 h 664353"/>
              <a:gd name="connsiteX44" fmla="*/ 781012 w 803451"/>
              <a:gd name="connsiteY44" fmla="*/ 389472 h 664353"/>
              <a:gd name="connsiteX45" fmla="*/ 775402 w 803451"/>
              <a:gd name="connsiteY45" fmla="*/ 367033 h 664353"/>
              <a:gd name="connsiteX46" fmla="*/ 764182 w 803451"/>
              <a:gd name="connsiteY46" fmla="*/ 327764 h 664353"/>
              <a:gd name="connsiteX47" fmla="*/ 736133 w 803451"/>
              <a:gd name="connsiteY47" fmla="*/ 277276 h 664353"/>
              <a:gd name="connsiteX48" fmla="*/ 691255 w 803451"/>
              <a:gd name="connsiteY48" fmla="*/ 209958 h 664353"/>
              <a:gd name="connsiteX49" fmla="*/ 646376 w 803451"/>
              <a:gd name="connsiteY49" fmla="*/ 153860 h 664353"/>
              <a:gd name="connsiteX50" fmla="*/ 640766 w 803451"/>
              <a:gd name="connsiteY50" fmla="*/ 137031 h 664353"/>
              <a:gd name="connsiteX51" fmla="*/ 623937 w 803451"/>
              <a:gd name="connsiteY51" fmla="*/ 125811 h 664353"/>
              <a:gd name="connsiteX52" fmla="*/ 590278 w 803451"/>
              <a:gd name="connsiteY52" fmla="*/ 86542 h 664353"/>
              <a:gd name="connsiteX53" fmla="*/ 567839 w 803451"/>
              <a:gd name="connsiteY53" fmla="*/ 75323 h 664353"/>
              <a:gd name="connsiteX54" fmla="*/ 517350 w 803451"/>
              <a:gd name="connsiteY54" fmla="*/ 41664 h 664353"/>
              <a:gd name="connsiteX55" fmla="*/ 461252 w 803451"/>
              <a:gd name="connsiteY55" fmla="*/ 24834 h 664353"/>
              <a:gd name="connsiteX56" fmla="*/ 444423 w 803451"/>
              <a:gd name="connsiteY56" fmla="*/ 19225 h 664353"/>
              <a:gd name="connsiteX57" fmla="*/ 399544 w 803451"/>
              <a:gd name="connsiteY57" fmla="*/ 13615 h 664353"/>
              <a:gd name="connsiteX58" fmla="*/ 270519 w 803451"/>
              <a:gd name="connsiteY58" fmla="*/ 8005 h 664353"/>
              <a:gd name="connsiteX59" fmla="*/ 220030 w 803451"/>
              <a:gd name="connsiteY59" fmla="*/ 36054 h 664353"/>
              <a:gd name="connsiteX60" fmla="*/ 214420 w 803451"/>
              <a:gd name="connsiteY60" fmla="*/ 52883 h 664353"/>
              <a:gd name="connsiteX61" fmla="*/ 175152 w 803451"/>
              <a:gd name="connsiteY61" fmla="*/ 80933 h 664353"/>
              <a:gd name="connsiteX62" fmla="*/ 141493 w 803451"/>
              <a:gd name="connsiteY62" fmla="*/ 148250 h 664353"/>
              <a:gd name="connsiteX63" fmla="*/ 130273 w 803451"/>
              <a:gd name="connsiteY63" fmla="*/ 165080 h 664353"/>
              <a:gd name="connsiteX64" fmla="*/ 113444 w 803451"/>
              <a:gd name="connsiteY64" fmla="*/ 176299 h 664353"/>
              <a:gd name="connsiteX65" fmla="*/ 85395 w 803451"/>
              <a:gd name="connsiteY65" fmla="*/ 204348 h 664353"/>
              <a:gd name="connsiteX66" fmla="*/ 57346 w 803451"/>
              <a:gd name="connsiteY66" fmla="*/ 238007 h 664353"/>
              <a:gd name="connsiteX67" fmla="*/ 34906 w 803451"/>
              <a:gd name="connsiteY67" fmla="*/ 254837 h 664353"/>
              <a:gd name="connsiteX68" fmla="*/ 12467 w 803451"/>
              <a:gd name="connsiteY68" fmla="*/ 294106 h 664353"/>
              <a:gd name="connsiteX69" fmla="*/ 1247 w 803451"/>
              <a:gd name="connsiteY69" fmla="*/ 333374 h 664353"/>
              <a:gd name="connsiteX70" fmla="*/ 6857 w 803451"/>
              <a:gd name="connsiteY70" fmla="*/ 389472 h 664353"/>
              <a:gd name="connsiteX71" fmla="*/ 23687 w 803451"/>
              <a:gd name="connsiteY71" fmla="*/ 434351 h 664353"/>
              <a:gd name="connsiteX72" fmla="*/ 1247 w 803451"/>
              <a:gd name="connsiteY72" fmla="*/ 496059 h 66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03451" h="664353">
                <a:moveTo>
                  <a:pt x="1247" y="496059"/>
                </a:moveTo>
                <a:cubicBezTo>
                  <a:pt x="-1558" y="481100"/>
                  <a:pt x="391" y="394702"/>
                  <a:pt x="6857" y="344594"/>
                </a:cubicBezTo>
                <a:cubicBezTo>
                  <a:pt x="8054" y="335321"/>
                  <a:pt x="20937" y="331091"/>
                  <a:pt x="23687" y="322155"/>
                </a:cubicBezTo>
                <a:cubicBezTo>
                  <a:pt x="28667" y="305971"/>
                  <a:pt x="26512" y="288369"/>
                  <a:pt x="29296" y="271666"/>
                </a:cubicBezTo>
                <a:cubicBezTo>
                  <a:pt x="30268" y="265833"/>
                  <a:pt x="33281" y="260523"/>
                  <a:pt x="34906" y="254837"/>
                </a:cubicBezTo>
                <a:cubicBezTo>
                  <a:pt x="37024" y="247424"/>
                  <a:pt x="36035" y="238672"/>
                  <a:pt x="40516" y="232398"/>
                </a:cubicBezTo>
                <a:cubicBezTo>
                  <a:pt x="45950" y="224790"/>
                  <a:pt x="55475" y="221178"/>
                  <a:pt x="62955" y="215568"/>
                </a:cubicBezTo>
                <a:cubicBezTo>
                  <a:pt x="64825" y="209958"/>
                  <a:pt x="66940" y="204425"/>
                  <a:pt x="68565" y="198739"/>
                </a:cubicBezTo>
                <a:cubicBezTo>
                  <a:pt x="70683" y="191325"/>
                  <a:pt x="70727" y="183195"/>
                  <a:pt x="74175" y="176299"/>
                </a:cubicBezTo>
                <a:cubicBezTo>
                  <a:pt x="84647" y="155355"/>
                  <a:pt x="95492" y="150495"/>
                  <a:pt x="113444" y="137031"/>
                </a:cubicBezTo>
                <a:cubicBezTo>
                  <a:pt x="117184" y="131421"/>
                  <a:pt x="119896" y="124968"/>
                  <a:pt x="124663" y="120201"/>
                </a:cubicBezTo>
                <a:cubicBezTo>
                  <a:pt x="140737" y="104127"/>
                  <a:pt x="140075" y="112496"/>
                  <a:pt x="158322" y="103372"/>
                </a:cubicBezTo>
                <a:cubicBezTo>
                  <a:pt x="201821" y="81622"/>
                  <a:pt x="149682" y="100643"/>
                  <a:pt x="191981" y="86542"/>
                </a:cubicBezTo>
                <a:lnTo>
                  <a:pt x="231250" y="97762"/>
                </a:lnTo>
                <a:cubicBezTo>
                  <a:pt x="236914" y="99461"/>
                  <a:pt x="242910" y="100500"/>
                  <a:pt x="248079" y="103372"/>
                </a:cubicBezTo>
                <a:cubicBezTo>
                  <a:pt x="305946" y="135520"/>
                  <a:pt x="260487" y="118727"/>
                  <a:pt x="298568" y="131421"/>
                </a:cubicBezTo>
                <a:cubicBezTo>
                  <a:pt x="302308" y="142641"/>
                  <a:pt x="307468" y="153483"/>
                  <a:pt x="309787" y="165080"/>
                </a:cubicBezTo>
                <a:cubicBezTo>
                  <a:pt x="316909" y="200689"/>
                  <a:pt x="313084" y="183879"/>
                  <a:pt x="321007" y="215568"/>
                </a:cubicBezTo>
                <a:cubicBezTo>
                  <a:pt x="322877" y="238007"/>
                  <a:pt x="328115" y="260419"/>
                  <a:pt x="326617" y="282886"/>
                </a:cubicBezTo>
                <a:cubicBezTo>
                  <a:pt x="326169" y="289613"/>
                  <a:pt x="317032" y="293174"/>
                  <a:pt x="315397" y="299715"/>
                </a:cubicBezTo>
                <a:cubicBezTo>
                  <a:pt x="311290" y="316143"/>
                  <a:pt x="311657" y="333374"/>
                  <a:pt x="309787" y="350204"/>
                </a:cubicBezTo>
                <a:cubicBezTo>
                  <a:pt x="313875" y="415603"/>
                  <a:pt x="308641" y="419122"/>
                  <a:pt x="321007" y="462400"/>
                </a:cubicBezTo>
                <a:cubicBezTo>
                  <a:pt x="322632" y="468086"/>
                  <a:pt x="322923" y="474612"/>
                  <a:pt x="326617" y="479229"/>
                </a:cubicBezTo>
                <a:cubicBezTo>
                  <a:pt x="330829" y="484494"/>
                  <a:pt x="337836" y="486709"/>
                  <a:pt x="343446" y="490449"/>
                </a:cubicBezTo>
                <a:cubicBezTo>
                  <a:pt x="343560" y="490678"/>
                  <a:pt x="363922" y="534879"/>
                  <a:pt x="371495" y="540937"/>
                </a:cubicBezTo>
                <a:cubicBezTo>
                  <a:pt x="376113" y="544631"/>
                  <a:pt x="382715" y="544677"/>
                  <a:pt x="388325" y="546547"/>
                </a:cubicBezTo>
                <a:cubicBezTo>
                  <a:pt x="403281" y="591423"/>
                  <a:pt x="380847" y="539071"/>
                  <a:pt x="410764" y="568987"/>
                </a:cubicBezTo>
                <a:cubicBezTo>
                  <a:pt x="414945" y="573168"/>
                  <a:pt x="411757" y="582122"/>
                  <a:pt x="416374" y="585816"/>
                </a:cubicBezTo>
                <a:cubicBezTo>
                  <a:pt x="422394" y="590632"/>
                  <a:pt x="431400" y="589308"/>
                  <a:pt x="438813" y="591426"/>
                </a:cubicBezTo>
                <a:cubicBezTo>
                  <a:pt x="444499" y="593051"/>
                  <a:pt x="450032" y="595166"/>
                  <a:pt x="455642" y="597036"/>
                </a:cubicBezTo>
                <a:cubicBezTo>
                  <a:pt x="459382" y="602646"/>
                  <a:pt x="461145" y="610292"/>
                  <a:pt x="466862" y="613865"/>
                </a:cubicBezTo>
                <a:cubicBezTo>
                  <a:pt x="476891" y="620133"/>
                  <a:pt x="500521" y="625085"/>
                  <a:pt x="500521" y="625085"/>
                </a:cubicBezTo>
                <a:cubicBezTo>
                  <a:pt x="532424" y="656988"/>
                  <a:pt x="501704" y="631286"/>
                  <a:pt x="534180" y="647524"/>
                </a:cubicBezTo>
                <a:cubicBezTo>
                  <a:pt x="540210" y="650539"/>
                  <a:pt x="544551" y="656807"/>
                  <a:pt x="551009" y="658744"/>
                </a:cubicBezTo>
                <a:cubicBezTo>
                  <a:pt x="563674" y="662543"/>
                  <a:pt x="577188" y="662483"/>
                  <a:pt x="590278" y="664353"/>
                </a:cubicBezTo>
                <a:cubicBezTo>
                  <a:pt x="614587" y="660613"/>
                  <a:pt x="639345" y="659099"/>
                  <a:pt x="663206" y="653134"/>
                </a:cubicBezTo>
                <a:cubicBezTo>
                  <a:pt x="669747" y="651499"/>
                  <a:pt x="673838" y="644570"/>
                  <a:pt x="680035" y="641914"/>
                </a:cubicBezTo>
                <a:cubicBezTo>
                  <a:pt x="687121" y="638877"/>
                  <a:pt x="695255" y="639011"/>
                  <a:pt x="702474" y="636304"/>
                </a:cubicBezTo>
                <a:cubicBezTo>
                  <a:pt x="710304" y="633368"/>
                  <a:pt x="717434" y="628825"/>
                  <a:pt x="724914" y="625085"/>
                </a:cubicBezTo>
                <a:cubicBezTo>
                  <a:pt x="752254" y="570400"/>
                  <a:pt x="716094" y="634363"/>
                  <a:pt x="758573" y="585816"/>
                </a:cubicBezTo>
                <a:cubicBezTo>
                  <a:pt x="765753" y="577610"/>
                  <a:pt x="769792" y="567117"/>
                  <a:pt x="775402" y="557767"/>
                </a:cubicBezTo>
                <a:cubicBezTo>
                  <a:pt x="779142" y="539068"/>
                  <a:pt x="781998" y="520170"/>
                  <a:pt x="786622" y="501669"/>
                </a:cubicBezTo>
                <a:cubicBezTo>
                  <a:pt x="788492" y="494189"/>
                  <a:pt x="789524" y="486448"/>
                  <a:pt x="792231" y="479229"/>
                </a:cubicBezTo>
                <a:cubicBezTo>
                  <a:pt x="795167" y="471399"/>
                  <a:pt x="799711" y="464270"/>
                  <a:pt x="803451" y="456790"/>
                </a:cubicBezTo>
                <a:cubicBezTo>
                  <a:pt x="792780" y="382092"/>
                  <a:pt x="807546" y="449174"/>
                  <a:pt x="781012" y="389472"/>
                </a:cubicBezTo>
                <a:cubicBezTo>
                  <a:pt x="777881" y="382427"/>
                  <a:pt x="777431" y="374471"/>
                  <a:pt x="775402" y="367033"/>
                </a:cubicBezTo>
                <a:cubicBezTo>
                  <a:pt x="771820" y="353899"/>
                  <a:pt x="769639" y="340236"/>
                  <a:pt x="764182" y="327764"/>
                </a:cubicBezTo>
                <a:cubicBezTo>
                  <a:pt x="756465" y="310126"/>
                  <a:pt x="745100" y="294313"/>
                  <a:pt x="736133" y="277276"/>
                </a:cubicBezTo>
                <a:cubicBezTo>
                  <a:pt x="702550" y="213468"/>
                  <a:pt x="726291" y="233317"/>
                  <a:pt x="691255" y="209958"/>
                </a:cubicBezTo>
                <a:cubicBezTo>
                  <a:pt x="664596" y="156642"/>
                  <a:pt x="701778" y="225090"/>
                  <a:pt x="646376" y="153860"/>
                </a:cubicBezTo>
                <a:cubicBezTo>
                  <a:pt x="642746" y="149192"/>
                  <a:pt x="644460" y="141648"/>
                  <a:pt x="640766" y="137031"/>
                </a:cubicBezTo>
                <a:cubicBezTo>
                  <a:pt x="636554" y="131766"/>
                  <a:pt x="628704" y="130578"/>
                  <a:pt x="623937" y="125811"/>
                </a:cubicBezTo>
                <a:cubicBezTo>
                  <a:pt x="611747" y="113620"/>
                  <a:pt x="603092" y="98075"/>
                  <a:pt x="590278" y="86542"/>
                </a:cubicBezTo>
                <a:cubicBezTo>
                  <a:pt x="584062" y="80948"/>
                  <a:pt x="574930" y="79755"/>
                  <a:pt x="567839" y="75323"/>
                </a:cubicBezTo>
                <a:cubicBezTo>
                  <a:pt x="540205" y="58052"/>
                  <a:pt x="549303" y="56188"/>
                  <a:pt x="517350" y="41664"/>
                </a:cubicBezTo>
                <a:cubicBezTo>
                  <a:pt x="494789" y="31409"/>
                  <a:pt x="483162" y="31094"/>
                  <a:pt x="461252" y="24834"/>
                </a:cubicBezTo>
                <a:cubicBezTo>
                  <a:pt x="455566" y="23210"/>
                  <a:pt x="450241" y="20283"/>
                  <a:pt x="444423" y="19225"/>
                </a:cubicBezTo>
                <a:cubicBezTo>
                  <a:pt x="429590" y="16528"/>
                  <a:pt x="414504" y="15485"/>
                  <a:pt x="399544" y="13615"/>
                </a:cubicBezTo>
                <a:cubicBezTo>
                  <a:pt x="342739" y="-587"/>
                  <a:pt x="342076" y="-5625"/>
                  <a:pt x="270519" y="8005"/>
                </a:cubicBezTo>
                <a:cubicBezTo>
                  <a:pt x="256626" y="10651"/>
                  <a:pt x="233431" y="27120"/>
                  <a:pt x="220030" y="36054"/>
                </a:cubicBezTo>
                <a:cubicBezTo>
                  <a:pt x="218160" y="41664"/>
                  <a:pt x="218205" y="48340"/>
                  <a:pt x="214420" y="52883"/>
                </a:cubicBezTo>
                <a:cubicBezTo>
                  <a:pt x="210071" y="58102"/>
                  <a:pt x="182826" y="75817"/>
                  <a:pt x="175152" y="80933"/>
                </a:cubicBezTo>
                <a:cubicBezTo>
                  <a:pt x="159668" y="127383"/>
                  <a:pt x="170492" y="104751"/>
                  <a:pt x="141493" y="148250"/>
                </a:cubicBezTo>
                <a:cubicBezTo>
                  <a:pt x="137753" y="153860"/>
                  <a:pt x="135883" y="161340"/>
                  <a:pt x="130273" y="165080"/>
                </a:cubicBezTo>
                <a:lnTo>
                  <a:pt x="113444" y="176299"/>
                </a:lnTo>
                <a:cubicBezTo>
                  <a:pt x="92874" y="207155"/>
                  <a:pt x="113444" y="180974"/>
                  <a:pt x="85395" y="204348"/>
                </a:cubicBezTo>
                <a:cubicBezTo>
                  <a:pt x="30249" y="250303"/>
                  <a:pt x="101475" y="193878"/>
                  <a:pt x="57346" y="238007"/>
                </a:cubicBezTo>
                <a:cubicBezTo>
                  <a:pt x="50735" y="244618"/>
                  <a:pt x="42386" y="249227"/>
                  <a:pt x="34906" y="254837"/>
                </a:cubicBezTo>
                <a:cubicBezTo>
                  <a:pt x="23638" y="271739"/>
                  <a:pt x="21008" y="274177"/>
                  <a:pt x="12467" y="294106"/>
                </a:cubicBezTo>
                <a:cubicBezTo>
                  <a:pt x="7638" y="305374"/>
                  <a:pt x="4094" y="321986"/>
                  <a:pt x="1247" y="333374"/>
                </a:cubicBezTo>
                <a:cubicBezTo>
                  <a:pt x="3117" y="352073"/>
                  <a:pt x="2631" y="371161"/>
                  <a:pt x="6857" y="389472"/>
                </a:cubicBezTo>
                <a:cubicBezTo>
                  <a:pt x="22753" y="458354"/>
                  <a:pt x="17621" y="337300"/>
                  <a:pt x="23687" y="434351"/>
                </a:cubicBezTo>
                <a:cubicBezTo>
                  <a:pt x="24970" y="454880"/>
                  <a:pt x="4052" y="511018"/>
                  <a:pt x="1247" y="496059"/>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2" name="タイトル 1"/>
          <p:cNvSpPr>
            <a:spLocks noGrp="1"/>
          </p:cNvSpPr>
          <p:nvPr>
            <p:ph type="title"/>
          </p:nvPr>
        </p:nvSpPr>
        <p:spPr/>
        <p:txBody>
          <a:bodyPr>
            <a:noAutofit/>
          </a:bodyPr>
          <a:lstStyle/>
          <a:p>
            <a:r>
              <a:rPr lang="ja-JP" altLang="en-US" sz="2900" dirty="0"/>
              <a:t>アヤメ属 </a:t>
            </a:r>
            <a:r>
              <a:rPr lang="en-US" altLang="ja-JP" sz="2900" dirty="0"/>
              <a:t>(Iris)</a:t>
            </a:r>
            <a:endParaRPr lang="ja-JP" altLang="en-US" sz="2900" dirty="0"/>
          </a:p>
        </p:txBody>
      </p:sp>
      <p:sp>
        <p:nvSpPr>
          <p:cNvPr id="3" name="コンテンツ プレースホルダー 2"/>
          <p:cNvSpPr>
            <a:spLocks noGrp="1"/>
          </p:cNvSpPr>
          <p:nvPr>
            <p:ph idx="1"/>
          </p:nvPr>
        </p:nvSpPr>
        <p:spPr>
          <a:xfrm>
            <a:off x="3456815" y="834039"/>
            <a:ext cx="5770912" cy="5333166"/>
          </a:xfrm>
        </p:spPr>
        <p:txBody>
          <a:bodyPr>
            <a:noAutofit/>
          </a:bodyPr>
          <a:lstStyle/>
          <a:p>
            <a:r>
              <a:rPr lang="ja-JP" altLang="en-US" sz="2400" dirty="0"/>
              <a:t>多年草</a:t>
            </a:r>
            <a:endParaRPr lang="en-US" altLang="ja-JP" sz="2400" dirty="0"/>
          </a:p>
          <a:p>
            <a:r>
              <a:rPr lang="ja-JP" altLang="en-US" sz="2400" dirty="0"/>
              <a:t>世界に </a:t>
            </a:r>
            <a:r>
              <a:rPr lang="en-US" altLang="ja-JP" sz="2400" dirty="0"/>
              <a:t>150</a:t>
            </a:r>
            <a:r>
              <a:rPr lang="ja-JP" altLang="en-US" sz="2400" dirty="0"/>
              <a:t>種</a:t>
            </a:r>
            <a:r>
              <a:rPr lang="en-US" altLang="ja-JP" sz="2400" dirty="0"/>
              <a:t>. </a:t>
            </a:r>
            <a:r>
              <a:rPr lang="ja-JP" altLang="en-US" sz="2400" dirty="0"/>
              <a:t>日本に </a:t>
            </a:r>
            <a:r>
              <a:rPr lang="en-US" altLang="ja-JP" sz="2400" dirty="0"/>
              <a:t>9</a:t>
            </a:r>
            <a:r>
              <a:rPr lang="ja-JP" altLang="en-US" sz="2400" dirty="0"/>
              <a:t>種</a:t>
            </a:r>
            <a:r>
              <a:rPr lang="en-US" altLang="ja-JP" sz="2400" dirty="0"/>
              <a:t>.</a:t>
            </a:r>
          </a:p>
          <a:p>
            <a:r>
              <a:rPr lang="ja-JP" altLang="en-US" sz="2400" b="1" dirty="0">
                <a:solidFill>
                  <a:srgbClr val="C00000"/>
                </a:solidFill>
              </a:rPr>
              <a:t>がく片　</a:t>
            </a:r>
            <a:r>
              <a:rPr lang="ja-JP" altLang="en-US" sz="2400" dirty="0"/>
              <a:t> </a:t>
            </a:r>
            <a:r>
              <a:rPr lang="en-US" altLang="ja-JP" sz="2400" dirty="0">
                <a:solidFill>
                  <a:srgbClr val="C00000"/>
                </a:solidFill>
              </a:rPr>
              <a:t>Sepal</a:t>
            </a:r>
            <a:r>
              <a:rPr lang="ja-JP" altLang="en-US" sz="2400" dirty="0"/>
              <a:t> </a:t>
            </a:r>
            <a:endParaRPr lang="en-US" altLang="ja-JP" sz="2400" dirty="0"/>
          </a:p>
          <a:p>
            <a:pPr marL="0" indent="0">
              <a:buNone/>
            </a:pPr>
            <a:r>
              <a:rPr lang="en-US" altLang="ja-JP" sz="2400" dirty="0"/>
              <a:t>	3</a:t>
            </a:r>
            <a:r>
              <a:rPr lang="ja-JP" altLang="en-US" sz="2400" dirty="0"/>
              <a:t>個（大型で下に垂れる）</a:t>
            </a:r>
            <a:endParaRPr lang="en-US" altLang="ja-JP" sz="2400" dirty="0"/>
          </a:p>
          <a:p>
            <a:r>
              <a:rPr lang="ja-JP" altLang="en-US" sz="2400" b="1" dirty="0">
                <a:solidFill>
                  <a:srgbClr val="C00000"/>
                </a:solidFill>
              </a:rPr>
              <a:t>花弁　</a:t>
            </a:r>
            <a:r>
              <a:rPr lang="ja-JP" altLang="en-US" sz="2400" dirty="0"/>
              <a:t> </a:t>
            </a:r>
            <a:r>
              <a:rPr lang="en-US" altLang="ja-JP" sz="2400" dirty="0">
                <a:solidFill>
                  <a:srgbClr val="C00000"/>
                </a:solidFill>
              </a:rPr>
              <a:t>Petal</a:t>
            </a:r>
          </a:p>
          <a:p>
            <a:pPr marL="0" indent="0">
              <a:buNone/>
            </a:pPr>
            <a:r>
              <a:rPr lang="en-US" altLang="ja-JP" sz="2400" dirty="0"/>
              <a:t>	3</a:t>
            </a:r>
            <a:r>
              <a:rPr lang="ja-JP" altLang="en-US" sz="2400" dirty="0"/>
              <a:t>個（直立する）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CA150-FBCC-4EED-BD77-593698E95F3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フリーフォーム 6"/>
          <p:cNvSpPr/>
          <p:nvPr/>
        </p:nvSpPr>
        <p:spPr>
          <a:xfrm>
            <a:off x="1538154" y="2646881"/>
            <a:ext cx="87054" cy="1240033"/>
          </a:xfrm>
          <a:custGeom>
            <a:avLst/>
            <a:gdLst>
              <a:gd name="connsiteX0" fmla="*/ 73696 w 87054"/>
              <a:gd name="connsiteY0" fmla="*/ 0 h 1240033"/>
              <a:gd name="connsiteX1" fmla="*/ 68086 w 87054"/>
              <a:gd name="connsiteY1" fmla="*/ 28049 h 1240033"/>
              <a:gd name="connsiteX2" fmla="*/ 62476 w 87054"/>
              <a:gd name="connsiteY2" fmla="*/ 201953 h 1240033"/>
              <a:gd name="connsiteX3" fmla="*/ 73696 w 87054"/>
              <a:gd name="connsiteY3" fmla="*/ 241222 h 1240033"/>
              <a:gd name="connsiteX4" fmla="*/ 79306 w 87054"/>
              <a:gd name="connsiteY4" fmla="*/ 448785 h 1240033"/>
              <a:gd name="connsiteX5" fmla="*/ 79306 w 87054"/>
              <a:gd name="connsiteY5" fmla="*/ 751715 h 1240033"/>
              <a:gd name="connsiteX6" fmla="*/ 56867 w 87054"/>
              <a:gd name="connsiteY6" fmla="*/ 807814 h 1240033"/>
              <a:gd name="connsiteX7" fmla="*/ 51257 w 87054"/>
              <a:gd name="connsiteY7" fmla="*/ 830253 h 1240033"/>
              <a:gd name="connsiteX8" fmla="*/ 45647 w 87054"/>
              <a:gd name="connsiteY8" fmla="*/ 976108 h 1240033"/>
              <a:gd name="connsiteX9" fmla="*/ 34427 w 87054"/>
              <a:gd name="connsiteY9" fmla="*/ 1099524 h 1240033"/>
              <a:gd name="connsiteX10" fmla="*/ 11988 w 87054"/>
              <a:gd name="connsiteY10" fmla="*/ 1155622 h 1240033"/>
              <a:gd name="connsiteX11" fmla="*/ 6378 w 87054"/>
              <a:gd name="connsiteY11" fmla="*/ 1178061 h 1240033"/>
              <a:gd name="connsiteX12" fmla="*/ 769 w 87054"/>
              <a:gd name="connsiteY12" fmla="*/ 1228550 h 1240033"/>
              <a:gd name="connsiteX13" fmla="*/ 17598 w 87054"/>
              <a:gd name="connsiteY13" fmla="*/ 1239769 h 1240033"/>
              <a:gd name="connsiteX14" fmla="*/ 23208 w 87054"/>
              <a:gd name="connsiteY14" fmla="*/ 1222940 h 1240033"/>
              <a:gd name="connsiteX15" fmla="*/ 28818 w 87054"/>
              <a:gd name="connsiteY15" fmla="*/ 1200501 h 124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54" h="1240033">
                <a:moveTo>
                  <a:pt x="73696" y="0"/>
                </a:moveTo>
                <a:cubicBezTo>
                  <a:pt x="71826" y="9350"/>
                  <a:pt x="69139" y="18572"/>
                  <a:pt x="68086" y="28049"/>
                </a:cubicBezTo>
                <a:cubicBezTo>
                  <a:pt x="59903" y="101698"/>
                  <a:pt x="50433" y="137722"/>
                  <a:pt x="62476" y="201953"/>
                </a:cubicBezTo>
                <a:cubicBezTo>
                  <a:pt x="64985" y="215333"/>
                  <a:pt x="69956" y="228132"/>
                  <a:pt x="73696" y="241222"/>
                </a:cubicBezTo>
                <a:cubicBezTo>
                  <a:pt x="75566" y="310410"/>
                  <a:pt x="76791" y="379618"/>
                  <a:pt x="79306" y="448785"/>
                </a:cubicBezTo>
                <a:cubicBezTo>
                  <a:pt x="84775" y="599183"/>
                  <a:pt x="93596" y="551661"/>
                  <a:pt x="79306" y="751715"/>
                </a:cubicBezTo>
                <a:cubicBezTo>
                  <a:pt x="77525" y="776644"/>
                  <a:pt x="64830" y="786579"/>
                  <a:pt x="56867" y="807814"/>
                </a:cubicBezTo>
                <a:cubicBezTo>
                  <a:pt x="54160" y="815033"/>
                  <a:pt x="53127" y="822773"/>
                  <a:pt x="51257" y="830253"/>
                </a:cubicBezTo>
                <a:cubicBezTo>
                  <a:pt x="49387" y="878871"/>
                  <a:pt x="48077" y="927514"/>
                  <a:pt x="45647" y="976108"/>
                </a:cubicBezTo>
                <a:cubicBezTo>
                  <a:pt x="45549" y="978067"/>
                  <a:pt x="39509" y="1081228"/>
                  <a:pt x="34427" y="1099524"/>
                </a:cubicBezTo>
                <a:cubicBezTo>
                  <a:pt x="29037" y="1118929"/>
                  <a:pt x="16873" y="1136084"/>
                  <a:pt x="11988" y="1155622"/>
                </a:cubicBezTo>
                <a:lnTo>
                  <a:pt x="6378" y="1178061"/>
                </a:lnTo>
                <a:cubicBezTo>
                  <a:pt x="4508" y="1194891"/>
                  <a:pt x="-2260" y="1211890"/>
                  <a:pt x="769" y="1228550"/>
                </a:cubicBezTo>
                <a:cubicBezTo>
                  <a:pt x="1975" y="1235183"/>
                  <a:pt x="11057" y="1241404"/>
                  <a:pt x="17598" y="1239769"/>
                </a:cubicBezTo>
                <a:cubicBezTo>
                  <a:pt x="23335" y="1238335"/>
                  <a:pt x="21583" y="1228626"/>
                  <a:pt x="23208" y="1222940"/>
                </a:cubicBezTo>
                <a:cubicBezTo>
                  <a:pt x="25326" y="1215527"/>
                  <a:pt x="28818" y="1200501"/>
                  <a:pt x="28818" y="12005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フリーフォーム 7"/>
          <p:cNvSpPr/>
          <p:nvPr/>
        </p:nvSpPr>
        <p:spPr>
          <a:xfrm>
            <a:off x="1611850" y="2646881"/>
            <a:ext cx="61708" cy="1250989"/>
          </a:xfrm>
          <a:custGeom>
            <a:avLst/>
            <a:gdLst>
              <a:gd name="connsiteX0" fmla="*/ 61708 w 61708"/>
              <a:gd name="connsiteY0" fmla="*/ 0 h 1250989"/>
              <a:gd name="connsiteX1" fmla="*/ 50488 w 61708"/>
              <a:gd name="connsiteY1" fmla="*/ 375858 h 1250989"/>
              <a:gd name="connsiteX2" fmla="*/ 44879 w 61708"/>
              <a:gd name="connsiteY2" fmla="*/ 785374 h 1250989"/>
              <a:gd name="connsiteX3" fmla="*/ 28049 w 61708"/>
              <a:gd name="connsiteY3" fmla="*/ 936839 h 1250989"/>
              <a:gd name="connsiteX4" fmla="*/ 16830 w 61708"/>
              <a:gd name="connsiteY4" fmla="*/ 1105134 h 1250989"/>
              <a:gd name="connsiteX5" fmla="*/ 5610 w 61708"/>
              <a:gd name="connsiteY5" fmla="*/ 1172452 h 1250989"/>
              <a:gd name="connsiteX6" fmla="*/ 0 w 61708"/>
              <a:gd name="connsiteY6" fmla="*/ 1250989 h 12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 h="1250989">
                <a:moveTo>
                  <a:pt x="61708" y="0"/>
                </a:moveTo>
                <a:cubicBezTo>
                  <a:pt x="57968" y="125286"/>
                  <a:pt x="53173" y="250545"/>
                  <a:pt x="50488" y="375858"/>
                </a:cubicBezTo>
                <a:cubicBezTo>
                  <a:pt x="47563" y="512345"/>
                  <a:pt x="48090" y="648894"/>
                  <a:pt x="44879" y="785374"/>
                </a:cubicBezTo>
                <a:cubicBezTo>
                  <a:pt x="43856" y="828868"/>
                  <a:pt x="33528" y="895750"/>
                  <a:pt x="28049" y="936839"/>
                </a:cubicBezTo>
                <a:cubicBezTo>
                  <a:pt x="25829" y="979018"/>
                  <a:pt x="23061" y="1057358"/>
                  <a:pt x="16830" y="1105134"/>
                </a:cubicBezTo>
                <a:cubicBezTo>
                  <a:pt x="13888" y="1127692"/>
                  <a:pt x="9350" y="1150013"/>
                  <a:pt x="5610" y="1172452"/>
                </a:cubicBezTo>
                <a:lnTo>
                  <a:pt x="0" y="12509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9" name="フリーフォーム 8"/>
          <p:cNvSpPr/>
          <p:nvPr/>
        </p:nvSpPr>
        <p:spPr>
          <a:xfrm>
            <a:off x="428179" y="2551514"/>
            <a:ext cx="1153025" cy="869522"/>
          </a:xfrm>
          <a:custGeom>
            <a:avLst/>
            <a:gdLst>
              <a:gd name="connsiteX0" fmla="*/ 1150012 w 1153025"/>
              <a:gd name="connsiteY0" fmla="*/ 72928 h 869522"/>
              <a:gd name="connsiteX1" fmla="*/ 1144402 w 1153025"/>
              <a:gd name="connsiteY1" fmla="*/ 22439 h 869522"/>
              <a:gd name="connsiteX2" fmla="*/ 1099524 w 1153025"/>
              <a:gd name="connsiteY2" fmla="*/ 5610 h 869522"/>
              <a:gd name="connsiteX3" fmla="*/ 1020986 w 1153025"/>
              <a:gd name="connsiteY3" fmla="*/ 0 h 869522"/>
              <a:gd name="connsiteX4" fmla="*/ 908790 w 1153025"/>
              <a:gd name="connsiteY4" fmla="*/ 5610 h 869522"/>
              <a:gd name="connsiteX5" fmla="*/ 891961 w 1153025"/>
              <a:gd name="connsiteY5" fmla="*/ 16830 h 869522"/>
              <a:gd name="connsiteX6" fmla="*/ 869521 w 1153025"/>
              <a:gd name="connsiteY6" fmla="*/ 22439 h 869522"/>
              <a:gd name="connsiteX7" fmla="*/ 852692 w 1153025"/>
              <a:gd name="connsiteY7" fmla="*/ 28049 h 869522"/>
              <a:gd name="connsiteX8" fmla="*/ 785374 w 1153025"/>
              <a:gd name="connsiteY8" fmla="*/ 50488 h 869522"/>
              <a:gd name="connsiteX9" fmla="*/ 740496 w 1153025"/>
              <a:gd name="connsiteY9" fmla="*/ 78538 h 869522"/>
              <a:gd name="connsiteX10" fmla="*/ 706837 w 1153025"/>
              <a:gd name="connsiteY10" fmla="*/ 95367 h 869522"/>
              <a:gd name="connsiteX11" fmla="*/ 690007 w 1153025"/>
              <a:gd name="connsiteY11" fmla="*/ 129026 h 869522"/>
              <a:gd name="connsiteX12" fmla="*/ 678788 w 1153025"/>
              <a:gd name="connsiteY12" fmla="*/ 145855 h 869522"/>
              <a:gd name="connsiteX13" fmla="*/ 667568 w 1153025"/>
              <a:gd name="connsiteY13" fmla="*/ 173904 h 869522"/>
              <a:gd name="connsiteX14" fmla="*/ 650739 w 1153025"/>
              <a:gd name="connsiteY14" fmla="*/ 190734 h 869522"/>
              <a:gd name="connsiteX15" fmla="*/ 633909 w 1153025"/>
              <a:gd name="connsiteY15" fmla="*/ 235612 h 869522"/>
              <a:gd name="connsiteX16" fmla="*/ 622690 w 1153025"/>
              <a:gd name="connsiteY16" fmla="*/ 280491 h 869522"/>
              <a:gd name="connsiteX17" fmla="*/ 605860 w 1153025"/>
              <a:gd name="connsiteY17" fmla="*/ 308540 h 869522"/>
              <a:gd name="connsiteX18" fmla="*/ 600250 w 1153025"/>
              <a:gd name="connsiteY18" fmla="*/ 325369 h 869522"/>
              <a:gd name="connsiteX19" fmla="*/ 589031 w 1153025"/>
              <a:gd name="connsiteY19" fmla="*/ 353419 h 869522"/>
              <a:gd name="connsiteX20" fmla="*/ 549762 w 1153025"/>
              <a:gd name="connsiteY20" fmla="*/ 443176 h 869522"/>
              <a:gd name="connsiteX21" fmla="*/ 516103 w 1153025"/>
              <a:gd name="connsiteY21" fmla="*/ 504884 h 869522"/>
              <a:gd name="connsiteX22" fmla="*/ 499274 w 1153025"/>
              <a:gd name="connsiteY22" fmla="*/ 560982 h 869522"/>
              <a:gd name="connsiteX23" fmla="*/ 493664 w 1153025"/>
              <a:gd name="connsiteY23" fmla="*/ 577811 h 869522"/>
              <a:gd name="connsiteX24" fmla="*/ 488054 w 1153025"/>
              <a:gd name="connsiteY24" fmla="*/ 605860 h 869522"/>
              <a:gd name="connsiteX25" fmla="*/ 465615 w 1153025"/>
              <a:gd name="connsiteY25" fmla="*/ 729276 h 869522"/>
              <a:gd name="connsiteX26" fmla="*/ 448785 w 1153025"/>
              <a:gd name="connsiteY26" fmla="*/ 768545 h 869522"/>
              <a:gd name="connsiteX27" fmla="*/ 420736 w 1153025"/>
              <a:gd name="connsiteY27" fmla="*/ 785374 h 869522"/>
              <a:gd name="connsiteX28" fmla="*/ 375858 w 1153025"/>
              <a:gd name="connsiteY28" fmla="*/ 813423 h 869522"/>
              <a:gd name="connsiteX29" fmla="*/ 359028 w 1153025"/>
              <a:gd name="connsiteY29" fmla="*/ 824643 h 869522"/>
              <a:gd name="connsiteX30" fmla="*/ 308540 w 1153025"/>
              <a:gd name="connsiteY30" fmla="*/ 841473 h 869522"/>
              <a:gd name="connsiteX31" fmla="*/ 280491 w 1153025"/>
              <a:gd name="connsiteY31" fmla="*/ 852692 h 869522"/>
              <a:gd name="connsiteX32" fmla="*/ 263661 w 1153025"/>
              <a:gd name="connsiteY32" fmla="*/ 863912 h 869522"/>
              <a:gd name="connsiteX33" fmla="*/ 218783 w 1153025"/>
              <a:gd name="connsiteY33" fmla="*/ 869522 h 869522"/>
              <a:gd name="connsiteX34" fmla="*/ 145855 w 1153025"/>
              <a:gd name="connsiteY34" fmla="*/ 863912 h 869522"/>
              <a:gd name="connsiteX35" fmla="*/ 123416 w 1153025"/>
              <a:gd name="connsiteY35" fmla="*/ 841473 h 869522"/>
              <a:gd name="connsiteX36" fmla="*/ 84147 w 1153025"/>
              <a:gd name="connsiteY36" fmla="*/ 813423 h 869522"/>
              <a:gd name="connsiteX37" fmla="*/ 72928 w 1153025"/>
              <a:gd name="connsiteY37" fmla="*/ 796594 h 869522"/>
              <a:gd name="connsiteX38" fmla="*/ 56098 w 1153025"/>
              <a:gd name="connsiteY38" fmla="*/ 785374 h 869522"/>
              <a:gd name="connsiteX39" fmla="*/ 44878 w 1153025"/>
              <a:gd name="connsiteY39" fmla="*/ 751715 h 869522"/>
              <a:gd name="connsiteX40" fmla="*/ 39269 w 1153025"/>
              <a:gd name="connsiteY40" fmla="*/ 734886 h 869522"/>
              <a:gd name="connsiteX41" fmla="*/ 28049 w 1153025"/>
              <a:gd name="connsiteY41" fmla="*/ 718057 h 869522"/>
              <a:gd name="connsiteX42" fmla="*/ 22439 w 1153025"/>
              <a:gd name="connsiteY42" fmla="*/ 690008 h 869522"/>
              <a:gd name="connsiteX43" fmla="*/ 11220 w 1153025"/>
              <a:gd name="connsiteY43" fmla="*/ 673178 h 869522"/>
              <a:gd name="connsiteX44" fmla="*/ 0 w 1153025"/>
              <a:gd name="connsiteY44" fmla="*/ 594641 h 869522"/>
              <a:gd name="connsiteX45" fmla="*/ 5610 w 1153025"/>
              <a:gd name="connsiteY45" fmla="*/ 460005 h 869522"/>
              <a:gd name="connsiteX46" fmla="*/ 16829 w 1153025"/>
              <a:gd name="connsiteY46" fmla="*/ 437566 h 869522"/>
              <a:gd name="connsiteX47" fmla="*/ 28049 w 1153025"/>
              <a:gd name="connsiteY47" fmla="*/ 403907 h 869522"/>
              <a:gd name="connsiteX48" fmla="*/ 39269 w 1153025"/>
              <a:gd name="connsiteY48" fmla="*/ 364638 h 869522"/>
              <a:gd name="connsiteX49" fmla="*/ 67318 w 1153025"/>
              <a:gd name="connsiteY49" fmla="*/ 325369 h 869522"/>
              <a:gd name="connsiteX50" fmla="*/ 84147 w 1153025"/>
              <a:gd name="connsiteY50" fmla="*/ 280491 h 869522"/>
              <a:gd name="connsiteX51" fmla="*/ 106586 w 1153025"/>
              <a:gd name="connsiteY51" fmla="*/ 258052 h 869522"/>
              <a:gd name="connsiteX52" fmla="*/ 117806 w 1153025"/>
              <a:gd name="connsiteY52" fmla="*/ 241222 h 869522"/>
              <a:gd name="connsiteX53" fmla="*/ 140245 w 1153025"/>
              <a:gd name="connsiteY53" fmla="*/ 218783 h 869522"/>
              <a:gd name="connsiteX54" fmla="*/ 173904 w 1153025"/>
              <a:gd name="connsiteY54" fmla="*/ 185124 h 869522"/>
              <a:gd name="connsiteX55" fmla="*/ 185124 w 1153025"/>
              <a:gd name="connsiteY55" fmla="*/ 168295 h 869522"/>
              <a:gd name="connsiteX56" fmla="*/ 201953 w 1153025"/>
              <a:gd name="connsiteY56" fmla="*/ 162685 h 869522"/>
              <a:gd name="connsiteX57" fmla="*/ 218783 w 1153025"/>
              <a:gd name="connsiteY57" fmla="*/ 151465 h 869522"/>
              <a:gd name="connsiteX58" fmla="*/ 246832 w 1153025"/>
              <a:gd name="connsiteY58" fmla="*/ 123416 h 869522"/>
              <a:gd name="connsiteX59" fmla="*/ 269271 w 1153025"/>
              <a:gd name="connsiteY59" fmla="*/ 117806 h 869522"/>
              <a:gd name="connsiteX60" fmla="*/ 347809 w 1153025"/>
              <a:gd name="connsiteY60" fmla="*/ 84147 h 869522"/>
              <a:gd name="connsiteX61" fmla="*/ 387077 w 1153025"/>
              <a:gd name="connsiteY61" fmla="*/ 78538 h 869522"/>
              <a:gd name="connsiteX62" fmla="*/ 403907 w 1153025"/>
              <a:gd name="connsiteY62" fmla="*/ 72928 h 869522"/>
              <a:gd name="connsiteX63" fmla="*/ 448785 w 1153025"/>
              <a:gd name="connsiteY63" fmla="*/ 67318 h 869522"/>
              <a:gd name="connsiteX64" fmla="*/ 465615 w 1153025"/>
              <a:gd name="connsiteY64" fmla="*/ 56098 h 869522"/>
              <a:gd name="connsiteX65" fmla="*/ 499274 w 1153025"/>
              <a:gd name="connsiteY65" fmla="*/ 50488 h 869522"/>
              <a:gd name="connsiteX66" fmla="*/ 521713 w 1153025"/>
              <a:gd name="connsiteY66" fmla="*/ 44879 h 869522"/>
              <a:gd name="connsiteX67" fmla="*/ 572201 w 1153025"/>
              <a:gd name="connsiteY67" fmla="*/ 28049 h 869522"/>
              <a:gd name="connsiteX68" fmla="*/ 639519 w 1153025"/>
              <a:gd name="connsiteY68" fmla="*/ 11220 h 869522"/>
              <a:gd name="connsiteX69" fmla="*/ 875131 w 1153025"/>
              <a:gd name="connsiteY69" fmla="*/ 16830 h 869522"/>
              <a:gd name="connsiteX70" fmla="*/ 897571 w 1153025"/>
              <a:gd name="connsiteY70" fmla="*/ 22439 h 869522"/>
              <a:gd name="connsiteX71" fmla="*/ 931229 w 1153025"/>
              <a:gd name="connsiteY71" fmla="*/ 28049 h 869522"/>
              <a:gd name="connsiteX72" fmla="*/ 1015377 w 1153025"/>
              <a:gd name="connsiteY72" fmla="*/ 33659 h 869522"/>
              <a:gd name="connsiteX73" fmla="*/ 1082694 w 1153025"/>
              <a:gd name="connsiteY73" fmla="*/ 44879 h 869522"/>
              <a:gd name="connsiteX74" fmla="*/ 1105134 w 1153025"/>
              <a:gd name="connsiteY74" fmla="*/ 50488 h 869522"/>
              <a:gd name="connsiteX75" fmla="*/ 1150012 w 1153025"/>
              <a:gd name="connsiteY75" fmla="*/ 72928 h 86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53025" h="869522">
                <a:moveTo>
                  <a:pt x="1150012" y="72928"/>
                </a:moveTo>
                <a:cubicBezTo>
                  <a:pt x="1156557" y="68253"/>
                  <a:pt x="1151409" y="37854"/>
                  <a:pt x="1144402" y="22439"/>
                </a:cubicBezTo>
                <a:cubicBezTo>
                  <a:pt x="1141144" y="15272"/>
                  <a:pt x="1106033" y="6333"/>
                  <a:pt x="1099524" y="5610"/>
                </a:cubicBezTo>
                <a:cubicBezTo>
                  <a:pt x="1073439" y="2712"/>
                  <a:pt x="1047165" y="1870"/>
                  <a:pt x="1020986" y="0"/>
                </a:cubicBezTo>
                <a:cubicBezTo>
                  <a:pt x="983587" y="1870"/>
                  <a:pt x="945921" y="767"/>
                  <a:pt x="908790" y="5610"/>
                </a:cubicBezTo>
                <a:cubicBezTo>
                  <a:pt x="902105" y="6482"/>
                  <a:pt x="898158" y="14174"/>
                  <a:pt x="891961" y="16830"/>
                </a:cubicBezTo>
                <a:cubicBezTo>
                  <a:pt x="884874" y="19867"/>
                  <a:pt x="876935" y="20321"/>
                  <a:pt x="869521" y="22439"/>
                </a:cubicBezTo>
                <a:cubicBezTo>
                  <a:pt x="863835" y="24063"/>
                  <a:pt x="858229" y="25973"/>
                  <a:pt x="852692" y="28049"/>
                </a:cubicBezTo>
                <a:cubicBezTo>
                  <a:pt x="800616" y="47578"/>
                  <a:pt x="849720" y="32105"/>
                  <a:pt x="785374" y="50488"/>
                </a:cubicBezTo>
                <a:cubicBezTo>
                  <a:pt x="742480" y="82660"/>
                  <a:pt x="783609" y="53902"/>
                  <a:pt x="740496" y="78538"/>
                </a:cubicBezTo>
                <a:cubicBezTo>
                  <a:pt x="710049" y="95936"/>
                  <a:pt x="737690" y="85082"/>
                  <a:pt x="706837" y="95367"/>
                </a:cubicBezTo>
                <a:cubicBezTo>
                  <a:pt x="674689" y="143586"/>
                  <a:pt x="713228" y="82583"/>
                  <a:pt x="690007" y="129026"/>
                </a:cubicBezTo>
                <a:cubicBezTo>
                  <a:pt x="686992" y="135056"/>
                  <a:pt x="681803" y="139825"/>
                  <a:pt x="678788" y="145855"/>
                </a:cubicBezTo>
                <a:cubicBezTo>
                  <a:pt x="674285" y="154862"/>
                  <a:pt x="672905" y="165365"/>
                  <a:pt x="667568" y="173904"/>
                </a:cubicBezTo>
                <a:cubicBezTo>
                  <a:pt x="663363" y="180632"/>
                  <a:pt x="656349" y="185124"/>
                  <a:pt x="650739" y="190734"/>
                </a:cubicBezTo>
                <a:cubicBezTo>
                  <a:pt x="645883" y="202873"/>
                  <a:pt x="637677" y="221796"/>
                  <a:pt x="633909" y="235612"/>
                </a:cubicBezTo>
                <a:cubicBezTo>
                  <a:pt x="629852" y="250489"/>
                  <a:pt x="630624" y="267269"/>
                  <a:pt x="622690" y="280491"/>
                </a:cubicBezTo>
                <a:cubicBezTo>
                  <a:pt x="617080" y="289841"/>
                  <a:pt x="610736" y="298788"/>
                  <a:pt x="605860" y="308540"/>
                </a:cubicBezTo>
                <a:cubicBezTo>
                  <a:pt x="603215" y="313829"/>
                  <a:pt x="602326" y="319832"/>
                  <a:pt x="600250" y="325369"/>
                </a:cubicBezTo>
                <a:cubicBezTo>
                  <a:pt x="596714" y="334798"/>
                  <a:pt x="592998" y="344163"/>
                  <a:pt x="589031" y="353419"/>
                </a:cubicBezTo>
                <a:cubicBezTo>
                  <a:pt x="576167" y="383436"/>
                  <a:pt x="562783" y="413227"/>
                  <a:pt x="549762" y="443176"/>
                </a:cubicBezTo>
                <a:cubicBezTo>
                  <a:pt x="528543" y="491979"/>
                  <a:pt x="541940" y="470433"/>
                  <a:pt x="516103" y="504884"/>
                </a:cubicBezTo>
                <a:cubicBezTo>
                  <a:pt x="489440" y="584868"/>
                  <a:pt x="516229" y="501635"/>
                  <a:pt x="499274" y="560982"/>
                </a:cubicBezTo>
                <a:cubicBezTo>
                  <a:pt x="497650" y="566668"/>
                  <a:pt x="495098" y="572074"/>
                  <a:pt x="493664" y="577811"/>
                </a:cubicBezTo>
                <a:cubicBezTo>
                  <a:pt x="491351" y="587061"/>
                  <a:pt x="489924" y="596510"/>
                  <a:pt x="488054" y="605860"/>
                </a:cubicBezTo>
                <a:cubicBezTo>
                  <a:pt x="480993" y="683528"/>
                  <a:pt x="487383" y="653085"/>
                  <a:pt x="465615" y="729276"/>
                </a:cubicBezTo>
                <a:cubicBezTo>
                  <a:pt x="462933" y="738664"/>
                  <a:pt x="454769" y="762561"/>
                  <a:pt x="448785" y="768545"/>
                </a:cubicBezTo>
                <a:cubicBezTo>
                  <a:pt x="441075" y="776255"/>
                  <a:pt x="429808" y="779326"/>
                  <a:pt x="420736" y="785374"/>
                </a:cubicBezTo>
                <a:cubicBezTo>
                  <a:pt x="340288" y="839007"/>
                  <a:pt x="452560" y="769594"/>
                  <a:pt x="375858" y="813423"/>
                </a:cubicBezTo>
                <a:cubicBezTo>
                  <a:pt x="370004" y="816768"/>
                  <a:pt x="365059" y="821628"/>
                  <a:pt x="359028" y="824643"/>
                </a:cubicBezTo>
                <a:cubicBezTo>
                  <a:pt x="323915" y="842200"/>
                  <a:pt x="340676" y="830761"/>
                  <a:pt x="308540" y="841473"/>
                </a:cubicBezTo>
                <a:cubicBezTo>
                  <a:pt x="298987" y="844657"/>
                  <a:pt x="289498" y="848189"/>
                  <a:pt x="280491" y="852692"/>
                </a:cubicBezTo>
                <a:cubicBezTo>
                  <a:pt x="274460" y="855707"/>
                  <a:pt x="270166" y="862138"/>
                  <a:pt x="263661" y="863912"/>
                </a:cubicBezTo>
                <a:cubicBezTo>
                  <a:pt x="249116" y="867879"/>
                  <a:pt x="233742" y="867652"/>
                  <a:pt x="218783" y="869522"/>
                </a:cubicBezTo>
                <a:cubicBezTo>
                  <a:pt x="194474" y="867652"/>
                  <a:pt x="169245" y="870792"/>
                  <a:pt x="145855" y="863912"/>
                </a:cubicBezTo>
                <a:cubicBezTo>
                  <a:pt x="135707" y="860927"/>
                  <a:pt x="131377" y="848439"/>
                  <a:pt x="123416" y="841473"/>
                </a:cubicBezTo>
                <a:cubicBezTo>
                  <a:pt x="112279" y="831728"/>
                  <a:pt x="96716" y="821803"/>
                  <a:pt x="84147" y="813423"/>
                </a:cubicBezTo>
                <a:cubicBezTo>
                  <a:pt x="80407" y="807813"/>
                  <a:pt x="77695" y="801361"/>
                  <a:pt x="72928" y="796594"/>
                </a:cubicBezTo>
                <a:cubicBezTo>
                  <a:pt x="68160" y="791826"/>
                  <a:pt x="59672" y="791091"/>
                  <a:pt x="56098" y="785374"/>
                </a:cubicBezTo>
                <a:cubicBezTo>
                  <a:pt x="49830" y="775345"/>
                  <a:pt x="48618" y="762935"/>
                  <a:pt x="44878" y="751715"/>
                </a:cubicBezTo>
                <a:cubicBezTo>
                  <a:pt x="43008" y="746105"/>
                  <a:pt x="42549" y="739806"/>
                  <a:pt x="39269" y="734886"/>
                </a:cubicBezTo>
                <a:lnTo>
                  <a:pt x="28049" y="718057"/>
                </a:lnTo>
                <a:cubicBezTo>
                  <a:pt x="26179" y="708707"/>
                  <a:pt x="25787" y="698936"/>
                  <a:pt x="22439" y="690008"/>
                </a:cubicBezTo>
                <a:cubicBezTo>
                  <a:pt x="20072" y="683695"/>
                  <a:pt x="12764" y="679741"/>
                  <a:pt x="11220" y="673178"/>
                </a:cubicBezTo>
                <a:cubicBezTo>
                  <a:pt x="5163" y="647436"/>
                  <a:pt x="0" y="594641"/>
                  <a:pt x="0" y="594641"/>
                </a:cubicBezTo>
                <a:cubicBezTo>
                  <a:pt x="1870" y="549762"/>
                  <a:pt x="825" y="504667"/>
                  <a:pt x="5610" y="460005"/>
                </a:cubicBezTo>
                <a:cubicBezTo>
                  <a:pt x="6501" y="451690"/>
                  <a:pt x="13723" y="445330"/>
                  <a:pt x="16829" y="437566"/>
                </a:cubicBezTo>
                <a:cubicBezTo>
                  <a:pt x="21221" y="426585"/>
                  <a:pt x="25181" y="415380"/>
                  <a:pt x="28049" y="403907"/>
                </a:cubicBezTo>
                <a:cubicBezTo>
                  <a:pt x="29846" y="396717"/>
                  <a:pt x="35245" y="372686"/>
                  <a:pt x="39269" y="364638"/>
                </a:cubicBezTo>
                <a:cubicBezTo>
                  <a:pt x="43371" y="356434"/>
                  <a:pt x="63506" y="330452"/>
                  <a:pt x="67318" y="325369"/>
                </a:cubicBezTo>
                <a:cubicBezTo>
                  <a:pt x="71575" y="308341"/>
                  <a:pt x="73148" y="295157"/>
                  <a:pt x="84147" y="280491"/>
                </a:cubicBezTo>
                <a:cubicBezTo>
                  <a:pt x="90494" y="272029"/>
                  <a:pt x="99702" y="266083"/>
                  <a:pt x="106586" y="258052"/>
                </a:cubicBezTo>
                <a:cubicBezTo>
                  <a:pt x="110974" y="252933"/>
                  <a:pt x="113418" y="246341"/>
                  <a:pt x="117806" y="241222"/>
                </a:cubicBezTo>
                <a:cubicBezTo>
                  <a:pt x="124690" y="233191"/>
                  <a:pt x="133279" y="226744"/>
                  <a:pt x="140245" y="218783"/>
                </a:cubicBezTo>
                <a:cubicBezTo>
                  <a:pt x="169470" y="185384"/>
                  <a:pt x="143275" y="205545"/>
                  <a:pt x="173904" y="185124"/>
                </a:cubicBezTo>
                <a:cubicBezTo>
                  <a:pt x="177644" y="179514"/>
                  <a:pt x="179859" y="172507"/>
                  <a:pt x="185124" y="168295"/>
                </a:cubicBezTo>
                <a:cubicBezTo>
                  <a:pt x="189741" y="164601"/>
                  <a:pt x="196664" y="165330"/>
                  <a:pt x="201953" y="162685"/>
                </a:cubicBezTo>
                <a:cubicBezTo>
                  <a:pt x="207984" y="159670"/>
                  <a:pt x="213173" y="155205"/>
                  <a:pt x="218783" y="151465"/>
                </a:cubicBezTo>
                <a:cubicBezTo>
                  <a:pt x="228756" y="136505"/>
                  <a:pt x="229379" y="130896"/>
                  <a:pt x="246832" y="123416"/>
                </a:cubicBezTo>
                <a:cubicBezTo>
                  <a:pt x="253918" y="120379"/>
                  <a:pt x="262185" y="120843"/>
                  <a:pt x="269271" y="117806"/>
                </a:cubicBezTo>
                <a:cubicBezTo>
                  <a:pt x="318486" y="96714"/>
                  <a:pt x="310168" y="90990"/>
                  <a:pt x="347809" y="84147"/>
                </a:cubicBezTo>
                <a:cubicBezTo>
                  <a:pt x="360818" y="81782"/>
                  <a:pt x="373988" y="80408"/>
                  <a:pt x="387077" y="78538"/>
                </a:cubicBezTo>
                <a:cubicBezTo>
                  <a:pt x="392687" y="76668"/>
                  <a:pt x="398089" y="73986"/>
                  <a:pt x="403907" y="72928"/>
                </a:cubicBezTo>
                <a:cubicBezTo>
                  <a:pt x="418740" y="70231"/>
                  <a:pt x="434240" y="71285"/>
                  <a:pt x="448785" y="67318"/>
                </a:cubicBezTo>
                <a:cubicBezTo>
                  <a:pt x="455290" y="65544"/>
                  <a:pt x="459219" y="58230"/>
                  <a:pt x="465615" y="56098"/>
                </a:cubicBezTo>
                <a:cubicBezTo>
                  <a:pt x="476406" y="52501"/>
                  <a:pt x="488120" y="52719"/>
                  <a:pt x="499274" y="50488"/>
                </a:cubicBezTo>
                <a:cubicBezTo>
                  <a:pt x="506834" y="48976"/>
                  <a:pt x="514344" y="47146"/>
                  <a:pt x="521713" y="44879"/>
                </a:cubicBezTo>
                <a:cubicBezTo>
                  <a:pt x="538668" y="39662"/>
                  <a:pt x="554703" y="30965"/>
                  <a:pt x="572201" y="28049"/>
                </a:cubicBezTo>
                <a:cubicBezTo>
                  <a:pt x="617526" y="20495"/>
                  <a:pt x="595069" y="26036"/>
                  <a:pt x="639519" y="11220"/>
                </a:cubicBezTo>
                <a:lnTo>
                  <a:pt x="875131" y="16830"/>
                </a:lnTo>
                <a:cubicBezTo>
                  <a:pt x="882834" y="17165"/>
                  <a:pt x="890011" y="20927"/>
                  <a:pt x="897571" y="22439"/>
                </a:cubicBezTo>
                <a:cubicBezTo>
                  <a:pt x="908724" y="24670"/>
                  <a:pt x="919906" y="26971"/>
                  <a:pt x="931229" y="28049"/>
                </a:cubicBezTo>
                <a:cubicBezTo>
                  <a:pt x="959214" y="30714"/>
                  <a:pt x="987328" y="31789"/>
                  <a:pt x="1015377" y="33659"/>
                </a:cubicBezTo>
                <a:cubicBezTo>
                  <a:pt x="1037816" y="37399"/>
                  <a:pt x="1060624" y="39363"/>
                  <a:pt x="1082694" y="44879"/>
                </a:cubicBezTo>
                <a:cubicBezTo>
                  <a:pt x="1090174" y="46749"/>
                  <a:pt x="1097436" y="50060"/>
                  <a:pt x="1105134" y="50488"/>
                </a:cubicBezTo>
                <a:cubicBezTo>
                  <a:pt x="1131273" y="51940"/>
                  <a:pt x="1143467" y="77603"/>
                  <a:pt x="1150012" y="72928"/>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フリーフォーム 9"/>
          <p:cNvSpPr/>
          <p:nvPr/>
        </p:nvSpPr>
        <p:spPr>
          <a:xfrm>
            <a:off x="1650899" y="2534685"/>
            <a:ext cx="1033365" cy="1020986"/>
          </a:xfrm>
          <a:custGeom>
            <a:avLst/>
            <a:gdLst>
              <a:gd name="connsiteX0" fmla="*/ 11439 w 1033365"/>
              <a:gd name="connsiteY0" fmla="*/ 134635 h 1020986"/>
              <a:gd name="connsiteX1" fmla="*/ 39489 w 1033365"/>
              <a:gd name="connsiteY1" fmla="*/ 112196 h 1020986"/>
              <a:gd name="connsiteX2" fmla="*/ 50708 w 1033365"/>
              <a:gd name="connsiteY2" fmla="*/ 78537 h 1020986"/>
              <a:gd name="connsiteX3" fmla="*/ 89977 w 1033365"/>
              <a:gd name="connsiteY3" fmla="*/ 61708 h 1020986"/>
              <a:gd name="connsiteX4" fmla="*/ 129246 w 1033365"/>
              <a:gd name="connsiteY4" fmla="*/ 33659 h 1020986"/>
              <a:gd name="connsiteX5" fmla="*/ 190954 w 1033365"/>
              <a:gd name="connsiteY5" fmla="*/ 22439 h 1020986"/>
              <a:gd name="connsiteX6" fmla="*/ 353638 w 1033365"/>
              <a:gd name="connsiteY6" fmla="*/ 39268 h 1020986"/>
              <a:gd name="connsiteX7" fmla="*/ 415346 w 1033365"/>
              <a:gd name="connsiteY7" fmla="*/ 56098 h 1020986"/>
              <a:gd name="connsiteX8" fmla="*/ 437785 w 1033365"/>
              <a:gd name="connsiteY8" fmla="*/ 61708 h 1020986"/>
              <a:gd name="connsiteX9" fmla="*/ 460225 w 1033365"/>
              <a:gd name="connsiteY9" fmla="*/ 89757 h 1020986"/>
              <a:gd name="connsiteX10" fmla="*/ 471444 w 1033365"/>
              <a:gd name="connsiteY10" fmla="*/ 106586 h 1020986"/>
              <a:gd name="connsiteX11" fmla="*/ 488274 w 1033365"/>
              <a:gd name="connsiteY11" fmla="*/ 134635 h 1020986"/>
              <a:gd name="connsiteX12" fmla="*/ 499493 w 1033365"/>
              <a:gd name="connsiteY12" fmla="*/ 179514 h 1020986"/>
              <a:gd name="connsiteX13" fmla="*/ 510713 w 1033365"/>
              <a:gd name="connsiteY13" fmla="*/ 241222 h 1020986"/>
              <a:gd name="connsiteX14" fmla="*/ 505103 w 1033365"/>
              <a:gd name="connsiteY14" fmla="*/ 387077 h 1020986"/>
              <a:gd name="connsiteX15" fmla="*/ 493884 w 1033365"/>
              <a:gd name="connsiteY15" fmla="*/ 471224 h 1020986"/>
              <a:gd name="connsiteX16" fmla="*/ 488274 w 1033365"/>
              <a:gd name="connsiteY16" fmla="*/ 488054 h 1020986"/>
              <a:gd name="connsiteX17" fmla="*/ 477054 w 1033365"/>
              <a:gd name="connsiteY17" fmla="*/ 527322 h 1020986"/>
              <a:gd name="connsiteX18" fmla="*/ 471444 w 1033365"/>
              <a:gd name="connsiteY18" fmla="*/ 549762 h 1020986"/>
              <a:gd name="connsiteX19" fmla="*/ 460225 w 1033365"/>
              <a:gd name="connsiteY19" fmla="*/ 566591 h 1020986"/>
              <a:gd name="connsiteX20" fmla="*/ 449005 w 1033365"/>
              <a:gd name="connsiteY20" fmla="*/ 639519 h 1020986"/>
              <a:gd name="connsiteX21" fmla="*/ 443395 w 1033365"/>
              <a:gd name="connsiteY21" fmla="*/ 667568 h 1020986"/>
              <a:gd name="connsiteX22" fmla="*/ 432176 w 1033365"/>
              <a:gd name="connsiteY22" fmla="*/ 695617 h 1020986"/>
              <a:gd name="connsiteX23" fmla="*/ 426566 w 1033365"/>
              <a:gd name="connsiteY23" fmla="*/ 718056 h 1020986"/>
              <a:gd name="connsiteX24" fmla="*/ 437785 w 1033365"/>
              <a:gd name="connsiteY24" fmla="*/ 824643 h 1020986"/>
              <a:gd name="connsiteX25" fmla="*/ 449005 w 1033365"/>
              <a:gd name="connsiteY25" fmla="*/ 841472 h 1020986"/>
              <a:gd name="connsiteX26" fmla="*/ 465835 w 1033365"/>
              <a:gd name="connsiteY26" fmla="*/ 847082 h 1020986"/>
              <a:gd name="connsiteX27" fmla="*/ 482664 w 1033365"/>
              <a:gd name="connsiteY27" fmla="*/ 858302 h 1020986"/>
              <a:gd name="connsiteX28" fmla="*/ 499493 w 1033365"/>
              <a:gd name="connsiteY28" fmla="*/ 863911 h 1020986"/>
              <a:gd name="connsiteX29" fmla="*/ 516323 w 1033365"/>
              <a:gd name="connsiteY29" fmla="*/ 886351 h 1020986"/>
              <a:gd name="connsiteX30" fmla="*/ 538762 w 1033365"/>
              <a:gd name="connsiteY30" fmla="*/ 903180 h 1020986"/>
              <a:gd name="connsiteX31" fmla="*/ 549982 w 1033365"/>
              <a:gd name="connsiteY31" fmla="*/ 920010 h 1020986"/>
              <a:gd name="connsiteX32" fmla="*/ 566811 w 1033365"/>
              <a:gd name="connsiteY32" fmla="*/ 925619 h 1020986"/>
              <a:gd name="connsiteX33" fmla="*/ 589251 w 1033365"/>
              <a:gd name="connsiteY33" fmla="*/ 936839 h 1020986"/>
              <a:gd name="connsiteX34" fmla="*/ 606080 w 1033365"/>
              <a:gd name="connsiteY34" fmla="*/ 948059 h 1020986"/>
              <a:gd name="connsiteX35" fmla="*/ 639739 w 1033365"/>
              <a:gd name="connsiteY35" fmla="*/ 976108 h 1020986"/>
              <a:gd name="connsiteX36" fmla="*/ 656568 w 1033365"/>
              <a:gd name="connsiteY36" fmla="*/ 981717 h 1020986"/>
              <a:gd name="connsiteX37" fmla="*/ 684617 w 1033365"/>
              <a:gd name="connsiteY37" fmla="*/ 992937 h 1020986"/>
              <a:gd name="connsiteX38" fmla="*/ 718276 w 1033365"/>
              <a:gd name="connsiteY38" fmla="*/ 1009767 h 1020986"/>
              <a:gd name="connsiteX39" fmla="*/ 768765 w 1033365"/>
              <a:gd name="connsiteY39" fmla="*/ 1020986 h 1020986"/>
              <a:gd name="connsiteX40" fmla="*/ 892181 w 1033365"/>
              <a:gd name="connsiteY40" fmla="*/ 1004157 h 1020986"/>
              <a:gd name="connsiteX41" fmla="*/ 948279 w 1033365"/>
              <a:gd name="connsiteY41" fmla="*/ 959278 h 1020986"/>
              <a:gd name="connsiteX42" fmla="*/ 959498 w 1033365"/>
              <a:gd name="connsiteY42" fmla="*/ 942449 h 1020986"/>
              <a:gd name="connsiteX43" fmla="*/ 993157 w 1033365"/>
              <a:gd name="connsiteY43" fmla="*/ 903180 h 1020986"/>
              <a:gd name="connsiteX44" fmla="*/ 1015597 w 1033365"/>
              <a:gd name="connsiteY44" fmla="*/ 841472 h 1020986"/>
              <a:gd name="connsiteX45" fmla="*/ 1021206 w 1033365"/>
              <a:gd name="connsiteY45" fmla="*/ 802203 h 1020986"/>
              <a:gd name="connsiteX46" fmla="*/ 1032426 w 1033365"/>
              <a:gd name="connsiteY46" fmla="*/ 768544 h 1020986"/>
              <a:gd name="connsiteX47" fmla="*/ 1021206 w 1033365"/>
              <a:gd name="connsiteY47" fmla="*/ 544152 h 1020986"/>
              <a:gd name="connsiteX48" fmla="*/ 1009987 w 1033365"/>
              <a:gd name="connsiteY48" fmla="*/ 510493 h 1020986"/>
              <a:gd name="connsiteX49" fmla="*/ 998767 w 1033365"/>
              <a:gd name="connsiteY49" fmla="*/ 471224 h 1020986"/>
              <a:gd name="connsiteX50" fmla="*/ 965108 w 1033365"/>
              <a:gd name="connsiteY50" fmla="*/ 420736 h 1020986"/>
              <a:gd name="connsiteX51" fmla="*/ 953889 w 1033365"/>
              <a:gd name="connsiteY51" fmla="*/ 381467 h 1020986"/>
              <a:gd name="connsiteX52" fmla="*/ 925839 w 1033365"/>
              <a:gd name="connsiteY52" fmla="*/ 347808 h 1020986"/>
              <a:gd name="connsiteX53" fmla="*/ 909010 w 1033365"/>
              <a:gd name="connsiteY53" fmla="*/ 325369 h 1020986"/>
              <a:gd name="connsiteX54" fmla="*/ 875351 w 1033365"/>
              <a:gd name="connsiteY54" fmla="*/ 274881 h 1020986"/>
              <a:gd name="connsiteX55" fmla="*/ 852912 w 1033365"/>
              <a:gd name="connsiteY55" fmla="*/ 252441 h 1020986"/>
              <a:gd name="connsiteX56" fmla="*/ 847302 w 1033365"/>
              <a:gd name="connsiteY56" fmla="*/ 235612 h 1020986"/>
              <a:gd name="connsiteX57" fmla="*/ 824863 w 1033365"/>
              <a:gd name="connsiteY57" fmla="*/ 218783 h 1020986"/>
              <a:gd name="connsiteX58" fmla="*/ 819253 w 1033365"/>
              <a:gd name="connsiteY58" fmla="*/ 201953 h 1020986"/>
              <a:gd name="connsiteX59" fmla="*/ 779984 w 1033365"/>
              <a:gd name="connsiteY59" fmla="*/ 185124 h 1020986"/>
              <a:gd name="connsiteX60" fmla="*/ 768765 w 1033365"/>
              <a:gd name="connsiteY60" fmla="*/ 168294 h 1020986"/>
              <a:gd name="connsiteX61" fmla="*/ 751935 w 1033365"/>
              <a:gd name="connsiteY61" fmla="*/ 162684 h 1020986"/>
              <a:gd name="connsiteX62" fmla="*/ 735106 w 1033365"/>
              <a:gd name="connsiteY62" fmla="*/ 151465 h 1020986"/>
              <a:gd name="connsiteX63" fmla="*/ 695837 w 1033365"/>
              <a:gd name="connsiteY63" fmla="*/ 134635 h 1020986"/>
              <a:gd name="connsiteX64" fmla="*/ 679008 w 1033365"/>
              <a:gd name="connsiteY64" fmla="*/ 112196 h 1020986"/>
              <a:gd name="connsiteX65" fmla="*/ 656568 w 1033365"/>
              <a:gd name="connsiteY65" fmla="*/ 106586 h 1020986"/>
              <a:gd name="connsiteX66" fmla="*/ 617300 w 1033365"/>
              <a:gd name="connsiteY66" fmla="*/ 89757 h 1020986"/>
              <a:gd name="connsiteX67" fmla="*/ 600470 w 1033365"/>
              <a:gd name="connsiteY67" fmla="*/ 72927 h 1020986"/>
              <a:gd name="connsiteX68" fmla="*/ 572421 w 1033365"/>
              <a:gd name="connsiteY68" fmla="*/ 67317 h 1020986"/>
              <a:gd name="connsiteX69" fmla="*/ 555592 w 1033365"/>
              <a:gd name="connsiteY69" fmla="*/ 61708 h 1020986"/>
              <a:gd name="connsiteX70" fmla="*/ 527543 w 1033365"/>
              <a:gd name="connsiteY70" fmla="*/ 50488 h 1020986"/>
              <a:gd name="connsiteX71" fmla="*/ 505103 w 1033365"/>
              <a:gd name="connsiteY71" fmla="*/ 44878 h 1020986"/>
              <a:gd name="connsiteX72" fmla="*/ 454615 w 1033365"/>
              <a:gd name="connsiteY72" fmla="*/ 28049 h 1020986"/>
              <a:gd name="connsiteX73" fmla="*/ 432176 w 1033365"/>
              <a:gd name="connsiteY73" fmla="*/ 22439 h 1020986"/>
              <a:gd name="connsiteX74" fmla="*/ 415346 w 1033365"/>
              <a:gd name="connsiteY74" fmla="*/ 16829 h 1020986"/>
              <a:gd name="connsiteX75" fmla="*/ 381687 w 1033365"/>
              <a:gd name="connsiteY75" fmla="*/ 11219 h 1020986"/>
              <a:gd name="connsiteX76" fmla="*/ 359248 w 1033365"/>
              <a:gd name="connsiteY76" fmla="*/ 5610 h 1020986"/>
              <a:gd name="connsiteX77" fmla="*/ 331199 w 1033365"/>
              <a:gd name="connsiteY77" fmla="*/ 0 h 1020986"/>
              <a:gd name="connsiteX78" fmla="*/ 174124 w 1033365"/>
              <a:gd name="connsiteY78" fmla="*/ 5610 h 1020986"/>
              <a:gd name="connsiteX79" fmla="*/ 157295 w 1033365"/>
              <a:gd name="connsiteY79" fmla="*/ 11219 h 1020986"/>
              <a:gd name="connsiteX80" fmla="*/ 134855 w 1033365"/>
              <a:gd name="connsiteY80" fmla="*/ 16829 h 1020986"/>
              <a:gd name="connsiteX81" fmla="*/ 101197 w 1033365"/>
              <a:gd name="connsiteY81" fmla="*/ 28049 h 1020986"/>
              <a:gd name="connsiteX82" fmla="*/ 89977 w 1033365"/>
              <a:gd name="connsiteY82" fmla="*/ 44878 h 1020986"/>
              <a:gd name="connsiteX83" fmla="*/ 73147 w 1033365"/>
              <a:gd name="connsiteY83" fmla="*/ 50488 h 1020986"/>
              <a:gd name="connsiteX84" fmla="*/ 56318 w 1033365"/>
              <a:gd name="connsiteY84" fmla="*/ 61708 h 1020986"/>
              <a:gd name="connsiteX85" fmla="*/ 11439 w 1033365"/>
              <a:gd name="connsiteY85" fmla="*/ 95367 h 1020986"/>
              <a:gd name="connsiteX86" fmla="*/ 220 w 1033365"/>
              <a:gd name="connsiteY86" fmla="*/ 112196 h 1020986"/>
              <a:gd name="connsiteX87" fmla="*/ 5830 w 1033365"/>
              <a:gd name="connsiteY87" fmla="*/ 145855 h 1020986"/>
              <a:gd name="connsiteX88" fmla="*/ 11439 w 1033365"/>
              <a:gd name="connsiteY88" fmla="*/ 134635 h 102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365" h="1020986">
                <a:moveTo>
                  <a:pt x="11439" y="134635"/>
                </a:moveTo>
                <a:cubicBezTo>
                  <a:pt x="17049" y="129025"/>
                  <a:pt x="32623" y="122005"/>
                  <a:pt x="39489" y="112196"/>
                </a:cubicBezTo>
                <a:cubicBezTo>
                  <a:pt x="46271" y="102507"/>
                  <a:pt x="39488" y="82277"/>
                  <a:pt x="50708" y="78537"/>
                </a:cubicBezTo>
                <a:cubicBezTo>
                  <a:pt x="67066" y="73084"/>
                  <a:pt x="74135" y="71610"/>
                  <a:pt x="89977" y="61708"/>
                </a:cubicBezTo>
                <a:cubicBezTo>
                  <a:pt x="94169" y="59088"/>
                  <a:pt x="121684" y="36900"/>
                  <a:pt x="129246" y="33659"/>
                </a:cubicBezTo>
                <a:cubicBezTo>
                  <a:pt x="142473" y="27991"/>
                  <a:pt x="181851" y="23739"/>
                  <a:pt x="190954" y="22439"/>
                </a:cubicBezTo>
                <a:cubicBezTo>
                  <a:pt x="405665" y="31028"/>
                  <a:pt x="277536" y="6654"/>
                  <a:pt x="353638" y="39268"/>
                </a:cubicBezTo>
                <a:cubicBezTo>
                  <a:pt x="368319" y="45560"/>
                  <a:pt x="408480" y="54381"/>
                  <a:pt x="415346" y="56098"/>
                </a:cubicBezTo>
                <a:lnTo>
                  <a:pt x="437785" y="61708"/>
                </a:lnTo>
                <a:cubicBezTo>
                  <a:pt x="466155" y="80619"/>
                  <a:pt x="446677" y="62661"/>
                  <a:pt x="460225" y="89757"/>
                </a:cubicBezTo>
                <a:cubicBezTo>
                  <a:pt x="463240" y="95787"/>
                  <a:pt x="467871" y="100869"/>
                  <a:pt x="471444" y="106586"/>
                </a:cubicBezTo>
                <a:cubicBezTo>
                  <a:pt x="477223" y="115832"/>
                  <a:pt x="483398" y="124883"/>
                  <a:pt x="488274" y="134635"/>
                </a:cubicBezTo>
                <a:cubicBezTo>
                  <a:pt x="493836" y="145758"/>
                  <a:pt x="497664" y="169452"/>
                  <a:pt x="499493" y="179514"/>
                </a:cubicBezTo>
                <a:cubicBezTo>
                  <a:pt x="513834" y="258394"/>
                  <a:pt x="496867" y="171996"/>
                  <a:pt x="510713" y="241222"/>
                </a:cubicBezTo>
                <a:cubicBezTo>
                  <a:pt x="508843" y="289840"/>
                  <a:pt x="507802" y="338498"/>
                  <a:pt x="505103" y="387077"/>
                </a:cubicBezTo>
                <a:cubicBezTo>
                  <a:pt x="503601" y="414106"/>
                  <a:pt x="500612" y="444309"/>
                  <a:pt x="493884" y="471224"/>
                </a:cubicBezTo>
                <a:cubicBezTo>
                  <a:pt x="492450" y="476961"/>
                  <a:pt x="489973" y="482390"/>
                  <a:pt x="488274" y="488054"/>
                </a:cubicBezTo>
                <a:cubicBezTo>
                  <a:pt x="484362" y="501093"/>
                  <a:pt x="480636" y="514189"/>
                  <a:pt x="477054" y="527322"/>
                </a:cubicBezTo>
                <a:cubicBezTo>
                  <a:pt x="475025" y="534761"/>
                  <a:pt x="474481" y="542675"/>
                  <a:pt x="471444" y="549762"/>
                </a:cubicBezTo>
                <a:cubicBezTo>
                  <a:pt x="468788" y="555959"/>
                  <a:pt x="463965" y="560981"/>
                  <a:pt x="460225" y="566591"/>
                </a:cubicBezTo>
                <a:cubicBezTo>
                  <a:pt x="456023" y="596007"/>
                  <a:pt x="454194" y="610979"/>
                  <a:pt x="449005" y="639519"/>
                </a:cubicBezTo>
                <a:cubicBezTo>
                  <a:pt x="447299" y="648900"/>
                  <a:pt x="446135" y="658435"/>
                  <a:pt x="443395" y="667568"/>
                </a:cubicBezTo>
                <a:cubicBezTo>
                  <a:pt x="440502" y="677213"/>
                  <a:pt x="435360" y="686064"/>
                  <a:pt x="432176" y="695617"/>
                </a:cubicBezTo>
                <a:cubicBezTo>
                  <a:pt x="429738" y="702931"/>
                  <a:pt x="428436" y="710576"/>
                  <a:pt x="426566" y="718056"/>
                </a:cubicBezTo>
                <a:cubicBezTo>
                  <a:pt x="430306" y="753585"/>
                  <a:pt x="431394" y="789494"/>
                  <a:pt x="437785" y="824643"/>
                </a:cubicBezTo>
                <a:cubicBezTo>
                  <a:pt x="438991" y="831276"/>
                  <a:pt x="443740" y="837260"/>
                  <a:pt x="449005" y="841472"/>
                </a:cubicBezTo>
                <a:cubicBezTo>
                  <a:pt x="453623" y="845166"/>
                  <a:pt x="460225" y="845212"/>
                  <a:pt x="465835" y="847082"/>
                </a:cubicBezTo>
                <a:cubicBezTo>
                  <a:pt x="471445" y="850822"/>
                  <a:pt x="476634" y="855287"/>
                  <a:pt x="482664" y="858302"/>
                </a:cubicBezTo>
                <a:cubicBezTo>
                  <a:pt x="487953" y="860946"/>
                  <a:pt x="494950" y="860126"/>
                  <a:pt x="499493" y="863911"/>
                </a:cubicBezTo>
                <a:cubicBezTo>
                  <a:pt x="506676" y="869897"/>
                  <a:pt x="509712" y="879740"/>
                  <a:pt x="516323" y="886351"/>
                </a:cubicBezTo>
                <a:cubicBezTo>
                  <a:pt x="522934" y="892962"/>
                  <a:pt x="531282" y="897570"/>
                  <a:pt x="538762" y="903180"/>
                </a:cubicBezTo>
                <a:cubicBezTo>
                  <a:pt x="542502" y="908790"/>
                  <a:pt x="544717" y="915798"/>
                  <a:pt x="549982" y="920010"/>
                </a:cubicBezTo>
                <a:cubicBezTo>
                  <a:pt x="554599" y="923704"/>
                  <a:pt x="561376" y="923290"/>
                  <a:pt x="566811" y="925619"/>
                </a:cubicBezTo>
                <a:cubicBezTo>
                  <a:pt x="574498" y="928913"/>
                  <a:pt x="581990" y="932690"/>
                  <a:pt x="589251" y="936839"/>
                </a:cubicBezTo>
                <a:cubicBezTo>
                  <a:pt x="595105" y="940184"/>
                  <a:pt x="600901" y="943743"/>
                  <a:pt x="606080" y="948059"/>
                </a:cubicBezTo>
                <a:cubicBezTo>
                  <a:pt x="624688" y="963566"/>
                  <a:pt x="618848" y="965663"/>
                  <a:pt x="639739" y="976108"/>
                </a:cubicBezTo>
                <a:cubicBezTo>
                  <a:pt x="645028" y="978752"/>
                  <a:pt x="651031" y="979641"/>
                  <a:pt x="656568" y="981717"/>
                </a:cubicBezTo>
                <a:cubicBezTo>
                  <a:pt x="665997" y="985253"/>
                  <a:pt x="675450" y="988770"/>
                  <a:pt x="684617" y="992937"/>
                </a:cubicBezTo>
                <a:cubicBezTo>
                  <a:pt x="696037" y="998128"/>
                  <a:pt x="706629" y="1005108"/>
                  <a:pt x="718276" y="1009767"/>
                </a:cubicBezTo>
                <a:cubicBezTo>
                  <a:pt x="726191" y="1012933"/>
                  <a:pt x="762558" y="1019744"/>
                  <a:pt x="768765" y="1020986"/>
                </a:cubicBezTo>
                <a:cubicBezTo>
                  <a:pt x="809904" y="1015376"/>
                  <a:pt x="851583" y="1012857"/>
                  <a:pt x="892181" y="1004157"/>
                </a:cubicBezTo>
                <a:cubicBezTo>
                  <a:pt x="922856" y="997584"/>
                  <a:pt x="931072" y="982220"/>
                  <a:pt x="948279" y="959278"/>
                </a:cubicBezTo>
                <a:cubicBezTo>
                  <a:pt x="952324" y="953884"/>
                  <a:pt x="955182" y="947628"/>
                  <a:pt x="959498" y="942449"/>
                </a:cubicBezTo>
                <a:cubicBezTo>
                  <a:pt x="975879" y="922791"/>
                  <a:pt x="979887" y="927507"/>
                  <a:pt x="993157" y="903180"/>
                </a:cubicBezTo>
                <a:cubicBezTo>
                  <a:pt x="1003465" y="884283"/>
                  <a:pt x="1011708" y="862862"/>
                  <a:pt x="1015597" y="841472"/>
                </a:cubicBezTo>
                <a:cubicBezTo>
                  <a:pt x="1017962" y="828463"/>
                  <a:pt x="1018233" y="815087"/>
                  <a:pt x="1021206" y="802203"/>
                </a:cubicBezTo>
                <a:cubicBezTo>
                  <a:pt x="1023865" y="790679"/>
                  <a:pt x="1032426" y="768544"/>
                  <a:pt x="1032426" y="768544"/>
                </a:cubicBezTo>
                <a:cubicBezTo>
                  <a:pt x="1031934" y="751335"/>
                  <a:pt x="1038872" y="608929"/>
                  <a:pt x="1021206" y="544152"/>
                </a:cubicBezTo>
                <a:cubicBezTo>
                  <a:pt x="1018094" y="532742"/>
                  <a:pt x="1013465" y="521797"/>
                  <a:pt x="1009987" y="510493"/>
                </a:cubicBezTo>
                <a:cubicBezTo>
                  <a:pt x="1005984" y="497481"/>
                  <a:pt x="1004003" y="483790"/>
                  <a:pt x="998767" y="471224"/>
                </a:cubicBezTo>
                <a:cubicBezTo>
                  <a:pt x="992003" y="454991"/>
                  <a:pt x="975724" y="434891"/>
                  <a:pt x="965108" y="420736"/>
                </a:cubicBezTo>
                <a:cubicBezTo>
                  <a:pt x="961368" y="407646"/>
                  <a:pt x="960343" y="393453"/>
                  <a:pt x="953889" y="381467"/>
                </a:cubicBezTo>
                <a:cubicBezTo>
                  <a:pt x="946965" y="368608"/>
                  <a:pt x="934963" y="359212"/>
                  <a:pt x="925839" y="347808"/>
                </a:cubicBezTo>
                <a:cubicBezTo>
                  <a:pt x="919998" y="340507"/>
                  <a:pt x="914332" y="333056"/>
                  <a:pt x="909010" y="325369"/>
                </a:cubicBezTo>
                <a:cubicBezTo>
                  <a:pt x="897497" y="308739"/>
                  <a:pt x="875351" y="274881"/>
                  <a:pt x="875351" y="274881"/>
                </a:cubicBezTo>
                <a:cubicBezTo>
                  <a:pt x="860391" y="230002"/>
                  <a:pt x="882830" y="282359"/>
                  <a:pt x="852912" y="252441"/>
                </a:cubicBezTo>
                <a:cubicBezTo>
                  <a:pt x="848731" y="248260"/>
                  <a:pt x="851088" y="240155"/>
                  <a:pt x="847302" y="235612"/>
                </a:cubicBezTo>
                <a:cubicBezTo>
                  <a:pt x="841316" y="228430"/>
                  <a:pt x="832343" y="224393"/>
                  <a:pt x="824863" y="218783"/>
                </a:cubicBezTo>
                <a:cubicBezTo>
                  <a:pt x="822993" y="213173"/>
                  <a:pt x="822947" y="206571"/>
                  <a:pt x="819253" y="201953"/>
                </a:cubicBezTo>
                <a:cubicBezTo>
                  <a:pt x="809567" y="189845"/>
                  <a:pt x="793460" y="188492"/>
                  <a:pt x="779984" y="185124"/>
                </a:cubicBezTo>
                <a:cubicBezTo>
                  <a:pt x="776244" y="179514"/>
                  <a:pt x="774030" y="172506"/>
                  <a:pt x="768765" y="168294"/>
                </a:cubicBezTo>
                <a:cubicBezTo>
                  <a:pt x="764147" y="164600"/>
                  <a:pt x="757224" y="165329"/>
                  <a:pt x="751935" y="162684"/>
                </a:cubicBezTo>
                <a:cubicBezTo>
                  <a:pt x="745905" y="159669"/>
                  <a:pt x="740960" y="154810"/>
                  <a:pt x="735106" y="151465"/>
                </a:cubicBezTo>
                <a:cubicBezTo>
                  <a:pt x="715696" y="140374"/>
                  <a:pt x="714718" y="140929"/>
                  <a:pt x="695837" y="134635"/>
                </a:cubicBezTo>
                <a:cubicBezTo>
                  <a:pt x="690227" y="127155"/>
                  <a:pt x="686616" y="117630"/>
                  <a:pt x="679008" y="112196"/>
                </a:cubicBezTo>
                <a:cubicBezTo>
                  <a:pt x="672734" y="107715"/>
                  <a:pt x="663982" y="108704"/>
                  <a:pt x="656568" y="106586"/>
                </a:cubicBezTo>
                <a:cubicBezTo>
                  <a:pt x="637311" y="101084"/>
                  <a:pt x="637243" y="99728"/>
                  <a:pt x="617300" y="89757"/>
                </a:cubicBezTo>
                <a:cubicBezTo>
                  <a:pt x="611690" y="84147"/>
                  <a:pt x="607566" y="76475"/>
                  <a:pt x="600470" y="72927"/>
                </a:cubicBezTo>
                <a:cubicBezTo>
                  <a:pt x="591942" y="68663"/>
                  <a:pt x="581671" y="69629"/>
                  <a:pt x="572421" y="67317"/>
                </a:cubicBezTo>
                <a:cubicBezTo>
                  <a:pt x="566684" y="65883"/>
                  <a:pt x="561129" y="63784"/>
                  <a:pt x="555592" y="61708"/>
                </a:cubicBezTo>
                <a:cubicBezTo>
                  <a:pt x="546163" y="58172"/>
                  <a:pt x="537096" y="53672"/>
                  <a:pt x="527543" y="50488"/>
                </a:cubicBezTo>
                <a:cubicBezTo>
                  <a:pt x="520228" y="48050"/>
                  <a:pt x="512472" y="47145"/>
                  <a:pt x="505103" y="44878"/>
                </a:cubicBezTo>
                <a:cubicBezTo>
                  <a:pt x="488148" y="39661"/>
                  <a:pt x="471825" y="32352"/>
                  <a:pt x="454615" y="28049"/>
                </a:cubicBezTo>
                <a:cubicBezTo>
                  <a:pt x="447135" y="26179"/>
                  <a:pt x="439589" y="24557"/>
                  <a:pt x="432176" y="22439"/>
                </a:cubicBezTo>
                <a:cubicBezTo>
                  <a:pt x="426490" y="20814"/>
                  <a:pt x="421119" y="18112"/>
                  <a:pt x="415346" y="16829"/>
                </a:cubicBezTo>
                <a:cubicBezTo>
                  <a:pt x="404242" y="14361"/>
                  <a:pt x="392841" y="13450"/>
                  <a:pt x="381687" y="11219"/>
                </a:cubicBezTo>
                <a:cubicBezTo>
                  <a:pt x="374127" y="9707"/>
                  <a:pt x="366774" y="7282"/>
                  <a:pt x="359248" y="5610"/>
                </a:cubicBezTo>
                <a:cubicBezTo>
                  <a:pt x="349940" y="3542"/>
                  <a:pt x="340549" y="1870"/>
                  <a:pt x="331199" y="0"/>
                </a:cubicBezTo>
                <a:cubicBezTo>
                  <a:pt x="278841" y="1870"/>
                  <a:pt x="226407" y="2237"/>
                  <a:pt x="174124" y="5610"/>
                </a:cubicBezTo>
                <a:cubicBezTo>
                  <a:pt x="168223" y="5991"/>
                  <a:pt x="162981" y="9595"/>
                  <a:pt x="157295" y="11219"/>
                </a:cubicBezTo>
                <a:cubicBezTo>
                  <a:pt x="149881" y="13337"/>
                  <a:pt x="142240" y="14613"/>
                  <a:pt x="134855" y="16829"/>
                </a:cubicBezTo>
                <a:cubicBezTo>
                  <a:pt x="123528" y="20227"/>
                  <a:pt x="101197" y="28049"/>
                  <a:pt x="101197" y="28049"/>
                </a:cubicBezTo>
                <a:cubicBezTo>
                  <a:pt x="97457" y="33659"/>
                  <a:pt x="95242" y="40666"/>
                  <a:pt x="89977" y="44878"/>
                </a:cubicBezTo>
                <a:cubicBezTo>
                  <a:pt x="85359" y="48572"/>
                  <a:pt x="78436" y="47843"/>
                  <a:pt x="73147" y="50488"/>
                </a:cubicBezTo>
                <a:cubicBezTo>
                  <a:pt x="67117" y="53503"/>
                  <a:pt x="61771" y="57742"/>
                  <a:pt x="56318" y="61708"/>
                </a:cubicBezTo>
                <a:cubicBezTo>
                  <a:pt x="41195" y="72707"/>
                  <a:pt x="26399" y="84147"/>
                  <a:pt x="11439" y="95367"/>
                </a:cubicBezTo>
                <a:cubicBezTo>
                  <a:pt x="7699" y="100977"/>
                  <a:pt x="964" y="105495"/>
                  <a:pt x="220" y="112196"/>
                </a:cubicBezTo>
                <a:cubicBezTo>
                  <a:pt x="-1036" y="123501"/>
                  <a:pt x="3363" y="134751"/>
                  <a:pt x="5830" y="145855"/>
                </a:cubicBezTo>
                <a:cubicBezTo>
                  <a:pt x="12030" y="173758"/>
                  <a:pt x="5829" y="140245"/>
                  <a:pt x="11439" y="134635"/>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フリーフォーム 12"/>
          <p:cNvSpPr/>
          <p:nvPr/>
        </p:nvSpPr>
        <p:spPr>
          <a:xfrm>
            <a:off x="1323475" y="1693212"/>
            <a:ext cx="350083" cy="1194891"/>
          </a:xfrm>
          <a:custGeom>
            <a:avLst/>
            <a:gdLst>
              <a:gd name="connsiteX0" fmla="*/ 299595 w 350083"/>
              <a:gd name="connsiteY0" fmla="*/ 1121964 h 1194891"/>
              <a:gd name="connsiteX1" fmla="*/ 293985 w 350083"/>
              <a:gd name="connsiteY1" fmla="*/ 1093914 h 1194891"/>
              <a:gd name="connsiteX2" fmla="*/ 282765 w 350083"/>
              <a:gd name="connsiteY2" fmla="*/ 1071475 h 1194891"/>
              <a:gd name="connsiteX3" fmla="*/ 277155 w 350083"/>
              <a:gd name="connsiteY3" fmla="*/ 1026597 h 1194891"/>
              <a:gd name="connsiteX4" fmla="*/ 265936 w 350083"/>
              <a:gd name="connsiteY4" fmla="*/ 992938 h 1194891"/>
              <a:gd name="connsiteX5" fmla="*/ 260326 w 350083"/>
              <a:gd name="connsiteY5" fmla="*/ 970498 h 1194891"/>
              <a:gd name="connsiteX6" fmla="*/ 249106 w 350083"/>
              <a:gd name="connsiteY6" fmla="*/ 936840 h 1194891"/>
              <a:gd name="connsiteX7" fmla="*/ 232277 w 350083"/>
              <a:gd name="connsiteY7" fmla="*/ 908790 h 1194891"/>
              <a:gd name="connsiteX8" fmla="*/ 221057 w 350083"/>
              <a:gd name="connsiteY8" fmla="*/ 875132 h 1194891"/>
              <a:gd name="connsiteX9" fmla="*/ 215448 w 350083"/>
              <a:gd name="connsiteY9" fmla="*/ 858302 h 1194891"/>
              <a:gd name="connsiteX10" fmla="*/ 204228 w 350083"/>
              <a:gd name="connsiteY10" fmla="*/ 841473 h 1194891"/>
              <a:gd name="connsiteX11" fmla="*/ 193008 w 350083"/>
              <a:gd name="connsiteY11" fmla="*/ 813424 h 1194891"/>
              <a:gd name="connsiteX12" fmla="*/ 176179 w 350083"/>
              <a:gd name="connsiteY12" fmla="*/ 762935 h 1194891"/>
              <a:gd name="connsiteX13" fmla="*/ 142520 w 350083"/>
              <a:gd name="connsiteY13" fmla="*/ 706837 h 1194891"/>
              <a:gd name="connsiteX14" fmla="*/ 136910 w 350083"/>
              <a:gd name="connsiteY14" fmla="*/ 690008 h 1194891"/>
              <a:gd name="connsiteX15" fmla="*/ 120081 w 350083"/>
              <a:gd name="connsiteY15" fmla="*/ 650739 h 1194891"/>
              <a:gd name="connsiteX16" fmla="*/ 114471 w 350083"/>
              <a:gd name="connsiteY16" fmla="*/ 628300 h 1194891"/>
              <a:gd name="connsiteX17" fmla="*/ 97641 w 350083"/>
              <a:gd name="connsiteY17" fmla="*/ 617080 h 1194891"/>
              <a:gd name="connsiteX18" fmla="*/ 92032 w 350083"/>
              <a:gd name="connsiteY18" fmla="*/ 600251 h 1194891"/>
              <a:gd name="connsiteX19" fmla="*/ 86422 w 350083"/>
              <a:gd name="connsiteY19" fmla="*/ 577811 h 1194891"/>
              <a:gd name="connsiteX20" fmla="*/ 75202 w 350083"/>
              <a:gd name="connsiteY20" fmla="*/ 549762 h 1194891"/>
              <a:gd name="connsiteX21" fmla="*/ 52763 w 350083"/>
              <a:gd name="connsiteY21" fmla="*/ 504884 h 1194891"/>
              <a:gd name="connsiteX22" fmla="*/ 35933 w 350083"/>
              <a:gd name="connsiteY22" fmla="*/ 465615 h 1194891"/>
              <a:gd name="connsiteX23" fmla="*/ 24714 w 350083"/>
              <a:gd name="connsiteY23" fmla="*/ 409517 h 1194891"/>
              <a:gd name="connsiteX24" fmla="*/ 19104 w 350083"/>
              <a:gd name="connsiteY24" fmla="*/ 381468 h 1194891"/>
              <a:gd name="connsiteX25" fmla="*/ 7884 w 350083"/>
              <a:gd name="connsiteY25" fmla="*/ 364638 h 1194891"/>
              <a:gd name="connsiteX26" fmla="*/ 13494 w 350083"/>
              <a:gd name="connsiteY26" fmla="*/ 95367 h 1194891"/>
              <a:gd name="connsiteX27" fmla="*/ 24714 w 350083"/>
              <a:gd name="connsiteY27" fmla="*/ 50489 h 1194891"/>
              <a:gd name="connsiteX28" fmla="*/ 41543 w 350083"/>
              <a:gd name="connsiteY28" fmla="*/ 39269 h 1194891"/>
              <a:gd name="connsiteX29" fmla="*/ 47153 w 350083"/>
              <a:gd name="connsiteY29" fmla="*/ 22440 h 1194891"/>
              <a:gd name="connsiteX30" fmla="*/ 69592 w 350083"/>
              <a:gd name="connsiteY30" fmla="*/ 16830 h 1194891"/>
              <a:gd name="connsiteX31" fmla="*/ 108861 w 350083"/>
              <a:gd name="connsiteY31" fmla="*/ 0 h 1194891"/>
              <a:gd name="connsiteX32" fmla="*/ 204228 w 350083"/>
              <a:gd name="connsiteY32" fmla="*/ 11220 h 1194891"/>
              <a:gd name="connsiteX33" fmla="*/ 221057 w 350083"/>
              <a:gd name="connsiteY33" fmla="*/ 22440 h 1194891"/>
              <a:gd name="connsiteX34" fmla="*/ 265936 w 350083"/>
              <a:gd name="connsiteY34" fmla="*/ 61708 h 1194891"/>
              <a:gd name="connsiteX35" fmla="*/ 265936 w 350083"/>
              <a:gd name="connsiteY35" fmla="*/ 61708 h 1194891"/>
              <a:gd name="connsiteX36" fmla="*/ 305205 w 350083"/>
              <a:gd name="connsiteY36" fmla="*/ 106587 h 1194891"/>
              <a:gd name="connsiteX37" fmla="*/ 316424 w 350083"/>
              <a:gd name="connsiteY37" fmla="*/ 140246 h 1194891"/>
              <a:gd name="connsiteX38" fmla="*/ 327644 w 350083"/>
              <a:gd name="connsiteY38" fmla="*/ 185124 h 1194891"/>
              <a:gd name="connsiteX39" fmla="*/ 338863 w 350083"/>
              <a:gd name="connsiteY39" fmla="*/ 201954 h 1194891"/>
              <a:gd name="connsiteX40" fmla="*/ 333254 w 350083"/>
              <a:gd name="connsiteY40" fmla="*/ 342199 h 1194891"/>
              <a:gd name="connsiteX41" fmla="*/ 322034 w 350083"/>
              <a:gd name="connsiteY41" fmla="*/ 364638 h 1194891"/>
              <a:gd name="connsiteX42" fmla="*/ 316424 w 350083"/>
              <a:gd name="connsiteY42" fmla="*/ 381468 h 1194891"/>
              <a:gd name="connsiteX43" fmla="*/ 305205 w 350083"/>
              <a:gd name="connsiteY43" fmla="*/ 431956 h 1194891"/>
              <a:gd name="connsiteX44" fmla="*/ 282765 w 350083"/>
              <a:gd name="connsiteY44" fmla="*/ 482444 h 1194891"/>
              <a:gd name="connsiteX45" fmla="*/ 271546 w 350083"/>
              <a:gd name="connsiteY45" fmla="*/ 544152 h 1194891"/>
              <a:gd name="connsiteX46" fmla="*/ 260326 w 350083"/>
              <a:gd name="connsiteY46" fmla="*/ 572202 h 1194891"/>
              <a:gd name="connsiteX47" fmla="*/ 265936 w 350083"/>
              <a:gd name="connsiteY47" fmla="*/ 819033 h 1194891"/>
              <a:gd name="connsiteX48" fmla="*/ 293985 w 350083"/>
              <a:gd name="connsiteY48" fmla="*/ 914400 h 1194891"/>
              <a:gd name="connsiteX49" fmla="*/ 305205 w 350083"/>
              <a:gd name="connsiteY49" fmla="*/ 948059 h 1194891"/>
              <a:gd name="connsiteX50" fmla="*/ 316424 w 350083"/>
              <a:gd name="connsiteY50" fmla="*/ 981718 h 1194891"/>
              <a:gd name="connsiteX51" fmla="*/ 327644 w 350083"/>
              <a:gd name="connsiteY51" fmla="*/ 1004157 h 1194891"/>
              <a:gd name="connsiteX52" fmla="*/ 338863 w 350083"/>
              <a:gd name="connsiteY52" fmla="*/ 1020987 h 1194891"/>
              <a:gd name="connsiteX53" fmla="*/ 350083 w 350083"/>
              <a:gd name="connsiteY53" fmla="*/ 1054646 h 1194891"/>
              <a:gd name="connsiteX54" fmla="*/ 344473 w 350083"/>
              <a:gd name="connsiteY54" fmla="*/ 1088305 h 1194891"/>
              <a:gd name="connsiteX55" fmla="*/ 333254 w 350083"/>
              <a:gd name="connsiteY55" fmla="*/ 1116354 h 1194891"/>
              <a:gd name="connsiteX56" fmla="*/ 322034 w 350083"/>
              <a:gd name="connsiteY56" fmla="*/ 1150013 h 1194891"/>
              <a:gd name="connsiteX57" fmla="*/ 316424 w 350083"/>
              <a:gd name="connsiteY57" fmla="*/ 1166842 h 1194891"/>
              <a:gd name="connsiteX58" fmla="*/ 310814 w 350083"/>
              <a:gd name="connsiteY58" fmla="*/ 1194891 h 1194891"/>
              <a:gd name="connsiteX59" fmla="*/ 282765 w 350083"/>
              <a:gd name="connsiteY59" fmla="*/ 1150013 h 1194891"/>
              <a:gd name="connsiteX60" fmla="*/ 271546 w 350083"/>
              <a:gd name="connsiteY60" fmla="*/ 1116354 h 1194891"/>
              <a:gd name="connsiteX61" fmla="*/ 254716 w 350083"/>
              <a:gd name="connsiteY61" fmla="*/ 1105134 h 1194891"/>
              <a:gd name="connsiteX62" fmla="*/ 299595 w 350083"/>
              <a:gd name="connsiteY62" fmla="*/ 1121964 h 11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0083" h="1194891">
                <a:moveTo>
                  <a:pt x="299595" y="1121964"/>
                </a:moveTo>
                <a:cubicBezTo>
                  <a:pt x="306140" y="1120094"/>
                  <a:pt x="297000" y="1102960"/>
                  <a:pt x="293985" y="1093914"/>
                </a:cubicBezTo>
                <a:cubicBezTo>
                  <a:pt x="291340" y="1085981"/>
                  <a:pt x="284793" y="1079588"/>
                  <a:pt x="282765" y="1071475"/>
                </a:cubicBezTo>
                <a:cubicBezTo>
                  <a:pt x="279108" y="1056849"/>
                  <a:pt x="280314" y="1041338"/>
                  <a:pt x="277155" y="1026597"/>
                </a:cubicBezTo>
                <a:cubicBezTo>
                  <a:pt x="274677" y="1015033"/>
                  <a:pt x="268804" y="1004411"/>
                  <a:pt x="265936" y="992938"/>
                </a:cubicBezTo>
                <a:cubicBezTo>
                  <a:pt x="264066" y="985458"/>
                  <a:pt x="262542" y="977883"/>
                  <a:pt x="260326" y="970498"/>
                </a:cubicBezTo>
                <a:cubicBezTo>
                  <a:pt x="256928" y="959171"/>
                  <a:pt x="255190" y="946981"/>
                  <a:pt x="249106" y="936840"/>
                </a:cubicBezTo>
                <a:cubicBezTo>
                  <a:pt x="243496" y="927490"/>
                  <a:pt x="236789" y="918716"/>
                  <a:pt x="232277" y="908790"/>
                </a:cubicBezTo>
                <a:cubicBezTo>
                  <a:pt x="227383" y="898024"/>
                  <a:pt x="224797" y="886351"/>
                  <a:pt x="221057" y="875132"/>
                </a:cubicBezTo>
                <a:cubicBezTo>
                  <a:pt x="219187" y="869522"/>
                  <a:pt x="218728" y="863222"/>
                  <a:pt x="215448" y="858302"/>
                </a:cubicBezTo>
                <a:cubicBezTo>
                  <a:pt x="211708" y="852692"/>
                  <a:pt x="207243" y="847503"/>
                  <a:pt x="204228" y="841473"/>
                </a:cubicBezTo>
                <a:cubicBezTo>
                  <a:pt x="199724" y="832466"/>
                  <a:pt x="196395" y="822907"/>
                  <a:pt x="193008" y="813424"/>
                </a:cubicBezTo>
                <a:cubicBezTo>
                  <a:pt x="187041" y="796718"/>
                  <a:pt x="185306" y="778147"/>
                  <a:pt x="176179" y="762935"/>
                </a:cubicBezTo>
                <a:cubicBezTo>
                  <a:pt x="164959" y="744236"/>
                  <a:pt x="149416" y="727525"/>
                  <a:pt x="142520" y="706837"/>
                </a:cubicBezTo>
                <a:cubicBezTo>
                  <a:pt x="140650" y="701227"/>
                  <a:pt x="139239" y="695443"/>
                  <a:pt x="136910" y="690008"/>
                </a:cubicBezTo>
                <a:cubicBezTo>
                  <a:pt x="124085" y="660084"/>
                  <a:pt x="127599" y="677054"/>
                  <a:pt x="120081" y="650739"/>
                </a:cubicBezTo>
                <a:cubicBezTo>
                  <a:pt x="117963" y="643326"/>
                  <a:pt x="118748" y="634715"/>
                  <a:pt x="114471" y="628300"/>
                </a:cubicBezTo>
                <a:cubicBezTo>
                  <a:pt x="110731" y="622690"/>
                  <a:pt x="103251" y="620820"/>
                  <a:pt x="97641" y="617080"/>
                </a:cubicBezTo>
                <a:cubicBezTo>
                  <a:pt x="95771" y="611470"/>
                  <a:pt x="93656" y="605937"/>
                  <a:pt x="92032" y="600251"/>
                </a:cubicBezTo>
                <a:cubicBezTo>
                  <a:pt x="89914" y="592837"/>
                  <a:pt x="88860" y="585126"/>
                  <a:pt x="86422" y="577811"/>
                </a:cubicBezTo>
                <a:cubicBezTo>
                  <a:pt x="83238" y="568258"/>
                  <a:pt x="79422" y="558905"/>
                  <a:pt x="75202" y="549762"/>
                </a:cubicBezTo>
                <a:cubicBezTo>
                  <a:pt x="68193" y="534576"/>
                  <a:pt x="56819" y="521110"/>
                  <a:pt x="52763" y="504884"/>
                </a:cubicBezTo>
                <a:cubicBezTo>
                  <a:pt x="45518" y="475903"/>
                  <a:pt x="51430" y="488859"/>
                  <a:pt x="35933" y="465615"/>
                </a:cubicBezTo>
                <a:cubicBezTo>
                  <a:pt x="22193" y="369417"/>
                  <a:pt x="37768" y="461731"/>
                  <a:pt x="24714" y="409517"/>
                </a:cubicBezTo>
                <a:cubicBezTo>
                  <a:pt x="22401" y="400267"/>
                  <a:pt x="22452" y="390396"/>
                  <a:pt x="19104" y="381468"/>
                </a:cubicBezTo>
                <a:cubicBezTo>
                  <a:pt x="16737" y="375155"/>
                  <a:pt x="11624" y="370248"/>
                  <a:pt x="7884" y="364638"/>
                </a:cubicBezTo>
                <a:cubicBezTo>
                  <a:pt x="-5216" y="246725"/>
                  <a:pt x="-1061" y="308841"/>
                  <a:pt x="13494" y="95367"/>
                </a:cubicBezTo>
                <a:cubicBezTo>
                  <a:pt x="13572" y="94221"/>
                  <a:pt x="20239" y="56083"/>
                  <a:pt x="24714" y="50489"/>
                </a:cubicBezTo>
                <a:cubicBezTo>
                  <a:pt x="28926" y="45224"/>
                  <a:pt x="35933" y="43009"/>
                  <a:pt x="41543" y="39269"/>
                </a:cubicBezTo>
                <a:cubicBezTo>
                  <a:pt x="43413" y="33659"/>
                  <a:pt x="42536" y="26134"/>
                  <a:pt x="47153" y="22440"/>
                </a:cubicBezTo>
                <a:cubicBezTo>
                  <a:pt x="53173" y="17624"/>
                  <a:pt x="62506" y="19867"/>
                  <a:pt x="69592" y="16830"/>
                </a:cubicBezTo>
                <a:cubicBezTo>
                  <a:pt x="123829" y="-6415"/>
                  <a:pt x="44442" y="16106"/>
                  <a:pt x="108861" y="0"/>
                </a:cubicBezTo>
                <a:cubicBezTo>
                  <a:pt x="121268" y="886"/>
                  <a:pt x="178728" y="-1530"/>
                  <a:pt x="204228" y="11220"/>
                </a:cubicBezTo>
                <a:cubicBezTo>
                  <a:pt x="210258" y="14235"/>
                  <a:pt x="215447" y="18700"/>
                  <a:pt x="221057" y="22440"/>
                </a:cubicBezTo>
                <a:cubicBezTo>
                  <a:pt x="239757" y="50488"/>
                  <a:pt x="226667" y="35529"/>
                  <a:pt x="265936" y="61708"/>
                </a:cubicBezTo>
                <a:lnTo>
                  <a:pt x="265936" y="61708"/>
                </a:lnTo>
                <a:lnTo>
                  <a:pt x="305205" y="106587"/>
                </a:lnTo>
                <a:cubicBezTo>
                  <a:pt x="308945" y="117807"/>
                  <a:pt x="313556" y="128773"/>
                  <a:pt x="316424" y="140246"/>
                </a:cubicBezTo>
                <a:cubicBezTo>
                  <a:pt x="320164" y="155205"/>
                  <a:pt x="322374" y="170633"/>
                  <a:pt x="327644" y="185124"/>
                </a:cubicBezTo>
                <a:cubicBezTo>
                  <a:pt x="329948" y="191460"/>
                  <a:pt x="335123" y="196344"/>
                  <a:pt x="338863" y="201954"/>
                </a:cubicBezTo>
                <a:cubicBezTo>
                  <a:pt x="336993" y="248702"/>
                  <a:pt x="338068" y="295662"/>
                  <a:pt x="333254" y="342199"/>
                </a:cubicBezTo>
                <a:cubicBezTo>
                  <a:pt x="332394" y="350517"/>
                  <a:pt x="325328" y="356952"/>
                  <a:pt x="322034" y="364638"/>
                </a:cubicBezTo>
                <a:cubicBezTo>
                  <a:pt x="319705" y="370073"/>
                  <a:pt x="317858" y="375731"/>
                  <a:pt x="316424" y="381468"/>
                </a:cubicBezTo>
                <a:cubicBezTo>
                  <a:pt x="313761" y="392119"/>
                  <a:pt x="309520" y="420448"/>
                  <a:pt x="305205" y="431956"/>
                </a:cubicBezTo>
                <a:cubicBezTo>
                  <a:pt x="275871" y="510182"/>
                  <a:pt x="313481" y="390299"/>
                  <a:pt x="282765" y="482444"/>
                </a:cubicBezTo>
                <a:cubicBezTo>
                  <a:pt x="271043" y="517608"/>
                  <a:pt x="283226" y="497429"/>
                  <a:pt x="271546" y="544152"/>
                </a:cubicBezTo>
                <a:cubicBezTo>
                  <a:pt x="269104" y="553922"/>
                  <a:pt x="264066" y="562852"/>
                  <a:pt x="260326" y="572202"/>
                </a:cubicBezTo>
                <a:cubicBezTo>
                  <a:pt x="262196" y="654479"/>
                  <a:pt x="261196" y="736871"/>
                  <a:pt x="265936" y="819033"/>
                </a:cubicBezTo>
                <a:cubicBezTo>
                  <a:pt x="267019" y="837810"/>
                  <a:pt x="288889" y="899111"/>
                  <a:pt x="293985" y="914400"/>
                </a:cubicBezTo>
                <a:lnTo>
                  <a:pt x="305205" y="948059"/>
                </a:lnTo>
                <a:cubicBezTo>
                  <a:pt x="305209" y="948070"/>
                  <a:pt x="316419" y="981707"/>
                  <a:pt x="316424" y="981718"/>
                </a:cubicBezTo>
                <a:cubicBezTo>
                  <a:pt x="320164" y="989198"/>
                  <a:pt x="323495" y="996896"/>
                  <a:pt x="327644" y="1004157"/>
                </a:cubicBezTo>
                <a:cubicBezTo>
                  <a:pt x="330989" y="1010011"/>
                  <a:pt x="336125" y="1014826"/>
                  <a:pt x="338863" y="1020987"/>
                </a:cubicBezTo>
                <a:cubicBezTo>
                  <a:pt x="343666" y="1031794"/>
                  <a:pt x="350083" y="1054646"/>
                  <a:pt x="350083" y="1054646"/>
                </a:cubicBezTo>
                <a:cubicBezTo>
                  <a:pt x="348213" y="1065866"/>
                  <a:pt x="347466" y="1077331"/>
                  <a:pt x="344473" y="1088305"/>
                </a:cubicBezTo>
                <a:cubicBezTo>
                  <a:pt x="341824" y="1098020"/>
                  <a:pt x="336695" y="1106890"/>
                  <a:pt x="333254" y="1116354"/>
                </a:cubicBezTo>
                <a:cubicBezTo>
                  <a:pt x="329212" y="1127469"/>
                  <a:pt x="325774" y="1138793"/>
                  <a:pt x="322034" y="1150013"/>
                </a:cubicBezTo>
                <a:cubicBezTo>
                  <a:pt x="320164" y="1155623"/>
                  <a:pt x="317584" y="1161044"/>
                  <a:pt x="316424" y="1166842"/>
                </a:cubicBezTo>
                <a:lnTo>
                  <a:pt x="310814" y="1194891"/>
                </a:lnTo>
                <a:cubicBezTo>
                  <a:pt x="303111" y="1183337"/>
                  <a:pt x="287595" y="1160640"/>
                  <a:pt x="282765" y="1150013"/>
                </a:cubicBezTo>
                <a:cubicBezTo>
                  <a:pt x="277871" y="1139247"/>
                  <a:pt x="281386" y="1122914"/>
                  <a:pt x="271546" y="1116354"/>
                </a:cubicBezTo>
                <a:cubicBezTo>
                  <a:pt x="265936" y="1112614"/>
                  <a:pt x="249949" y="1109902"/>
                  <a:pt x="254716" y="1105134"/>
                </a:cubicBezTo>
                <a:cubicBezTo>
                  <a:pt x="278969" y="1080877"/>
                  <a:pt x="293050" y="1123834"/>
                  <a:pt x="299595" y="1121964"/>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7" name="フリーフォーム 16"/>
          <p:cNvSpPr/>
          <p:nvPr/>
        </p:nvSpPr>
        <p:spPr>
          <a:xfrm>
            <a:off x="1617429" y="1637114"/>
            <a:ext cx="639550" cy="1077504"/>
          </a:xfrm>
          <a:custGeom>
            <a:avLst/>
            <a:gdLst>
              <a:gd name="connsiteX0" fmla="*/ 5641 w 639550"/>
              <a:gd name="connsiteY0" fmla="*/ 1077085 h 1077504"/>
              <a:gd name="connsiteX1" fmla="*/ 5641 w 639550"/>
              <a:gd name="connsiteY1" fmla="*/ 959279 h 1077504"/>
              <a:gd name="connsiteX2" fmla="*/ 33690 w 639550"/>
              <a:gd name="connsiteY2" fmla="*/ 914400 h 1077504"/>
              <a:gd name="connsiteX3" fmla="*/ 50519 w 639550"/>
              <a:gd name="connsiteY3" fmla="*/ 875131 h 1077504"/>
              <a:gd name="connsiteX4" fmla="*/ 67349 w 639550"/>
              <a:gd name="connsiteY4" fmla="*/ 841473 h 1077504"/>
              <a:gd name="connsiteX5" fmla="*/ 84178 w 639550"/>
              <a:gd name="connsiteY5" fmla="*/ 830253 h 1077504"/>
              <a:gd name="connsiteX6" fmla="*/ 106617 w 639550"/>
              <a:gd name="connsiteY6" fmla="*/ 779765 h 1077504"/>
              <a:gd name="connsiteX7" fmla="*/ 134667 w 639550"/>
              <a:gd name="connsiteY7" fmla="*/ 751715 h 1077504"/>
              <a:gd name="connsiteX8" fmla="*/ 151496 w 639550"/>
              <a:gd name="connsiteY8" fmla="*/ 723666 h 1077504"/>
              <a:gd name="connsiteX9" fmla="*/ 162716 w 639550"/>
              <a:gd name="connsiteY9" fmla="*/ 706837 h 1077504"/>
              <a:gd name="connsiteX10" fmla="*/ 185155 w 639550"/>
              <a:gd name="connsiteY10" fmla="*/ 661958 h 1077504"/>
              <a:gd name="connsiteX11" fmla="*/ 190765 w 639550"/>
              <a:gd name="connsiteY11" fmla="*/ 639519 h 1077504"/>
              <a:gd name="connsiteX12" fmla="*/ 207594 w 639550"/>
              <a:gd name="connsiteY12" fmla="*/ 594641 h 1077504"/>
              <a:gd name="connsiteX13" fmla="*/ 218814 w 639550"/>
              <a:gd name="connsiteY13" fmla="*/ 572201 h 1077504"/>
              <a:gd name="connsiteX14" fmla="*/ 224424 w 639550"/>
              <a:gd name="connsiteY14" fmla="*/ 544152 h 1077504"/>
              <a:gd name="connsiteX15" fmla="*/ 235643 w 639550"/>
              <a:gd name="connsiteY15" fmla="*/ 168295 h 1077504"/>
              <a:gd name="connsiteX16" fmla="*/ 246863 w 639550"/>
              <a:gd name="connsiteY16" fmla="*/ 117806 h 1077504"/>
              <a:gd name="connsiteX17" fmla="*/ 263692 w 639550"/>
              <a:gd name="connsiteY17" fmla="*/ 100977 h 1077504"/>
              <a:gd name="connsiteX18" fmla="*/ 286132 w 639550"/>
              <a:gd name="connsiteY18" fmla="*/ 67318 h 1077504"/>
              <a:gd name="connsiteX19" fmla="*/ 319790 w 639550"/>
              <a:gd name="connsiteY19" fmla="*/ 44879 h 1077504"/>
              <a:gd name="connsiteX20" fmla="*/ 342230 w 639550"/>
              <a:gd name="connsiteY20" fmla="*/ 33659 h 1077504"/>
              <a:gd name="connsiteX21" fmla="*/ 359059 w 639550"/>
              <a:gd name="connsiteY21" fmla="*/ 28049 h 1077504"/>
              <a:gd name="connsiteX22" fmla="*/ 409547 w 639550"/>
              <a:gd name="connsiteY22" fmla="*/ 0 h 1077504"/>
              <a:gd name="connsiteX23" fmla="*/ 527354 w 639550"/>
              <a:gd name="connsiteY23" fmla="*/ 5610 h 1077504"/>
              <a:gd name="connsiteX24" fmla="*/ 561013 w 639550"/>
              <a:gd name="connsiteY24" fmla="*/ 16830 h 1077504"/>
              <a:gd name="connsiteX25" fmla="*/ 566622 w 639550"/>
              <a:gd name="connsiteY25" fmla="*/ 33659 h 1077504"/>
              <a:gd name="connsiteX26" fmla="*/ 611501 w 639550"/>
              <a:gd name="connsiteY26" fmla="*/ 72928 h 1077504"/>
              <a:gd name="connsiteX27" fmla="*/ 633940 w 639550"/>
              <a:gd name="connsiteY27" fmla="*/ 112196 h 1077504"/>
              <a:gd name="connsiteX28" fmla="*/ 639550 w 639550"/>
              <a:gd name="connsiteY28" fmla="*/ 140246 h 1077504"/>
              <a:gd name="connsiteX29" fmla="*/ 628330 w 639550"/>
              <a:gd name="connsiteY29" fmla="*/ 235612 h 1077504"/>
              <a:gd name="connsiteX30" fmla="*/ 577842 w 639550"/>
              <a:gd name="connsiteY30" fmla="*/ 314150 h 1077504"/>
              <a:gd name="connsiteX31" fmla="*/ 566622 w 639550"/>
              <a:gd name="connsiteY31" fmla="*/ 342199 h 1077504"/>
              <a:gd name="connsiteX32" fmla="*/ 538573 w 639550"/>
              <a:gd name="connsiteY32" fmla="*/ 375858 h 1077504"/>
              <a:gd name="connsiteX33" fmla="*/ 504914 w 639550"/>
              <a:gd name="connsiteY33" fmla="*/ 398297 h 1077504"/>
              <a:gd name="connsiteX34" fmla="*/ 488085 w 639550"/>
              <a:gd name="connsiteY34" fmla="*/ 420736 h 1077504"/>
              <a:gd name="connsiteX35" fmla="*/ 471255 w 639550"/>
              <a:gd name="connsiteY35" fmla="*/ 431956 h 1077504"/>
              <a:gd name="connsiteX36" fmla="*/ 443206 w 639550"/>
              <a:gd name="connsiteY36" fmla="*/ 448785 h 1077504"/>
              <a:gd name="connsiteX37" fmla="*/ 431987 w 639550"/>
              <a:gd name="connsiteY37" fmla="*/ 465615 h 1077504"/>
              <a:gd name="connsiteX38" fmla="*/ 392718 w 639550"/>
              <a:gd name="connsiteY38" fmla="*/ 493664 h 1077504"/>
              <a:gd name="connsiteX39" fmla="*/ 370279 w 639550"/>
              <a:gd name="connsiteY39" fmla="*/ 527323 h 1077504"/>
              <a:gd name="connsiteX40" fmla="*/ 336620 w 639550"/>
              <a:gd name="connsiteY40" fmla="*/ 549762 h 1077504"/>
              <a:gd name="connsiteX41" fmla="*/ 331010 w 639550"/>
              <a:gd name="connsiteY41" fmla="*/ 566592 h 1077504"/>
              <a:gd name="connsiteX42" fmla="*/ 297351 w 639550"/>
              <a:gd name="connsiteY42" fmla="*/ 594641 h 1077504"/>
              <a:gd name="connsiteX43" fmla="*/ 286132 w 639550"/>
              <a:gd name="connsiteY43" fmla="*/ 628300 h 1077504"/>
              <a:gd name="connsiteX44" fmla="*/ 274912 w 639550"/>
              <a:gd name="connsiteY44" fmla="*/ 673178 h 1077504"/>
              <a:gd name="connsiteX45" fmla="*/ 258082 w 639550"/>
              <a:gd name="connsiteY45" fmla="*/ 684398 h 1077504"/>
              <a:gd name="connsiteX46" fmla="*/ 235643 w 639550"/>
              <a:gd name="connsiteY46" fmla="*/ 712447 h 1077504"/>
              <a:gd name="connsiteX47" fmla="*/ 213204 w 639550"/>
              <a:gd name="connsiteY47" fmla="*/ 746106 h 1077504"/>
              <a:gd name="connsiteX48" fmla="*/ 179545 w 639550"/>
              <a:gd name="connsiteY48" fmla="*/ 757325 h 1077504"/>
              <a:gd name="connsiteX49" fmla="*/ 162716 w 639550"/>
              <a:gd name="connsiteY49" fmla="*/ 774155 h 1077504"/>
              <a:gd name="connsiteX50" fmla="*/ 134667 w 639550"/>
              <a:gd name="connsiteY50" fmla="*/ 813423 h 1077504"/>
              <a:gd name="connsiteX51" fmla="*/ 123447 w 639550"/>
              <a:gd name="connsiteY51" fmla="*/ 835863 h 1077504"/>
              <a:gd name="connsiteX52" fmla="*/ 117837 w 639550"/>
              <a:gd name="connsiteY52" fmla="*/ 852692 h 1077504"/>
              <a:gd name="connsiteX53" fmla="*/ 101008 w 639550"/>
              <a:gd name="connsiteY53" fmla="*/ 858302 h 1077504"/>
              <a:gd name="connsiteX54" fmla="*/ 95398 w 639550"/>
              <a:gd name="connsiteY54" fmla="*/ 880741 h 1077504"/>
              <a:gd name="connsiteX55" fmla="*/ 72959 w 639550"/>
              <a:gd name="connsiteY55" fmla="*/ 891961 h 1077504"/>
              <a:gd name="connsiteX56" fmla="*/ 61739 w 639550"/>
              <a:gd name="connsiteY56" fmla="*/ 908790 h 1077504"/>
              <a:gd name="connsiteX57" fmla="*/ 44909 w 639550"/>
              <a:gd name="connsiteY57" fmla="*/ 948059 h 1077504"/>
              <a:gd name="connsiteX58" fmla="*/ 28080 w 639550"/>
              <a:gd name="connsiteY58" fmla="*/ 959279 h 1077504"/>
              <a:gd name="connsiteX59" fmla="*/ 5641 w 639550"/>
              <a:gd name="connsiteY59" fmla="*/ 1077085 h 10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39550" h="1077504">
                <a:moveTo>
                  <a:pt x="5641" y="1077085"/>
                </a:moveTo>
                <a:cubicBezTo>
                  <a:pt x="1901" y="1077085"/>
                  <a:pt x="-4924" y="1036754"/>
                  <a:pt x="5641" y="959279"/>
                </a:cubicBezTo>
                <a:cubicBezTo>
                  <a:pt x="10314" y="925009"/>
                  <a:pt x="11967" y="928882"/>
                  <a:pt x="33690" y="914400"/>
                </a:cubicBezTo>
                <a:cubicBezTo>
                  <a:pt x="46846" y="874933"/>
                  <a:pt x="29724" y="923655"/>
                  <a:pt x="50519" y="875131"/>
                </a:cubicBezTo>
                <a:cubicBezTo>
                  <a:pt x="57363" y="859162"/>
                  <a:pt x="53873" y="854949"/>
                  <a:pt x="67349" y="841473"/>
                </a:cubicBezTo>
                <a:cubicBezTo>
                  <a:pt x="72116" y="836706"/>
                  <a:pt x="78568" y="833993"/>
                  <a:pt x="84178" y="830253"/>
                </a:cubicBezTo>
                <a:cubicBezTo>
                  <a:pt x="87365" y="822286"/>
                  <a:pt x="100145" y="788086"/>
                  <a:pt x="106617" y="779765"/>
                </a:cubicBezTo>
                <a:cubicBezTo>
                  <a:pt x="114735" y="769327"/>
                  <a:pt x="126407" y="762040"/>
                  <a:pt x="134667" y="751715"/>
                </a:cubicBezTo>
                <a:cubicBezTo>
                  <a:pt x="141478" y="743201"/>
                  <a:pt x="145717" y="732912"/>
                  <a:pt x="151496" y="723666"/>
                </a:cubicBezTo>
                <a:cubicBezTo>
                  <a:pt x="155069" y="717949"/>
                  <a:pt x="159701" y="712867"/>
                  <a:pt x="162716" y="706837"/>
                </a:cubicBezTo>
                <a:cubicBezTo>
                  <a:pt x="190166" y="651938"/>
                  <a:pt x="159158" y="700953"/>
                  <a:pt x="185155" y="661958"/>
                </a:cubicBezTo>
                <a:cubicBezTo>
                  <a:pt x="187025" y="654478"/>
                  <a:pt x="188647" y="646932"/>
                  <a:pt x="190765" y="639519"/>
                </a:cubicBezTo>
                <a:cubicBezTo>
                  <a:pt x="194468" y="626559"/>
                  <a:pt x="202847" y="605322"/>
                  <a:pt x="207594" y="594641"/>
                </a:cubicBezTo>
                <a:cubicBezTo>
                  <a:pt x="210991" y="586999"/>
                  <a:pt x="215074" y="579681"/>
                  <a:pt x="218814" y="572201"/>
                </a:cubicBezTo>
                <a:cubicBezTo>
                  <a:pt x="220684" y="562851"/>
                  <a:pt x="224148" y="553683"/>
                  <a:pt x="224424" y="544152"/>
                </a:cubicBezTo>
                <a:cubicBezTo>
                  <a:pt x="235466" y="163191"/>
                  <a:pt x="191918" y="299463"/>
                  <a:pt x="235643" y="168295"/>
                </a:cubicBezTo>
                <a:cubicBezTo>
                  <a:pt x="236322" y="164222"/>
                  <a:pt x="240725" y="127013"/>
                  <a:pt x="246863" y="117806"/>
                </a:cubicBezTo>
                <a:cubicBezTo>
                  <a:pt x="251264" y="111205"/>
                  <a:pt x="258821" y="107239"/>
                  <a:pt x="263692" y="100977"/>
                </a:cubicBezTo>
                <a:cubicBezTo>
                  <a:pt x="271971" y="90333"/>
                  <a:pt x="274912" y="74798"/>
                  <a:pt x="286132" y="67318"/>
                </a:cubicBezTo>
                <a:cubicBezTo>
                  <a:pt x="297351" y="59838"/>
                  <a:pt x="307730" y="50909"/>
                  <a:pt x="319790" y="44879"/>
                </a:cubicBezTo>
                <a:cubicBezTo>
                  <a:pt x="327270" y="41139"/>
                  <a:pt x="334543" y="36953"/>
                  <a:pt x="342230" y="33659"/>
                </a:cubicBezTo>
                <a:cubicBezTo>
                  <a:pt x="347665" y="31330"/>
                  <a:pt x="353655" y="30451"/>
                  <a:pt x="359059" y="28049"/>
                </a:cubicBezTo>
                <a:cubicBezTo>
                  <a:pt x="388830" y="14817"/>
                  <a:pt x="387612" y="14624"/>
                  <a:pt x="409547" y="0"/>
                </a:cubicBezTo>
                <a:cubicBezTo>
                  <a:pt x="448816" y="1870"/>
                  <a:pt x="488281" y="1268"/>
                  <a:pt x="527354" y="5610"/>
                </a:cubicBezTo>
                <a:cubicBezTo>
                  <a:pt x="539108" y="6916"/>
                  <a:pt x="561013" y="16830"/>
                  <a:pt x="561013" y="16830"/>
                </a:cubicBezTo>
                <a:cubicBezTo>
                  <a:pt x="562883" y="22440"/>
                  <a:pt x="563978" y="28370"/>
                  <a:pt x="566622" y="33659"/>
                </a:cubicBezTo>
                <a:cubicBezTo>
                  <a:pt x="578308" y="57031"/>
                  <a:pt x="586260" y="56100"/>
                  <a:pt x="611501" y="72928"/>
                </a:cubicBezTo>
                <a:cubicBezTo>
                  <a:pt x="629864" y="146375"/>
                  <a:pt x="600517" y="45349"/>
                  <a:pt x="633940" y="112196"/>
                </a:cubicBezTo>
                <a:cubicBezTo>
                  <a:pt x="638204" y="120725"/>
                  <a:pt x="637680" y="130896"/>
                  <a:pt x="639550" y="140246"/>
                </a:cubicBezTo>
                <a:cubicBezTo>
                  <a:pt x="635810" y="172035"/>
                  <a:pt x="635800" y="204488"/>
                  <a:pt x="628330" y="235612"/>
                </a:cubicBezTo>
                <a:cubicBezTo>
                  <a:pt x="620517" y="268165"/>
                  <a:pt x="598123" y="289812"/>
                  <a:pt x="577842" y="314150"/>
                </a:cubicBezTo>
                <a:cubicBezTo>
                  <a:pt x="574102" y="323500"/>
                  <a:pt x="571125" y="333192"/>
                  <a:pt x="566622" y="342199"/>
                </a:cubicBezTo>
                <a:cubicBezTo>
                  <a:pt x="560728" y="353986"/>
                  <a:pt x="548725" y="367962"/>
                  <a:pt x="538573" y="375858"/>
                </a:cubicBezTo>
                <a:cubicBezTo>
                  <a:pt x="527929" y="384137"/>
                  <a:pt x="504914" y="398297"/>
                  <a:pt x="504914" y="398297"/>
                </a:cubicBezTo>
                <a:cubicBezTo>
                  <a:pt x="499304" y="405777"/>
                  <a:pt x="494696" y="414125"/>
                  <a:pt x="488085" y="420736"/>
                </a:cubicBezTo>
                <a:cubicBezTo>
                  <a:pt x="483317" y="425504"/>
                  <a:pt x="476973" y="428383"/>
                  <a:pt x="471255" y="431956"/>
                </a:cubicBezTo>
                <a:cubicBezTo>
                  <a:pt x="462009" y="437735"/>
                  <a:pt x="452556" y="443175"/>
                  <a:pt x="443206" y="448785"/>
                </a:cubicBezTo>
                <a:cubicBezTo>
                  <a:pt x="439466" y="454395"/>
                  <a:pt x="436754" y="460847"/>
                  <a:pt x="431987" y="465615"/>
                </a:cubicBezTo>
                <a:cubicBezTo>
                  <a:pt x="401962" y="495641"/>
                  <a:pt x="428061" y="453903"/>
                  <a:pt x="392718" y="493664"/>
                </a:cubicBezTo>
                <a:cubicBezTo>
                  <a:pt x="383760" y="503742"/>
                  <a:pt x="381499" y="519843"/>
                  <a:pt x="370279" y="527323"/>
                </a:cubicBezTo>
                <a:lnTo>
                  <a:pt x="336620" y="549762"/>
                </a:lnTo>
                <a:cubicBezTo>
                  <a:pt x="334750" y="555372"/>
                  <a:pt x="335191" y="562411"/>
                  <a:pt x="331010" y="566592"/>
                </a:cubicBezTo>
                <a:cubicBezTo>
                  <a:pt x="302954" y="594648"/>
                  <a:pt x="312876" y="559709"/>
                  <a:pt x="297351" y="594641"/>
                </a:cubicBezTo>
                <a:cubicBezTo>
                  <a:pt x="292548" y="605448"/>
                  <a:pt x="289000" y="616827"/>
                  <a:pt x="286132" y="628300"/>
                </a:cubicBezTo>
                <a:cubicBezTo>
                  <a:pt x="282392" y="643259"/>
                  <a:pt x="287742" y="664625"/>
                  <a:pt x="274912" y="673178"/>
                </a:cubicBezTo>
                <a:lnTo>
                  <a:pt x="258082" y="684398"/>
                </a:lnTo>
                <a:cubicBezTo>
                  <a:pt x="245451" y="722295"/>
                  <a:pt x="262969" y="681217"/>
                  <a:pt x="235643" y="712447"/>
                </a:cubicBezTo>
                <a:cubicBezTo>
                  <a:pt x="226764" y="722595"/>
                  <a:pt x="225996" y="741842"/>
                  <a:pt x="213204" y="746106"/>
                </a:cubicBezTo>
                <a:lnTo>
                  <a:pt x="179545" y="757325"/>
                </a:lnTo>
                <a:cubicBezTo>
                  <a:pt x="173935" y="762935"/>
                  <a:pt x="166569" y="767220"/>
                  <a:pt x="162716" y="774155"/>
                </a:cubicBezTo>
                <a:cubicBezTo>
                  <a:pt x="138918" y="816993"/>
                  <a:pt x="168070" y="802290"/>
                  <a:pt x="134667" y="813423"/>
                </a:cubicBezTo>
                <a:cubicBezTo>
                  <a:pt x="130927" y="820903"/>
                  <a:pt x="126741" y="828176"/>
                  <a:pt x="123447" y="835863"/>
                </a:cubicBezTo>
                <a:cubicBezTo>
                  <a:pt x="121118" y="841298"/>
                  <a:pt x="122018" y="848511"/>
                  <a:pt x="117837" y="852692"/>
                </a:cubicBezTo>
                <a:cubicBezTo>
                  <a:pt x="113656" y="856873"/>
                  <a:pt x="106618" y="856432"/>
                  <a:pt x="101008" y="858302"/>
                </a:cubicBezTo>
                <a:cubicBezTo>
                  <a:pt x="99138" y="865782"/>
                  <a:pt x="100334" y="874818"/>
                  <a:pt x="95398" y="880741"/>
                </a:cubicBezTo>
                <a:cubicBezTo>
                  <a:pt x="90044" y="887165"/>
                  <a:pt x="79383" y="886607"/>
                  <a:pt x="72959" y="891961"/>
                </a:cubicBezTo>
                <a:cubicBezTo>
                  <a:pt x="67780" y="896277"/>
                  <a:pt x="65479" y="903180"/>
                  <a:pt x="61739" y="908790"/>
                </a:cubicBezTo>
                <a:cubicBezTo>
                  <a:pt x="57447" y="925958"/>
                  <a:pt x="57824" y="935144"/>
                  <a:pt x="44909" y="948059"/>
                </a:cubicBezTo>
                <a:cubicBezTo>
                  <a:pt x="40142" y="952826"/>
                  <a:pt x="33690" y="955539"/>
                  <a:pt x="28080" y="959279"/>
                </a:cubicBezTo>
                <a:cubicBezTo>
                  <a:pt x="22355" y="1090946"/>
                  <a:pt x="9381" y="1077085"/>
                  <a:pt x="5641" y="1077085"/>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C1F5A8F6-DE86-4A27-859A-5FE02E4BC8DC}"/>
              </a:ext>
            </a:extLst>
          </p:cNvPr>
          <p:cNvSpPr txBox="1"/>
          <p:nvPr/>
        </p:nvSpPr>
        <p:spPr>
          <a:xfrm>
            <a:off x="1119560" y="116193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花弁</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4B4E346-40D7-42CF-BC33-82950821657D}"/>
              </a:ext>
            </a:extLst>
          </p:cNvPr>
          <p:cNvSpPr txBox="1"/>
          <p:nvPr/>
        </p:nvSpPr>
        <p:spPr>
          <a:xfrm>
            <a:off x="2444327" y="2470491"/>
            <a:ext cx="8771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がく片</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1478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EFFE3D-3AFF-913F-ED59-714712386392}"/>
              </a:ext>
            </a:extLst>
          </p:cNvPr>
          <p:cNvSpPr>
            <a:spLocks noGrp="1"/>
          </p:cNvSpPr>
          <p:nvPr>
            <p:ph type="title"/>
          </p:nvPr>
        </p:nvSpPr>
        <p:spPr/>
        <p:txBody>
          <a:bodyPr>
            <a:normAutofit fontScale="90000"/>
          </a:bodyPr>
          <a:lstStyle/>
          <a:p>
            <a:r>
              <a:rPr kumimoji="1" lang="en-US" altLang="ja-JP" dirty="0"/>
              <a:t>Iris </a:t>
            </a:r>
            <a:r>
              <a:rPr kumimoji="1" lang="ja-JP" altLang="en-US" dirty="0"/>
              <a:t>データセット</a:t>
            </a:r>
          </a:p>
        </p:txBody>
      </p:sp>
      <p:sp>
        <p:nvSpPr>
          <p:cNvPr id="3" name="コンテンツ プレースホルダー 2">
            <a:extLst>
              <a:ext uri="{FF2B5EF4-FFF2-40B4-BE49-F238E27FC236}">
                <a16:creationId xmlns:a16="http://schemas.microsoft.com/office/drawing/2014/main" id="{B267C558-38CD-3700-E2FF-C66BB90DA407}"/>
              </a:ext>
            </a:extLst>
          </p:cNvPr>
          <p:cNvSpPr>
            <a:spLocks noGrp="1"/>
          </p:cNvSpPr>
          <p:nvPr>
            <p:ph idx="1"/>
          </p:nvPr>
        </p:nvSpPr>
        <p:spPr>
          <a:xfrm>
            <a:off x="341396" y="762417"/>
            <a:ext cx="8461208" cy="5333166"/>
          </a:xfrm>
        </p:spPr>
        <p:txBody>
          <a:bodyPr>
            <a:normAutofit/>
          </a:bodyPr>
          <a:lstStyle/>
          <a:p>
            <a:pPr marL="0" indent="0">
              <a:buNone/>
            </a:pPr>
            <a:r>
              <a:rPr kumimoji="1" lang="en-US" altLang="ja-JP" sz="2400" dirty="0"/>
              <a:t>【</a:t>
            </a:r>
            <a:r>
              <a:rPr kumimoji="1" lang="ja-JP" altLang="en-US" sz="2400" dirty="0"/>
              <a:t>概要</a:t>
            </a:r>
            <a:r>
              <a:rPr lang="en-US" altLang="ja-JP" sz="2400" dirty="0"/>
              <a:t>】</a:t>
            </a:r>
          </a:p>
          <a:p>
            <a:r>
              <a:rPr kumimoji="1" lang="ja-JP" altLang="en-US" sz="2400" dirty="0"/>
              <a:t>有名なデータセット．</a:t>
            </a:r>
            <a:endParaRPr kumimoji="1" lang="en-US" altLang="ja-JP" sz="2400" dirty="0"/>
          </a:p>
          <a:p>
            <a:r>
              <a:rPr kumimoji="1" lang="en-US" altLang="ja-JP" sz="2400" dirty="0"/>
              <a:t>3</a:t>
            </a:r>
            <a:r>
              <a:rPr kumimoji="1" lang="ja-JP" altLang="en-US" sz="2400" dirty="0"/>
              <a:t>種類のアヤメ（</a:t>
            </a:r>
            <a:r>
              <a:rPr kumimoji="1" lang="en-US" altLang="ja-JP" sz="2400" dirty="0"/>
              <a:t>Iris</a:t>
            </a:r>
            <a:r>
              <a:rPr kumimoji="1" lang="ja-JP" altLang="en-US" sz="2400" dirty="0"/>
              <a:t>）の花の特徴を記録したもの．</a:t>
            </a:r>
            <a:endParaRPr kumimoji="1" lang="en-US" altLang="ja-JP" sz="2400" dirty="0"/>
          </a:p>
          <a:p>
            <a:pPr marL="0" indent="0">
              <a:buNone/>
            </a:pPr>
            <a:r>
              <a:rPr kumimoji="1" lang="en-US" altLang="ja-JP" sz="2400" dirty="0"/>
              <a:t>【</a:t>
            </a:r>
            <a:r>
              <a:rPr kumimoji="1" lang="ja-JP" altLang="en-US" sz="2400" dirty="0"/>
              <a:t>データの内容</a:t>
            </a:r>
            <a:r>
              <a:rPr lang="en-US" altLang="ja-JP" sz="2400" dirty="0"/>
              <a:t>】</a:t>
            </a:r>
          </a:p>
          <a:p>
            <a:r>
              <a:rPr kumimoji="1" lang="en-US" altLang="ja-JP" sz="2400" dirty="0"/>
              <a:t>150</a:t>
            </a:r>
            <a:r>
              <a:rPr kumimoji="1" lang="ja-JP" altLang="en-US" sz="2400" dirty="0"/>
              <a:t>個のサンプル（各種類</a:t>
            </a:r>
            <a:r>
              <a:rPr kumimoji="1" lang="en-US" altLang="ja-JP" sz="2400" dirty="0"/>
              <a:t>50</a:t>
            </a:r>
            <a:r>
              <a:rPr kumimoji="1" lang="ja-JP" altLang="en-US" sz="2400" dirty="0"/>
              <a:t>個ずつ）．</a:t>
            </a:r>
            <a:endParaRPr kumimoji="1" lang="en-US" altLang="ja-JP" sz="2400" dirty="0"/>
          </a:p>
          <a:p>
            <a:r>
              <a:rPr kumimoji="1" lang="en-US" altLang="ja-JP" sz="2400" dirty="0"/>
              <a:t>4</a:t>
            </a:r>
            <a:r>
              <a:rPr kumimoji="1" lang="ja-JP" altLang="en-US" sz="2400" dirty="0"/>
              <a:t>つの特徴（</a:t>
            </a:r>
            <a:r>
              <a:rPr kumimoji="1" lang="ja-JP" altLang="en-US" sz="2400" b="1" dirty="0"/>
              <a:t>がく片</a:t>
            </a:r>
            <a:r>
              <a:rPr kumimoji="1" lang="ja-JP" altLang="en-US" sz="2400" dirty="0"/>
              <a:t>の長さと幅、</a:t>
            </a:r>
            <a:r>
              <a:rPr kumimoji="1" lang="ja-JP" altLang="en-US" sz="2400" b="1" dirty="0"/>
              <a:t>花弁</a:t>
            </a:r>
            <a:r>
              <a:rPr kumimoji="1" lang="ja-JP" altLang="en-US" sz="2400" dirty="0"/>
              <a:t>の長さと幅）．</a:t>
            </a:r>
            <a:endParaRPr kumimoji="1" lang="en-US" altLang="ja-JP" sz="2400" dirty="0"/>
          </a:p>
          <a:p>
            <a:r>
              <a:rPr kumimoji="1" lang="en-US" altLang="ja-JP" sz="2400" dirty="0"/>
              <a:t>3</a:t>
            </a:r>
            <a:r>
              <a:rPr kumimoji="1" lang="ja-JP" altLang="en-US" sz="2400" dirty="0"/>
              <a:t>つの種類（品種：</a:t>
            </a:r>
            <a:r>
              <a:rPr kumimoji="1" lang="en-US" altLang="ja-JP" sz="2400" dirty="0" err="1"/>
              <a:t>setosa</a:t>
            </a:r>
            <a:r>
              <a:rPr kumimoji="1" lang="ja-JP" altLang="en-US" sz="2400" dirty="0"/>
              <a:t>、</a:t>
            </a:r>
            <a:r>
              <a:rPr kumimoji="1" lang="en-US" altLang="ja-JP" sz="2400" dirty="0"/>
              <a:t>versicolor</a:t>
            </a:r>
            <a:r>
              <a:rPr kumimoji="1" lang="ja-JP" altLang="en-US" sz="2400" dirty="0"/>
              <a:t>、</a:t>
            </a:r>
            <a:r>
              <a:rPr kumimoji="1" lang="en-US" altLang="ja-JP" sz="2400" dirty="0"/>
              <a:t>virginica</a:t>
            </a:r>
            <a:r>
              <a:rPr kumimoji="1" lang="ja-JP" altLang="en-US" sz="2400" dirty="0"/>
              <a:t>）．</a:t>
            </a:r>
          </a:p>
        </p:txBody>
      </p:sp>
      <p:sp>
        <p:nvSpPr>
          <p:cNvPr id="4" name="スライド番号プレースホルダー 3">
            <a:extLst>
              <a:ext uri="{FF2B5EF4-FFF2-40B4-BE49-F238E27FC236}">
                <a16:creationId xmlns:a16="http://schemas.microsoft.com/office/drawing/2014/main" id="{F45BC92E-3497-5153-28AA-005C50F4AFD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AF76FB6-23F3-3623-46D3-F2928008732B}"/>
              </a:ext>
            </a:extLst>
          </p:cNvPr>
          <p:cNvPicPr>
            <a:picLocks noChangeAspect="1"/>
          </p:cNvPicPr>
          <p:nvPr/>
        </p:nvPicPr>
        <p:blipFill>
          <a:blip r:embed="rId2"/>
          <a:stretch>
            <a:fillRect/>
          </a:stretch>
        </p:blipFill>
        <p:spPr>
          <a:xfrm>
            <a:off x="1281034" y="4077197"/>
            <a:ext cx="3763826" cy="2400479"/>
          </a:xfrm>
          <a:prstGeom prst="rect">
            <a:avLst/>
          </a:prstGeom>
        </p:spPr>
      </p:pic>
      <p:sp>
        <p:nvSpPr>
          <p:cNvPr id="6" name="正方形/長方形 5">
            <a:extLst>
              <a:ext uri="{FF2B5EF4-FFF2-40B4-BE49-F238E27FC236}">
                <a16:creationId xmlns:a16="http://schemas.microsoft.com/office/drawing/2014/main" id="{05937EDC-D13E-CF52-1767-86BCB96FC8DF}"/>
              </a:ext>
            </a:extLst>
          </p:cNvPr>
          <p:cNvSpPr/>
          <p:nvPr/>
        </p:nvSpPr>
        <p:spPr>
          <a:xfrm>
            <a:off x="2061586" y="6477676"/>
            <a:ext cx="3193460" cy="461665"/>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横軸：花弁の</a:t>
            </a:r>
            <a:r>
              <a:rPr lang="ja-JP" altLang="en-US" sz="2400" b="1" dirty="0">
                <a:latin typeface="メイリオ" panose="020B0604030504040204" pitchFamily="50" charset="-128"/>
                <a:ea typeface="メイリオ" panose="020B0604030504040204" pitchFamily="50" charset="-128"/>
              </a:rPr>
              <a:t>長さ</a:t>
            </a:r>
          </a:p>
        </p:txBody>
      </p:sp>
      <p:sp>
        <p:nvSpPr>
          <p:cNvPr id="7" name="テキスト ボックス 6">
            <a:extLst>
              <a:ext uri="{FF2B5EF4-FFF2-40B4-BE49-F238E27FC236}">
                <a16:creationId xmlns:a16="http://schemas.microsoft.com/office/drawing/2014/main" id="{70A7364D-5978-D55E-FBA7-C8B756BED1CF}"/>
              </a:ext>
            </a:extLst>
          </p:cNvPr>
          <p:cNvSpPr txBox="1"/>
          <p:nvPr/>
        </p:nvSpPr>
        <p:spPr>
          <a:xfrm>
            <a:off x="613759" y="4374699"/>
            <a:ext cx="553998" cy="2297256"/>
          </a:xfrm>
          <a:prstGeom prst="rect">
            <a:avLst/>
          </a:prstGeom>
          <a:noFill/>
        </p:spPr>
        <p:txBody>
          <a:bodyPr vert="eaVert" wrap="square" rtlCol="0">
            <a:spAutoFit/>
          </a:bodyPr>
          <a:lstStyle/>
          <a:p>
            <a:r>
              <a:rPr kumimoji="1" lang="ja-JP" altLang="en-US" sz="2400" dirty="0">
                <a:latin typeface="メイリオ" panose="020B0604030504040204" pitchFamily="50" charset="-128"/>
                <a:ea typeface="メイリオ" panose="020B0604030504040204" pitchFamily="50" charset="-128"/>
              </a:rPr>
              <a:t>縦軸：花弁の</a:t>
            </a:r>
            <a:r>
              <a:rPr kumimoji="1" lang="ja-JP" altLang="en-US" sz="2400" b="1" dirty="0">
                <a:latin typeface="メイリオ" panose="020B0604030504040204" pitchFamily="50" charset="-128"/>
                <a:ea typeface="メイリオ" panose="020B0604030504040204" pitchFamily="50" charset="-128"/>
              </a:rPr>
              <a:t>幅</a:t>
            </a:r>
          </a:p>
        </p:txBody>
      </p:sp>
      <p:sp>
        <p:nvSpPr>
          <p:cNvPr id="9" name="テキスト ボックス 8">
            <a:extLst>
              <a:ext uri="{FF2B5EF4-FFF2-40B4-BE49-F238E27FC236}">
                <a16:creationId xmlns:a16="http://schemas.microsoft.com/office/drawing/2014/main" id="{14133625-4D51-16C2-3D0A-2E2D099224F9}"/>
              </a:ext>
            </a:extLst>
          </p:cNvPr>
          <p:cNvSpPr txBox="1"/>
          <p:nvPr/>
        </p:nvSpPr>
        <p:spPr>
          <a:xfrm>
            <a:off x="5372966" y="4677271"/>
            <a:ext cx="4572000" cy="1200329"/>
          </a:xfrm>
          <a:prstGeom prst="rect">
            <a:avLst/>
          </a:prstGeom>
          <a:noFill/>
        </p:spPr>
        <p:txBody>
          <a:bodyPr wrap="square">
            <a:spAutoFit/>
          </a:bodyPr>
          <a:lstStyle/>
          <a:p>
            <a:pPr fontAlgn="base"/>
            <a:r>
              <a:rPr kumimoji="1" lang="ja-JP" altLang="en-US" sz="1800" dirty="0">
                <a:latin typeface="メイリオ" panose="020B0604030504040204" pitchFamily="50" charset="-128"/>
                <a:ea typeface="メイリオ" panose="020B0604030504040204" pitchFamily="50" charset="-128"/>
              </a:rPr>
              <a:t>次の</a:t>
            </a:r>
            <a:r>
              <a:rPr kumimoji="1" lang="ja-JP" altLang="en-US" sz="1800" b="1" u="sng" dirty="0">
                <a:solidFill>
                  <a:srgbClr val="FF0000"/>
                </a:solidFill>
                <a:latin typeface="メイリオ" panose="020B0604030504040204" pitchFamily="50" charset="-128"/>
                <a:ea typeface="メイリオ" panose="020B0604030504040204" pitchFamily="50" charset="-128"/>
              </a:rPr>
              <a:t>３</a:t>
            </a:r>
            <a:r>
              <a:rPr lang="ja-JP" altLang="en-US" sz="1800" b="1" u="sng" dirty="0">
                <a:solidFill>
                  <a:srgbClr val="FF0000"/>
                </a:solidFill>
                <a:latin typeface="メイリオ" panose="020B0604030504040204" pitchFamily="50" charset="-128"/>
                <a:ea typeface="メイリオ" panose="020B0604030504040204" pitchFamily="50" charset="-128"/>
              </a:rPr>
              <a:t>種類</a:t>
            </a:r>
            <a:r>
              <a:rPr lang="ja-JP" altLang="en-US" sz="1800" dirty="0">
                <a:latin typeface="メイリオ" panose="020B0604030504040204" pitchFamily="50" charset="-128"/>
                <a:ea typeface="メイリオ" panose="020B0604030504040204" pitchFamily="50" charset="-128"/>
              </a:rPr>
              <a:t>で色を付けた散布図</a:t>
            </a:r>
            <a:endParaRPr lang="en-US" altLang="ja-JP" sz="1800" dirty="0">
              <a:latin typeface="メイリオ" panose="020B0604030504040204" pitchFamily="50" charset="-128"/>
              <a:ea typeface="メイリオ" panose="020B0604030504040204" pitchFamily="50" charset="-128"/>
            </a:endParaRPr>
          </a:p>
          <a:p>
            <a:pPr fontAlgn="base"/>
            <a:r>
              <a:rPr lang="ja-JP" altLang="en-US" sz="1800" dirty="0">
                <a:latin typeface="メイリオ" panose="020B0604030504040204" pitchFamily="50" charset="-128"/>
                <a:ea typeface="メイリオ" panose="020B0604030504040204" pitchFamily="50" charset="-128"/>
              </a:rPr>
              <a:t>　　</a:t>
            </a:r>
            <a:r>
              <a:rPr lang="pt-BR" altLang="ja-JP" sz="1800" b="1" dirty="0">
                <a:latin typeface="メイリオ" panose="020B0604030504040204" pitchFamily="50" charset="-128"/>
                <a:ea typeface="メイリオ" panose="020B0604030504040204" pitchFamily="50" charset="-128"/>
              </a:rPr>
              <a:t>setosa</a:t>
            </a:r>
          </a:p>
          <a:p>
            <a:pPr fontAlgn="base"/>
            <a:r>
              <a:rPr lang="ja-JP" altLang="en-US" sz="1800" b="1" dirty="0">
                <a:latin typeface="メイリオ" panose="020B0604030504040204" pitchFamily="50" charset="-128"/>
                <a:ea typeface="メイリオ" panose="020B0604030504040204" pitchFamily="50" charset="-128"/>
              </a:rPr>
              <a:t>　　</a:t>
            </a:r>
            <a:r>
              <a:rPr lang="pt-BR" altLang="ja-JP" sz="1800" b="1" dirty="0">
                <a:latin typeface="メイリオ" panose="020B0604030504040204" pitchFamily="50" charset="-128"/>
                <a:ea typeface="メイリオ" panose="020B0604030504040204" pitchFamily="50" charset="-128"/>
              </a:rPr>
              <a:t>versicolor</a:t>
            </a:r>
          </a:p>
          <a:p>
            <a:pPr fontAlgn="base"/>
            <a:r>
              <a:rPr lang="ja-JP" altLang="en-US" sz="1800" b="1" dirty="0">
                <a:latin typeface="メイリオ" panose="020B0604030504040204" pitchFamily="50" charset="-128"/>
                <a:ea typeface="メイリオ" panose="020B0604030504040204" pitchFamily="50" charset="-128"/>
              </a:rPr>
              <a:t>　　</a:t>
            </a:r>
            <a:r>
              <a:rPr lang="pt-BR" altLang="ja-JP" sz="1800" b="1" dirty="0">
                <a:latin typeface="メイリオ" panose="020B0604030504040204" pitchFamily="50" charset="-128"/>
                <a:ea typeface="メイリオ" panose="020B0604030504040204" pitchFamily="50" charset="-128"/>
              </a:rPr>
              <a:t>virginica</a:t>
            </a:r>
          </a:p>
        </p:txBody>
      </p:sp>
    </p:spTree>
    <p:extLst>
      <p:ext uri="{BB962C8B-B14F-4D97-AF65-F5344CB8AC3E}">
        <p14:creationId xmlns:p14="http://schemas.microsoft.com/office/powerpoint/2010/main" val="762598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latin typeface="メイリオ" panose="020B0604030504040204" pitchFamily="50" charset="-128"/>
              </a:rPr>
              <a:t>Iris </a:t>
            </a:r>
            <a:r>
              <a:rPr kumimoji="1" lang="ja-JP" altLang="en-US" dirty="0">
                <a:latin typeface="メイリオ" panose="020B0604030504040204" pitchFamily="50" charset="-128"/>
              </a:rPr>
              <a:t>データセット</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CA150-FBCC-4EED-BD77-593698E95F33}" type="slidenum">
              <a:rPr kumimoji="0"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5" name="右中かっこ 4"/>
          <p:cNvSpPr/>
          <p:nvPr/>
        </p:nvSpPr>
        <p:spPr>
          <a:xfrm rot="5400000">
            <a:off x="2319925" y="3937698"/>
            <a:ext cx="226247" cy="1720953"/>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右中かっこ 6"/>
          <p:cNvSpPr/>
          <p:nvPr/>
        </p:nvSpPr>
        <p:spPr>
          <a:xfrm rot="5400000">
            <a:off x="4274768" y="3990153"/>
            <a:ext cx="226249" cy="1616046"/>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8" name="右中かっこ 7"/>
          <p:cNvSpPr/>
          <p:nvPr/>
        </p:nvSpPr>
        <p:spPr>
          <a:xfrm rot="5400000">
            <a:off x="5560552" y="4435203"/>
            <a:ext cx="249879" cy="725944"/>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6" name="正方形/長方形 5"/>
          <p:cNvSpPr/>
          <p:nvPr/>
        </p:nvSpPr>
        <p:spPr>
          <a:xfrm>
            <a:off x="1360459" y="5042042"/>
            <a:ext cx="192071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がく片</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Sepal</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の長さと幅 </a:t>
            </a:r>
            <a:endParaRPr kumimoji="0"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9" name="図 8"/>
          <p:cNvPicPr>
            <a:picLocks noChangeAspect="1"/>
          </p:cNvPicPr>
          <p:nvPr/>
        </p:nvPicPr>
        <p:blipFill>
          <a:blip r:embed="rId3"/>
          <a:stretch>
            <a:fillRect/>
          </a:stretch>
        </p:blipFill>
        <p:spPr>
          <a:xfrm>
            <a:off x="1360459" y="1872572"/>
            <a:ext cx="5139451" cy="2704266"/>
          </a:xfrm>
          <a:prstGeom prst="rect">
            <a:avLst/>
          </a:prstGeom>
        </p:spPr>
      </p:pic>
      <p:sp>
        <p:nvSpPr>
          <p:cNvPr id="11" name="正方形/長方形 10"/>
          <p:cNvSpPr/>
          <p:nvPr/>
        </p:nvSpPr>
        <p:spPr>
          <a:xfrm>
            <a:off x="3400069" y="5055531"/>
            <a:ext cx="160037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花弁</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Petal</a:t>
            </a:r>
            <a:r>
              <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の長さと幅 </a:t>
            </a:r>
            <a:endParaRPr kumimoji="0"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2" name="正方形/長方形 11"/>
          <p:cNvSpPr/>
          <p:nvPr/>
        </p:nvSpPr>
        <p:spPr>
          <a:xfrm>
            <a:off x="5420747" y="5091015"/>
            <a:ext cx="69762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種類</a:t>
            </a:r>
          </a:p>
        </p:txBody>
      </p:sp>
      <p:sp>
        <p:nvSpPr>
          <p:cNvPr id="10" name="正方形/長方形 9"/>
          <p:cNvSpPr/>
          <p:nvPr/>
        </p:nvSpPr>
        <p:spPr>
          <a:xfrm>
            <a:off x="2005766" y="957625"/>
            <a:ext cx="4493539" cy="830997"/>
          </a:xfrm>
          <a:prstGeom prst="rect">
            <a:avLst/>
          </a:prstGeom>
        </p:spPr>
        <p:txBody>
          <a:bodyPr wrap="non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Iris </a:t>
            </a:r>
            <a:r>
              <a:rPr kumimoji="0" lang="ja-JP" altLang="en-US"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データセット</a:t>
            </a:r>
            <a:endParaRPr kumimoji="0" lang="en-US" altLang="ja-JP"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１５０サンプルのうち先頭１０</a:t>
            </a:r>
          </a:p>
        </p:txBody>
      </p:sp>
    </p:spTree>
    <p:extLst>
      <p:ext uri="{BB962C8B-B14F-4D97-AF65-F5344CB8AC3E}">
        <p14:creationId xmlns:p14="http://schemas.microsoft.com/office/powerpoint/2010/main" val="1677654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dirty="0">
                <a:hlinkClick r:id="rId2"/>
              </a:rPr>
              <a:t>https://trinket.io/python/918ff17a9ad9</a:t>
            </a:r>
            <a:endParaRPr lang="en-US" altLang="ja-JP" dirty="0"/>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ソースコードを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タイトル 1">
            <a:extLst>
              <a:ext uri="{FF2B5EF4-FFF2-40B4-BE49-F238E27FC236}">
                <a16:creationId xmlns:a16="http://schemas.microsoft.com/office/drawing/2014/main" id="{CCEB229B-285B-2254-22A7-45E10AAC634E}"/>
              </a:ext>
            </a:extLst>
          </p:cNvPr>
          <p:cNvSpPr>
            <a:spLocks noGrp="1"/>
          </p:cNvSpPr>
          <p:nvPr>
            <p:ph type="title"/>
          </p:nvPr>
        </p:nvSpPr>
        <p:spPr>
          <a:xfrm>
            <a:off x="321845" y="175028"/>
            <a:ext cx="8461208" cy="469865"/>
          </a:xfrm>
        </p:spPr>
        <p:txBody>
          <a:bodyPr>
            <a:normAutofit fontScale="90000"/>
          </a:bodyPr>
          <a:lstStyle/>
          <a:p>
            <a:r>
              <a:rPr kumimoji="1" lang="ja-JP" altLang="en-US" dirty="0"/>
              <a:t>分類のモデル</a:t>
            </a:r>
          </a:p>
        </p:txBody>
      </p:sp>
      <p:pic>
        <p:nvPicPr>
          <p:cNvPr id="8" name="図 7">
            <a:extLst>
              <a:ext uri="{FF2B5EF4-FFF2-40B4-BE49-F238E27FC236}">
                <a16:creationId xmlns:a16="http://schemas.microsoft.com/office/drawing/2014/main" id="{D35D21E7-91F9-43B9-26BF-4B6A2CFD8C60}"/>
              </a:ext>
            </a:extLst>
          </p:cNvPr>
          <p:cNvPicPr>
            <a:picLocks noChangeAspect="1"/>
          </p:cNvPicPr>
          <p:nvPr/>
        </p:nvPicPr>
        <p:blipFill>
          <a:blip r:embed="rId3"/>
          <a:stretch>
            <a:fillRect/>
          </a:stretch>
        </p:blipFill>
        <p:spPr>
          <a:xfrm>
            <a:off x="520167" y="2803242"/>
            <a:ext cx="6931919" cy="2718399"/>
          </a:xfrm>
          <a:prstGeom prst="rect">
            <a:avLst/>
          </a:prstGeom>
        </p:spPr>
      </p:pic>
    </p:spTree>
    <p:extLst>
      <p:ext uri="{BB962C8B-B14F-4D97-AF65-F5344CB8AC3E}">
        <p14:creationId xmlns:p14="http://schemas.microsoft.com/office/powerpoint/2010/main" val="4263904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03FEC-EE9E-45F5-A865-933C4769C2F3}"/>
              </a:ext>
            </a:extLst>
          </p:cNvPr>
          <p:cNvSpPr>
            <a:spLocks noGrp="1"/>
          </p:cNvSpPr>
          <p:nvPr>
            <p:ph type="title"/>
          </p:nvPr>
        </p:nvSpPr>
        <p:spPr/>
        <p:txBody>
          <a:bodyPr>
            <a:normAutofit fontScale="90000"/>
          </a:bodyPr>
          <a:lstStyle/>
          <a:p>
            <a:r>
              <a:rPr kumimoji="1" lang="ja-JP" altLang="en-US" dirty="0"/>
              <a:t>ディープラーニングへの期待</a:t>
            </a:r>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4">
            <a:extLst>
              <a:ext uri="{FF2B5EF4-FFF2-40B4-BE49-F238E27FC236}">
                <a16:creationId xmlns:a16="http://schemas.microsoft.com/office/drawing/2014/main" id="{5184DFCE-24CD-460A-8B3A-8B0E9ACBB4ED}"/>
              </a:ext>
            </a:extLst>
          </p:cNvPr>
          <p:cNvSpPr>
            <a:spLocks noGrp="1"/>
          </p:cNvSpPr>
          <p:nvPr>
            <p:ph idx="1"/>
          </p:nvPr>
        </p:nvSpPr>
        <p:spPr/>
        <p:txBody>
          <a:bodyPr/>
          <a:lstStyle/>
          <a:p>
            <a:pPr marL="0" indent="0">
              <a:buNone/>
            </a:pPr>
            <a:r>
              <a:rPr kumimoji="1" lang="ja-JP" altLang="en-US" b="1" dirty="0"/>
              <a:t>さまざまなレベルのパターン</a:t>
            </a:r>
          </a:p>
        </p:txBody>
      </p:sp>
      <p:sp>
        <p:nvSpPr>
          <p:cNvPr id="25" name="テキスト ボックス 24">
            <a:extLst>
              <a:ext uri="{FF2B5EF4-FFF2-40B4-BE49-F238E27FC236}">
                <a16:creationId xmlns:a16="http://schemas.microsoft.com/office/drawing/2014/main" id="{18165AEE-4EDB-44FE-B66E-503A62168838}"/>
              </a:ext>
            </a:extLst>
          </p:cNvPr>
          <p:cNvSpPr txBox="1"/>
          <p:nvPr/>
        </p:nvSpPr>
        <p:spPr>
          <a:xfrm>
            <a:off x="2002949" y="6043923"/>
            <a:ext cx="531096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MIT Introduction to Deep Learning | 6.S191,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https://www.youtube.com/watch?v=5tvmMX8r_OM</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Why Deep Learning</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」のページ</a:t>
            </a:r>
          </a:p>
        </p:txBody>
      </p:sp>
      <p:pic>
        <p:nvPicPr>
          <p:cNvPr id="26" name="図 25">
            <a:extLst>
              <a:ext uri="{FF2B5EF4-FFF2-40B4-BE49-F238E27FC236}">
                <a16:creationId xmlns:a16="http://schemas.microsoft.com/office/drawing/2014/main" id="{82EDF588-8FBF-4297-995E-B3BD6E29657A}"/>
              </a:ext>
            </a:extLst>
          </p:cNvPr>
          <p:cNvPicPr>
            <a:picLocks noChangeAspect="1"/>
          </p:cNvPicPr>
          <p:nvPr/>
        </p:nvPicPr>
        <p:blipFill>
          <a:blip r:embed="rId3"/>
          <a:stretch>
            <a:fillRect/>
          </a:stretch>
        </p:blipFill>
        <p:spPr>
          <a:xfrm>
            <a:off x="257747" y="1496202"/>
            <a:ext cx="8525306" cy="3954109"/>
          </a:xfrm>
          <a:prstGeom prst="rect">
            <a:avLst/>
          </a:prstGeom>
          <a:ln w="25400">
            <a:solidFill>
              <a:schemeClr val="tx1"/>
            </a:solidFill>
          </a:ln>
        </p:spPr>
      </p:pic>
      <p:sp>
        <p:nvSpPr>
          <p:cNvPr id="31" name="テキスト ボックス 30">
            <a:extLst>
              <a:ext uri="{FF2B5EF4-FFF2-40B4-BE49-F238E27FC236}">
                <a16:creationId xmlns:a16="http://schemas.microsoft.com/office/drawing/2014/main" id="{FD81421A-914D-4B45-BA2D-3C1F9482D5DC}"/>
              </a:ext>
            </a:extLst>
          </p:cNvPr>
          <p:cNvSpPr txBox="1"/>
          <p:nvPr/>
        </p:nvSpPr>
        <p:spPr>
          <a:xfrm>
            <a:off x="539364" y="5550991"/>
            <a:ext cx="76798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線や点のレベル　目，鼻，耳のレベル　顔の構造のレベル</a:t>
            </a:r>
          </a:p>
        </p:txBody>
      </p:sp>
    </p:spTree>
    <p:extLst>
      <p:ext uri="{BB962C8B-B14F-4D97-AF65-F5344CB8AC3E}">
        <p14:creationId xmlns:p14="http://schemas.microsoft.com/office/powerpoint/2010/main" val="1994136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画像分類を行うオンラインサービス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fld id="{E205D82C-95A1-431E-8E38-AA614A14CDCF}" type="slidenum">
              <a:rPr kumimoji="1" lang="ja-JP" altLang="en-US" smtClean="0"/>
              <a:t>67</a:t>
            </a:fld>
            <a:endParaRPr kumimoji="1" lang="ja-JP" altLang="en-US"/>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1533091" y="6181742"/>
            <a:ext cx="5815463" cy="369332"/>
          </a:xfrm>
          <a:prstGeom prst="rect">
            <a:avLst/>
          </a:prstGeom>
          <a:noFill/>
        </p:spPr>
        <p:txBody>
          <a:bodyPr wrap="square" rtlCol="0">
            <a:spAutoFit/>
          </a:bodyPr>
          <a:lstStyle/>
          <a:p>
            <a:r>
              <a:rPr kumimoji="1" lang="en-US" altLang="ja-JP" dirty="0"/>
              <a:t>URL</a:t>
            </a:r>
            <a:r>
              <a:rPr kumimoji="1" lang="ja-JP" altLang="en-US" dirty="0"/>
              <a:t>：</a:t>
            </a:r>
            <a:r>
              <a:rPr kumimoji="1" lang="en-US" altLang="ja-JP" dirty="0"/>
              <a:t>https://cloud.google.com/vision/docs/drag-and-drop</a:t>
            </a:r>
            <a:endParaRPr kumimoji="1" lang="ja-JP" altLang="en-US" dirty="0"/>
          </a:p>
        </p:txBody>
      </p:sp>
    </p:spTree>
    <p:extLst>
      <p:ext uri="{BB962C8B-B14F-4D97-AF65-F5344CB8AC3E}">
        <p14:creationId xmlns:p14="http://schemas.microsoft.com/office/powerpoint/2010/main" val="23822007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機械学習の特徴まとめ</a:t>
            </a:r>
            <a:endParaRPr kumimoji="1" lang="ja-JP" altLang="en-US" dirty="0"/>
          </a:p>
        </p:txBody>
      </p:sp>
      <p:sp>
        <p:nvSpPr>
          <p:cNvPr id="3" name="コンテンツ プレースホルダー 2"/>
          <p:cNvSpPr>
            <a:spLocks noGrp="1"/>
          </p:cNvSpPr>
          <p:nvPr>
            <p:ph idx="1"/>
          </p:nvPr>
        </p:nvSpPr>
        <p:spPr>
          <a:xfrm>
            <a:off x="321845" y="996532"/>
            <a:ext cx="8037549" cy="5645188"/>
          </a:xfrm>
        </p:spPr>
        <p:txBody>
          <a:bodyPr>
            <a:normAutofit/>
          </a:bodyPr>
          <a:lstStyle/>
          <a:p>
            <a:pPr>
              <a:spcBef>
                <a:spcPts val="1200"/>
              </a:spcBef>
            </a:pPr>
            <a:r>
              <a:rPr lang="ja-JP" altLang="en-US" sz="2400" b="1" dirty="0">
                <a:solidFill>
                  <a:srgbClr val="C00000"/>
                </a:solidFill>
              </a:rPr>
              <a:t>機械学習</a:t>
            </a:r>
            <a:r>
              <a:rPr lang="ja-JP" altLang="en-US" sz="2400" dirty="0"/>
              <a:t>は、</a:t>
            </a:r>
            <a:r>
              <a:rPr lang="ja-JP" altLang="en-US" sz="2400" b="1" dirty="0"/>
              <a:t>データによる学習</a:t>
            </a:r>
            <a:r>
              <a:rPr lang="ja-JP" altLang="en-US" sz="2400" dirty="0"/>
              <a:t>を行うための手法</a:t>
            </a:r>
          </a:p>
          <a:p>
            <a:pPr>
              <a:spcBef>
                <a:spcPts val="1200"/>
              </a:spcBef>
            </a:pPr>
            <a:r>
              <a:rPr lang="ja-JP" altLang="en-US" sz="2400" b="1" dirty="0"/>
              <a:t>大量の学習用データ</a:t>
            </a:r>
            <a:r>
              <a:rPr lang="ja-JP" altLang="en-US" sz="2400" dirty="0"/>
              <a:t>を用いることで、パターンの抽出やデータ分類の</a:t>
            </a:r>
            <a:r>
              <a:rPr lang="ja-JP" altLang="en-US" sz="2400" b="1" dirty="0"/>
              <a:t>精度が向上</a:t>
            </a:r>
          </a:p>
          <a:p>
            <a:pPr>
              <a:spcBef>
                <a:spcPts val="1200"/>
              </a:spcBef>
            </a:pPr>
            <a:r>
              <a:rPr lang="ja-JP" altLang="en-US" sz="2400" b="1" dirty="0">
                <a:solidFill>
                  <a:srgbClr val="FF0000"/>
                </a:solidFill>
              </a:rPr>
              <a:t>機械学習</a:t>
            </a:r>
            <a:r>
              <a:rPr lang="ja-JP" altLang="en-US" sz="2400" dirty="0"/>
              <a:t>の特徴の一つに、</a:t>
            </a:r>
            <a:r>
              <a:rPr lang="ja-JP" altLang="en-US" sz="2400" b="1" dirty="0"/>
              <a:t>学習によって未知のデータにも当てはまるパターンや規則を抽出する能力</a:t>
            </a:r>
            <a:r>
              <a:rPr lang="ja-JP" altLang="en-US" sz="2400" dirty="0"/>
              <a:t>がある。</a:t>
            </a:r>
          </a:p>
          <a:p>
            <a:pPr>
              <a:spcBef>
                <a:spcPts val="1200"/>
              </a:spcBef>
            </a:pPr>
            <a:r>
              <a:rPr lang="ja-JP" altLang="en-US" sz="2400" b="1" dirty="0">
                <a:solidFill>
                  <a:srgbClr val="C00000"/>
                </a:solidFill>
              </a:rPr>
              <a:t>機械学習</a:t>
            </a:r>
            <a:r>
              <a:rPr lang="ja-JP" altLang="en-US" sz="2400" dirty="0"/>
              <a:t>は、自然言語処理、画像認識、音声認識などの問題に応用され、</a:t>
            </a:r>
            <a:r>
              <a:rPr lang="ja-JP" altLang="en-US" sz="2400" b="1" dirty="0"/>
              <a:t>我々の生活に浸透しつつある</a:t>
            </a:r>
            <a:r>
              <a:rPr lang="ja-JP" altLang="en-US" sz="2400" dirty="0"/>
              <a:t>。大切な分野である。</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198232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機械学習やデータサイエンスの利用での注意点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2"/>
            <a:ext cx="8461208" cy="5875223"/>
          </a:xfrm>
        </p:spPr>
        <p:txBody>
          <a:bodyPr>
            <a:normAutofit/>
          </a:bodyPr>
          <a:lstStyle/>
          <a:p>
            <a:pPr>
              <a:spcBef>
                <a:spcPts val="1200"/>
              </a:spcBef>
            </a:pPr>
            <a:r>
              <a:rPr lang="ja-JP" altLang="en-US" sz="2400" dirty="0"/>
              <a:t>いずれも，</a:t>
            </a:r>
            <a:r>
              <a:rPr lang="ja-JP" altLang="en-US" sz="2400" b="1" dirty="0"/>
              <a:t>データを活用</a:t>
            </a:r>
            <a:r>
              <a:rPr lang="ja-JP" altLang="en-US" sz="2400" dirty="0"/>
              <a:t>し，</a:t>
            </a:r>
            <a:r>
              <a:rPr lang="ja-JP" altLang="en-US" sz="2400" b="1" dirty="0"/>
              <a:t>知見や結論を導く</a:t>
            </a:r>
            <a:r>
              <a:rPr lang="ja-JP" altLang="en-US" sz="2400" dirty="0"/>
              <a:t>もの</a:t>
            </a:r>
            <a:endParaRPr lang="en-US" altLang="ja-JP" sz="2400" dirty="0"/>
          </a:p>
          <a:p>
            <a:pPr>
              <a:spcBef>
                <a:spcPts val="1200"/>
              </a:spcBef>
            </a:pPr>
            <a:r>
              <a:rPr lang="ja-JP" altLang="en-US" sz="2400" dirty="0"/>
              <a:t>機械学習やデータサイエンスは、</a:t>
            </a:r>
            <a:r>
              <a:rPr lang="ja-JP" altLang="en-US" sz="2400" b="1" dirty="0"/>
              <a:t>結果に、必ずしも</a:t>
            </a:r>
            <a:r>
              <a:rPr lang="en-US" altLang="ja-JP" sz="2400" b="1" dirty="0"/>
              <a:t>100</a:t>
            </a:r>
            <a:r>
              <a:rPr lang="ja-JP" altLang="en-US" sz="2400" b="1" dirty="0"/>
              <a:t>％の正確性が保証されているものではなく</a:t>
            </a:r>
            <a:r>
              <a:rPr lang="ja-JP" altLang="en-US" sz="2400" dirty="0"/>
              <a:t>、</a:t>
            </a:r>
            <a:r>
              <a:rPr lang="ja-JP" altLang="en-US" sz="2400" b="1" dirty="0"/>
              <a:t>結果の根拠の確認が大切</a:t>
            </a:r>
          </a:p>
          <a:p>
            <a:pPr>
              <a:spcBef>
                <a:spcPts val="1200"/>
              </a:spcBef>
            </a:pPr>
            <a:r>
              <a:rPr lang="ja-JP" altLang="en-US" sz="2400" dirty="0"/>
              <a:t>特に、使用するデータの選択、データの前処理で注意が必要．この段階で誤りなどがあると、結果も間違ったものになる</a:t>
            </a:r>
            <a:endParaRPr lang="en-US" altLang="ja-JP" sz="2400" dirty="0"/>
          </a:p>
          <a:p>
            <a:pPr>
              <a:spcBef>
                <a:spcPts val="1200"/>
              </a:spcBef>
            </a:pPr>
            <a:r>
              <a:rPr lang="ja-JP" altLang="en-US" sz="2400" dirty="0"/>
              <a:t>データを使用するため、</a:t>
            </a:r>
            <a:r>
              <a:rPr lang="ja-JP" altLang="en-US" sz="2400" b="1" dirty="0"/>
              <a:t>データの漏洩や改竄などの危険があることにも注意</a:t>
            </a:r>
            <a:endParaRPr lang="en-US" altLang="ja-JP" sz="2400" b="1" dirty="0"/>
          </a:p>
          <a:p>
            <a:pPr marL="0" indent="0">
              <a:spcBef>
                <a:spcPts val="1200"/>
              </a:spcBef>
              <a:buNone/>
            </a:pPr>
            <a:endParaRPr lang="ja-JP" altLang="en-US" sz="2400" dirty="0"/>
          </a:p>
          <a:p>
            <a:pPr marL="0" indent="0">
              <a:spcBef>
                <a:spcPts val="1200"/>
              </a:spcBef>
              <a:buNone/>
            </a:pPr>
            <a:r>
              <a:rPr lang="ja-JP" altLang="en-US" sz="2400" dirty="0"/>
              <a:t>以上の注意点を理解しながら、実践的な経験を積むことで、機械学習やデータサイエンスのスキルに上達でき、将来、活躍できる．</a:t>
            </a:r>
          </a:p>
          <a:p>
            <a:pPr marL="0" indent="0">
              <a:spcBef>
                <a:spcPts val="1200"/>
              </a:spcBef>
              <a:buNone/>
            </a:pPr>
            <a:endParaRPr lang="en-US" altLang="ja-JP" sz="2400" dirty="0"/>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69</a:t>
            </a:fld>
            <a:endParaRPr kumimoji="1" lang="ja-JP" altLang="en-US"/>
          </a:p>
        </p:txBody>
      </p:sp>
    </p:spTree>
    <p:extLst>
      <p:ext uri="{BB962C8B-B14F-4D97-AF65-F5344CB8AC3E}">
        <p14:creationId xmlns:p14="http://schemas.microsoft.com/office/powerpoint/2010/main" val="305855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2-2 </a:t>
            </a:r>
            <a:r>
              <a:rPr lang="ja-JP" altLang="en-US" dirty="0"/>
              <a:t>表計算ソフトウエア </a:t>
            </a:r>
            <a:r>
              <a:rPr lang="en-US" altLang="ja-JP" dirty="0"/>
              <a:t>Excel</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7</a:t>
            </a:fld>
            <a:endParaRPr lang="ja-JP" altLang="en-US" dirty="0"/>
          </a:p>
        </p:txBody>
      </p:sp>
    </p:spTree>
    <p:extLst>
      <p:ext uri="{BB962C8B-B14F-4D97-AF65-F5344CB8AC3E}">
        <p14:creationId xmlns:p14="http://schemas.microsoft.com/office/powerpoint/2010/main" val="27921024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p:cNvSpPr>
            <a:spLocks noGrp="1"/>
          </p:cNvSpPr>
          <p:nvPr>
            <p:ph idx="1"/>
          </p:nvPr>
        </p:nvSpPr>
        <p:spPr>
          <a:xfrm>
            <a:off x="321845" y="846252"/>
            <a:ext cx="8461208" cy="5954255"/>
          </a:xfrm>
        </p:spPr>
        <p:txBody>
          <a:bodyPr>
            <a:normAutofit/>
          </a:bodyPr>
          <a:lstStyle/>
          <a:p>
            <a:r>
              <a:rPr lang="ja-JP" altLang="en-US" sz="2400" b="1" dirty="0">
                <a:solidFill>
                  <a:srgbClr val="C00000"/>
                </a:solidFill>
              </a:rPr>
              <a:t>データサイエンス</a:t>
            </a:r>
            <a:r>
              <a:rPr lang="ja-JP" altLang="en-US" sz="2400" dirty="0"/>
              <a:t>は、</a:t>
            </a:r>
            <a:r>
              <a:rPr lang="ja-JP" altLang="en-US" sz="2400" b="1" dirty="0"/>
              <a:t>データから有益な情報を導き出す</a:t>
            </a:r>
            <a:r>
              <a:rPr lang="ja-JP" altLang="en-US" sz="2400" dirty="0"/>
              <a:t>ための学問</a:t>
            </a:r>
            <a:endParaRPr lang="en-US" altLang="ja-JP" sz="2400" dirty="0"/>
          </a:p>
          <a:p>
            <a:r>
              <a:rPr lang="ja-JP" altLang="en-US" sz="2400" b="1" dirty="0">
                <a:solidFill>
                  <a:srgbClr val="C00000"/>
                </a:solidFill>
              </a:rPr>
              <a:t>機械学習</a:t>
            </a:r>
            <a:r>
              <a:rPr lang="ja-JP" altLang="en-US" sz="2400" dirty="0"/>
              <a:t>は、</a:t>
            </a:r>
            <a:r>
              <a:rPr lang="ja-JP" altLang="en-US" sz="2400" b="1" dirty="0"/>
              <a:t>大量のデータからパターンを抽出</a:t>
            </a:r>
            <a:r>
              <a:rPr lang="ja-JP" altLang="en-US" sz="2400" dirty="0"/>
              <a:t>し、</a:t>
            </a:r>
            <a:r>
              <a:rPr lang="ja-JP" altLang="en-US" sz="2400" b="1" dirty="0"/>
              <a:t>精度の高いデータ分類</a:t>
            </a:r>
            <a:r>
              <a:rPr lang="ja-JP" altLang="en-US" sz="2400" dirty="0"/>
              <a:t>などを可能にする手法</a:t>
            </a:r>
            <a:endParaRPr lang="en-US" altLang="ja-JP" sz="2400" dirty="0"/>
          </a:p>
          <a:p>
            <a:r>
              <a:rPr lang="ja-JP" altLang="en-US" sz="2400" dirty="0"/>
              <a:t>いずれも、ビジネス、医療、工学分野などで</a:t>
            </a:r>
            <a:r>
              <a:rPr lang="ja-JP" altLang="en-US" sz="2400" b="1" dirty="0"/>
              <a:t>広く活用されている</a:t>
            </a:r>
            <a:endParaRPr lang="en-US" altLang="ja-JP" sz="2400" dirty="0"/>
          </a:p>
          <a:p>
            <a:r>
              <a:rPr lang="en-US" altLang="ja-JP" sz="2400" dirty="0"/>
              <a:t>100</a:t>
            </a:r>
            <a:r>
              <a:rPr lang="ja-JP" altLang="en-US" sz="2400" dirty="0"/>
              <a:t>％の正確性が保証されているわけではなく、データ選択や前処理で誤りがあると結果も誤ったものになる可能性があることに注意</a:t>
            </a:r>
            <a:endParaRPr lang="en-US" altLang="ja-JP" sz="2400" dirty="0"/>
          </a:p>
          <a:p>
            <a:pPr marL="0" indent="0">
              <a:buNone/>
            </a:pPr>
            <a:endParaRPr lang="en-US" altLang="ja-JP" sz="2400" dirty="0"/>
          </a:p>
          <a:p>
            <a:pPr marL="0" indent="0">
              <a:buNone/>
            </a:pPr>
            <a:r>
              <a:rPr lang="ja-JP" altLang="en-US" sz="2400" dirty="0"/>
              <a:t>これらの技術を</a:t>
            </a:r>
            <a:r>
              <a:rPr lang="ja-JP" altLang="en-US" sz="2400" b="1" dirty="0"/>
              <a:t>理解</a:t>
            </a:r>
            <a:r>
              <a:rPr lang="ja-JP" altLang="en-US" sz="2400" dirty="0"/>
              <a:t>し、</a:t>
            </a:r>
            <a:r>
              <a:rPr lang="ja-JP" altLang="en-US" sz="2400" b="1" dirty="0"/>
              <a:t>実践的な経験を積む</a:t>
            </a:r>
            <a:r>
              <a:rPr lang="ja-JP" altLang="en-US" sz="2400" dirty="0"/>
              <a:t>ことは、</a:t>
            </a:r>
            <a:r>
              <a:rPr lang="ja-JP" altLang="en-US" sz="2400" b="1" dirty="0"/>
              <a:t>将来の活躍に大いに役立つ</a:t>
            </a:r>
            <a:r>
              <a:rPr lang="ja-JP" altLang="en-US" sz="2400" dirty="0"/>
              <a:t>。</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70</a:t>
            </a:fld>
            <a:endParaRPr kumimoji="1" lang="ja-JP" altLang="en-US"/>
          </a:p>
        </p:txBody>
      </p:sp>
    </p:spTree>
    <p:extLst>
      <p:ext uri="{BB962C8B-B14F-4D97-AF65-F5344CB8AC3E}">
        <p14:creationId xmlns:p14="http://schemas.microsoft.com/office/powerpoint/2010/main" val="404661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8256C-E74C-44EB-AAB3-EF71C2742953}"/>
              </a:ext>
            </a:extLst>
          </p:cNvPr>
          <p:cNvSpPr>
            <a:spLocks noGrp="1"/>
          </p:cNvSpPr>
          <p:nvPr>
            <p:ph type="title"/>
          </p:nvPr>
        </p:nvSpPr>
        <p:spPr/>
        <p:txBody>
          <a:bodyPr>
            <a:normAutofit fontScale="90000"/>
          </a:bodyPr>
          <a:lstStyle/>
          <a:p>
            <a:r>
              <a:rPr lang="ja-JP" altLang="en-US" dirty="0"/>
              <a:t>パソコンの威力</a:t>
            </a:r>
            <a:endParaRPr kumimoji="1" lang="ja-JP" altLang="en-US" dirty="0"/>
          </a:p>
        </p:txBody>
      </p:sp>
      <p:sp>
        <p:nvSpPr>
          <p:cNvPr id="3" name="コンテンツ プレースホルダー 2">
            <a:extLst>
              <a:ext uri="{FF2B5EF4-FFF2-40B4-BE49-F238E27FC236}">
                <a16:creationId xmlns:a16="http://schemas.microsoft.com/office/drawing/2014/main" id="{79328931-DA66-4511-BEAD-B9F79AD7136A}"/>
              </a:ext>
            </a:extLst>
          </p:cNvPr>
          <p:cNvSpPr>
            <a:spLocks noGrp="1"/>
          </p:cNvSpPr>
          <p:nvPr>
            <p:ph idx="1"/>
          </p:nvPr>
        </p:nvSpPr>
        <p:spPr/>
        <p:txBody>
          <a:bodyPr/>
          <a:lstStyle/>
          <a:p>
            <a:pPr>
              <a:lnSpc>
                <a:spcPct val="110000"/>
              </a:lnSpc>
            </a:pPr>
            <a:r>
              <a:rPr lang="ja-JP" altLang="en-US" sz="2400" b="1" dirty="0"/>
              <a:t>ワープロ</a:t>
            </a:r>
            <a:endParaRPr lang="en-US" altLang="ja-JP" sz="2400" b="1" dirty="0"/>
          </a:p>
          <a:p>
            <a:pPr marL="0" indent="0">
              <a:lnSpc>
                <a:spcPct val="110000"/>
              </a:lnSpc>
              <a:buNone/>
            </a:pPr>
            <a:r>
              <a:rPr lang="en-US" altLang="ja-JP" sz="2400" dirty="0"/>
              <a:t>	</a:t>
            </a:r>
            <a:r>
              <a:rPr lang="ja-JP" altLang="en-US" sz="2400" dirty="0"/>
              <a:t>文書の編集、清書．目次、表の作成など</a:t>
            </a:r>
            <a:endParaRPr lang="en-US" altLang="ja-JP" sz="2400" dirty="0"/>
          </a:p>
          <a:p>
            <a:pPr>
              <a:lnSpc>
                <a:spcPct val="110000"/>
              </a:lnSpc>
            </a:pPr>
            <a:r>
              <a:rPr lang="ja-JP" altLang="en-US" sz="2400" b="1" dirty="0"/>
              <a:t>表計算</a:t>
            </a:r>
            <a:endParaRPr lang="en-US" altLang="ja-JP" sz="2400" b="1" dirty="0"/>
          </a:p>
          <a:p>
            <a:pPr marL="0" indent="0">
              <a:lnSpc>
                <a:spcPct val="110000"/>
              </a:lnSpc>
              <a:buNone/>
            </a:pPr>
            <a:r>
              <a:rPr lang="en-US" altLang="ja-JP" sz="2400" dirty="0"/>
              <a:t>	</a:t>
            </a:r>
            <a:r>
              <a:rPr lang="ja-JP" altLang="en-US" sz="2400" dirty="0"/>
              <a:t>データの管理、計算、グラフ作成など</a:t>
            </a:r>
            <a:endParaRPr lang="en-US" altLang="ja-JP" sz="2400" dirty="0"/>
          </a:p>
          <a:p>
            <a:pPr>
              <a:lnSpc>
                <a:spcPct val="110000"/>
              </a:lnSpc>
            </a:pPr>
            <a:r>
              <a:rPr lang="ja-JP" altLang="en-US" sz="2400" b="1" dirty="0"/>
              <a:t>プレゼン</a:t>
            </a:r>
            <a:endParaRPr lang="en-US" altLang="ja-JP" sz="2400" b="1" dirty="0"/>
          </a:p>
          <a:p>
            <a:pPr marL="0" indent="0">
              <a:lnSpc>
                <a:spcPct val="110000"/>
              </a:lnSpc>
              <a:buNone/>
            </a:pPr>
            <a:r>
              <a:rPr lang="en-US" altLang="ja-JP" sz="2400" dirty="0"/>
              <a:t>	</a:t>
            </a:r>
            <a:r>
              <a:rPr lang="ja-JP" altLang="en-US" sz="2400" dirty="0"/>
              <a:t>ビジュアル資料作成</a:t>
            </a:r>
            <a:endParaRPr lang="en-US" altLang="ja-JP" sz="2400" dirty="0"/>
          </a:p>
          <a:p>
            <a:pPr>
              <a:lnSpc>
                <a:spcPct val="110000"/>
              </a:lnSpc>
            </a:pPr>
            <a:r>
              <a:rPr lang="ja-JP" altLang="en-US" sz="2400" b="1" dirty="0"/>
              <a:t>インターネット</a:t>
            </a:r>
            <a:endParaRPr lang="en-US" altLang="ja-JP" sz="2400" b="1" dirty="0"/>
          </a:p>
          <a:p>
            <a:pPr marL="0" indent="0">
              <a:lnSpc>
                <a:spcPct val="110000"/>
              </a:lnSpc>
              <a:buNone/>
            </a:pPr>
            <a:r>
              <a:rPr lang="en-US" altLang="ja-JP" sz="2400" dirty="0"/>
              <a:t>	</a:t>
            </a:r>
            <a:r>
              <a:rPr lang="ja-JP" altLang="en-US" sz="2400" dirty="0"/>
              <a:t>情報収集、コミュニケーション</a:t>
            </a:r>
          </a:p>
          <a:p>
            <a:endParaRPr kumimoji="1" lang="ja-JP" altLang="en-US" dirty="0"/>
          </a:p>
        </p:txBody>
      </p:sp>
      <p:sp>
        <p:nvSpPr>
          <p:cNvPr id="4" name="スライド番号プレースホルダー 3">
            <a:extLst>
              <a:ext uri="{FF2B5EF4-FFF2-40B4-BE49-F238E27FC236}">
                <a16:creationId xmlns:a16="http://schemas.microsoft.com/office/drawing/2014/main" id="{3982E3C7-FAA3-474F-8D0B-7CF979ACAE2D}"/>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sp>
        <p:nvSpPr>
          <p:cNvPr id="5" name="コンテンツ プレースホルダー 2">
            <a:extLst>
              <a:ext uri="{FF2B5EF4-FFF2-40B4-BE49-F238E27FC236}">
                <a16:creationId xmlns:a16="http://schemas.microsoft.com/office/drawing/2014/main" id="{C0A21124-FB19-4FFD-B0D8-1B27AF949C3A}"/>
              </a:ext>
            </a:extLst>
          </p:cNvPr>
          <p:cNvSpPr txBox="1">
            <a:spLocks/>
          </p:cNvSpPr>
          <p:nvPr/>
        </p:nvSpPr>
        <p:spPr>
          <a:xfrm>
            <a:off x="697258" y="5492727"/>
            <a:ext cx="6815759" cy="10461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データはすべて</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デジタル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（ファイル）．</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管理、共有、交換が簡単</a:t>
            </a:r>
          </a:p>
        </p:txBody>
      </p:sp>
    </p:spTree>
    <p:extLst>
      <p:ext uri="{BB962C8B-B14F-4D97-AF65-F5344CB8AC3E}">
        <p14:creationId xmlns:p14="http://schemas.microsoft.com/office/powerpoint/2010/main" val="161050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8610" y="1769269"/>
            <a:ext cx="8515350" cy="1434942"/>
          </a:xfrm>
        </p:spPr>
        <p:txBody>
          <a:bodyPr>
            <a:normAutofit/>
          </a:bodyPr>
          <a:lstStyle/>
          <a:p>
            <a:pPr>
              <a:lnSpc>
                <a:spcPct val="110000"/>
              </a:lnSpc>
            </a:pPr>
            <a:r>
              <a:rPr lang="ja-JP" altLang="en-US" sz="2400" dirty="0"/>
              <a:t>データの記録、保管、共有</a:t>
            </a:r>
            <a:endParaRPr lang="en-US" altLang="ja-JP" sz="2400" dirty="0"/>
          </a:p>
          <a:p>
            <a:pPr>
              <a:lnSpc>
                <a:spcPct val="110000"/>
              </a:lnSpc>
            </a:pPr>
            <a:r>
              <a:rPr lang="ja-JP" altLang="en-US" sz="2400" dirty="0"/>
              <a:t>表計算の機能　＝　集計・集約、グラフ作成など</a:t>
            </a:r>
          </a:p>
        </p:txBody>
      </p:sp>
      <p:sp>
        <p:nvSpPr>
          <p:cNvPr id="4" name="タイトル 1"/>
          <p:cNvSpPr>
            <a:spLocks noGrp="1"/>
          </p:cNvSpPr>
          <p:nvPr>
            <p:ph type="title"/>
          </p:nvPr>
        </p:nvSpPr>
        <p:spPr>
          <a:xfrm>
            <a:off x="308610" y="427121"/>
            <a:ext cx="7886700" cy="503396"/>
          </a:xfrm>
        </p:spPr>
        <p:txBody>
          <a:bodyPr>
            <a:normAutofit fontScale="90000"/>
          </a:bodyPr>
          <a:lstStyle/>
          <a:p>
            <a:r>
              <a:rPr kumimoji="1" lang="ja-JP" altLang="en-US" dirty="0"/>
              <a:t>表計算ソフトウエアは何の役に立つのか</a:t>
            </a:r>
          </a:p>
        </p:txBody>
      </p:sp>
      <p:pic>
        <p:nvPicPr>
          <p:cNvPr id="5" name="図 4"/>
          <p:cNvPicPr>
            <a:picLocks noChangeAspect="1"/>
          </p:cNvPicPr>
          <p:nvPr/>
        </p:nvPicPr>
        <p:blipFill>
          <a:blip r:embed="rId2"/>
          <a:stretch>
            <a:fillRect/>
          </a:stretch>
        </p:blipFill>
        <p:spPr>
          <a:xfrm>
            <a:off x="308610" y="2943377"/>
            <a:ext cx="3549685" cy="1059608"/>
          </a:xfrm>
          <a:prstGeom prst="rect">
            <a:avLst/>
          </a:prstGeom>
        </p:spPr>
      </p:pic>
      <p:pic>
        <p:nvPicPr>
          <p:cNvPr id="6" name="図 5"/>
          <p:cNvPicPr>
            <a:picLocks noChangeAspect="1"/>
          </p:cNvPicPr>
          <p:nvPr/>
        </p:nvPicPr>
        <p:blipFill>
          <a:blip r:embed="rId3"/>
          <a:stretch>
            <a:fillRect/>
          </a:stretch>
        </p:blipFill>
        <p:spPr>
          <a:xfrm>
            <a:off x="4289629" y="2943378"/>
            <a:ext cx="4102997" cy="2204771"/>
          </a:xfrm>
          <a:prstGeom prst="rect">
            <a:avLst/>
          </a:prstGeom>
        </p:spPr>
      </p:pic>
      <p:pic>
        <p:nvPicPr>
          <p:cNvPr id="7" name="図 6"/>
          <p:cNvPicPr>
            <a:picLocks noChangeAspect="1"/>
          </p:cNvPicPr>
          <p:nvPr/>
        </p:nvPicPr>
        <p:blipFill>
          <a:blip r:embed="rId4"/>
          <a:stretch>
            <a:fillRect/>
          </a:stretch>
        </p:blipFill>
        <p:spPr>
          <a:xfrm>
            <a:off x="341664" y="4216259"/>
            <a:ext cx="3516631" cy="1599623"/>
          </a:xfrm>
          <a:prstGeom prst="rect">
            <a:avLst/>
          </a:prstGeom>
        </p:spPr>
      </p:pic>
    </p:spTree>
    <p:extLst>
      <p:ext uri="{BB962C8B-B14F-4D97-AF65-F5344CB8AC3E}">
        <p14:creationId xmlns:p14="http://schemas.microsoft.com/office/powerpoint/2010/main" val="32255159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3281</Words>
  <Application>Microsoft Office PowerPoint</Application>
  <PresentationFormat>画面に合わせる (4:3)</PresentationFormat>
  <Paragraphs>522</Paragraphs>
  <Slides>70</Slides>
  <Notes>11</Notes>
  <HiddenSlides>0</HiddenSlides>
  <MMClips>0</MMClips>
  <ScaleCrop>false</ScaleCrop>
  <HeadingPairs>
    <vt:vector size="8" baseType="variant">
      <vt:variant>
        <vt:lpstr>使用されているフォント</vt:lpstr>
      </vt:variant>
      <vt:variant>
        <vt:i4>9</vt:i4>
      </vt:variant>
      <vt:variant>
        <vt:lpstr>テーマ</vt:lpstr>
      </vt:variant>
      <vt:variant>
        <vt:i4>5</vt:i4>
      </vt:variant>
      <vt:variant>
        <vt:lpstr>埋め込まれた OLE サーバー</vt:lpstr>
      </vt:variant>
      <vt:variant>
        <vt:i4>1</vt:i4>
      </vt:variant>
      <vt:variant>
        <vt:lpstr>スライド タイトル</vt:lpstr>
      </vt:variant>
      <vt:variant>
        <vt:i4>70</vt:i4>
      </vt:variant>
    </vt:vector>
  </HeadingPairs>
  <TitlesOfParts>
    <vt:vector size="85" baseType="lpstr">
      <vt:lpstr>ＭＳ Ｐゴシック</vt:lpstr>
      <vt:lpstr>ＭＳ ゴシック</vt:lpstr>
      <vt:lpstr>メイリオ</vt:lpstr>
      <vt:lpstr>游ゴシック</vt:lpstr>
      <vt:lpstr>游明朝</vt:lpstr>
      <vt:lpstr>Abadi</vt:lpstr>
      <vt:lpstr>Arial</vt:lpstr>
      <vt:lpstr>Calibri</vt:lpstr>
      <vt:lpstr>Segoe UI</vt:lpstr>
      <vt:lpstr>Office テーマ</vt:lpstr>
      <vt:lpstr>9_Office テーマ</vt:lpstr>
      <vt:lpstr>1_Office テーマ</vt:lpstr>
      <vt:lpstr>3_Office テーマ</vt:lpstr>
      <vt:lpstr>2_Office テーマ</vt:lpstr>
      <vt:lpstr>Worksheet</vt:lpstr>
      <vt:lpstr>aa-2. データサイエンス・AI の事例、技術（人工知能社会の到来、最新の技術、産業の変化、社会や生活の変化など）</vt:lpstr>
      <vt:lpstr>PowerPoint プレゼンテーション</vt:lpstr>
      <vt:lpstr>アウトライン</vt:lpstr>
      <vt:lpstr>2-1 データサイエンスでできること </vt:lpstr>
      <vt:lpstr>データサイエンスでできること</vt:lpstr>
      <vt:lpstr>研究レポートの書くべき６つの要素</vt:lpstr>
      <vt:lpstr>2-2 表計算ソフトウエア Excel </vt:lpstr>
      <vt:lpstr>パソコンの威力</vt:lpstr>
      <vt:lpstr>表計算ソフトウエアは何の役に立つのか</vt:lpstr>
      <vt:lpstr>例えば、こんなことが簡単にできます</vt:lpstr>
      <vt:lpstr>例えば、こんなことが簡単にできます</vt:lpstr>
      <vt:lpstr>例えば、こんなことが簡単にできます</vt:lpstr>
      <vt:lpstr>Microsoft 365 と Excel </vt:lpstr>
      <vt:lpstr>Microsoft 365 の主な機能</vt:lpstr>
      <vt:lpstr>Microsoft 365 の種類</vt:lpstr>
      <vt:lpstr>Microsoft 365 オンライン版で Excel を起動</vt:lpstr>
      <vt:lpstr>Microsoft 365 オンライン版で Excel を起動</vt:lpstr>
      <vt:lpstr>Microsoft 365 オンライン版で Excel を起動</vt:lpstr>
      <vt:lpstr>Microsoft 365 オンライン版で Excel を起動</vt:lpstr>
      <vt:lpstr>Microsoft 365 アプリ版のインストールと  Excel の起動</vt:lpstr>
      <vt:lpstr>Microsoft 365 アプリ版のインストールと  Excel の起動</vt:lpstr>
      <vt:lpstr>Microsoft 365 アプリ版のインストールと  Excel の起動</vt:lpstr>
      <vt:lpstr>Microsoft 365 アプリ版のインストールと  Excel の起動</vt:lpstr>
      <vt:lpstr>Microsoft 365 アプリ版のインストールと  Excel の起動</vt:lpstr>
      <vt:lpstr>Excel の基本 </vt:lpstr>
      <vt:lpstr>オンライン版の Excel の画面（メニュー、リボン、ワークシートなど）</vt:lpstr>
      <vt:lpstr>アプリ版の Excel の画面（メニュー、リボン、ワークシートなど）</vt:lpstr>
      <vt:lpstr>Excel のワークシート</vt:lpstr>
      <vt:lpstr>Excel のブック</vt:lpstr>
      <vt:lpstr>Excel のスタート画面</vt:lpstr>
      <vt:lpstr>アクティブセル</vt:lpstr>
      <vt:lpstr>アクティブセルでの数式の入力　</vt:lpstr>
      <vt:lpstr>数式バーで数式の確認①</vt:lpstr>
      <vt:lpstr>数式バーで数式の確認②</vt:lpstr>
      <vt:lpstr>アクティブセルでの数式の入力　</vt:lpstr>
      <vt:lpstr>Excel の数式</vt:lpstr>
      <vt:lpstr>セルの数式と値のクリア</vt:lpstr>
      <vt:lpstr>セルの数値と値のクリア</vt:lpstr>
      <vt:lpstr>元に戻す操作</vt:lpstr>
      <vt:lpstr>2-3 散布図（Excel を使用） </vt:lpstr>
      <vt:lpstr>散布図の用途</vt:lpstr>
      <vt:lpstr>分布から読み取れること</vt:lpstr>
      <vt:lpstr>Excel での散布図の作成手順</vt:lpstr>
      <vt:lpstr>Excel での散布図の種類の選択</vt:lpstr>
      <vt:lpstr>PowerPoint プレゼンテーション</vt:lpstr>
      <vt:lpstr>2-4 データの合計、平均（Excel を使用） </vt:lpstr>
      <vt:lpstr>Excel で合計を求める SUM</vt:lpstr>
      <vt:lpstr>Excel で平均を求める AVERAGE</vt:lpstr>
      <vt:lpstr>平均</vt:lpstr>
      <vt:lpstr>平均を使うときの注意点</vt:lpstr>
      <vt:lpstr>2-5 データの分布、密度（Excel を使用） </vt:lpstr>
      <vt:lpstr>ヒストグラム</vt:lpstr>
      <vt:lpstr>Excel でのヒストグラムの作成手順</vt:lpstr>
      <vt:lpstr>ヒストグラムから読み取れること</vt:lpstr>
      <vt:lpstr>データサイエンス</vt:lpstr>
      <vt:lpstr>2-6 人工知能と機械学習</vt:lpstr>
      <vt:lpstr>機械学習の特徴</vt:lpstr>
      <vt:lpstr>機械学習と訓練データ</vt:lpstr>
      <vt:lpstr>機械学習での予測</vt:lpstr>
      <vt:lpstr>機械学習と訓練データとプログラム</vt:lpstr>
      <vt:lpstr>機械学習まとめ</vt:lpstr>
      <vt:lpstr>アヤメ属 (Iris)</vt:lpstr>
      <vt:lpstr>Iris データセット</vt:lpstr>
      <vt:lpstr>Iris データセット</vt:lpstr>
      <vt:lpstr>分類のモデル</vt:lpstr>
      <vt:lpstr>ディープラーニングへの期待</vt:lpstr>
      <vt:lpstr>画像分類を行うオンラインサービス</vt:lpstr>
      <vt:lpstr>機械学習の特徴まとめ</vt:lpstr>
      <vt:lpstr>機械学習やデータサイエンスの利用での注意点</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aa-2. データサイエンス・AIの事例、技術（散布図、データの分布や密度、AIによる分類や特徴抽出や生成など）（人工知能）</dc:title>
  <dc:creator>kunihiko</dc:creator>
  <cp:lastModifiedBy>金子　邦彦</cp:lastModifiedBy>
  <cp:revision>103</cp:revision>
  <cp:lastPrinted>2020-05-07T12:29:12Z</cp:lastPrinted>
  <dcterms:created xsi:type="dcterms:W3CDTF">2020-05-07T08:06:06Z</dcterms:created>
  <dcterms:modified xsi:type="dcterms:W3CDTF">2025-04-25T01:07:00Z</dcterms:modified>
</cp:coreProperties>
</file>