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696" r:id="rId3"/>
    <p:sldMasterId id="2147483701" r:id="rId4"/>
    <p:sldMasterId id="2147483706" r:id="rId5"/>
  </p:sldMasterIdLst>
  <p:notesMasterIdLst>
    <p:notesMasterId r:id="rId78"/>
  </p:notesMasterIdLst>
  <p:sldIdLst>
    <p:sldId id="874" r:id="rId6"/>
    <p:sldId id="1779" r:id="rId7"/>
    <p:sldId id="696" r:id="rId8"/>
    <p:sldId id="1938" r:id="rId9"/>
    <p:sldId id="1939" r:id="rId10"/>
    <p:sldId id="1675" r:id="rId11"/>
    <p:sldId id="1940" r:id="rId12"/>
    <p:sldId id="1941" r:id="rId13"/>
    <p:sldId id="1942" r:id="rId14"/>
    <p:sldId id="1943" r:id="rId15"/>
    <p:sldId id="1945" r:id="rId16"/>
    <p:sldId id="1949" r:id="rId17"/>
    <p:sldId id="1950" r:id="rId18"/>
    <p:sldId id="1715" r:id="rId19"/>
    <p:sldId id="1937" r:id="rId20"/>
    <p:sldId id="1713" r:id="rId21"/>
    <p:sldId id="1710" r:id="rId22"/>
    <p:sldId id="1951" r:id="rId23"/>
    <p:sldId id="951" r:id="rId24"/>
    <p:sldId id="960" r:id="rId25"/>
    <p:sldId id="961" r:id="rId26"/>
    <p:sldId id="962" r:id="rId27"/>
    <p:sldId id="963" r:id="rId28"/>
    <p:sldId id="464" r:id="rId29"/>
    <p:sldId id="964" r:id="rId30"/>
    <p:sldId id="965" r:id="rId31"/>
    <p:sldId id="966" r:id="rId32"/>
    <p:sldId id="1759" r:id="rId33"/>
    <p:sldId id="1952" r:id="rId34"/>
    <p:sldId id="1924" r:id="rId35"/>
    <p:sldId id="1953" r:id="rId36"/>
    <p:sldId id="1954" r:id="rId37"/>
    <p:sldId id="1955" r:id="rId38"/>
    <p:sldId id="1728" r:id="rId39"/>
    <p:sldId id="1665" r:id="rId40"/>
    <p:sldId id="1711" r:id="rId41"/>
    <p:sldId id="1956" r:id="rId42"/>
    <p:sldId id="1761" r:id="rId43"/>
    <p:sldId id="1762" r:id="rId44"/>
    <p:sldId id="1763" r:id="rId45"/>
    <p:sldId id="1764" r:id="rId46"/>
    <p:sldId id="1765" r:id="rId47"/>
    <p:sldId id="1766" r:id="rId48"/>
    <p:sldId id="1767" r:id="rId49"/>
    <p:sldId id="1957" r:id="rId50"/>
    <p:sldId id="1958" r:id="rId51"/>
    <p:sldId id="1959" r:id="rId52"/>
    <p:sldId id="1679" r:id="rId53"/>
    <p:sldId id="1960" r:id="rId54"/>
    <p:sldId id="1689" r:id="rId55"/>
    <p:sldId id="1384" r:id="rId56"/>
    <p:sldId id="1707" r:id="rId57"/>
    <p:sldId id="1409" r:id="rId58"/>
    <p:sldId id="1745" r:id="rId59"/>
    <p:sldId id="1746" r:id="rId60"/>
    <p:sldId id="1410" r:id="rId61"/>
    <p:sldId id="1433" r:id="rId62"/>
    <p:sldId id="947" r:id="rId63"/>
    <p:sldId id="1935" r:id="rId64"/>
    <p:sldId id="1961" r:id="rId65"/>
    <p:sldId id="1682" r:id="rId66"/>
    <p:sldId id="880" r:id="rId67"/>
    <p:sldId id="879" r:id="rId68"/>
    <p:sldId id="881" r:id="rId69"/>
    <p:sldId id="882" r:id="rId70"/>
    <p:sldId id="883" r:id="rId71"/>
    <p:sldId id="884" r:id="rId72"/>
    <p:sldId id="885" r:id="rId73"/>
    <p:sldId id="862" r:id="rId74"/>
    <p:sldId id="612" r:id="rId75"/>
    <p:sldId id="1683" r:id="rId76"/>
    <p:sldId id="1748" r:id="rId7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49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246" y="4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79" Type="http://schemas.openxmlformats.org/officeDocument/2006/relationships/presProps" Target="presProps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AI</a:t>
            </a:r>
            <a:r>
              <a:rPr lang="ja-JP" altLang="en-US" dirty="0"/>
              <a:t>が画像分類する時代　ただし，</a:t>
            </a:r>
            <a:r>
              <a:rPr lang="en-US" altLang="ja-JP" dirty="0"/>
              <a:t>ImageNet </a:t>
            </a:r>
            <a:r>
              <a:rPr lang="ja-JP" altLang="en-US" dirty="0"/>
              <a:t>にぴったりあてはまるものの限る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2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45924-6A20-53E1-6F7C-36F7DC62D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6D5A1B-FFBD-8B1A-C1AF-4CA475765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4070AB-D012-4C12-F3A6-30472BFD7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E9AA36-A426-A7A6-8E94-3EEAE5CCD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0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DAAC-9461-6F4E-3C70-1E4A5CCDB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13A70E-5EC3-4640-0CEC-DFE3F87FC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1F9096-2617-A3F4-365B-ACB829D8E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BB82C0-7B52-4BC0-8F16-9CD964A34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8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8611-8839-ED87-6C1F-06A6E640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6749A1-35C7-98B3-2D59-F7A8EC0B7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0E5B99-3E94-839B-1029-6C47C36C6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69AF7E-5423-18DB-4F0C-19531EF8D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7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00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4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3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7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170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4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3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6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1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48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0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392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948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06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1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62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65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97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4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24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562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png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190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26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trinket.io/python/61c6503fcada" TargetMode="External"/><Relationship Id="rId3" Type="http://schemas.openxmlformats.org/officeDocument/2006/relationships/image" Target="../media/image22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trinket.io/python/1c339b660ee1" TargetMode="External"/><Relationship Id="rId3" Type="http://schemas.openxmlformats.org/officeDocument/2006/relationships/image" Target="../media/image2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trinket.io/python/3cbc3f3ed057" TargetMode="External"/><Relationship Id="rId3" Type="http://schemas.openxmlformats.org/officeDocument/2006/relationships/image" Target="../media/image25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tvmMX8r_OM" TargetMode="External"/><Relationship Id="rId3" Type="http://schemas.openxmlformats.org/officeDocument/2006/relationships/image" Target="../media/image26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79960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aa-5. </a:t>
            </a:r>
            <a:r>
              <a:rPr lang="ja-JP" altLang="en-US" sz="4000" dirty="0"/>
              <a:t>深層学習（ディープラーニング）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https://www.kkaneko.jp/ai/mi/index.html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EB61D-DAE0-E7DD-D71A-E0173CBF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活性化関数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EB4A41-36F0-6E78-476F-F7A9E112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ニューロン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活性度を決定</a:t>
            </a:r>
            <a:r>
              <a:rPr kumimoji="1" lang="ja-JP" altLang="en-US" sz="2400" dirty="0"/>
              <a:t>する関数</a:t>
            </a:r>
            <a:endParaRPr kumimoji="1" lang="en-US" altLang="ja-JP" sz="2400" dirty="0"/>
          </a:p>
          <a:p>
            <a:r>
              <a:rPr kumimoji="1" lang="ja-JP" altLang="en-US" sz="2400" b="1" dirty="0"/>
              <a:t>入力の重みづけ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合計とバイアス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結果</a:t>
            </a:r>
            <a:r>
              <a:rPr kumimoji="1" lang="ja-JP" altLang="en-US" sz="2400" dirty="0"/>
              <a:t>に，</a:t>
            </a:r>
            <a:r>
              <a:rPr kumimoji="1" lang="ja-JP" altLang="en-US" sz="2400" b="1" dirty="0"/>
              <a:t>活性化関数を適用</a:t>
            </a:r>
            <a:r>
              <a:rPr kumimoji="1" lang="ja-JP" altLang="en-US" sz="2400" dirty="0"/>
              <a:t>し，ニューロンの活性度を決定</a:t>
            </a:r>
            <a:endParaRPr kumimoji="1" lang="en-US" altLang="ja-JP" sz="2400" dirty="0"/>
          </a:p>
          <a:p>
            <a:r>
              <a:rPr kumimoji="1" lang="en-US" altLang="ja-JP" sz="2400" b="1" dirty="0" err="1"/>
              <a:t>ReLU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シグモイド</a:t>
            </a:r>
            <a:r>
              <a:rPr kumimoji="1" lang="ja-JP" altLang="en-US" sz="2400" dirty="0"/>
              <a:t>など，さまざまな種類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13BE5C-5B69-4B5B-796A-FC265B7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FB725F-1F33-1756-AA40-4C07B2B2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35" y="3011961"/>
            <a:ext cx="1886818" cy="1251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0DAB33-B04A-66E2-DF5E-3B3CBF36A483}"/>
              </a:ext>
            </a:extLst>
          </p:cNvPr>
          <p:cNvSpPr txBox="1"/>
          <p:nvPr/>
        </p:nvSpPr>
        <p:spPr>
          <a:xfrm>
            <a:off x="4347627" y="34843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シグモイド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16AE24-E636-B33D-1D3E-BB06E32B3B94}"/>
              </a:ext>
            </a:extLst>
          </p:cNvPr>
          <p:cNvSpPr txBox="1"/>
          <p:nvPr/>
        </p:nvSpPr>
        <p:spPr>
          <a:xfrm>
            <a:off x="4502066" y="4862876"/>
            <a:ext cx="180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61D12B-A7A7-AD53-63E4-7E3CF749E30C}"/>
              </a:ext>
            </a:extLst>
          </p:cNvPr>
          <p:cNvSpPr/>
          <p:nvPr/>
        </p:nvSpPr>
        <p:spPr>
          <a:xfrm>
            <a:off x="2809375" y="4671143"/>
            <a:ext cx="1615017" cy="10694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6D8E57-8AE7-C9C3-F12B-4DB32C47C1A9}"/>
              </a:ext>
            </a:extLst>
          </p:cNvPr>
          <p:cNvSpPr txBox="1"/>
          <p:nvPr/>
        </p:nvSpPr>
        <p:spPr>
          <a:xfrm>
            <a:off x="2597954" y="4750918"/>
            <a:ext cx="264880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0.9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0.7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0.6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0.4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CFDBC15-6C85-A291-16F8-3137AB1D428B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809375" y="5740593"/>
            <a:ext cx="807509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EB62840-D1B3-3E36-AE60-F91220222A29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3616884" y="4750918"/>
            <a:ext cx="786469" cy="98967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8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5473-4D5B-6572-50CF-75387FF77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B31E0-56DA-D5D1-DF03-4ABA44AA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ReLU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969EDE-F640-E0F8-A3D0-B33C3607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2011</a:t>
            </a:r>
            <a:r>
              <a:rPr kumimoji="1" lang="ja-JP" altLang="en-US" sz="2400" b="1" dirty="0"/>
              <a:t>年に発表</a:t>
            </a:r>
            <a:r>
              <a:rPr kumimoji="1" lang="ja-JP" altLang="en-US" sz="2400" dirty="0"/>
              <a:t>された</a:t>
            </a:r>
            <a:r>
              <a:rPr kumimoji="1" lang="ja-JP" altLang="en-US" sz="2400" b="1" dirty="0"/>
              <a:t>活性化関数</a:t>
            </a:r>
            <a:endParaRPr kumimoji="1" lang="en-US" altLang="ja-JP" sz="2400" dirty="0"/>
          </a:p>
          <a:p>
            <a:r>
              <a:rPr kumimoji="1" lang="ja-JP" altLang="en-US" sz="2400" dirty="0"/>
              <a:t>入力が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以下の場合は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を返し</a:t>
            </a:r>
            <a:r>
              <a:rPr kumimoji="1" lang="ja-JP" altLang="en-US" sz="2400" dirty="0"/>
              <a:t>，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より大きい場合はその値をそのまま返す</a:t>
            </a:r>
            <a:r>
              <a:rPr kumimoji="1" lang="ja-JP" altLang="en-US" sz="2400" dirty="0"/>
              <a:t>特性を持つ</a:t>
            </a:r>
            <a:endParaRPr kumimoji="1" lang="en-US" altLang="ja-JP" sz="2400" dirty="0"/>
          </a:p>
          <a:p>
            <a:r>
              <a:rPr lang="ja-JP" altLang="en-US" sz="2400" dirty="0"/>
              <a:t>シンプルで，性能が良く，実績が豊富で，扱いやすい</a:t>
            </a: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016F80-83CE-04A5-A4F1-3801A005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C4F8EC-DEFD-D02C-19FD-CDAD90067523}"/>
              </a:ext>
            </a:extLst>
          </p:cNvPr>
          <p:cNvSpPr txBox="1"/>
          <p:nvPr/>
        </p:nvSpPr>
        <p:spPr>
          <a:xfrm>
            <a:off x="5981618" y="4123597"/>
            <a:ext cx="180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5A4F5A-340A-A6D6-E016-DE2EB917A572}"/>
              </a:ext>
            </a:extLst>
          </p:cNvPr>
          <p:cNvSpPr/>
          <p:nvPr/>
        </p:nvSpPr>
        <p:spPr>
          <a:xfrm>
            <a:off x="2320861" y="2904886"/>
            <a:ext cx="3372220" cy="313657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757ACF4-1F32-B6DB-2739-FCB5E756EF18}"/>
              </a:ext>
            </a:extLst>
          </p:cNvPr>
          <p:cNvCxnSpPr>
            <a:cxnSpLocks/>
          </p:cNvCxnSpPr>
          <p:nvPr/>
        </p:nvCxnSpPr>
        <p:spPr>
          <a:xfrm>
            <a:off x="2348880" y="4766512"/>
            <a:ext cx="168611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F942071-4330-CAE1-4727-47AFD312154E}"/>
              </a:ext>
            </a:extLst>
          </p:cNvPr>
          <p:cNvCxnSpPr>
            <a:cxnSpLocks/>
          </p:cNvCxnSpPr>
          <p:nvPr/>
        </p:nvCxnSpPr>
        <p:spPr>
          <a:xfrm flipV="1">
            <a:off x="4034991" y="3475973"/>
            <a:ext cx="1686109" cy="129053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200BA7-0DFC-D395-D421-0C0E93519A31}"/>
              </a:ext>
            </a:extLst>
          </p:cNvPr>
          <p:cNvSpPr txBox="1"/>
          <p:nvPr/>
        </p:nvSpPr>
        <p:spPr>
          <a:xfrm>
            <a:off x="1758875" y="6016011"/>
            <a:ext cx="572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-2    -1    0     1     2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0A1771-E6B3-C4C5-D3DB-7892664F9EC2}"/>
              </a:ext>
            </a:extLst>
          </p:cNvPr>
          <p:cNvSpPr txBox="1"/>
          <p:nvPr/>
        </p:nvSpPr>
        <p:spPr>
          <a:xfrm>
            <a:off x="1422760" y="3200398"/>
            <a:ext cx="2773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-2</a:t>
            </a:r>
          </a:p>
        </p:txBody>
      </p:sp>
    </p:spTree>
    <p:extLst>
      <p:ext uri="{BB962C8B-B14F-4D97-AF65-F5344CB8AC3E}">
        <p14:creationId xmlns:p14="http://schemas.microsoft.com/office/powerpoint/2010/main" val="344528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E5E34-A79B-1589-9D42-87890385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B9F6CEE-41ED-1A00-A2E0-220CF673C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4D9457-52C4-CBF5-D767-6360B6E4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F91455-0CFD-2CF4-260A-2A03EAD87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5-3. </a:t>
            </a:r>
            <a:r>
              <a:rPr lang="ja-JP" altLang="en-US" sz="4500" dirty="0">
                <a:solidFill>
                  <a:schemeClr val="tx2"/>
                </a:solidFill>
              </a:rPr>
              <a:t>フォワードプロパゲーション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CC5BF1-9474-F962-F72A-33F9A6878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A71A24-E69F-5D4E-5001-3354F6F0B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CDB6F08-683D-9E19-D709-AE23D4D42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D339F9-49E5-04C6-902C-378F5D6FC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FC9300B-F04F-CDB7-BB4A-B7A77B890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FAEC3F8-7535-B7F0-AA8F-D8D4C42B5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EEF57-B006-6FA4-F594-3B59DD54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AE11E0-BB0A-F5C7-4E42-A0AA5669D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E5EAA-921A-6F1C-498A-052AD9981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3E866C-CD5B-5E2D-289D-2D9104F64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757902-72A6-BA05-AA96-48E80134A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5C1015-9FF9-C306-CE4C-C3B3710B2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BA22-245B-ECC5-07E1-6168845D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170DF-C868-F7FC-173F-4134CFE1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983022-F2CE-F07A-4482-ECAB8556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入力の重みづけ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合計とバイアス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活性化関数の適用</a:t>
            </a:r>
            <a:r>
              <a:rPr lang="ja-JP" altLang="en-US" sz="2400" dirty="0"/>
              <a:t>を行う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が</a:t>
            </a:r>
            <a:r>
              <a:rPr lang="ja-JP" altLang="en-US" sz="2400" b="1" dirty="0"/>
              <a:t>ネットワーク</a:t>
            </a:r>
            <a:r>
              <a:rPr lang="ja-JP" altLang="en-US" sz="2400" dirty="0"/>
              <a:t>を形成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2F8B8-2FD9-3D2D-6C5A-BFBCD11E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8E0A3B-CD66-C73A-C48F-2A0C64AE9776}"/>
              </a:ext>
            </a:extLst>
          </p:cNvPr>
          <p:cNvSpPr/>
          <p:nvPr/>
        </p:nvSpPr>
        <p:spPr>
          <a:xfrm>
            <a:off x="1963268" y="267137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7EC836-606D-F889-E190-5BB52893C30C}"/>
              </a:ext>
            </a:extLst>
          </p:cNvPr>
          <p:cNvSpPr/>
          <p:nvPr/>
        </p:nvSpPr>
        <p:spPr>
          <a:xfrm>
            <a:off x="1963268" y="354923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C7486C-DA6E-DBB9-EF65-9463457A2B5C}"/>
              </a:ext>
            </a:extLst>
          </p:cNvPr>
          <p:cNvSpPr/>
          <p:nvPr/>
        </p:nvSpPr>
        <p:spPr>
          <a:xfrm>
            <a:off x="3756505" y="267137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07FDEF-E95C-3B7D-E801-68DD314CEF44}"/>
              </a:ext>
            </a:extLst>
          </p:cNvPr>
          <p:cNvSpPr/>
          <p:nvPr/>
        </p:nvSpPr>
        <p:spPr>
          <a:xfrm>
            <a:off x="3756505" y="344087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728C34-C90C-0928-9D38-9F005BFB7C77}"/>
              </a:ext>
            </a:extLst>
          </p:cNvPr>
          <p:cNvSpPr/>
          <p:nvPr/>
        </p:nvSpPr>
        <p:spPr>
          <a:xfrm>
            <a:off x="3756505" y="421036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3DAF4F-1345-F355-0F2B-43ED0BEC6198}"/>
              </a:ext>
            </a:extLst>
          </p:cNvPr>
          <p:cNvSpPr/>
          <p:nvPr/>
        </p:nvSpPr>
        <p:spPr>
          <a:xfrm>
            <a:off x="3756505" y="497986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CC1E2D-BFD6-E76B-14A4-60B082D088CF}"/>
              </a:ext>
            </a:extLst>
          </p:cNvPr>
          <p:cNvSpPr/>
          <p:nvPr/>
        </p:nvSpPr>
        <p:spPr>
          <a:xfrm>
            <a:off x="6410779" y="267137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1A7E7E-FD49-3AA8-9AEE-EABE5AD15B93}"/>
              </a:ext>
            </a:extLst>
          </p:cNvPr>
          <p:cNvSpPr/>
          <p:nvPr/>
        </p:nvSpPr>
        <p:spPr>
          <a:xfrm>
            <a:off x="6410779" y="345830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F2932F6-B314-7D17-E1A4-F56B6E348869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29629" y="2967759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71F0124-6DE5-AB3B-4E15-B138B3D608A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29629" y="2967761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5D37517-EA1B-0BB5-6856-9B798160A25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29629" y="2967763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9B293A2-AB5A-38EA-2B10-6FBA4BB79485}"/>
              </a:ext>
            </a:extLst>
          </p:cNvPr>
          <p:cNvCxnSpPr>
            <a:cxnSpLocks/>
          </p:cNvCxnSpPr>
          <p:nvPr/>
        </p:nvCxnSpPr>
        <p:spPr>
          <a:xfrm>
            <a:off x="2329629" y="2967765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D1AB94-E92B-6E4F-BE05-753A875FFED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29629" y="2967767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F60D343-92F6-4F69-C4EB-C892C097102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29629" y="2967759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40255B4-E972-DF2F-55E2-1205F61C812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629" y="3737255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86A1D0F-BA39-5F6B-E147-9C9A9C89B43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29629" y="3845616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0FF545E-7DE8-9595-AD94-E0168077B53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29629" y="3845616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3F68181-0694-5E86-F011-FC02AD63A92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2866" y="2967757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3718EE7-3BF2-A320-6489-CBAA5A3530C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2977798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8C71A1E-52EA-A2B0-263E-E16D1060E63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2866" y="2967757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B8E19-C509-0F72-F11C-F3C30848A0C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3688200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1EC3004-422B-D37A-9B41-1C427BC9C77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0984" y="2967757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119B028-53B5-63AD-50E7-8CCC78E8865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98075" y="2967757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2758995-462B-6106-BA98-4E8F02565F6F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2866" y="3754685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6CAB756-4B10-24C7-A6D1-4FFC45A1FF5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47657" y="3754685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9F74AA-1885-3701-937D-3E1C5BD5ECCF}"/>
              </a:ext>
            </a:extLst>
          </p:cNvPr>
          <p:cNvSpPr txBox="1"/>
          <p:nvPr/>
        </p:nvSpPr>
        <p:spPr>
          <a:xfrm>
            <a:off x="1676726" y="2153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79852C-E558-A963-AF93-CD3358D55FEC}"/>
              </a:ext>
            </a:extLst>
          </p:cNvPr>
          <p:cNvSpPr txBox="1"/>
          <p:nvPr/>
        </p:nvSpPr>
        <p:spPr>
          <a:xfrm>
            <a:off x="3457670" y="21573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4ED684E-50DD-DD8D-69A1-6483DC9F6027}"/>
              </a:ext>
            </a:extLst>
          </p:cNvPr>
          <p:cNvSpPr txBox="1"/>
          <p:nvPr/>
        </p:nvSpPr>
        <p:spPr>
          <a:xfrm>
            <a:off x="6039961" y="2148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1FF4FA-9F18-D83F-7B36-4E687D28A4C2}"/>
              </a:ext>
            </a:extLst>
          </p:cNvPr>
          <p:cNvSpPr txBox="1"/>
          <p:nvPr/>
        </p:nvSpPr>
        <p:spPr>
          <a:xfrm>
            <a:off x="2373744" y="237498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051210-EA95-1510-32EE-D164FFC27CB4}"/>
              </a:ext>
            </a:extLst>
          </p:cNvPr>
          <p:cNvSpPr txBox="1"/>
          <p:nvPr/>
        </p:nvSpPr>
        <p:spPr>
          <a:xfrm>
            <a:off x="4673727" y="237578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7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C3023-844D-47E7-A96B-7EB9C307ED57}"/>
              </a:ext>
            </a:extLst>
          </p:cNvPr>
          <p:cNvSpPr/>
          <p:nvPr/>
        </p:nvSpPr>
        <p:spPr>
          <a:xfrm>
            <a:off x="1674339" y="354762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①入力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数値，複数可　　例： </a:t>
            </a:r>
            <a:r>
              <a:rPr lang="en-US" altLang="ja-JP" sz="2400" b="1" dirty="0"/>
              <a:t>1  0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1330518" y="355447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1667068" y="355447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1302985" y="41228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1286813" y="30997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0615" y="325632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5708178" y="439726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/>
          <p:nvPr/>
        </p:nvCxnSpPr>
        <p:spPr>
          <a:xfrm flipV="1">
            <a:off x="6797357" y="3830856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2325528" y="490253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6179290" y="3559353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3695184" y="3554474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02455" y="3842558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2781078" y="280603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</p:spTree>
    <p:extLst>
      <p:ext uri="{BB962C8B-B14F-4D97-AF65-F5344CB8AC3E}">
        <p14:creationId xmlns:p14="http://schemas.microsoft.com/office/powerpoint/2010/main" val="393185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C3023-844D-47E7-A96B-7EB9C307ED57}"/>
              </a:ext>
            </a:extLst>
          </p:cNvPr>
          <p:cNvSpPr/>
          <p:nvPr/>
        </p:nvSpPr>
        <p:spPr>
          <a:xfrm>
            <a:off x="1444173" y="442275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②入力の重みづけ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各入力値に対して，それぞれの対応する</a:t>
            </a:r>
            <a:r>
              <a:rPr lang="ja-JP" altLang="en-US" sz="2400" b="1" dirty="0"/>
              <a:t>重みを掛ける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lang="en-US" altLang="ja-JP" sz="2400" dirty="0"/>
          </a:p>
          <a:p>
            <a:r>
              <a:rPr lang="ja-JP" altLang="en-US" sz="2400" b="1" dirty="0"/>
              <a:t>重み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入力データの重要度</a:t>
            </a:r>
            <a:r>
              <a:rPr lang="ja-JP" altLang="en-US" sz="2400" dirty="0"/>
              <a:t>を決定（</a:t>
            </a:r>
            <a:r>
              <a:rPr lang="ja-JP" altLang="en-US" sz="2400" b="1" dirty="0"/>
              <a:t>学習過程</a:t>
            </a:r>
            <a:r>
              <a:rPr lang="ja-JP" altLang="en-US" sz="2400" dirty="0"/>
              <a:t>で</a:t>
            </a:r>
            <a:r>
              <a:rPr lang="ja-JP" altLang="en-US" sz="2400" b="1" dirty="0"/>
              <a:t>自動的に調整</a:t>
            </a:r>
            <a:r>
              <a:rPr lang="ja-JP" altLang="en-US" sz="2400" dirty="0"/>
              <a:t>され，望ましい出力が得られるように最適化される）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1100352" y="4429607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1436902" y="4429607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1072819" y="49979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1072819" y="3867262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710449" y="4131457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259718" y="36811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/>
          <p:nvPr/>
        </p:nvCxnSpPr>
        <p:spPr>
          <a:xfrm flipV="1">
            <a:off x="6567191" y="4705989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975698" y="419484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5949124" y="4434486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3465018" y="4429607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472289" y="4717691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564604" y="4248746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4000428" y="475804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4017543" y="33782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4803876" y="4216512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2550912" y="36811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F51D8D-2416-DB28-F9C6-CD678A20A812}"/>
              </a:ext>
            </a:extLst>
          </p:cNvPr>
          <p:cNvSpPr txBox="1"/>
          <p:nvPr/>
        </p:nvSpPr>
        <p:spPr>
          <a:xfrm>
            <a:off x="5478012" y="527239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641050-438D-9D10-BE98-9A1AE2576616}"/>
              </a:ext>
            </a:extLst>
          </p:cNvPr>
          <p:cNvSpPr txBox="1"/>
          <p:nvPr/>
        </p:nvSpPr>
        <p:spPr>
          <a:xfrm>
            <a:off x="2095362" y="577767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</p:spTree>
    <p:extLst>
      <p:ext uri="{BB962C8B-B14F-4D97-AF65-F5344CB8AC3E}">
        <p14:creationId xmlns:p14="http://schemas.microsoft.com/office/powerpoint/2010/main" val="57234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③バイアス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849" y="851386"/>
            <a:ext cx="8461208" cy="533316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合計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バイアス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（数値）を加える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例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1 0 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の合計は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1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．これに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-0.5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を加える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dirty="0"/>
              <a:t>バイアス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ニューロンの活性化しやすさ</a:t>
            </a:r>
            <a:r>
              <a:rPr lang="ja-JP" altLang="en-US" sz="2400" dirty="0"/>
              <a:t>を決定（</a:t>
            </a:r>
            <a:r>
              <a:rPr lang="ja-JP" altLang="en-US" sz="2400" b="1" dirty="0"/>
              <a:t>学習過程</a:t>
            </a:r>
            <a:r>
              <a:rPr lang="ja-JP" altLang="en-US" sz="2400" dirty="0"/>
              <a:t>で</a:t>
            </a:r>
            <a:r>
              <a:rPr lang="ja-JP" altLang="en-US" sz="2400" b="1" dirty="0"/>
              <a:t>自動的に調整</a:t>
            </a:r>
            <a:r>
              <a:rPr lang="ja-JP" altLang="en-US" sz="2400" dirty="0"/>
              <a:t>され，望ましい出力が得られるように最適化される）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endParaRPr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A865015-0D22-A38C-BF85-D8E751A06D8F}"/>
              </a:ext>
            </a:extLst>
          </p:cNvPr>
          <p:cNvSpPr txBox="1"/>
          <p:nvPr/>
        </p:nvSpPr>
        <p:spPr>
          <a:xfrm>
            <a:off x="5701760" y="3096758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の合計である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68D6C3C-93D9-DC24-C5FE-6B6CFCF7357D}"/>
              </a:ext>
            </a:extLst>
          </p:cNvPr>
          <p:cNvSpPr txBox="1"/>
          <p:nvPr/>
        </p:nvSpPr>
        <p:spPr>
          <a:xfrm>
            <a:off x="6820405" y="396842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3317981-3776-9CC8-E47D-B5EBF4DB8D2E}"/>
              </a:ext>
            </a:extLst>
          </p:cNvPr>
          <p:cNvSpPr/>
          <p:nvPr/>
        </p:nvSpPr>
        <p:spPr>
          <a:xfrm>
            <a:off x="1507735" y="449706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7015593-8B71-73A7-2E16-22717FE3E1BC}"/>
              </a:ext>
            </a:extLst>
          </p:cNvPr>
          <p:cNvSpPr/>
          <p:nvPr/>
        </p:nvSpPr>
        <p:spPr>
          <a:xfrm>
            <a:off x="1163914" y="450391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EA156E7-3303-78E8-2C8E-A4D17710EF38}"/>
              </a:ext>
            </a:extLst>
          </p:cNvPr>
          <p:cNvSpPr/>
          <p:nvPr/>
        </p:nvSpPr>
        <p:spPr>
          <a:xfrm>
            <a:off x="1500464" y="450391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0086F4-66B8-ECE0-ADF0-948441509407}"/>
              </a:ext>
            </a:extLst>
          </p:cNvPr>
          <p:cNvSpPr txBox="1"/>
          <p:nvPr/>
        </p:nvSpPr>
        <p:spPr>
          <a:xfrm>
            <a:off x="1136381" y="50722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8FF44B1-D4EF-3EAD-1AC9-9917C895F9D7}"/>
              </a:ext>
            </a:extLst>
          </p:cNvPr>
          <p:cNvSpPr txBox="1"/>
          <p:nvPr/>
        </p:nvSpPr>
        <p:spPr>
          <a:xfrm>
            <a:off x="1136381" y="3941567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8B499BF-82FC-4F4C-F5D4-EB5FCC84FFAB}"/>
              </a:ext>
            </a:extLst>
          </p:cNvPr>
          <p:cNvSpPr txBox="1"/>
          <p:nvPr/>
        </p:nvSpPr>
        <p:spPr>
          <a:xfrm>
            <a:off x="2774011" y="420576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95FAB15-BB32-0E79-02D3-8B68DFB5E754}"/>
              </a:ext>
            </a:extLst>
          </p:cNvPr>
          <p:cNvSpPr txBox="1"/>
          <p:nvPr/>
        </p:nvSpPr>
        <p:spPr>
          <a:xfrm>
            <a:off x="3323280" y="37554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00A9A88-9CE0-1EB3-2372-695838C0150B}"/>
              </a:ext>
            </a:extLst>
          </p:cNvPr>
          <p:cNvCxnSpPr/>
          <p:nvPr/>
        </p:nvCxnSpPr>
        <p:spPr>
          <a:xfrm flipV="1">
            <a:off x="6630753" y="4780294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82686A5-DF8C-FEA6-E556-49E183EA801A}"/>
              </a:ext>
            </a:extLst>
          </p:cNvPr>
          <p:cNvSpPr txBox="1"/>
          <p:nvPr/>
        </p:nvSpPr>
        <p:spPr>
          <a:xfrm>
            <a:off x="4039260" y="426915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443D5DBC-6D97-9858-F86D-D06F494EE68C}"/>
              </a:ext>
            </a:extLst>
          </p:cNvPr>
          <p:cNvSpPr/>
          <p:nvPr/>
        </p:nvSpPr>
        <p:spPr>
          <a:xfrm>
            <a:off x="6012686" y="4508791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30E31F7D-AD4A-C46A-3886-6A22338CA6CE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3528580" y="4503912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A03ED46-F53D-3304-34B0-E5F33368A592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3535851" y="4791996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BF1DFDB-5101-FA59-FCF9-938DAF54BE76}"/>
              </a:ext>
            </a:extLst>
          </p:cNvPr>
          <p:cNvSpPr txBox="1"/>
          <p:nvPr/>
        </p:nvSpPr>
        <p:spPr>
          <a:xfrm>
            <a:off x="3628166" y="4323051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A91E904-B4EB-F8E2-BF59-53DF81CC4FC4}"/>
              </a:ext>
            </a:extLst>
          </p:cNvPr>
          <p:cNvSpPr txBox="1"/>
          <p:nvPr/>
        </p:nvSpPr>
        <p:spPr>
          <a:xfrm>
            <a:off x="4063990" y="483234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5B6EA34-C49D-E2BC-B049-A5827815ECC9}"/>
              </a:ext>
            </a:extLst>
          </p:cNvPr>
          <p:cNvSpPr txBox="1"/>
          <p:nvPr/>
        </p:nvSpPr>
        <p:spPr>
          <a:xfrm>
            <a:off x="4081105" y="345250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04023BD-99F3-BD1E-073E-9199574D9A26}"/>
              </a:ext>
            </a:extLst>
          </p:cNvPr>
          <p:cNvSpPr txBox="1"/>
          <p:nvPr/>
        </p:nvSpPr>
        <p:spPr>
          <a:xfrm>
            <a:off x="4867438" y="4290817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2D0C6D0-D267-6E99-C4E7-B57F67DC8973}"/>
              </a:ext>
            </a:extLst>
          </p:cNvPr>
          <p:cNvSpPr txBox="1"/>
          <p:nvPr/>
        </p:nvSpPr>
        <p:spPr>
          <a:xfrm>
            <a:off x="2614474" y="37554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1B5905E-137D-373E-D7B3-77F198D669AB}"/>
              </a:ext>
            </a:extLst>
          </p:cNvPr>
          <p:cNvSpPr txBox="1"/>
          <p:nvPr/>
        </p:nvSpPr>
        <p:spPr>
          <a:xfrm>
            <a:off x="5541574" y="53467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8285CFA-59E5-8C07-3ED5-948EF145546F}"/>
              </a:ext>
            </a:extLst>
          </p:cNvPr>
          <p:cNvSpPr txBox="1"/>
          <p:nvPr/>
        </p:nvSpPr>
        <p:spPr>
          <a:xfrm>
            <a:off x="2158924" y="5851975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</p:spTree>
    <p:extLst>
      <p:ext uri="{BB962C8B-B14F-4D97-AF65-F5344CB8AC3E}">
        <p14:creationId xmlns:p14="http://schemas.microsoft.com/office/powerpoint/2010/main" val="113320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④活性化関数の適用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結果に，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活性化関数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を適用．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ニューロンの活性度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を得る（→次のニューロンの入力になる）</a:t>
            </a:r>
          </a:p>
          <a:p>
            <a:r>
              <a:rPr lang="ja-JP" altLang="en-US" sz="2400" b="1" dirty="0"/>
              <a:t>値が大きいほどニューロンが活性化している</a:t>
            </a:r>
            <a:r>
              <a:rPr lang="ja-JP" altLang="en-US" sz="2400" dirty="0"/>
              <a:t>ことを示す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65D14CB-6AE8-4E67-BDD0-D571467AAAFB}"/>
              </a:ext>
            </a:extLst>
          </p:cNvPr>
          <p:cNvSpPr txBox="1"/>
          <p:nvPr/>
        </p:nvSpPr>
        <p:spPr>
          <a:xfrm>
            <a:off x="8532927" y="5333435"/>
            <a:ext cx="7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BF8BDF8-B41C-F21C-046C-0587F34F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640" y="4595262"/>
            <a:ext cx="3201054" cy="1967939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1D76F08-4520-564C-F2C8-D36EF5002DC9}"/>
              </a:ext>
            </a:extLst>
          </p:cNvPr>
          <p:cNvSpPr/>
          <p:nvPr/>
        </p:nvSpPr>
        <p:spPr>
          <a:xfrm>
            <a:off x="572883" y="419755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66A3305-B6F0-EA3B-BD12-785023D9F75E}"/>
              </a:ext>
            </a:extLst>
          </p:cNvPr>
          <p:cNvSpPr/>
          <p:nvPr/>
        </p:nvSpPr>
        <p:spPr>
          <a:xfrm>
            <a:off x="229062" y="420439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B8F653C-C0C0-8457-A7F4-6DC67059D523}"/>
              </a:ext>
            </a:extLst>
          </p:cNvPr>
          <p:cNvSpPr/>
          <p:nvPr/>
        </p:nvSpPr>
        <p:spPr>
          <a:xfrm>
            <a:off x="565612" y="420439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5747D9B-E761-0988-DEE2-6D07F8F6B230}"/>
              </a:ext>
            </a:extLst>
          </p:cNvPr>
          <p:cNvSpPr txBox="1"/>
          <p:nvPr/>
        </p:nvSpPr>
        <p:spPr>
          <a:xfrm>
            <a:off x="201529" y="477277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4CD9B20-65DE-B68E-A2F4-640254B54E99}"/>
              </a:ext>
            </a:extLst>
          </p:cNvPr>
          <p:cNvSpPr txBox="1"/>
          <p:nvPr/>
        </p:nvSpPr>
        <p:spPr>
          <a:xfrm>
            <a:off x="201529" y="364205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5DF6144-C7B8-D60F-C89E-C0A77C906CC3}"/>
              </a:ext>
            </a:extLst>
          </p:cNvPr>
          <p:cNvSpPr txBox="1"/>
          <p:nvPr/>
        </p:nvSpPr>
        <p:spPr>
          <a:xfrm>
            <a:off x="1839159" y="3906248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4BD02CF-237E-B91A-5BAF-2C54551E75DF}"/>
              </a:ext>
            </a:extLst>
          </p:cNvPr>
          <p:cNvSpPr txBox="1"/>
          <p:nvPr/>
        </p:nvSpPr>
        <p:spPr>
          <a:xfrm>
            <a:off x="2388428" y="34559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8F1E2F82-6AAC-FD45-C549-E1D57190F0D3}"/>
              </a:ext>
            </a:extLst>
          </p:cNvPr>
          <p:cNvCxnSpPr/>
          <p:nvPr/>
        </p:nvCxnSpPr>
        <p:spPr>
          <a:xfrm flipV="1">
            <a:off x="5695901" y="4480780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8BCA0C3-19B5-BEE4-0045-8839655B31D7}"/>
              </a:ext>
            </a:extLst>
          </p:cNvPr>
          <p:cNvSpPr txBox="1"/>
          <p:nvPr/>
        </p:nvSpPr>
        <p:spPr>
          <a:xfrm>
            <a:off x="3104408" y="396963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7983FA01-82CE-A71F-6CE0-3E393FEA31D6}"/>
              </a:ext>
            </a:extLst>
          </p:cNvPr>
          <p:cNvSpPr/>
          <p:nvPr/>
        </p:nvSpPr>
        <p:spPr>
          <a:xfrm>
            <a:off x="5077834" y="420927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773FB14-90D2-97D8-2F58-E54C0526AADE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593728" y="4204398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0D5F6B5-4AEB-7B7A-6E4B-849888FC98A9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2600999" y="4492482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E698851-FBA7-8E3A-3BCC-D9EB969DC23B}"/>
              </a:ext>
            </a:extLst>
          </p:cNvPr>
          <p:cNvSpPr txBox="1"/>
          <p:nvPr/>
        </p:nvSpPr>
        <p:spPr>
          <a:xfrm>
            <a:off x="2693314" y="4023537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84093B1-73E1-8417-6384-F6FD5A93AE0E}"/>
              </a:ext>
            </a:extLst>
          </p:cNvPr>
          <p:cNvSpPr txBox="1"/>
          <p:nvPr/>
        </p:nvSpPr>
        <p:spPr>
          <a:xfrm>
            <a:off x="3129138" y="453283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BC3FA60-25F5-6538-2B5E-394290D7E932}"/>
              </a:ext>
            </a:extLst>
          </p:cNvPr>
          <p:cNvSpPr txBox="1"/>
          <p:nvPr/>
        </p:nvSpPr>
        <p:spPr>
          <a:xfrm>
            <a:off x="3146253" y="315299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9206A7A-8255-366F-B9A9-B3F1E866584B}"/>
              </a:ext>
            </a:extLst>
          </p:cNvPr>
          <p:cNvSpPr txBox="1"/>
          <p:nvPr/>
        </p:nvSpPr>
        <p:spPr>
          <a:xfrm>
            <a:off x="3932586" y="3991303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10D17BF-29ED-9D12-718E-11F0C3992375}"/>
              </a:ext>
            </a:extLst>
          </p:cNvPr>
          <p:cNvSpPr txBox="1"/>
          <p:nvPr/>
        </p:nvSpPr>
        <p:spPr>
          <a:xfrm>
            <a:off x="1679622" y="34559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D14BF67-ADA6-4F12-2320-E6C40E212AA8}"/>
              </a:ext>
            </a:extLst>
          </p:cNvPr>
          <p:cNvSpPr txBox="1"/>
          <p:nvPr/>
        </p:nvSpPr>
        <p:spPr>
          <a:xfrm>
            <a:off x="4606722" y="504719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6F394B5-E8CB-28A4-1960-0F2C46CC2CAC}"/>
              </a:ext>
            </a:extLst>
          </p:cNvPr>
          <p:cNvSpPr txBox="1"/>
          <p:nvPr/>
        </p:nvSpPr>
        <p:spPr>
          <a:xfrm>
            <a:off x="1224072" y="555246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2F120EE-75FD-0ECB-34F2-C61373C36E45}"/>
              </a:ext>
            </a:extLst>
          </p:cNvPr>
          <p:cNvSpPr txBox="1"/>
          <p:nvPr/>
        </p:nvSpPr>
        <p:spPr>
          <a:xfrm>
            <a:off x="7337247" y="3649783"/>
            <a:ext cx="175483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を適用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4DBF25-BAA7-C32B-C75B-62CE4EBAB85B}"/>
              </a:ext>
            </a:extLst>
          </p:cNvPr>
          <p:cNvSpPr txBox="1"/>
          <p:nvPr/>
        </p:nvSpPr>
        <p:spPr>
          <a:xfrm>
            <a:off x="4665658" y="2676146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の合計である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9568CF-339B-EC51-B6FC-B7D318BEE274}"/>
              </a:ext>
            </a:extLst>
          </p:cNvPr>
          <p:cNvSpPr txBox="1"/>
          <p:nvPr/>
        </p:nvSpPr>
        <p:spPr>
          <a:xfrm>
            <a:off x="5784303" y="3547813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2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F0A94-D1C1-4BC1-9E30-4597D65E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活性度（数値）は，次</a:t>
            </a:r>
            <a:r>
              <a:rPr lang="ja-JP" altLang="en-US" dirty="0"/>
              <a:t>のニューロンの入力になる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F5A01A-C55E-4597-8E1E-ADF0E7D1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0B7D1C-5FD2-4764-8871-60497B7E4681}"/>
              </a:ext>
            </a:extLst>
          </p:cNvPr>
          <p:cNvSpPr/>
          <p:nvPr/>
        </p:nvSpPr>
        <p:spPr>
          <a:xfrm>
            <a:off x="660729" y="205737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EA1F8A-65C5-4853-9D05-F0C12DEEDE0D}"/>
              </a:ext>
            </a:extLst>
          </p:cNvPr>
          <p:cNvSpPr/>
          <p:nvPr/>
        </p:nvSpPr>
        <p:spPr>
          <a:xfrm>
            <a:off x="2453966" y="1179522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45E56-2E0F-4D9D-8F29-D31AA6784873}"/>
              </a:ext>
            </a:extLst>
          </p:cNvPr>
          <p:cNvSpPr/>
          <p:nvPr/>
        </p:nvSpPr>
        <p:spPr>
          <a:xfrm>
            <a:off x="2453966" y="1949018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CC8B9E-7D38-4CB2-AED7-9BD5B909AC17}"/>
              </a:ext>
            </a:extLst>
          </p:cNvPr>
          <p:cNvSpPr/>
          <p:nvPr/>
        </p:nvSpPr>
        <p:spPr>
          <a:xfrm>
            <a:off x="2453966" y="271851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10CF819-E5BA-4381-8F69-4A5C634286D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027090" y="147590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F46C9BA-9754-4C12-8A4C-29B7813407D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027090" y="224540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928460-6517-4C2C-94C0-99DE4986E9D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27090" y="235376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C727731-A427-47A8-96D3-E505680E67BC}"/>
              </a:ext>
            </a:extLst>
          </p:cNvPr>
          <p:cNvCxnSpPr>
            <a:cxnSpLocks/>
          </p:cNvCxnSpPr>
          <p:nvPr/>
        </p:nvCxnSpPr>
        <p:spPr>
          <a:xfrm>
            <a:off x="1027090" y="2381227"/>
            <a:ext cx="1426876" cy="68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A99FE-5379-4533-9174-AB3208F9F3A4}"/>
              </a:ext>
            </a:extLst>
          </p:cNvPr>
          <p:cNvSpPr/>
          <p:nvPr/>
        </p:nvSpPr>
        <p:spPr>
          <a:xfrm>
            <a:off x="2453966" y="3583867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6D57D4-85BC-4EDC-A999-0E0C32B71AFB}"/>
              </a:ext>
            </a:extLst>
          </p:cNvPr>
          <p:cNvSpPr txBox="1"/>
          <p:nvPr/>
        </p:nvSpPr>
        <p:spPr>
          <a:xfrm>
            <a:off x="123886" y="2901315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E6FF4F-F98A-45DA-B7B8-7DB901BE0FFA}"/>
              </a:ext>
            </a:extLst>
          </p:cNvPr>
          <p:cNvSpPr txBox="1"/>
          <p:nvPr/>
        </p:nvSpPr>
        <p:spPr>
          <a:xfrm>
            <a:off x="2966083" y="1291239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A5BAE6-2E0D-4EDF-91B7-50A31EC1014D}"/>
              </a:ext>
            </a:extLst>
          </p:cNvPr>
          <p:cNvSpPr txBox="1"/>
          <p:nvPr/>
        </p:nvSpPr>
        <p:spPr>
          <a:xfrm>
            <a:off x="2966083" y="2060735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069927-8D9E-4F0F-9578-D52A541E5740}"/>
              </a:ext>
            </a:extLst>
          </p:cNvPr>
          <p:cNvSpPr txBox="1"/>
          <p:nvPr/>
        </p:nvSpPr>
        <p:spPr>
          <a:xfrm>
            <a:off x="2966083" y="2830231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5A3F05-7324-4215-B843-0DD19BCFE102}"/>
              </a:ext>
            </a:extLst>
          </p:cNvPr>
          <p:cNvSpPr txBox="1"/>
          <p:nvPr/>
        </p:nvSpPr>
        <p:spPr>
          <a:xfrm>
            <a:off x="2966083" y="3599727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2F254E-34C2-493E-9278-DCBFEE82A701}"/>
              </a:ext>
            </a:extLst>
          </p:cNvPr>
          <p:cNvSpPr txBox="1"/>
          <p:nvPr/>
        </p:nvSpPr>
        <p:spPr>
          <a:xfrm>
            <a:off x="1519955" y="14086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D59AD4-81A3-4199-8D8B-8DE6F4C6A6C1}"/>
              </a:ext>
            </a:extLst>
          </p:cNvPr>
          <p:cNvSpPr txBox="1"/>
          <p:nvPr/>
        </p:nvSpPr>
        <p:spPr>
          <a:xfrm>
            <a:off x="1739405" y="1946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EBBE953-FA41-498C-837A-B14842C05A0F}"/>
              </a:ext>
            </a:extLst>
          </p:cNvPr>
          <p:cNvSpPr txBox="1"/>
          <p:nvPr/>
        </p:nvSpPr>
        <p:spPr>
          <a:xfrm>
            <a:off x="1829640" y="248876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150140-D577-48FE-81CF-3B000CA7FF87}"/>
              </a:ext>
            </a:extLst>
          </p:cNvPr>
          <p:cNvSpPr txBox="1"/>
          <p:nvPr/>
        </p:nvSpPr>
        <p:spPr>
          <a:xfrm>
            <a:off x="1632199" y="33888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ー２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F905B96-D763-4993-AEF1-88E85A185AF4}"/>
              </a:ext>
            </a:extLst>
          </p:cNvPr>
          <p:cNvSpPr txBox="1"/>
          <p:nvPr/>
        </p:nvSpPr>
        <p:spPr>
          <a:xfrm>
            <a:off x="5064486" y="202385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のニューロンの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＝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のニューロンの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結合の重み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B5D1CF7-40B5-EF3D-592E-82F81553468A}"/>
              </a:ext>
            </a:extLst>
          </p:cNvPr>
          <p:cNvSpPr txBox="1"/>
          <p:nvPr/>
        </p:nvSpPr>
        <p:spPr>
          <a:xfrm>
            <a:off x="1313707" y="476362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結合の重み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結合ごとに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違う値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48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活性化関数</a:t>
            </a:r>
            <a:r>
              <a:rPr lang="en-US" altLang="ja-JP" sz="2800" dirty="0">
                <a:solidFill>
                  <a:srgbClr val="C00000"/>
                </a:solidFill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</a:rPr>
              <a:t>ReLU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B1E4729F-0B7B-7DEB-CF5A-EECB0DF8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2377439"/>
            <a:ext cx="8758655" cy="1051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0</a:t>
            </a:r>
            <a:r>
              <a:rPr lang="ja-JP" altLang="en-US" dirty="0"/>
              <a:t> </a:t>
            </a:r>
            <a:r>
              <a:rPr lang="ja-JP" altLang="en-US" b="1" dirty="0"/>
              <a:t>以下</a:t>
            </a:r>
            <a:r>
              <a:rPr lang="ja-JP" altLang="en-US" dirty="0"/>
              <a:t>の場合　→　結果は </a:t>
            </a:r>
            <a:r>
              <a:rPr lang="en-US" altLang="ja-JP" dirty="0"/>
              <a:t>0</a:t>
            </a:r>
          </a:p>
          <a:p>
            <a:pPr marL="0" indent="0">
              <a:buNone/>
            </a:pPr>
            <a:r>
              <a:rPr lang="en-US" altLang="ja-JP" dirty="0"/>
              <a:t>0 </a:t>
            </a:r>
            <a:r>
              <a:rPr lang="ja-JP" altLang="en-US" b="1" dirty="0"/>
              <a:t>以上</a:t>
            </a:r>
            <a:r>
              <a:rPr lang="ja-JP" altLang="en-US" dirty="0"/>
              <a:t>の場合　→　結果は，そのままの値</a:t>
            </a: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20B92FED-8F85-439E-588D-0036C2CE0723}"/>
              </a:ext>
            </a:extLst>
          </p:cNvPr>
          <p:cNvSpPr txBox="1">
            <a:spLocks/>
          </p:cNvSpPr>
          <p:nvPr/>
        </p:nvSpPr>
        <p:spPr>
          <a:xfrm>
            <a:off x="1605918" y="3838603"/>
            <a:ext cx="8753475" cy="10540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では，次のような式になる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=IF(A1 &gt; 0, A1, 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479C97-C5FB-2753-DE6F-1C7920F5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66" y="4813424"/>
            <a:ext cx="6040499" cy="18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3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7836" y="879968"/>
            <a:ext cx="6664635" cy="4584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① ニューラルネットワークの基本的仕組み、から深層学習（ディープラーニング）の概要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、分類への応用、学習の原理まで、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必要な事項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を体系的に説明。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② 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ニューロンの働き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、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層構造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、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結合の重み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の役割を図を交えてビジュアルに分かりやすく説明。イメージしやすい。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③ 原理の説明と、例での説明の両方により、ニューラルネットワークの実際の応用と本質を理解。</a:t>
            </a:r>
            <a:endParaRPr lang="en-US" altLang="ja-JP" sz="2400" dirty="0">
              <a:solidFill>
                <a:srgbClr val="37415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ja-JP" altLang="en-US" sz="2400" dirty="0">
              <a:solidFill>
                <a:srgbClr val="37415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まとめや確認問題で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理解を確実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に。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易しい内容から難しい内容まで幅広く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説明。</a:t>
            </a:r>
            <a:endParaRPr lang="en-US" altLang="ja-JP" sz="2400" dirty="0">
              <a:solidFill>
                <a:srgbClr val="374151"/>
              </a:solidFill>
              <a:latin typeface="Abadi" panose="020B0604020104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7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Excel </a:t>
            </a:r>
            <a:r>
              <a:rPr lang="ja-JP" altLang="en-US" sz="2400" dirty="0"/>
              <a:t>を起動．起動したら「空白のブック」を選ぶ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59" y="2488293"/>
            <a:ext cx="3823403" cy="29385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760527" y="324313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01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2" y="13811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セル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A7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に，値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-3, -2, -1, 0, 1, 2, 3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（半角で）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B057A82-3A9A-4B0A-AD6C-8702777F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30036E2-4498-257E-B842-A191A815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373" y="2467333"/>
            <a:ext cx="4163405" cy="407375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1C61AC-35E9-3121-07E7-E0813EC0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9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ReLU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B1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=IF(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 &gt; 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96470C-FF76-4E29-A122-A028EB39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42405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CC8E776-1E21-188A-72F6-A9DA6855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4" y="2589186"/>
            <a:ext cx="6020655" cy="4114304"/>
          </a:xfrm>
          <a:prstGeom prst="rect">
            <a:avLst/>
          </a:prstGeom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93159E1-FF88-68D9-56A8-D332E2D2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58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2" y="1190625"/>
            <a:ext cx="889332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③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ReLU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B2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B7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AB768F7-C3AA-4424-A986-6BFC6D8A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DF8D8C-E434-D872-94BA-F5D7A428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34" y="3429000"/>
            <a:ext cx="4664165" cy="3229038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C885A7-8C66-0A5E-37E0-F05DFF51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7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B057049B-1B20-2BF3-1973-833E1FEB7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91" y="3636809"/>
            <a:ext cx="3827058" cy="22445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464" y="222051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sz="2800" dirty="0">
                <a:solidFill>
                  <a:schemeClr val="tx1"/>
                </a:solidFill>
              </a:rPr>
              <a:t>④ </a:t>
            </a:r>
            <a:r>
              <a:rPr kumimoji="1" lang="ja-JP" altLang="en-US" sz="2800" dirty="0">
                <a:solidFill>
                  <a:schemeClr val="tx1"/>
                </a:solidFill>
              </a:rPr>
              <a:t>散布図の作成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42466" y="3059949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　グラフ化したい部分を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789123" y="2934471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82934" y="281926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281176" y="175031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09306" y="6285330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」→散布図の選択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30221" y="6151118"/>
            <a:ext cx="44295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527022" y="3969327"/>
            <a:ext cx="405688" cy="292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55195" y="4580455"/>
            <a:ext cx="294363" cy="277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10616" y="5079139"/>
            <a:ext cx="410566" cy="392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49" y="6240324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散布図が得られる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4110ABF-F487-9668-55BF-06EAA3C6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88" y="759022"/>
            <a:ext cx="1711413" cy="195590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E4A5EF0-FADC-32A0-E85E-519BC10CF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606" y="721669"/>
            <a:ext cx="1749515" cy="199717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DEABF18-E2A1-71BD-1D98-22C06B0B4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719" y="3769801"/>
            <a:ext cx="3845611" cy="23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43D3C-18AA-E3DE-884A-AF4B352C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C6439-4CAA-06B5-B78D-9E9B9619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⑤ 前のニューロンの出力と，結合の重み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dirty="0"/>
              <a:t>A8, A9, B8, B9 </a:t>
            </a:r>
            <a:r>
              <a:rPr lang="ja-JP" altLang="en-US" dirty="0"/>
              <a:t>に次の値を入れる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EC86D-2791-526D-C2F8-31252FC6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5BFC541-F1B0-CCCD-677A-B45ACCF86EA6}"/>
              </a:ext>
            </a:extLst>
          </p:cNvPr>
          <p:cNvSpPr/>
          <p:nvPr/>
        </p:nvSpPr>
        <p:spPr>
          <a:xfrm>
            <a:off x="2112210" y="3198452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8BFA242-2897-EE9B-FD21-3E158A6D452D}"/>
              </a:ext>
            </a:extLst>
          </p:cNvPr>
          <p:cNvCxnSpPr>
            <a:cxnSpLocks/>
          </p:cNvCxnSpPr>
          <p:nvPr/>
        </p:nvCxnSpPr>
        <p:spPr>
          <a:xfrm>
            <a:off x="797338" y="2874789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609315-E7B3-E9A3-B23A-636FD9951F9F}"/>
              </a:ext>
            </a:extLst>
          </p:cNvPr>
          <p:cNvSpPr txBox="1"/>
          <p:nvPr/>
        </p:nvSpPr>
        <p:spPr>
          <a:xfrm>
            <a:off x="1440311" y="39484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B23AFE8-9DA5-47A8-E9EF-868D7623B7B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27685" y="3494835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B16182-A660-BD46-8376-2E5417C39F13}"/>
              </a:ext>
            </a:extLst>
          </p:cNvPr>
          <p:cNvSpPr txBox="1"/>
          <p:nvPr/>
        </p:nvSpPr>
        <p:spPr>
          <a:xfrm>
            <a:off x="214798" y="430098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79456C5-151B-6B95-2E76-6B5807B6EE5F}"/>
              </a:ext>
            </a:extLst>
          </p:cNvPr>
          <p:cNvSpPr/>
          <p:nvPr/>
        </p:nvSpPr>
        <p:spPr>
          <a:xfrm>
            <a:off x="430977" y="2544042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7111E44-A2B7-BC87-2035-3638705D4009}"/>
              </a:ext>
            </a:extLst>
          </p:cNvPr>
          <p:cNvSpPr/>
          <p:nvPr/>
        </p:nvSpPr>
        <p:spPr>
          <a:xfrm>
            <a:off x="404738" y="3623378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6CCC13-16A1-1635-8C39-EDD514C9A8AC}"/>
              </a:ext>
            </a:extLst>
          </p:cNvPr>
          <p:cNvSpPr txBox="1"/>
          <p:nvPr/>
        </p:nvSpPr>
        <p:spPr>
          <a:xfrm>
            <a:off x="462732" y="21456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31FC8A-00C5-803F-B229-CA2EFE285028}"/>
              </a:ext>
            </a:extLst>
          </p:cNvPr>
          <p:cNvSpPr txBox="1"/>
          <p:nvPr/>
        </p:nvSpPr>
        <p:spPr>
          <a:xfrm>
            <a:off x="462732" y="33154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4D4039-FE1E-F6E3-01E5-C6D229E38161}"/>
              </a:ext>
            </a:extLst>
          </p:cNvPr>
          <p:cNvSpPr txBox="1"/>
          <p:nvPr/>
        </p:nvSpPr>
        <p:spPr>
          <a:xfrm>
            <a:off x="1194254" y="2793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EF980F-0B8F-1FB2-7A79-7252DDE27849}"/>
              </a:ext>
            </a:extLst>
          </p:cNvPr>
          <p:cNvSpPr txBox="1"/>
          <p:nvPr/>
        </p:nvSpPr>
        <p:spPr>
          <a:xfrm>
            <a:off x="969714" y="37703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8D2712-25F0-64B2-0B54-AEED84E21450}"/>
              </a:ext>
            </a:extLst>
          </p:cNvPr>
          <p:cNvSpPr txBox="1"/>
          <p:nvPr/>
        </p:nvSpPr>
        <p:spPr>
          <a:xfrm>
            <a:off x="1561248" y="30591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3BC0B1-2CF0-5F9B-5538-C352A85F0285}"/>
              </a:ext>
            </a:extLst>
          </p:cNvPr>
          <p:cNvSpPr txBox="1"/>
          <p:nvPr/>
        </p:nvSpPr>
        <p:spPr>
          <a:xfrm>
            <a:off x="1513564" y="353482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39E9BCC-4CB4-5D84-28FF-84682B21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85" y="2432890"/>
            <a:ext cx="5107043" cy="140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09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43D3C-18AA-E3DE-884A-AF4B352C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C6439-4CAA-06B5-B78D-9E9B9619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⑥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cs typeface="+mn-cs"/>
              </a:rPr>
              <a:t>（入力）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cs typeface="+mn-cs"/>
              </a:rPr>
              <a:t>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cs typeface="+mn-cs"/>
              </a:rPr>
              <a:t>（結合の重み）の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cs typeface="+mn-cs"/>
              </a:rPr>
              <a:t>合計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cs typeface="+mn-cs"/>
            </a:endParaRPr>
          </a:p>
          <a:p>
            <a:pPr marL="0" indent="0">
              <a:buNone/>
            </a:pP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・セル 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C8 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に，式「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=A8*B8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・セル 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C9 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に，式「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=A9*B9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・セル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C10 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に，式「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=SUM(C8:C9)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EC86D-2791-526D-C2F8-31252FC6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AC00A0D-9380-B4A5-EB09-49ADBF0D5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98" y="3973926"/>
            <a:ext cx="6732084" cy="20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2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43D3C-18AA-E3DE-884A-AF4B352C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C6439-4CAA-06B5-B78D-9E9B9619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ここではバイアスは０と考える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⑦</a:t>
            </a: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求まった合計に</a:t>
            </a:r>
            <a:r>
              <a:rPr kumimoji="1" lang="ja-JP" altLang="en-US" sz="28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活性化関数 </a:t>
            </a:r>
            <a:r>
              <a:rPr kumimoji="1" lang="en-US" altLang="ja-JP" sz="28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ReLU</a:t>
            </a:r>
            <a:r>
              <a:rPr kumimoji="1" lang="en-US" altLang="ja-JP" sz="28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を適用</a:t>
            </a:r>
            <a:endParaRPr kumimoji="1" lang="en-US" altLang="ja-JP" sz="28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→　ニューロンの出力になる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・セル 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C11 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に，式「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=IF(</a:t>
            </a:r>
            <a:r>
              <a:rPr kumimoji="0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 &gt; 0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0" lang="en-US" altLang="ja-JP" sz="2400" b="1" dirty="0">
                <a:solidFill>
                  <a:srgbClr val="7030A0"/>
                </a:solidFill>
                <a:latin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EC86D-2791-526D-C2F8-31252FC6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0EACC3D-E9AB-6146-74F8-87A863C78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13" y="3143230"/>
            <a:ext cx="3887734" cy="35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0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1" y="629268"/>
            <a:ext cx="5177645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  </a:t>
            </a:r>
            <a:r>
              <a:rPr lang="en-US" altLang="ja-JP" dirty="0" err="1"/>
              <a:t>ReLU</a:t>
            </a:r>
            <a:r>
              <a:rPr lang="ja-JP" altLang="en-US" dirty="0"/>
              <a:t>（</a:t>
            </a:r>
            <a:r>
              <a:rPr lang="en-US" altLang="ja-JP" dirty="0"/>
              <a:t>Python</a:t>
            </a:r>
            <a:r>
              <a:rPr lang="ja-JP" altLang="en-US" dirty="0"/>
              <a:t>で実現）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3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53C0-743F-9560-9EB8-08F9082A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389DDC-47C2-1C35-3964-FF1E5967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 err="1"/>
              <a:t>ReLU</a:t>
            </a:r>
            <a:r>
              <a:rPr kumimoji="1" lang="ja-JP" altLang="en-US" sz="2400" b="1" dirty="0"/>
              <a:t>関数の特徴</a:t>
            </a:r>
            <a:r>
              <a:rPr kumimoji="1" lang="ja-JP" altLang="en-US" sz="2400" dirty="0"/>
              <a:t>（負の入力を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に変換、正の入力はそのまま出力）を</a:t>
            </a:r>
            <a:r>
              <a:rPr kumimoji="1" lang="ja-JP" altLang="en-US" sz="2400" b="1" dirty="0"/>
              <a:t>直感的に理解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異なる入力値（負数、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、正数）</a:t>
            </a:r>
            <a:r>
              <a:rPr kumimoji="1" lang="ja-JP" altLang="en-US" sz="2400" dirty="0"/>
              <a:t>で実験して</a:t>
            </a:r>
            <a:r>
              <a:rPr kumimoji="1" lang="ja-JP" altLang="en-US" sz="2400" b="1" dirty="0"/>
              <a:t>結果を確認</a:t>
            </a:r>
            <a:r>
              <a:rPr kumimoji="1" lang="ja-JP" altLang="en-US" sz="2400" dirty="0"/>
              <a:t>する体験</a:t>
            </a:r>
            <a:endParaRPr kumimoji="1" lang="en-US" altLang="ja-JP" sz="2400" dirty="0"/>
          </a:p>
          <a:p>
            <a:r>
              <a:rPr kumimoji="1" lang="en-US" altLang="ja-JP" sz="2400" dirty="0"/>
              <a:t>if</a:t>
            </a:r>
            <a:r>
              <a:rPr lang="ja-JP" altLang="en-US" sz="2400" dirty="0"/>
              <a:t> と </a:t>
            </a:r>
            <a:r>
              <a:rPr kumimoji="1" lang="en-US" altLang="ja-JP" sz="2400" dirty="0"/>
              <a:t>else </a:t>
            </a:r>
            <a:r>
              <a:rPr kumimoji="1" lang="ja-JP" altLang="en-US" sz="2400" dirty="0"/>
              <a:t>を使うプログラミング（条件分岐）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90925-F360-C398-1C7D-A3948E82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9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ニューラルネットワークの基本構造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活性化関数とその役割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フォワードプロパゲーション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ディープラーニングの特徴と応用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ニューラルネットワーク</a:t>
            </a:r>
            <a:r>
              <a:rPr lang="ja-JP" altLang="en-US" sz="2400" dirty="0"/>
              <a:t>を用いた分類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https://trinket.io/python/61c6503fcada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05A6F4-37E8-1716-9F23-6A9A47D13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62" y="2713972"/>
            <a:ext cx="6054557" cy="29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684274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  入力の重みづけ，合計とバイアス，活性化関数の適用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5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53C0-743F-9560-9EB8-08F9082A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389DDC-47C2-1C35-3964-FF1E5967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重み，バイアス，活性化関数（</a:t>
            </a:r>
            <a:r>
              <a:rPr lang="en-US" altLang="ja-JP" sz="2400" b="1" dirty="0" err="1"/>
              <a:t>ReLU</a:t>
            </a:r>
            <a:r>
              <a:rPr lang="ja-JP" altLang="en-US" sz="2400" b="1" dirty="0"/>
              <a:t>）</a:t>
            </a:r>
            <a:r>
              <a:rPr lang="ja-JP" altLang="en-US" sz="2400" dirty="0"/>
              <a:t>という</a:t>
            </a:r>
            <a:r>
              <a:rPr lang="en-US" altLang="ja-JP" sz="2400" dirty="0"/>
              <a:t>3</a:t>
            </a:r>
            <a:r>
              <a:rPr lang="ja-JP" altLang="en-US" sz="2400" dirty="0"/>
              <a:t>つの基本要素の役割と連携を具体的に理解できます．</a:t>
            </a:r>
            <a:endParaRPr lang="en-US" altLang="ja-JP" sz="2400" dirty="0"/>
          </a:p>
          <a:p>
            <a:r>
              <a:rPr lang="ja-JP" altLang="en-US" sz="2400" dirty="0"/>
              <a:t>これは複雑なニューラルネットワークを理解するための重要な第一歩となります．</a:t>
            </a:r>
            <a:endParaRPr lang="en-US" altLang="ja-JP" sz="2400" dirty="0"/>
          </a:p>
          <a:p>
            <a:pPr marL="0" indent="0" algn="ctr"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入力が </a:t>
            </a:r>
            <a:r>
              <a:rPr lang="en-US" altLang="ja-JP" sz="2400" b="1" dirty="0"/>
              <a:t>1 0 </a:t>
            </a:r>
            <a:r>
              <a:rPr lang="ja-JP" altLang="en-US" sz="2400" b="1" dirty="0"/>
              <a:t>のとき</a:t>
            </a:r>
            <a:r>
              <a:rPr lang="en-US" altLang="ja-JP" sz="2400" b="1" dirty="0"/>
              <a:t>】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90925-F360-C398-1C7D-A3948E82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BA89E9-721E-CD21-BB14-55076588CC8F}"/>
              </a:ext>
            </a:extLst>
          </p:cNvPr>
          <p:cNvSpPr txBox="1"/>
          <p:nvPr/>
        </p:nvSpPr>
        <p:spPr>
          <a:xfrm>
            <a:off x="8439269" y="5807977"/>
            <a:ext cx="7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146208-5747-815C-43CE-D3B8B8F7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640" y="4595262"/>
            <a:ext cx="3201054" cy="196793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414FDE-CD6B-7700-2A0B-524CF5A6B70E}"/>
              </a:ext>
            </a:extLst>
          </p:cNvPr>
          <p:cNvSpPr/>
          <p:nvPr/>
        </p:nvSpPr>
        <p:spPr>
          <a:xfrm>
            <a:off x="479225" y="467209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8F28EB-DA19-0492-DA99-BE2272BFA886}"/>
              </a:ext>
            </a:extLst>
          </p:cNvPr>
          <p:cNvSpPr/>
          <p:nvPr/>
        </p:nvSpPr>
        <p:spPr>
          <a:xfrm>
            <a:off x="135404" y="4678940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C9E43ED-A950-6290-0218-4206D96EA288}"/>
              </a:ext>
            </a:extLst>
          </p:cNvPr>
          <p:cNvSpPr/>
          <p:nvPr/>
        </p:nvSpPr>
        <p:spPr>
          <a:xfrm>
            <a:off x="471954" y="4678940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A5C4F7-E692-DF7B-1E03-52996E2E8FB9}"/>
              </a:ext>
            </a:extLst>
          </p:cNvPr>
          <p:cNvSpPr txBox="1"/>
          <p:nvPr/>
        </p:nvSpPr>
        <p:spPr>
          <a:xfrm>
            <a:off x="107871" y="52473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BA667E-1FA2-AD91-DB15-B672D893078D}"/>
              </a:ext>
            </a:extLst>
          </p:cNvPr>
          <p:cNvSpPr txBox="1"/>
          <p:nvPr/>
        </p:nvSpPr>
        <p:spPr>
          <a:xfrm>
            <a:off x="107871" y="411659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477F64-CF93-AE8E-C984-3A5EE2D72CD2}"/>
              </a:ext>
            </a:extLst>
          </p:cNvPr>
          <p:cNvSpPr txBox="1"/>
          <p:nvPr/>
        </p:nvSpPr>
        <p:spPr>
          <a:xfrm>
            <a:off x="1745501" y="4380790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2D68E4-91F2-C96B-C25E-B6B926B6FFDA}"/>
              </a:ext>
            </a:extLst>
          </p:cNvPr>
          <p:cNvSpPr txBox="1"/>
          <p:nvPr/>
        </p:nvSpPr>
        <p:spPr>
          <a:xfrm>
            <a:off x="2294770" y="39305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3C7B54F-24C5-B1EC-DE6A-6515D314CA3B}"/>
              </a:ext>
            </a:extLst>
          </p:cNvPr>
          <p:cNvCxnSpPr/>
          <p:nvPr/>
        </p:nvCxnSpPr>
        <p:spPr>
          <a:xfrm flipV="1">
            <a:off x="5602243" y="4955322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9A8CEF-27A2-5A41-766A-B8988EFE5D31}"/>
              </a:ext>
            </a:extLst>
          </p:cNvPr>
          <p:cNvSpPr txBox="1"/>
          <p:nvPr/>
        </p:nvSpPr>
        <p:spPr>
          <a:xfrm>
            <a:off x="3010750" y="444418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D9C6FF7-BAC1-2ECB-57B9-F54F5BD7625E}"/>
              </a:ext>
            </a:extLst>
          </p:cNvPr>
          <p:cNvSpPr/>
          <p:nvPr/>
        </p:nvSpPr>
        <p:spPr>
          <a:xfrm>
            <a:off x="4984176" y="4683819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7F9E78C-C0A9-BFF7-8799-FE351AEB3984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2500070" y="4678940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CCB6CC2-C93E-7A23-B032-F95A3A8EB356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2507341" y="4967024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C6B9F17-88C7-621B-7768-F32D499A082D}"/>
              </a:ext>
            </a:extLst>
          </p:cNvPr>
          <p:cNvSpPr txBox="1"/>
          <p:nvPr/>
        </p:nvSpPr>
        <p:spPr>
          <a:xfrm>
            <a:off x="2599656" y="4498079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2B93237-41D9-C591-DC99-DC47FCEF6896}"/>
              </a:ext>
            </a:extLst>
          </p:cNvPr>
          <p:cNvSpPr txBox="1"/>
          <p:nvPr/>
        </p:nvSpPr>
        <p:spPr>
          <a:xfrm>
            <a:off x="3035480" y="5007375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E59788-48DD-7355-CFB0-C7B07192C93D}"/>
              </a:ext>
            </a:extLst>
          </p:cNvPr>
          <p:cNvSpPr txBox="1"/>
          <p:nvPr/>
        </p:nvSpPr>
        <p:spPr>
          <a:xfrm>
            <a:off x="3052595" y="362753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8988B2-FFE9-18C8-6E18-C8D89DB9DE4F}"/>
              </a:ext>
            </a:extLst>
          </p:cNvPr>
          <p:cNvSpPr txBox="1"/>
          <p:nvPr/>
        </p:nvSpPr>
        <p:spPr>
          <a:xfrm>
            <a:off x="3838928" y="4465845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1BF187-00F3-CF64-440D-BE4BCEC3644F}"/>
              </a:ext>
            </a:extLst>
          </p:cNvPr>
          <p:cNvSpPr txBox="1"/>
          <p:nvPr/>
        </p:nvSpPr>
        <p:spPr>
          <a:xfrm>
            <a:off x="1585964" y="39305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CC80AA-6A2B-64A4-540F-062B332EC67F}"/>
              </a:ext>
            </a:extLst>
          </p:cNvPr>
          <p:cNvSpPr txBox="1"/>
          <p:nvPr/>
        </p:nvSpPr>
        <p:spPr>
          <a:xfrm>
            <a:off x="4513064" y="552173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698FF05-F2B9-141B-3E3C-2838C95FAE03}"/>
              </a:ext>
            </a:extLst>
          </p:cNvPr>
          <p:cNvSpPr txBox="1"/>
          <p:nvPr/>
        </p:nvSpPr>
        <p:spPr>
          <a:xfrm>
            <a:off x="1130414" y="602700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7212AE-A431-42EE-3756-80C624E78286}"/>
              </a:ext>
            </a:extLst>
          </p:cNvPr>
          <p:cNvSpPr txBox="1"/>
          <p:nvPr/>
        </p:nvSpPr>
        <p:spPr>
          <a:xfrm>
            <a:off x="7243589" y="4124325"/>
            <a:ext cx="175483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を適用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2AD93B6-CAD0-A545-1751-7C9C943D9FCA}"/>
              </a:ext>
            </a:extLst>
          </p:cNvPr>
          <p:cNvSpPr txBox="1"/>
          <p:nvPr/>
        </p:nvSpPr>
        <p:spPr>
          <a:xfrm>
            <a:off x="4572000" y="3150688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の合計である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1D2D733-A34F-D113-4487-91A6FFD3935B}"/>
              </a:ext>
            </a:extLst>
          </p:cNvPr>
          <p:cNvSpPr txBox="1"/>
          <p:nvPr/>
        </p:nvSpPr>
        <p:spPr>
          <a:xfrm>
            <a:off x="5690645" y="402235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267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https://trinket.io/python/1c339b660ee1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0025C6-995F-F1B4-28B7-12352C08B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2748709"/>
            <a:ext cx="5951538" cy="26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81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基本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各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は、前の層からの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を受け取る</a:t>
            </a:r>
            <a:endParaRPr lang="en-US" altLang="ja-JP" sz="2400" dirty="0"/>
          </a:p>
          <a:p>
            <a:r>
              <a:rPr lang="ja-JP" altLang="en-US" sz="2400" b="1" dirty="0"/>
              <a:t>入力</a:t>
            </a:r>
            <a:r>
              <a:rPr lang="ja-JP" altLang="en-US" sz="2400" dirty="0"/>
              <a:t>には</a:t>
            </a:r>
            <a:r>
              <a:rPr lang="ja-JP" altLang="en-US" sz="2400" b="1" dirty="0"/>
              <a:t>重み</a:t>
            </a:r>
            <a:r>
              <a:rPr lang="ja-JP" altLang="en-US" sz="2400" dirty="0"/>
              <a:t>が関連付けられており、</a:t>
            </a:r>
            <a:r>
              <a:rPr lang="ja-JP" altLang="en-US" sz="2400" b="1" u="sng" dirty="0">
                <a:solidFill>
                  <a:srgbClr val="FF0000"/>
                </a:solidFill>
              </a:rPr>
              <a:t>各データがニューロンの活性化に与える影響</a:t>
            </a:r>
            <a:r>
              <a:rPr lang="ja-JP" altLang="en-US" sz="2400" dirty="0"/>
              <a:t>を調整する</a:t>
            </a:r>
          </a:p>
          <a:p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バイアス</a:t>
            </a:r>
            <a:r>
              <a:rPr lang="ja-JP" altLang="en-US" sz="2400" dirty="0"/>
              <a:t>を持ち、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に</a:t>
            </a:r>
            <a:r>
              <a:rPr lang="ja-JP" altLang="en-US" sz="2400" b="1" dirty="0"/>
              <a:t>重み</a:t>
            </a:r>
            <a:r>
              <a:rPr lang="ja-JP" altLang="en-US" sz="2400" dirty="0"/>
              <a:t>をかけた</a:t>
            </a:r>
            <a:r>
              <a:rPr lang="ja-JP" altLang="en-US" sz="2400" b="1" dirty="0"/>
              <a:t>総和</a:t>
            </a:r>
            <a:r>
              <a:rPr lang="ja-JP" altLang="en-US" sz="2400" dirty="0"/>
              <a:t>に</a:t>
            </a:r>
            <a:r>
              <a:rPr lang="ja-JP" altLang="en-US" sz="2400" b="1" dirty="0"/>
              <a:t>バイアス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加算</a:t>
            </a:r>
            <a:r>
              <a:rPr lang="ja-JP" altLang="en-US" sz="2400" dirty="0"/>
              <a:t>する</a:t>
            </a:r>
          </a:p>
          <a:p>
            <a:r>
              <a:rPr lang="ja-JP" altLang="en-US" sz="2400" b="1" dirty="0"/>
              <a:t>活性化関数</a:t>
            </a:r>
            <a:r>
              <a:rPr lang="ja-JP" altLang="en-US" sz="2400" dirty="0"/>
              <a:t>による</a:t>
            </a:r>
            <a:r>
              <a:rPr lang="ja-JP" altLang="en-US" sz="2400" b="1" dirty="0"/>
              <a:t>処理</a:t>
            </a:r>
            <a:r>
              <a:rPr lang="ja-JP" altLang="en-US" sz="2400" dirty="0"/>
              <a:t>を行い、その結果を</a:t>
            </a:r>
            <a:r>
              <a:rPr lang="ja-JP" altLang="en-US" sz="2400" b="1" dirty="0"/>
              <a:t>次の層のニューロン</a:t>
            </a:r>
            <a:r>
              <a:rPr lang="ja-JP" altLang="en-US" sz="2400" dirty="0"/>
              <a:t>に伝える</a:t>
            </a:r>
            <a:endParaRPr lang="en-US" altLang="ja-JP" sz="2400" dirty="0"/>
          </a:p>
          <a:p>
            <a:r>
              <a:rPr lang="en-US" altLang="ja-JP" sz="2400" dirty="0" err="1"/>
              <a:t>ReLU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がある。</a:t>
            </a:r>
          </a:p>
          <a:p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特定のパターン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に対して</a:t>
            </a:r>
            <a:r>
              <a:rPr lang="ja-JP" altLang="en-US" sz="2400" b="1" dirty="0"/>
              <a:t>活性化</a:t>
            </a:r>
            <a:r>
              <a:rPr lang="ja-JP" altLang="en-US" sz="2400" dirty="0"/>
              <a:t>し、その</a:t>
            </a:r>
            <a:r>
              <a:rPr lang="ja-JP" altLang="en-US" sz="2400" b="1" dirty="0"/>
              <a:t>活性度</a:t>
            </a:r>
            <a:r>
              <a:rPr lang="ja-JP" altLang="en-US" sz="2400" dirty="0"/>
              <a:t>は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、</a:t>
            </a:r>
            <a:r>
              <a:rPr lang="ja-JP" altLang="en-US" sz="2400" b="1" dirty="0"/>
              <a:t>重み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バイアス</a:t>
            </a:r>
            <a:r>
              <a:rPr lang="ja-JP" altLang="en-US" sz="2400" dirty="0"/>
              <a:t>、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によって決まる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465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01" y="118983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</a:t>
            </a:r>
            <a:r>
              <a:rPr lang="ja-JP" altLang="en-US" dirty="0"/>
              <a:t>によるパターン認識の例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26396"/>
            <a:ext cx="8461208" cy="28521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br>
              <a:rPr lang="en-US" altLang="ja-JP" sz="2400" dirty="0">
                <a:solidFill>
                  <a:srgbClr val="374151"/>
                </a:solidFill>
                <a:latin typeface="Söhne"/>
              </a:rPr>
            </a:br>
            <a:r>
              <a:rPr kumimoji="1" lang="en-US" altLang="ja-JP" sz="1800" dirty="0"/>
              <a:t>1 × </a:t>
            </a:r>
            <a:r>
              <a:rPr kumimoji="1"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1 × </a:t>
            </a:r>
            <a:r>
              <a:rPr kumimoji="1"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1 × </a:t>
            </a:r>
            <a:r>
              <a:rPr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0 × </a:t>
            </a:r>
            <a:r>
              <a:rPr kumimoji="1" lang="en-US" altLang="ja-JP" sz="1800" b="1" dirty="0">
                <a:solidFill>
                  <a:srgbClr val="7030A0"/>
                </a:solidFill>
              </a:rPr>
              <a:t>0</a:t>
            </a:r>
            <a:r>
              <a:rPr kumimoji="1" lang="en-US" altLang="ja-JP" sz="1800" dirty="0"/>
              <a:t>, 1 × </a:t>
            </a:r>
            <a:r>
              <a:rPr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1 × </a:t>
            </a:r>
            <a:r>
              <a:rPr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0 × </a:t>
            </a:r>
            <a:r>
              <a:rPr lang="en-US" altLang="ja-JP" sz="1800" b="1" dirty="0">
                <a:solidFill>
                  <a:srgbClr val="7030A0"/>
                </a:solidFill>
              </a:rPr>
              <a:t>0</a:t>
            </a:r>
            <a:r>
              <a:rPr kumimoji="1" lang="en-US" altLang="ja-JP" sz="1800" dirty="0"/>
              <a:t>,  0 × </a:t>
            </a:r>
            <a:r>
              <a:rPr lang="en-US" altLang="ja-JP" sz="1800" b="1" dirty="0">
                <a:solidFill>
                  <a:srgbClr val="7030A0"/>
                </a:solidFill>
              </a:rPr>
              <a:t>0</a:t>
            </a:r>
            <a:r>
              <a:rPr kumimoji="1" lang="en-US" altLang="ja-JP" sz="1800" dirty="0"/>
              <a:t>, 1 × </a:t>
            </a:r>
            <a:r>
              <a:rPr lang="en-US" altLang="ja-JP" sz="1800" b="1" dirty="0">
                <a:solidFill>
                  <a:srgbClr val="7030A0"/>
                </a:solidFill>
              </a:rPr>
              <a:t>1</a:t>
            </a:r>
            <a:endParaRPr lang="en-US" altLang="ja-JP" sz="1800" b="1" dirty="0">
              <a:solidFill>
                <a:srgbClr val="7030A0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合計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6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にバイアス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-5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を足す．結果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endParaRPr kumimoji="1" lang="ja-JP" altLang="en-US" sz="1800" b="1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lang="en-US" altLang="ja-JP" sz="2400" b="1" u="sng" dirty="0">
              <a:solidFill>
                <a:srgbClr val="FF0000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　  結果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1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 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ReLU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を適用した場合は，活性度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1</a:t>
            </a:r>
            <a:endParaRPr kumimoji="1" lang="ja-JP" altLang="en-US" sz="1800" b="1" dirty="0"/>
          </a:p>
          <a:p>
            <a:pPr marL="0" indent="0">
              <a:buNone/>
            </a:pPr>
            <a:endParaRPr lang="en-US" altLang="ja-JP" sz="2400" dirty="0"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6439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98049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024536-562D-43F4-A622-33200EC274CB}"/>
              </a:ext>
            </a:extLst>
          </p:cNvPr>
          <p:cNvSpPr/>
          <p:nvPr/>
        </p:nvSpPr>
        <p:spPr>
          <a:xfrm>
            <a:off x="13170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5DCE57-89AE-4830-B2FB-6CBF4DCE5A3A}"/>
              </a:ext>
            </a:extLst>
          </p:cNvPr>
          <p:cNvSpPr/>
          <p:nvPr/>
        </p:nvSpPr>
        <p:spPr>
          <a:xfrm>
            <a:off x="643944" y="458494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ADAADC-43AC-479D-B673-A26AD074A8E4}"/>
              </a:ext>
            </a:extLst>
          </p:cNvPr>
          <p:cNvSpPr/>
          <p:nvPr/>
        </p:nvSpPr>
        <p:spPr>
          <a:xfrm>
            <a:off x="98049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D207B7F-1999-4AFF-9B96-1A3412F51447}"/>
              </a:ext>
            </a:extLst>
          </p:cNvPr>
          <p:cNvSpPr/>
          <p:nvPr/>
        </p:nvSpPr>
        <p:spPr>
          <a:xfrm>
            <a:off x="131704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78DF4C-8A52-4D78-9D85-C050436B579D}"/>
              </a:ext>
            </a:extLst>
          </p:cNvPr>
          <p:cNvSpPr/>
          <p:nvPr/>
        </p:nvSpPr>
        <p:spPr>
          <a:xfrm>
            <a:off x="64394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5CDD7A-AB76-4DCC-9751-A6E3D62B8225}"/>
              </a:ext>
            </a:extLst>
          </p:cNvPr>
          <p:cNvSpPr/>
          <p:nvPr/>
        </p:nvSpPr>
        <p:spPr>
          <a:xfrm>
            <a:off x="98049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0ED95F-1CD2-413C-9749-26425EAE3DDB}"/>
              </a:ext>
            </a:extLst>
          </p:cNvPr>
          <p:cNvSpPr/>
          <p:nvPr/>
        </p:nvSpPr>
        <p:spPr>
          <a:xfrm>
            <a:off x="1317044" y="493894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769765" y="56541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616411" y="4190698"/>
            <a:ext cx="1064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4   5   6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7   8   9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1847904" y="3646282"/>
            <a:ext cx="5245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BE313B-5CEC-4110-B93D-86BC6354F640}"/>
              </a:ext>
            </a:extLst>
          </p:cNvPr>
          <p:cNvSpPr txBox="1"/>
          <p:nvPr/>
        </p:nvSpPr>
        <p:spPr>
          <a:xfrm>
            <a:off x="-40719" y="6156177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白黒の画像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（画素は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または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6C40609-6E0D-4EC4-90A2-CE22EA13B873}"/>
              </a:ext>
            </a:extLst>
          </p:cNvPr>
          <p:cNvSpPr/>
          <p:nvPr/>
        </p:nvSpPr>
        <p:spPr>
          <a:xfrm>
            <a:off x="3467113" y="4584948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8FFE164-28A0-4D57-99A1-6F33B95B956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3829040"/>
            <a:ext cx="1083770" cy="1039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90522B5-4C58-4031-A4F3-E566D7C2B17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110727"/>
            <a:ext cx="1083770" cy="757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81C30FC-788F-4F48-A9E8-11FC714C457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383588"/>
            <a:ext cx="1083770" cy="484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D85F97C-A704-4D58-B701-9C662CDEE9C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61471" y="4655740"/>
            <a:ext cx="1105642" cy="212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709DE0A-CB9F-4B3F-998F-F9ED79DB87B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372407" y="4868154"/>
            <a:ext cx="1105642" cy="70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789CE56-32F1-47F9-A033-C42591111413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0535" y="4868153"/>
            <a:ext cx="1116578" cy="318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9C225B5-CF38-4BF9-9BC7-418D8ED94D79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72407" y="4868153"/>
            <a:ext cx="1094706" cy="566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CC3136E-81A9-42B6-AE1D-5F05A04B2F7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8670" y="4868153"/>
            <a:ext cx="1108443" cy="852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E7BEF77-4ED7-4E48-92B1-36694A58D089}"/>
              </a:ext>
            </a:extLst>
          </p:cNvPr>
          <p:cNvCxnSpPr>
            <a:cxnSpLocks/>
          </p:cNvCxnSpPr>
          <p:nvPr/>
        </p:nvCxnSpPr>
        <p:spPr>
          <a:xfrm flipV="1">
            <a:off x="2339599" y="4868153"/>
            <a:ext cx="1113777" cy="1136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203533" y="520361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>
            <a:stCxn id="22" idx="6"/>
          </p:cNvCxnSpPr>
          <p:nvPr/>
        </p:nvCxnSpPr>
        <p:spPr>
          <a:xfrm flipV="1">
            <a:off x="4085180" y="4859971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C88FF4-06A6-4DA0-98FB-3B76FCF70D10}"/>
              </a:ext>
            </a:extLst>
          </p:cNvPr>
          <p:cNvSpPr txBox="1"/>
          <p:nvPr/>
        </p:nvSpPr>
        <p:spPr>
          <a:xfrm>
            <a:off x="6446703" y="3592787"/>
            <a:ext cx="714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6E774E-1B3A-F14E-AEC6-E90E95A4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18" y="4567586"/>
            <a:ext cx="3201054" cy="19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11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27E5B-CB5B-4E80-97E1-A8633FA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62524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ニューラルネットワークの層構造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48A0B-1A3E-4B5A-AD7F-FB06734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81354D30-6C4B-4DAF-8966-878AC8655A72}"/>
              </a:ext>
            </a:extLst>
          </p:cNvPr>
          <p:cNvSpPr txBox="1">
            <a:spLocks/>
          </p:cNvSpPr>
          <p:nvPr/>
        </p:nvSpPr>
        <p:spPr>
          <a:xfrm>
            <a:off x="368300" y="915030"/>
            <a:ext cx="8461208" cy="859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80632" y="911327"/>
            <a:ext cx="8295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の基本構造であり，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複数の層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から成る．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データは入力から出力への一方向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に流れ，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同じ種類のニューロンで構成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される．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38C8C6-F8BD-3674-B165-40242C76E919}"/>
              </a:ext>
            </a:extLst>
          </p:cNvPr>
          <p:cNvSpPr/>
          <p:nvPr/>
        </p:nvSpPr>
        <p:spPr>
          <a:xfrm>
            <a:off x="2482073" y="305169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755C0A-A893-50B4-6DC4-C5FED19A99D7}"/>
              </a:ext>
            </a:extLst>
          </p:cNvPr>
          <p:cNvSpPr/>
          <p:nvPr/>
        </p:nvSpPr>
        <p:spPr>
          <a:xfrm>
            <a:off x="2482073" y="392954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F373EC-2BA8-FC73-F083-6DB3EB4FF284}"/>
              </a:ext>
            </a:extLst>
          </p:cNvPr>
          <p:cNvSpPr/>
          <p:nvPr/>
        </p:nvSpPr>
        <p:spPr>
          <a:xfrm>
            <a:off x="4275310" y="305169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9767E3-087A-3542-9418-CB62FEDA79F4}"/>
              </a:ext>
            </a:extLst>
          </p:cNvPr>
          <p:cNvSpPr/>
          <p:nvPr/>
        </p:nvSpPr>
        <p:spPr>
          <a:xfrm>
            <a:off x="4275310" y="382118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C4C672-1F07-7BDC-CC44-A689A8C98A83}"/>
              </a:ext>
            </a:extLst>
          </p:cNvPr>
          <p:cNvSpPr/>
          <p:nvPr/>
        </p:nvSpPr>
        <p:spPr>
          <a:xfrm>
            <a:off x="4275310" y="459068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C252C0A-7630-C72F-DD4C-C6C0C6515D89}"/>
              </a:ext>
            </a:extLst>
          </p:cNvPr>
          <p:cNvSpPr/>
          <p:nvPr/>
        </p:nvSpPr>
        <p:spPr>
          <a:xfrm>
            <a:off x="4275310" y="536017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08C4D98-EA56-117B-B2D5-D8DC3ACDB9E6}"/>
              </a:ext>
            </a:extLst>
          </p:cNvPr>
          <p:cNvSpPr/>
          <p:nvPr/>
        </p:nvSpPr>
        <p:spPr>
          <a:xfrm>
            <a:off x="6929584" y="305168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D16AC22-837F-6397-5BBA-21A67427BE7D}"/>
              </a:ext>
            </a:extLst>
          </p:cNvPr>
          <p:cNvSpPr/>
          <p:nvPr/>
        </p:nvSpPr>
        <p:spPr>
          <a:xfrm>
            <a:off x="6929584" y="383861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2E7A5D3-D92F-C226-BCFB-9D6AB62DC058}"/>
              </a:ext>
            </a:extLst>
          </p:cNvPr>
          <p:cNvSpPr/>
          <p:nvPr/>
        </p:nvSpPr>
        <p:spPr>
          <a:xfrm>
            <a:off x="1046717" y="412572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7C22DA9-B0D7-D712-3D99-F7104F2BAE9E}"/>
              </a:ext>
            </a:extLst>
          </p:cNvPr>
          <p:cNvSpPr/>
          <p:nvPr/>
        </p:nvSpPr>
        <p:spPr>
          <a:xfrm>
            <a:off x="8071865" y="414526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3713CF-6AC1-CBF1-D54A-5ECC302DC321}"/>
              </a:ext>
            </a:extLst>
          </p:cNvPr>
          <p:cNvSpPr txBox="1"/>
          <p:nvPr/>
        </p:nvSpPr>
        <p:spPr>
          <a:xfrm>
            <a:off x="729220" y="497464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65A36AC-8A0C-D4F2-E2F0-306BC21354B2}"/>
              </a:ext>
            </a:extLst>
          </p:cNvPr>
          <p:cNvSpPr txBox="1"/>
          <p:nvPr/>
        </p:nvSpPr>
        <p:spPr>
          <a:xfrm>
            <a:off x="7754368" y="496926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9A210F-FDFB-3609-254E-BFC00E3953FC}"/>
              </a:ext>
            </a:extLst>
          </p:cNvPr>
          <p:cNvCxnSpPr>
            <a:stCxn id="3" idx="3"/>
            <a:endCxn id="9" idx="1"/>
          </p:cNvCxnSpPr>
          <p:nvPr/>
        </p:nvCxnSpPr>
        <p:spPr>
          <a:xfrm flipV="1">
            <a:off x="2848434" y="3348074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D1B8B06-8C4D-24B8-674F-C10EAB908B4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48434" y="3348076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F91B762-FAB2-1D7F-8080-1C230E028B5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848434" y="334807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42596DF-1ED8-24CC-440F-5E30837E9AAF}"/>
              </a:ext>
            </a:extLst>
          </p:cNvPr>
          <p:cNvCxnSpPr>
            <a:cxnSpLocks/>
          </p:cNvCxnSpPr>
          <p:nvPr/>
        </p:nvCxnSpPr>
        <p:spPr>
          <a:xfrm>
            <a:off x="2848434" y="334808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9952B1F-75DF-8C05-9D9E-6C42E4A6AFF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848434" y="3348082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B5A7ECB-E01D-EB1F-CF38-A6EEEF91A5B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848434" y="3348074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9763A00-CF39-4839-33D6-083C7E35A0B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48434" y="4117570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72ED73E0-F008-15EC-917D-13DF9777797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48434" y="4225931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BD2A7FA-0CF8-5A1A-FDBC-247CB4CA74A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2848434" y="4225931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F0B45B2-51E7-4541-EC79-4103B353CAF0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4641671" y="3348072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47F3790-E9B7-6E3B-FC73-B48ABDA6C0B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41671" y="3358113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B0A03D35-A8A0-9643-DA7F-4ADA9D1E24C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41671" y="3348072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8546E7B-1A02-ECD4-E05C-E068BA6E083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41671" y="4068515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743612D3-8781-D17E-16B9-7CCA165BDB2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29789" y="3348072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EA6C631-B2B4-D5FD-5988-D0C4E9D9EB4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16880" y="3348072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017999F-6416-5C47-0506-DBA13C89B18E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4641671" y="4135000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62F4958-3AAB-A877-50EC-4A5ABB2180E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666462" y="4135000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C9C0B0A-2355-F540-DB9E-8E6F1511FFC8}"/>
              </a:ext>
            </a:extLst>
          </p:cNvPr>
          <p:cNvSpPr txBox="1"/>
          <p:nvPr/>
        </p:nvSpPr>
        <p:spPr>
          <a:xfrm>
            <a:off x="2892549" y="275530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A1D47ED-6FCC-2B1E-83EF-D532A6609E7A}"/>
              </a:ext>
            </a:extLst>
          </p:cNvPr>
          <p:cNvSpPr txBox="1"/>
          <p:nvPr/>
        </p:nvSpPr>
        <p:spPr>
          <a:xfrm>
            <a:off x="5192532" y="275610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A7AB5D9-B087-9139-300E-8ECE400BB32A}"/>
              </a:ext>
            </a:extLst>
          </p:cNvPr>
          <p:cNvSpPr/>
          <p:nvPr/>
        </p:nvSpPr>
        <p:spPr>
          <a:xfrm>
            <a:off x="2205153" y="283802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463F44C-32CE-E9DC-E15F-59B79365BD8A}"/>
              </a:ext>
            </a:extLst>
          </p:cNvPr>
          <p:cNvSpPr/>
          <p:nvPr/>
        </p:nvSpPr>
        <p:spPr>
          <a:xfrm>
            <a:off x="4000772" y="283802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65E724B-8D6B-833A-E5F7-EF7D627136FF}"/>
              </a:ext>
            </a:extLst>
          </p:cNvPr>
          <p:cNvSpPr/>
          <p:nvPr/>
        </p:nvSpPr>
        <p:spPr>
          <a:xfrm>
            <a:off x="6653794" y="2855019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F8C254B-7424-7CCE-0270-739F4660F9A3}"/>
              </a:ext>
            </a:extLst>
          </p:cNvPr>
          <p:cNvSpPr txBox="1"/>
          <p:nvPr/>
        </p:nvSpPr>
        <p:spPr>
          <a:xfrm>
            <a:off x="2178921" y="62579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AFF6BD5-75DF-4E61-8F2B-F9A289CFAC73}"/>
              </a:ext>
            </a:extLst>
          </p:cNvPr>
          <p:cNvSpPr txBox="1"/>
          <p:nvPr/>
        </p:nvSpPr>
        <p:spPr>
          <a:xfrm>
            <a:off x="3974540" y="624951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FCFB391-6097-AFCB-ED0A-85A3299CBA4D}"/>
              </a:ext>
            </a:extLst>
          </p:cNvPr>
          <p:cNvSpPr txBox="1"/>
          <p:nvPr/>
        </p:nvSpPr>
        <p:spPr>
          <a:xfrm>
            <a:off x="6663111" y="62936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</p:spTree>
    <p:extLst>
      <p:ext uri="{BB962C8B-B14F-4D97-AF65-F5344CB8AC3E}">
        <p14:creationId xmlns:p14="http://schemas.microsoft.com/office/powerpoint/2010/main" val="508310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フォワードプロパゲーション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444123" y="1136349"/>
            <a:ext cx="7907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フォワードプロパゲーション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ニューラルネットワーク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において，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データが入力層から出力層へ順方向に伝播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する仕組み．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前の層から受け取ったデータを処理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し，その結果を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次の層に伝達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79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9"/>
            <a:ext cx="8461208" cy="81621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バラメータ（バイアス）の変化による出力の変化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159537" y="1941633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708806" y="14913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/>
          <p:nvPr/>
        </p:nvCxnSpPr>
        <p:spPr>
          <a:xfrm flipV="1">
            <a:off x="4016279" y="2516165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1424786" y="200502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3398212" y="224466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914106" y="2239783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21377" y="2527867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1013692" y="2058922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1449516" y="256821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1466631" y="118837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252964" y="2026688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0" y="14913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2471101" y="17108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682099" y="223978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642209" y="2983943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+ 0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032911" y="224909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3256695" y="2626852"/>
            <a:ext cx="450550" cy="41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4021283" y="225306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3" name="直線矢印コネクタ 32"/>
          <p:cNvCxnSpPr>
            <a:endCxn id="31" idx="0"/>
          </p:cNvCxnSpPr>
          <p:nvPr/>
        </p:nvCxnSpPr>
        <p:spPr>
          <a:xfrm flipH="1">
            <a:off x="4191362" y="1813370"/>
            <a:ext cx="175083" cy="439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887378" y="1000283"/>
            <a:ext cx="1798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適用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54988" y="2005022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1, 1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24573" y="4885486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773842" y="44351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/>
          <p:nvPr/>
        </p:nvCxnSpPr>
        <p:spPr>
          <a:xfrm flipV="1">
            <a:off x="4081315" y="5460018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1489822" y="494887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3463248" y="518851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62" idx="2"/>
          </p:cNvCxnSpPr>
          <p:nvPr/>
        </p:nvCxnSpPr>
        <p:spPr>
          <a:xfrm>
            <a:off x="979142" y="5183636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  <a:endCxn id="62" idx="2"/>
          </p:cNvCxnSpPr>
          <p:nvPr/>
        </p:nvCxnSpPr>
        <p:spPr>
          <a:xfrm flipV="1">
            <a:off x="986413" y="5471720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1078728" y="5002775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1514552" y="551207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1531667" y="413222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318000" y="4970541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65036" y="44351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2536137" y="46546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747135" y="5183636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707245" y="5927796"/>
            <a:ext cx="272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+ 0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097947" y="519294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H="1" flipV="1">
            <a:off x="3321731" y="5570705"/>
            <a:ext cx="450550" cy="41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4086319" y="5196916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6" name="直線矢印コネクタ 75"/>
          <p:cNvCxnSpPr>
            <a:endCxn id="75" idx="0"/>
          </p:cNvCxnSpPr>
          <p:nvPr/>
        </p:nvCxnSpPr>
        <p:spPr>
          <a:xfrm flipH="1">
            <a:off x="4256398" y="4757223"/>
            <a:ext cx="175087" cy="439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952414" y="3944136"/>
            <a:ext cx="1798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適用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020024" y="4948875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1, 1   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910469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601812" y="29461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386240" y="248683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722790" y="248683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091774" y="243511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4318172" y="108290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3264269" y="119019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3221458" y="136611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296282" y="879714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936239" y="136611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4615AD0-7037-408F-A360-FC0CB1513337}"/>
              </a:ext>
            </a:extLst>
          </p:cNvPr>
          <p:cNvSpPr txBox="1"/>
          <p:nvPr/>
        </p:nvSpPr>
        <p:spPr>
          <a:xfrm>
            <a:off x="3032684" y="5398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4377740" y="359347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323837" y="3700766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3281026" y="3876679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3355850" y="3390281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995807" y="2597122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C1B3F9-1377-4978-88DF-1EBB8C63D408}"/>
              </a:ext>
            </a:extLst>
          </p:cNvPr>
          <p:cNvSpPr txBox="1"/>
          <p:nvPr/>
        </p:nvSpPr>
        <p:spPr>
          <a:xfrm>
            <a:off x="3128952" y="3031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945722" y="2313917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7D558BA-CCB2-4FBF-B52C-4EFF402B0A55}"/>
              </a:ext>
            </a:extLst>
          </p:cNvPr>
          <p:cNvSpPr txBox="1"/>
          <p:nvPr/>
        </p:nvSpPr>
        <p:spPr>
          <a:xfrm>
            <a:off x="2680332" y="5580031"/>
            <a:ext cx="48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３つのニューロンの活性化関数はすべて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3671394" y="6042862"/>
            <a:ext cx="2724405" cy="789249"/>
            <a:chOff x="5722270" y="1709574"/>
            <a:chExt cx="2724405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ReLU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A3FEBDD-9854-472F-80CB-DC838DB8AEC8}"/>
              </a:ext>
            </a:extLst>
          </p:cNvPr>
          <p:cNvSpPr txBox="1"/>
          <p:nvPr/>
        </p:nvSpPr>
        <p:spPr>
          <a:xfrm>
            <a:off x="5277229" y="147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5400386" y="183246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410124" y="201570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554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33083" y="101782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19764" y="3570982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3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5239444" y="21102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5518343" y="236971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483857" y="72447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622555" y="330195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947175" y="10417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5060228" y="3618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6657290" y="23662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985A81B-1C9B-40DC-9408-66DB499A03BB}"/>
              </a:ext>
            </a:extLst>
          </p:cNvPr>
          <p:cNvSpPr txBox="1"/>
          <p:nvPr/>
        </p:nvSpPr>
        <p:spPr>
          <a:xfrm>
            <a:off x="6303119" y="27597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大きなプラスの値を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出力している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</a:p>
        </p:txBody>
      </p:sp>
    </p:spTree>
    <p:extLst>
      <p:ext uri="{BB962C8B-B14F-4D97-AF65-F5344CB8AC3E}">
        <p14:creationId xmlns:p14="http://schemas.microsoft.com/office/powerpoint/2010/main" val="124308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5-1.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ニューラルネットワークの基本構造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6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767649" y="29388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552077" y="247955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257611" y="2427833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4318172" y="1082905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3264269" y="119019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3221458" y="136611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296282" y="879714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936239" y="136611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4615AD0-7037-408F-A360-FC0CB1513337}"/>
              </a:ext>
            </a:extLst>
          </p:cNvPr>
          <p:cNvSpPr txBox="1"/>
          <p:nvPr/>
        </p:nvSpPr>
        <p:spPr>
          <a:xfrm>
            <a:off x="3032684" y="5398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4377740" y="359347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323837" y="3700766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3281026" y="3876679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3355850" y="3390281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995807" y="2597122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C1B3F9-1377-4978-88DF-1EBB8C63D408}"/>
              </a:ext>
            </a:extLst>
          </p:cNvPr>
          <p:cNvSpPr txBox="1"/>
          <p:nvPr/>
        </p:nvSpPr>
        <p:spPr>
          <a:xfrm>
            <a:off x="3128952" y="3031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945722" y="231391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7D558BA-CCB2-4FBF-B52C-4EFF402B0A55}"/>
              </a:ext>
            </a:extLst>
          </p:cNvPr>
          <p:cNvSpPr txBox="1"/>
          <p:nvPr/>
        </p:nvSpPr>
        <p:spPr>
          <a:xfrm>
            <a:off x="2680332" y="5580031"/>
            <a:ext cx="48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３つのニューロンの活性化関数はすべて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3671394" y="6042862"/>
            <a:ext cx="2724405" cy="789249"/>
            <a:chOff x="5722270" y="1709574"/>
            <a:chExt cx="2724405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ReLU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A3FEBDD-9854-472F-80CB-DC838DB8AEC8}"/>
              </a:ext>
            </a:extLst>
          </p:cNvPr>
          <p:cNvSpPr txBox="1"/>
          <p:nvPr/>
        </p:nvSpPr>
        <p:spPr>
          <a:xfrm>
            <a:off x="5277229" y="147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5400386" y="183246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575961" y="2008418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554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33083" y="101782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19764" y="3570982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3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5239444" y="21102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5518343" y="236971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483857" y="72447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622555" y="330195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947175" y="10417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5060228" y="3618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6657290" y="23662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881271" y="2479550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985A81B-1C9B-40DC-9408-66DB499A03BB}"/>
              </a:ext>
            </a:extLst>
          </p:cNvPr>
          <p:cNvSpPr txBox="1"/>
          <p:nvPr/>
        </p:nvSpPr>
        <p:spPr>
          <a:xfrm>
            <a:off x="6303119" y="27597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大きなプラスの値を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出力している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</a:p>
        </p:txBody>
      </p:sp>
    </p:spTree>
    <p:extLst>
      <p:ext uri="{BB962C8B-B14F-4D97-AF65-F5344CB8AC3E}">
        <p14:creationId xmlns:p14="http://schemas.microsoft.com/office/powerpoint/2010/main" val="3305442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927369" y="28803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1048347" y="242101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417331" y="2369291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4318172" y="1082905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3264269" y="119019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3221458" y="136611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296282" y="879714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936239" y="136611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4615AD0-7037-408F-A360-FC0CB1513337}"/>
              </a:ext>
            </a:extLst>
          </p:cNvPr>
          <p:cNvSpPr txBox="1"/>
          <p:nvPr/>
        </p:nvSpPr>
        <p:spPr>
          <a:xfrm>
            <a:off x="3032684" y="5398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4377740" y="359347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323837" y="3700766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3281026" y="3876679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3355850" y="3390281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995807" y="2597122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C1B3F9-1377-4978-88DF-1EBB8C63D408}"/>
              </a:ext>
            </a:extLst>
          </p:cNvPr>
          <p:cNvSpPr txBox="1"/>
          <p:nvPr/>
        </p:nvSpPr>
        <p:spPr>
          <a:xfrm>
            <a:off x="3128952" y="3031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945722" y="231391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7D558BA-CCB2-4FBF-B52C-4EFF402B0A55}"/>
              </a:ext>
            </a:extLst>
          </p:cNvPr>
          <p:cNvSpPr txBox="1"/>
          <p:nvPr/>
        </p:nvSpPr>
        <p:spPr>
          <a:xfrm>
            <a:off x="2680332" y="5580031"/>
            <a:ext cx="48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３つのニューロンの活性化関数はすべて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3671394" y="6042862"/>
            <a:ext cx="2724405" cy="789249"/>
            <a:chOff x="5722270" y="1709574"/>
            <a:chExt cx="2724405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ReLU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A3FEBDD-9854-472F-80CB-DC838DB8AEC8}"/>
              </a:ext>
            </a:extLst>
          </p:cNvPr>
          <p:cNvSpPr txBox="1"/>
          <p:nvPr/>
        </p:nvSpPr>
        <p:spPr>
          <a:xfrm>
            <a:off x="5277229" y="147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5400386" y="183246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735681" y="194987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554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33083" y="101782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19764" y="3570982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3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5239444" y="21102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5518343" y="236971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483857" y="72447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622555" y="330195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947175" y="10417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5060228" y="3618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6657290" y="23662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985A81B-1C9B-40DC-9408-66DB499A03BB}"/>
              </a:ext>
            </a:extLst>
          </p:cNvPr>
          <p:cNvSpPr txBox="1"/>
          <p:nvPr/>
        </p:nvSpPr>
        <p:spPr>
          <a:xfrm>
            <a:off x="6303119" y="27597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大きなプラスの値を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出力している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704441" y="242100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070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863223" y="285930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353185" y="2348265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4318172" y="1082905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3264269" y="119019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3221458" y="136611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296282" y="879714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936239" y="136611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4615AD0-7037-408F-A360-FC0CB1513337}"/>
              </a:ext>
            </a:extLst>
          </p:cNvPr>
          <p:cNvSpPr txBox="1"/>
          <p:nvPr/>
        </p:nvSpPr>
        <p:spPr>
          <a:xfrm>
            <a:off x="3032684" y="5398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4377740" y="3593472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323837" y="3700766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3281026" y="3876679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3355850" y="3390281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995807" y="2597122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C1B3F9-1377-4978-88DF-1EBB8C63D408}"/>
              </a:ext>
            </a:extLst>
          </p:cNvPr>
          <p:cNvSpPr txBox="1"/>
          <p:nvPr/>
        </p:nvSpPr>
        <p:spPr>
          <a:xfrm>
            <a:off x="3128952" y="3031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945722" y="2313917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7D558BA-CCB2-4FBF-B52C-4EFF402B0A55}"/>
              </a:ext>
            </a:extLst>
          </p:cNvPr>
          <p:cNvSpPr txBox="1"/>
          <p:nvPr/>
        </p:nvSpPr>
        <p:spPr>
          <a:xfrm>
            <a:off x="2680332" y="5580031"/>
            <a:ext cx="48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３つのニューロンの活性化関数はすべて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3671394" y="6042862"/>
            <a:ext cx="2724405" cy="789249"/>
            <a:chOff x="5722270" y="1709574"/>
            <a:chExt cx="2724405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ReLU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A3FEBDD-9854-472F-80CB-DC838DB8AEC8}"/>
              </a:ext>
            </a:extLst>
          </p:cNvPr>
          <p:cNvSpPr txBox="1"/>
          <p:nvPr/>
        </p:nvSpPr>
        <p:spPr>
          <a:xfrm>
            <a:off x="5277229" y="147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5400386" y="183246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671535" y="1928850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554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33083" y="101782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19764" y="3570982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3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5239444" y="21102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5518343" y="236971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483857" y="72447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622555" y="330195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947175" y="10417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5060228" y="3618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6657290" y="23662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985A81B-1C9B-40DC-9408-66DB499A03BB}"/>
              </a:ext>
            </a:extLst>
          </p:cNvPr>
          <p:cNvSpPr txBox="1"/>
          <p:nvPr/>
        </p:nvSpPr>
        <p:spPr>
          <a:xfrm>
            <a:off x="6303119" y="27597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大きなプラスの値を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出力している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640295" y="239998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975036" y="239998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58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入力の変化による活性度の変化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391695" y="168964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176123" y="123032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512673" y="123032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881657" y="117860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200007" y="75919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98757" y="945950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790842" y="1006977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62085" y="1107035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9" idx="6"/>
            <a:endCxn id="23" idx="2"/>
          </p:cNvCxnSpPr>
          <p:nvPr/>
        </p:nvCxnSpPr>
        <p:spPr>
          <a:xfrm>
            <a:off x="2913918" y="1107035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98757" y="1689644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90842" y="1750672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62085" y="1850730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16" idx="6"/>
            <a:endCxn id="23" idx="2"/>
          </p:cNvCxnSpPr>
          <p:nvPr/>
        </p:nvCxnSpPr>
        <p:spPr>
          <a:xfrm flipV="1">
            <a:off x="2913918" y="1528561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楕円 22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91996" y="1367476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21264" y="922557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57190" y="1703883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69962" y="1397264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91411" y="2417432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1783496" y="2478459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54739" y="2578517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42" idx="6"/>
            <a:endCxn id="50" idx="2"/>
          </p:cNvCxnSpPr>
          <p:nvPr/>
        </p:nvCxnSpPr>
        <p:spPr>
          <a:xfrm>
            <a:off x="2906572" y="2578517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45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91411" y="3161126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783496" y="3222154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54739" y="3322212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46" idx="6"/>
            <a:endCxn id="50" idx="2"/>
          </p:cNvCxnSpPr>
          <p:nvPr/>
        </p:nvCxnSpPr>
        <p:spPr>
          <a:xfrm flipV="1">
            <a:off x="2906572" y="3000043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84650" y="2838958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13918" y="23940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9844" y="3175365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62616" y="286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84065" y="3888914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1776150" y="3949941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47393" y="4049999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54" idx="6"/>
            <a:endCxn id="62" idx="2"/>
          </p:cNvCxnSpPr>
          <p:nvPr/>
        </p:nvCxnSpPr>
        <p:spPr>
          <a:xfrm>
            <a:off x="2899226" y="4049999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楕円 57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84065" y="4632608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1776150" y="4693636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47393" y="4793694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58" idx="6"/>
            <a:endCxn id="62" idx="2"/>
          </p:cNvCxnSpPr>
          <p:nvPr/>
        </p:nvCxnSpPr>
        <p:spPr>
          <a:xfrm flipV="1">
            <a:off x="2899226" y="4471525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77304" y="4310440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06572" y="38655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2498" y="4646847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55270" y="43402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76719" y="5360396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1768804" y="5421423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40047" y="5521481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66" idx="6"/>
            <a:endCxn id="74" idx="2"/>
          </p:cNvCxnSpPr>
          <p:nvPr/>
        </p:nvCxnSpPr>
        <p:spPr>
          <a:xfrm>
            <a:off x="2891880" y="5521481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楕円 69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76719" y="6104090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1768804" y="6165118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40047" y="6265176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70" idx="6"/>
            <a:endCxn id="74" idx="2"/>
          </p:cNvCxnSpPr>
          <p:nvPr/>
        </p:nvCxnSpPr>
        <p:spPr>
          <a:xfrm flipV="1">
            <a:off x="2891880" y="5943007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69958" y="5781922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899226" y="5337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35152" y="61183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47924" y="5811710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449113" y="32524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233541" y="2793145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939075" y="2741426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257425" y="2322011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562735" y="2793143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499175" y="47316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620153" y="427229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989137" y="422058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307487" y="380116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276247" y="4272297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569755" y="61418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059717" y="563084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378067" y="521143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346827" y="568256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681568" y="568256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099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ニューロンは特定のパターンに応じて活性化する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391695" y="168964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176123" y="123032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512673" y="123032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881657" y="117860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200007" y="75919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98757" y="945950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790842" y="1006977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62085" y="1107035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9" idx="6"/>
            <a:endCxn id="23" idx="2"/>
          </p:cNvCxnSpPr>
          <p:nvPr/>
        </p:nvCxnSpPr>
        <p:spPr>
          <a:xfrm>
            <a:off x="2913918" y="1107035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98757" y="1689644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90842" y="1750672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62085" y="1850730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16" idx="6"/>
            <a:endCxn id="23" idx="2"/>
          </p:cNvCxnSpPr>
          <p:nvPr/>
        </p:nvCxnSpPr>
        <p:spPr>
          <a:xfrm flipV="1">
            <a:off x="2913918" y="1528561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楕円 22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91996" y="1367476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21264" y="922557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57190" y="1703883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69962" y="1397264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91411" y="2417432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1783496" y="2478459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54739" y="2578517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42" idx="6"/>
            <a:endCxn id="50" idx="2"/>
          </p:cNvCxnSpPr>
          <p:nvPr/>
        </p:nvCxnSpPr>
        <p:spPr>
          <a:xfrm>
            <a:off x="2906572" y="2578517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45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91411" y="3161126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783496" y="3222154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54739" y="3322212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46" idx="6"/>
            <a:endCxn id="50" idx="2"/>
          </p:cNvCxnSpPr>
          <p:nvPr/>
        </p:nvCxnSpPr>
        <p:spPr>
          <a:xfrm flipV="1">
            <a:off x="2906572" y="3000043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84650" y="2838958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13918" y="23940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9844" y="3175365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62616" y="286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84065" y="3888914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1776150" y="3949941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47393" y="4049999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54" idx="6"/>
            <a:endCxn id="62" idx="2"/>
          </p:cNvCxnSpPr>
          <p:nvPr/>
        </p:nvCxnSpPr>
        <p:spPr>
          <a:xfrm>
            <a:off x="2899226" y="4049999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楕円 57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84065" y="4632608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1776150" y="4693636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47393" y="4793694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58" idx="6"/>
            <a:endCxn id="62" idx="2"/>
          </p:cNvCxnSpPr>
          <p:nvPr/>
        </p:nvCxnSpPr>
        <p:spPr>
          <a:xfrm flipV="1">
            <a:off x="2899226" y="4471525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77304" y="4310440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06572" y="38655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2498" y="4646847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55270" y="43402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76719" y="5360396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1768804" y="5421423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40047" y="5521481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66" idx="6"/>
            <a:endCxn id="74" idx="2"/>
          </p:cNvCxnSpPr>
          <p:nvPr/>
        </p:nvCxnSpPr>
        <p:spPr>
          <a:xfrm>
            <a:off x="2891880" y="5521481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楕円 69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76719" y="6104090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1768804" y="6165118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40047" y="6265176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70" idx="6"/>
            <a:endCxn id="74" idx="2"/>
          </p:cNvCxnSpPr>
          <p:nvPr/>
        </p:nvCxnSpPr>
        <p:spPr>
          <a:xfrm flipV="1">
            <a:off x="2891880" y="5943007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69958" y="5781922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899226" y="5337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35152" y="61183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47924" y="5811710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449113" y="32524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233541" y="2793145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939075" y="2741426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257425" y="2322011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562735" y="2793143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499175" y="47316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620153" y="427229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989137" y="422058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307487" y="380116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276247" y="4272297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569755" y="61418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059717" y="563084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378067" y="521143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346827" y="568256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681568" y="568256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6223530" y="2113893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5515615" y="2174920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5486858" y="2274978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93" idx="6"/>
            <a:endCxn id="101" idx="2"/>
          </p:cNvCxnSpPr>
          <p:nvPr/>
        </p:nvCxnSpPr>
        <p:spPr>
          <a:xfrm>
            <a:off x="6638691" y="2274978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楕円 96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6223530" y="2857587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97" idx="2"/>
          </p:cNvCxnSpPr>
          <p:nvPr/>
        </p:nvCxnSpPr>
        <p:spPr>
          <a:xfrm>
            <a:off x="5515615" y="2918615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5486858" y="3018673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97" idx="6"/>
            <a:endCxn id="101" idx="2"/>
          </p:cNvCxnSpPr>
          <p:nvPr/>
        </p:nvCxnSpPr>
        <p:spPr>
          <a:xfrm flipV="1">
            <a:off x="6638691" y="2696504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楕円 100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7316769" y="2535419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7B94F9C-7C40-9989-92C5-A607DE3DCB4F}"/>
              </a:ext>
            </a:extLst>
          </p:cNvPr>
          <p:cNvSpPr/>
          <p:nvPr/>
        </p:nvSpPr>
        <p:spPr>
          <a:xfrm>
            <a:off x="4768073" y="764258"/>
            <a:ext cx="2076175" cy="1280441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13AE0EDE-DF7A-486E-919E-C8E88D8FB4BB}"/>
              </a:ext>
            </a:extLst>
          </p:cNvPr>
          <p:cNvSpPr/>
          <p:nvPr/>
        </p:nvSpPr>
        <p:spPr>
          <a:xfrm>
            <a:off x="6052387" y="80744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00F5B34E-7216-4398-8930-97E430E8FF26}"/>
              </a:ext>
            </a:extLst>
          </p:cNvPr>
          <p:cNvSpPr/>
          <p:nvPr/>
        </p:nvSpPr>
        <p:spPr>
          <a:xfrm>
            <a:off x="6388937" y="80744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F359C4B9-CD2D-4495-B05F-3A2DD4D300B4}"/>
              </a:ext>
            </a:extLst>
          </p:cNvPr>
          <p:cNvSpPr/>
          <p:nvPr/>
        </p:nvSpPr>
        <p:spPr>
          <a:xfrm>
            <a:off x="6045962" y="120995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3F7DCFD6-6114-43A5-8024-57FDFB2103D3}"/>
              </a:ext>
            </a:extLst>
          </p:cNvPr>
          <p:cNvSpPr/>
          <p:nvPr/>
        </p:nvSpPr>
        <p:spPr>
          <a:xfrm>
            <a:off x="6382512" y="120995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21FE34F0-FD53-4B40-8064-7B6A3B065C15}"/>
              </a:ext>
            </a:extLst>
          </p:cNvPr>
          <p:cNvSpPr/>
          <p:nvPr/>
        </p:nvSpPr>
        <p:spPr>
          <a:xfrm>
            <a:off x="6380600" y="162914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9C88E2B2-4F9C-443D-BDFA-C0D45135CCEF}"/>
              </a:ext>
            </a:extLst>
          </p:cNvPr>
          <p:cNvSpPr/>
          <p:nvPr/>
        </p:nvSpPr>
        <p:spPr>
          <a:xfrm>
            <a:off x="6039548" y="162800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F5FC0711-2354-4D6E-85D9-655D7D2E43E5}"/>
              </a:ext>
            </a:extLst>
          </p:cNvPr>
          <p:cNvSpPr txBox="1"/>
          <p:nvPr/>
        </p:nvSpPr>
        <p:spPr>
          <a:xfrm>
            <a:off x="4755164" y="92740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識別する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パターン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BC4018EA-FAA9-F229-3726-440773718578}"/>
              </a:ext>
            </a:extLst>
          </p:cNvPr>
          <p:cNvSpPr/>
          <p:nvPr/>
        </p:nvSpPr>
        <p:spPr>
          <a:xfrm>
            <a:off x="4707114" y="3386258"/>
            <a:ext cx="2010036" cy="923326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FCB2EA5-EB93-4721-9A2B-C48A23942285}"/>
              </a:ext>
            </a:extLst>
          </p:cNvPr>
          <p:cNvSpPr txBox="1"/>
          <p:nvPr/>
        </p:nvSpPr>
        <p:spPr>
          <a:xfrm>
            <a:off x="4685235" y="335934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識別する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パターン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FD41C543-E8D3-4619-A05C-C0892BE0812B}"/>
              </a:ext>
            </a:extLst>
          </p:cNvPr>
          <p:cNvSpPr/>
          <p:nvPr/>
        </p:nvSpPr>
        <p:spPr>
          <a:xfrm>
            <a:off x="5976726" y="36324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93FB7CD2-1F9E-4EAB-87C3-09712849EC4D}"/>
              </a:ext>
            </a:extLst>
          </p:cNvPr>
          <p:cNvSpPr/>
          <p:nvPr/>
        </p:nvSpPr>
        <p:spPr>
          <a:xfrm>
            <a:off x="6313276" y="36324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5C56E89C-E6B2-07BE-B9D0-B763E21F1516}"/>
              </a:ext>
            </a:extLst>
          </p:cNvPr>
          <p:cNvSpPr/>
          <p:nvPr/>
        </p:nvSpPr>
        <p:spPr>
          <a:xfrm>
            <a:off x="7063266" y="2982403"/>
            <a:ext cx="2076175" cy="1228679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4F638CAA-6F41-4E47-9CFB-92703706FF1D}"/>
              </a:ext>
            </a:extLst>
          </p:cNvPr>
          <p:cNvSpPr txBox="1"/>
          <p:nvPr/>
        </p:nvSpPr>
        <p:spPr>
          <a:xfrm>
            <a:off x="7049948" y="303092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識別する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パターン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5338204B-9218-4FBB-8BA6-872505BBBB9A}"/>
              </a:ext>
            </a:extLst>
          </p:cNvPr>
          <p:cNvSpPr/>
          <p:nvPr/>
        </p:nvSpPr>
        <p:spPr>
          <a:xfrm>
            <a:off x="8335694" y="336377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4278E6D5-BA17-405F-93C1-F92F08B177ED}"/>
              </a:ext>
            </a:extLst>
          </p:cNvPr>
          <p:cNvSpPr/>
          <p:nvPr/>
        </p:nvSpPr>
        <p:spPr>
          <a:xfrm>
            <a:off x="8672244" y="3363770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3D7B816D-293B-412E-B8A0-1A6FE2FE92CA}"/>
              </a:ext>
            </a:extLst>
          </p:cNvPr>
          <p:cNvSpPr/>
          <p:nvPr/>
        </p:nvSpPr>
        <p:spPr>
          <a:xfrm>
            <a:off x="8329280" y="3781820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3D7B816D-293B-412E-B8A0-1A6FE2FE92CA}"/>
              </a:ext>
            </a:extLst>
          </p:cNvPr>
          <p:cNvSpPr/>
          <p:nvPr/>
        </p:nvSpPr>
        <p:spPr>
          <a:xfrm>
            <a:off x="8665830" y="3779554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5F9C0DF3-BAEE-4411-8C83-E0FE4129FB6B}"/>
              </a:ext>
            </a:extLst>
          </p:cNvPr>
          <p:cNvSpPr/>
          <p:nvPr/>
        </p:nvSpPr>
        <p:spPr>
          <a:xfrm>
            <a:off x="8665830" y="377728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684274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  ニューラルネットワーク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241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53C0-743F-9560-9EB8-08F9082A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389DDC-47C2-1C35-3964-FF1E5967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複数のニューロンが層を形成</a:t>
            </a:r>
            <a:endParaRPr kumimoji="1" lang="en-US" altLang="ja-JP" sz="2400" dirty="0"/>
          </a:p>
          <a:p>
            <a:r>
              <a:rPr lang="ja-JP" altLang="en-US" sz="2400" dirty="0"/>
              <a:t>１層の場合</a:t>
            </a:r>
            <a:r>
              <a:rPr kumimoji="1" lang="ja-JP" altLang="en-US" sz="2400" dirty="0"/>
              <a:t>より複雑な判断が可能になる</a:t>
            </a:r>
            <a:endParaRPr kumimoji="1" lang="en-US" altLang="ja-JP" sz="2400" dirty="0"/>
          </a:p>
          <a:p>
            <a:r>
              <a:rPr lang="ja-JP" altLang="en-US" sz="2400" dirty="0"/>
              <a:t>ニューラルネットワークによる</a:t>
            </a:r>
            <a:r>
              <a:rPr kumimoji="1" lang="ja-JP" altLang="en-US" sz="2400" dirty="0"/>
              <a:t>高度な情報処理の基礎を体験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90925-F360-C398-1C7D-A3948E82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66F1F7A7-23F2-582E-E8D3-481CED6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99" y="2587159"/>
            <a:ext cx="4367601" cy="41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9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https://trinket.io/python/3cbc3f3ed057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CB7515-2E80-F696-D6B0-2C4A1912C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55" y="2784476"/>
            <a:ext cx="4426545" cy="2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63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は，単純な原理で動く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を受け取る．中では，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値の変換</a:t>
            </a:r>
            <a:r>
              <a:rPr lang="ja-JP" altLang="en-US" sz="2400" dirty="0"/>
              <a:t>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層構造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全結合</a:t>
            </a:r>
            <a:r>
              <a:rPr lang="ja-JP" altLang="en-US" sz="2400" dirty="0"/>
              <a:t>のニューラルネットワークが最もシンプルである．</a:t>
            </a:r>
            <a:r>
              <a:rPr lang="ja-JP" altLang="en-US" sz="2400" b="1" dirty="0"/>
              <a:t>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  <a:r>
              <a:rPr lang="ja-JP" altLang="en-US" sz="2400" b="1" dirty="0"/>
              <a:t>２つの層の間のニューロン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すべて結合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望みの出力を得る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学習</a:t>
            </a:r>
            <a:r>
              <a:rPr lang="ja-JP" altLang="en-US" sz="2400" dirty="0"/>
              <a:t>では，</a:t>
            </a:r>
            <a:r>
              <a:rPr lang="ja-JP" altLang="en-US" sz="2400" b="1" dirty="0">
                <a:solidFill>
                  <a:srgbClr val="FF0000"/>
                </a:solidFill>
              </a:rPr>
              <a:t>データを利用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望みの出力が得られるよう</a:t>
            </a:r>
            <a:r>
              <a:rPr lang="ja-JP" altLang="en-US" sz="2400" dirty="0">
                <a:solidFill>
                  <a:srgbClr val="FF0000"/>
                </a:solidFill>
              </a:rPr>
              <a:t>に，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が行われる．画像認識や自然言語処理などに広く利用されている．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410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5-4. </a:t>
            </a:r>
            <a:r>
              <a:rPr lang="ja-JP" altLang="en-US" sz="4500" dirty="0">
                <a:solidFill>
                  <a:schemeClr val="tx2"/>
                </a:solidFill>
              </a:rPr>
              <a:t>ディープラーニングの特徴と応用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7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入力の重みづけ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合計とバイアス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活性化関数の適用</a:t>
            </a:r>
            <a:r>
              <a:rPr lang="ja-JP" altLang="en-US" sz="2400" dirty="0"/>
              <a:t>を行う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が</a:t>
            </a:r>
            <a:r>
              <a:rPr lang="ja-JP" altLang="en-US" sz="2400" b="1" dirty="0"/>
              <a:t>ネットワーク</a:t>
            </a:r>
            <a:r>
              <a:rPr lang="ja-JP" altLang="en-US" sz="2400" dirty="0"/>
              <a:t>を形成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4ADB9-8BC7-9D69-96DF-E7F7F7405D3A}"/>
              </a:ext>
            </a:extLst>
          </p:cNvPr>
          <p:cNvSpPr/>
          <p:nvPr/>
        </p:nvSpPr>
        <p:spPr>
          <a:xfrm>
            <a:off x="1963268" y="267137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D891E3-C253-92BB-D110-409F905AE2B5}"/>
              </a:ext>
            </a:extLst>
          </p:cNvPr>
          <p:cNvSpPr/>
          <p:nvPr/>
        </p:nvSpPr>
        <p:spPr>
          <a:xfrm>
            <a:off x="1963268" y="354923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EF4AC2-D835-0A73-ED06-3EA8EDE4F25A}"/>
              </a:ext>
            </a:extLst>
          </p:cNvPr>
          <p:cNvSpPr/>
          <p:nvPr/>
        </p:nvSpPr>
        <p:spPr>
          <a:xfrm>
            <a:off x="3756505" y="267137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1907D8-5D18-72EE-6CE1-1CC117CC2918}"/>
              </a:ext>
            </a:extLst>
          </p:cNvPr>
          <p:cNvSpPr/>
          <p:nvPr/>
        </p:nvSpPr>
        <p:spPr>
          <a:xfrm>
            <a:off x="3756505" y="344087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F9E3DB-187D-9446-9400-D06A6E037276}"/>
              </a:ext>
            </a:extLst>
          </p:cNvPr>
          <p:cNvSpPr/>
          <p:nvPr/>
        </p:nvSpPr>
        <p:spPr>
          <a:xfrm>
            <a:off x="3756505" y="421036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37CF47-BF03-A93E-224C-F2837F25FA8E}"/>
              </a:ext>
            </a:extLst>
          </p:cNvPr>
          <p:cNvSpPr/>
          <p:nvPr/>
        </p:nvSpPr>
        <p:spPr>
          <a:xfrm>
            <a:off x="3756505" y="497986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88F6EE-B386-6CAD-9CB8-7A56987E939E}"/>
              </a:ext>
            </a:extLst>
          </p:cNvPr>
          <p:cNvSpPr/>
          <p:nvPr/>
        </p:nvSpPr>
        <p:spPr>
          <a:xfrm>
            <a:off x="6410779" y="267137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B52557-D14D-3ADE-6E4D-B7D2C1FB3125}"/>
              </a:ext>
            </a:extLst>
          </p:cNvPr>
          <p:cNvSpPr/>
          <p:nvPr/>
        </p:nvSpPr>
        <p:spPr>
          <a:xfrm>
            <a:off x="6410779" y="345830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E20C402-8798-6081-F107-4CBFB3ABD28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29629" y="2967759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C707B27-7193-4B79-5933-931511CD98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29629" y="2967761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131FA7-94C3-5CE5-41CC-354A310BDEB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29629" y="2967763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7541D4-C7E9-80A2-1544-6E74C4059AD1}"/>
              </a:ext>
            </a:extLst>
          </p:cNvPr>
          <p:cNvCxnSpPr>
            <a:cxnSpLocks/>
          </p:cNvCxnSpPr>
          <p:nvPr/>
        </p:nvCxnSpPr>
        <p:spPr>
          <a:xfrm>
            <a:off x="2329629" y="2967765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53AA924-1A36-A2B4-B4ED-161264F4CAB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29629" y="2967767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DB7A2C3-A189-ECE0-1743-28508C4D113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29629" y="2967759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6F59C4A-6DE4-8265-695E-BAC3683B4C0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629" y="3737255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F88DD48-0BBB-FF7C-4E73-553ED6326F0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29629" y="3845616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0389BD7-378A-A03C-E5FE-009887DF70B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29629" y="3845616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96522CC-5A62-4945-DA8D-6FFBC2F2E4B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2866" y="2967757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46DB79D-F2BB-F126-9D39-13BBB579428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2977798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769F1B8-5729-70DE-35C9-C7A69564DE4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2866" y="2967757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331A44A-5D7B-A666-41F5-7ED9003A914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3688200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6D0BFB0-7550-75DE-5E73-2E79A5A2F2D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0984" y="2967757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A896A09-AE3D-E9C5-A181-DA1514270A2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98075" y="2967757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5D3EAA4-3871-C9CB-BAC8-036E36F4E04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2866" y="3754685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473BC18-83D6-E2DA-920A-860D31DC726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47657" y="3754685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DE6D7C9-9DAB-B90A-9761-56020A27F330}"/>
              </a:ext>
            </a:extLst>
          </p:cNvPr>
          <p:cNvSpPr txBox="1"/>
          <p:nvPr/>
        </p:nvSpPr>
        <p:spPr>
          <a:xfrm>
            <a:off x="1676726" y="2153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B9BCD3-8318-C871-D5BB-039EFCEA5AA1}"/>
              </a:ext>
            </a:extLst>
          </p:cNvPr>
          <p:cNvSpPr txBox="1"/>
          <p:nvPr/>
        </p:nvSpPr>
        <p:spPr>
          <a:xfrm>
            <a:off x="3457670" y="21573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555E53-2262-21D2-291C-654B103EC9D3}"/>
              </a:ext>
            </a:extLst>
          </p:cNvPr>
          <p:cNvSpPr txBox="1"/>
          <p:nvPr/>
        </p:nvSpPr>
        <p:spPr>
          <a:xfrm>
            <a:off x="6039961" y="2148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9F804-A371-A3FD-E166-0FE5AED49B2F}"/>
              </a:ext>
            </a:extLst>
          </p:cNvPr>
          <p:cNvSpPr txBox="1"/>
          <p:nvPr/>
        </p:nvSpPr>
        <p:spPr>
          <a:xfrm>
            <a:off x="2373744" y="237498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BD8B99-6794-0969-ED83-BE32F3AFE53F}"/>
              </a:ext>
            </a:extLst>
          </p:cNvPr>
          <p:cNvSpPr txBox="1"/>
          <p:nvPr/>
        </p:nvSpPr>
        <p:spPr>
          <a:xfrm>
            <a:off x="4673727" y="237578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349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61AFA3-DC87-46CB-822A-AA40C11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1080738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ディープニューラルネットワーク</a:t>
            </a:r>
            <a:r>
              <a:rPr lang="ja-JP" altLang="en-US" dirty="0"/>
              <a:t>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層が深い（</a:t>
            </a:r>
            <a:r>
              <a:rPr lang="ja-JP" altLang="en-US" b="1" u="sng" dirty="0">
                <a:solidFill>
                  <a:srgbClr val="FF0000"/>
                </a:solidFill>
              </a:rPr>
              <a:t>層の数が多い</a:t>
            </a:r>
            <a:r>
              <a:rPr lang="ja-JP" altLang="en-US" dirty="0"/>
              <a:t>）</a:t>
            </a:r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407904" y="2397868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6CD0BD-0177-427C-BDB3-5F463FF2B67B}"/>
              </a:ext>
            </a:extLst>
          </p:cNvPr>
          <p:cNvSpPr txBox="1"/>
          <p:nvPr/>
        </p:nvSpPr>
        <p:spPr>
          <a:xfrm>
            <a:off x="856093" y="541989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層の数が少ない（浅い）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486206-1AC5-45F5-94FD-DB1F37662932}"/>
              </a:ext>
            </a:extLst>
          </p:cNvPr>
          <p:cNvSpPr txBox="1"/>
          <p:nvPr/>
        </p:nvSpPr>
        <p:spPr>
          <a:xfrm>
            <a:off x="5341751" y="55330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層の数が多い（深い）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DC369F1-3A61-4D63-8EA4-B478BD8F2950}"/>
              </a:ext>
            </a:extLst>
          </p:cNvPr>
          <p:cNvSpPr/>
          <p:nvPr/>
        </p:nvSpPr>
        <p:spPr>
          <a:xfrm>
            <a:off x="1582153" y="3254542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F51FA1-2904-45DD-B13A-05D1157AC4A8}"/>
              </a:ext>
            </a:extLst>
          </p:cNvPr>
          <p:cNvSpPr/>
          <p:nvPr/>
        </p:nvSpPr>
        <p:spPr>
          <a:xfrm>
            <a:off x="1927831" y="3560567"/>
            <a:ext cx="270710" cy="12633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B939A-78D7-4C32-9063-7A420F0C952E}"/>
              </a:ext>
            </a:extLst>
          </p:cNvPr>
          <p:cNvSpPr/>
          <p:nvPr/>
        </p:nvSpPr>
        <p:spPr>
          <a:xfrm>
            <a:off x="2273509" y="3429000"/>
            <a:ext cx="270710" cy="149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3D64FA4-062E-41F8-99F3-234479FB1D2C}"/>
              </a:ext>
            </a:extLst>
          </p:cNvPr>
          <p:cNvSpPr/>
          <p:nvPr/>
        </p:nvSpPr>
        <p:spPr>
          <a:xfrm>
            <a:off x="5167564" y="3389338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F41FB1-94DB-4591-BB81-20D868402759}"/>
              </a:ext>
            </a:extLst>
          </p:cNvPr>
          <p:cNvSpPr/>
          <p:nvPr/>
        </p:nvSpPr>
        <p:spPr>
          <a:xfrm>
            <a:off x="5513242" y="3521506"/>
            <a:ext cx="270710" cy="16227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1FBB16C-DEA7-4049-BE60-F4393E838B52}"/>
              </a:ext>
            </a:extLst>
          </p:cNvPr>
          <p:cNvSpPr/>
          <p:nvPr/>
        </p:nvSpPr>
        <p:spPr>
          <a:xfrm>
            <a:off x="5858920" y="3661607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0251E1A-B984-474F-B659-5B3E73D3E3CF}"/>
              </a:ext>
            </a:extLst>
          </p:cNvPr>
          <p:cNvSpPr/>
          <p:nvPr/>
        </p:nvSpPr>
        <p:spPr>
          <a:xfrm>
            <a:off x="6204598" y="3985124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FDABD12-23DE-4FE0-B071-04BFB9FFE8AA}"/>
              </a:ext>
            </a:extLst>
          </p:cNvPr>
          <p:cNvSpPr/>
          <p:nvPr/>
        </p:nvSpPr>
        <p:spPr>
          <a:xfrm>
            <a:off x="6563227" y="3707062"/>
            <a:ext cx="270710" cy="1253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2ED5DF-3DED-44B1-BDB8-22DBCFE01176}"/>
              </a:ext>
            </a:extLst>
          </p:cNvPr>
          <p:cNvSpPr/>
          <p:nvPr/>
        </p:nvSpPr>
        <p:spPr>
          <a:xfrm>
            <a:off x="6921856" y="3429000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F18B233-29CD-4716-9160-BBD28502222B}"/>
              </a:ext>
            </a:extLst>
          </p:cNvPr>
          <p:cNvSpPr/>
          <p:nvPr/>
        </p:nvSpPr>
        <p:spPr>
          <a:xfrm>
            <a:off x="7280485" y="3707062"/>
            <a:ext cx="270710" cy="1299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4589AE5-3D71-452D-91A9-DEE9E3CC156E}"/>
              </a:ext>
            </a:extLst>
          </p:cNvPr>
          <p:cNvSpPr/>
          <p:nvPr/>
        </p:nvSpPr>
        <p:spPr>
          <a:xfrm>
            <a:off x="7639114" y="3985124"/>
            <a:ext cx="270710" cy="871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65CA097-D6C8-41F4-ADB4-6456BE855401}"/>
              </a:ext>
            </a:extLst>
          </p:cNvPr>
          <p:cNvSpPr/>
          <p:nvPr/>
        </p:nvSpPr>
        <p:spPr>
          <a:xfrm>
            <a:off x="7997743" y="3429000"/>
            <a:ext cx="270710" cy="1855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565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ディープニューラルネットワーク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-431321" y="2258386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EEAC7A-246C-4000-8511-AE082D2F202F}"/>
              </a:ext>
            </a:extLst>
          </p:cNvPr>
          <p:cNvSpPr txBox="1"/>
          <p:nvPr/>
        </p:nvSpPr>
        <p:spPr>
          <a:xfrm>
            <a:off x="1503723" y="2419611"/>
            <a:ext cx="92333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40C183-E7B4-4FAC-A2CA-BA4FC7586018}"/>
              </a:ext>
            </a:extLst>
          </p:cNvPr>
          <p:cNvSpPr txBox="1"/>
          <p:nvPr/>
        </p:nvSpPr>
        <p:spPr>
          <a:xfrm>
            <a:off x="2489303" y="2419612"/>
            <a:ext cx="92333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AFC7D-2B8E-4D6E-8B6D-DF173916181F}"/>
              </a:ext>
            </a:extLst>
          </p:cNvPr>
          <p:cNvSpPr txBox="1"/>
          <p:nvPr/>
        </p:nvSpPr>
        <p:spPr>
          <a:xfrm>
            <a:off x="3474883" y="2419610"/>
            <a:ext cx="9233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66E380-7508-4666-AE3F-5882E18DD3D8}"/>
              </a:ext>
            </a:extLst>
          </p:cNvPr>
          <p:cNvSpPr txBox="1"/>
          <p:nvPr/>
        </p:nvSpPr>
        <p:spPr>
          <a:xfrm>
            <a:off x="5064486" y="392580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合計で８層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4CCC332-5E3D-4212-ACAD-CEA97B4A74B7}"/>
              </a:ext>
            </a:extLst>
          </p:cNvPr>
          <p:cNvSpPr txBox="1">
            <a:spLocks/>
          </p:cNvSpPr>
          <p:nvPr/>
        </p:nvSpPr>
        <p:spPr>
          <a:xfrm>
            <a:off x="242136" y="960513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層が浅い（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層の数が少ない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ニューラルネットワーク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組み合わせる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こともある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955CED-52A0-44F6-8B2E-990760EBA0A9}"/>
              </a:ext>
            </a:extLst>
          </p:cNvPr>
          <p:cNvSpPr txBox="1"/>
          <p:nvPr/>
        </p:nvSpPr>
        <p:spPr>
          <a:xfrm>
            <a:off x="4905068" y="464297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（さまざまな組み合わせが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ありえる）</a:t>
            </a:r>
          </a:p>
        </p:txBody>
      </p:sp>
    </p:spTree>
    <p:extLst>
      <p:ext uri="{BB962C8B-B14F-4D97-AF65-F5344CB8AC3E}">
        <p14:creationId xmlns:p14="http://schemas.microsoft.com/office/powerpoint/2010/main" val="42452405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ディープラーニングが広く利用されている理由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多様なデータに対応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例：画像、テキスト、音声、動画など</a:t>
            </a:r>
            <a:endParaRPr lang="en-US" altLang="ja-JP" sz="2400" dirty="0"/>
          </a:p>
          <a:p>
            <a:r>
              <a:rPr lang="ja-JP" altLang="en-US" sz="2400" b="1" dirty="0"/>
              <a:t>応用の広さ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例：画像認識、自然言語処理、音声認識など</a:t>
            </a:r>
            <a:endParaRPr lang="en-US" altLang="ja-JP" sz="2400" dirty="0"/>
          </a:p>
          <a:p>
            <a:r>
              <a:rPr lang="ja-JP" altLang="en-US" sz="2400" b="1" dirty="0"/>
              <a:t>パターン抽出能力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複雑なパターンを抽出する能力に優れる。</a:t>
            </a:r>
          </a:p>
          <a:p>
            <a:r>
              <a:rPr lang="ja-JP" altLang="en-US" sz="2400" b="1" dirty="0"/>
              <a:t>自動でのタスク実行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パターン抽出ならびにタスク実行は自動で行われる。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5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ディープラーニングへの期待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184DFCE-24CD-460A-8B3A-8B0E9ACB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さまざまなレベルのパターン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165AEE-4EDB-44FE-B66E-503A62168838}"/>
              </a:ext>
            </a:extLst>
          </p:cNvPr>
          <p:cNvSpPr txBox="1"/>
          <p:nvPr/>
        </p:nvSpPr>
        <p:spPr>
          <a:xfrm>
            <a:off x="2002949" y="6043923"/>
            <a:ext cx="5310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MIT Introduction to Deep Learning | 6.S191,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https://www.youtube.com/watch?v=5tvmMX8r_OM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Why Deep Learning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」のページ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2EDF588-8FBF-4297-995E-B3BD6E29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47" y="1496202"/>
            <a:ext cx="8525306" cy="39541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D81421A-914D-4B45-BA2D-3C1F9482D5DC}"/>
              </a:ext>
            </a:extLst>
          </p:cNvPr>
          <p:cNvSpPr txBox="1"/>
          <p:nvPr/>
        </p:nvSpPr>
        <p:spPr>
          <a:xfrm>
            <a:off x="539364" y="5550991"/>
            <a:ext cx="767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線や点のレベル　目，鼻，耳のレベル　顔の構造のレベル</a:t>
            </a:r>
          </a:p>
        </p:txBody>
      </p:sp>
    </p:spTree>
    <p:extLst>
      <p:ext uri="{BB962C8B-B14F-4D97-AF65-F5344CB8AC3E}">
        <p14:creationId xmlns:p14="http://schemas.microsoft.com/office/powerpoint/2010/main" val="1994136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1F10F-71F0-733E-FD0B-982CD1A9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教師なし学習のニュース </a:t>
            </a:r>
            <a:r>
              <a:rPr kumimoji="1" lang="en-US" altLang="ja-JP" dirty="0"/>
              <a:t>(2011</a:t>
            </a:r>
            <a:r>
              <a:rPr kumimoji="1" lang="ja-JP" altLang="en-US" dirty="0"/>
              <a:t>年）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60118D-688D-45E6-18D4-DF5E5343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88" y="644893"/>
            <a:ext cx="8861912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教師なし学習</a:t>
            </a:r>
            <a:r>
              <a:rPr kumimoji="1" lang="ja-JP" altLang="en-US" sz="2400" dirty="0"/>
              <a:t>（この画像が「人の画像である」，「猫である」という</a:t>
            </a:r>
            <a:r>
              <a:rPr kumimoji="1" lang="ja-JP" altLang="en-US" sz="2400" b="1" dirty="0"/>
              <a:t>正解がない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lang="ja-JP" altLang="en-US" sz="2400" dirty="0"/>
              <a:t>訓練データ</a:t>
            </a:r>
            <a:r>
              <a:rPr lang="en-US" altLang="ja-JP" sz="2400" dirty="0"/>
              <a:t>: YouTube 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ランダムに選ばれた画像 </a:t>
            </a:r>
            <a:r>
              <a:rPr lang="en-US" altLang="ja-JP" sz="2400" b="1" dirty="0"/>
              <a:t>1000</a:t>
            </a:r>
            <a:r>
              <a:rPr lang="ja-JP" altLang="en-US" sz="2400" b="1" dirty="0"/>
              <a:t>万枚</a:t>
            </a:r>
            <a:endParaRPr lang="en-US" altLang="ja-JP" sz="2400" b="1" dirty="0"/>
          </a:p>
          <a:p>
            <a:r>
              <a:rPr lang="en-US" altLang="ja-JP" sz="2400" b="1" dirty="0"/>
              <a:t>1000</a:t>
            </a:r>
            <a:r>
              <a:rPr lang="ja-JP" altLang="en-US" sz="2400" b="1" dirty="0"/>
              <a:t>台のマシンで，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日間の学習</a:t>
            </a:r>
            <a:endParaRPr lang="en-US" altLang="ja-JP" sz="2400" b="1" dirty="0"/>
          </a:p>
          <a:p>
            <a:r>
              <a:rPr lang="en-US" altLang="ja-JP" sz="2400" b="1" dirty="0"/>
              <a:t>9</a:t>
            </a:r>
            <a:r>
              <a:rPr lang="ja-JP" altLang="en-US" sz="2400" b="1" dirty="0"/>
              <a:t>層のニューラルネットワーク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AD4EED-02A4-DD67-25A0-7D2AC649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2BEE2A-B78A-E00D-8821-0B6691027BE8}"/>
              </a:ext>
            </a:extLst>
          </p:cNvPr>
          <p:cNvSpPr txBox="1"/>
          <p:nvPr/>
        </p:nvSpPr>
        <p:spPr>
          <a:xfrm>
            <a:off x="152578" y="6020734"/>
            <a:ext cx="8622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文献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Building high-level features using large scale unsupervised learning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Quoc V. Le,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Marc'Aurelio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Ranzato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Rajat Monga, Matthieu Devin, Kai Chen, Greg S.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Corrado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Jeff Dean, Andrew Y. Ng,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arXiv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1112.6209, 2011, last revised 2012.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37DB7C-1157-A4E9-E39A-A147FC6A5761}"/>
              </a:ext>
            </a:extLst>
          </p:cNvPr>
          <p:cNvSpPr/>
          <p:nvPr/>
        </p:nvSpPr>
        <p:spPr>
          <a:xfrm>
            <a:off x="2377827" y="3377887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A1D1888-B6FC-D30D-BDCB-B4BD5D8FA79B}"/>
              </a:ext>
            </a:extLst>
          </p:cNvPr>
          <p:cNvSpPr/>
          <p:nvPr/>
        </p:nvSpPr>
        <p:spPr>
          <a:xfrm>
            <a:off x="2736456" y="3650156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B808E3-3519-A66B-0DC9-A5047C25A7CB}"/>
              </a:ext>
            </a:extLst>
          </p:cNvPr>
          <p:cNvSpPr/>
          <p:nvPr/>
        </p:nvSpPr>
        <p:spPr>
          <a:xfrm>
            <a:off x="3095085" y="4049151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C854A1-C6BD-2BFB-FE14-5696C39B946C}"/>
              </a:ext>
            </a:extLst>
          </p:cNvPr>
          <p:cNvSpPr/>
          <p:nvPr/>
        </p:nvSpPr>
        <p:spPr>
          <a:xfrm>
            <a:off x="3478247" y="3372094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B6F4CDC-EB8F-9F45-EE91-258622D25B2C}"/>
              </a:ext>
            </a:extLst>
          </p:cNvPr>
          <p:cNvSpPr/>
          <p:nvPr/>
        </p:nvSpPr>
        <p:spPr>
          <a:xfrm>
            <a:off x="1770656" y="3174751"/>
            <a:ext cx="4167402" cy="2205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AC6C18-5649-D7A0-A3A8-421B0BDB4BA0}"/>
              </a:ext>
            </a:extLst>
          </p:cNvPr>
          <p:cNvSpPr/>
          <p:nvPr/>
        </p:nvSpPr>
        <p:spPr>
          <a:xfrm>
            <a:off x="3836876" y="3638668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8CA433A-D0D1-5AD1-E951-426D958CF4C6}"/>
              </a:ext>
            </a:extLst>
          </p:cNvPr>
          <p:cNvSpPr/>
          <p:nvPr/>
        </p:nvSpPr>
        <p:spPr>
          <a:xfrm>
            <a:off x="4195505" y="4037663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105EFB5-05FC-BAD7-63AD-CB512CA109C4}"/>
              </a:ext>
            </a:extLst>
          </p:cNvPr>
          <p:cNvSpPr/>
          <p:nvPr/>
        </p:nvSpPr>
        <p:spPr>
          <a:xfrm>
            <a:off x="4937296" y="3627180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8C39522-C01C-4DB6-CFDE-5957AC151A7E}"/>
              </a:ext>
            </a:extLst>
          </p:cNvPr>
          <p:cNvSpPr/>
          <p:nvPr/>
        </p:nvSpPr>
        <p:spPr>
          <a:xfrm>
            <a:off x="5295925" y="4026175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59F152F-A354-8123-133C-5085841930F6}"/>
              </a:ext>
            </a:extLst>
          </p:cNvPr>
          <p:cNvSpPr/>
          <p:nvPr/>
        </p:nvSpPr>
        <p:spPr>
          <a:xfrm>
            <a:off x="4561205" y="3360606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73E971D-D259-7534-F5DC-72B011211598}"/>
              </a:ext>
            </a:extLst>
          </p:cNvPr>
          <p:cNvSpPr/>
          <p:nvPr/>
        </p:nvSpPr>
        <p:spPr>
          <a:xfrm>
            <a:off x="5482396" y="4117640"/>
            <a:ext cx="67244" cy="73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D2D1528B-FA23-4503-0318-D2A37DBFCB64}"/>
              </a:ext>
            </a:extLst>
          </p:cNvPr>
          <p:cNvSpPr/>
          <p:nvPr/>
        </p:nvSpPr>
        <p:spPr>
          <a:xfrm>
            <a:off x="5475768" y="4270040"/>
            <a:ext cx="67244" cy="73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F55320-EBBD-3F81-72A1-27D6A9185793}"/>
              </a:ext>
            </a:extLst>
          </p:cNvPr>
          <p:cNvCxnSpPr/>
          <p:nvPr/>
        </p:nvCxnSpPr>
        <p:spPr>
          <a:xfrm flipH="1">
            <a:off x="5566635" y="3572408"/>
            <a:ext cx="1016674" cy="54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83927EA-52DA-FB99-F39D-D34694A7B567}"/>
              </a:ext>
            </a:extLst>
          </p:cNvPr>
          <p:cNvCxnSpPr>
            <a:cxnSpLocks/>
          </p:cNvCxnSpPr>
          <p:nvPr/>
        </p:nvCxnSpPr>
        <p:spPr>
          <a:xfrm flipH="1" flipV="1">
            <a:off x="5543012" y="4314811"/>
            <a:ext cx="690104" cy="290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430D5E-3994-A93E-3158-ECF19B412AAD}"/>
              </a:ext>
            </a:extLst>
          </p:cNvPr>
          <p:cNvSpPr txBox="1"/>
          <p:nvPr/>
        </p:nvSpPr>
        <p:spPr>
          <a:xfrm>
            <a:off x="6567156" y="332699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人の顔のみに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反応するニューロン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9C72A00-D9DA-C1E0-9F2F-4D23767DBD9B}"/>
              </a:ext>
            </a:extLst>
          </p:cNvPr>
          <p:cNvSpPr txBox="1"/>
          <p:nvPr/>
        </p:nvSpPr>
        <p:spPr>
          <a:xfrm>
            <a:off x="6241101" y="433521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猫の顔のみに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反応するニューロン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671CC36-8A9C-D5F7-9A97-4FFCC09181EB}"/>
              </a:ext>
            </a:extLst>
          </p:cNvPr>
          <p:cNvSpPr txBox="1"/>
          <p:nvPr/>
        </p:nvSpPr>
        <p:spPr>
          <a:xfrm>
            <a:off x="6278814" y="257443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高次のパターンを認識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できる能力を獲得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8481C47-C7A6-1E10-79CD-68BF96565B8A}"/>
              </a:ext>
            </a:extLst>
          </p:cNvPr>
          <p:cNvCxnSpPr>
            <a:cxnSpLocks/>
          </p:cNvCxnSpPr>
          <p:nvPr/>
        </p:nvCxnSpPr>
        <p:spPr>
          <a:xfrm flipV="1">
            <a:off x="2495375" y="4436590"/>
            <a:ext cx="730556" cy="1039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6CC4D04-5D07-08D0-9FC7-B7684D23DBB5}"/>
              </a:ext>
            </a:extLst>
          </p:cNvPr>
          <p:cNvCxnSpPr>
            <a:cxnSpLocks/>
          </p:cNvCxnSpPr>
          <p:nvPr/>
        </p:nvCxnSpPr>
        <p:spPr>
          <a:xfrm flipH="1" flipV="1">
            <a:off x="4376016" y="4415271"/>
            <a:ext cx="13805" cy="116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1EEFC92-3E81-A9B4-1830-462910BF469E}"/>
              </a:ext>
            </a:extLst>
          </p:cNvPr>
          <p:cNvSpPr txBox="1"/>
          <p:nvPr/>
        </p:nvSpPr>
        <p:spPr>
          <a:xfrm>
            <a:off x="1334470" y="544426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特定の線や点に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反応するニューロン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82A028-8882-270C-0B59-2C0D4C491006}"/>
              </a:ext>
            </a:extLst>
          </p:cNvPr>
          <p:cNvSpPr txBox="1"/>
          <p:nvPr/>
        </p:nvSpPr>
        <p:spPr>
          <a:xfrm>
            <a:off x="3556337" y="545453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目や鼻や口に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反応するニューロン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906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1F10F-71F0-733E-FD0B-982CD1A9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教師あり学習のニュース </a:t>
            </a:r>
            <a:r>
              <a:rPr kumimoji="1" lang="en-US" altLang="ja-JP" dirty="0"/>
              <a:t>(2012</a:t>
            </a:r>
            <a:r>
              <a:rPr kumimoji="1" lang="ja-JP" altLang="en-US" dirty="0"/>
              <a:t>年）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60118D-688D-45E6-18D4-DF5E5343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88" y="644893"/>
            <a:ext cx="8861912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教師</a:t>
            </a:r>
            <a:r>
              <a:rPr lang="ja-JP" altLang="en-US" sz="2400" b="1" dirty="0"/>
              <a:t>あり</a:t>
            </a:r>
            <a:r>
              <a:rPr kumimoji="1" lang="ja-JP" altLang="en-US" sz="2400" b="1" dirty="0"/>
              <a:t>学習</a:t>
            </a:r>
            <a:r>
              <a:rPr lang="ja-JP" altLang="en-US" sz="2400" dirty="0"/>
              <a:t>の </a:t>
            </a:r>
            <a:r>
              <a:rPr lang="en-US" altLang="ja-JP" sz="2400" dirty="0" err="1"/>
              <a:t>AlexNet</a:t>
            </a:r>
            <a:r>
              <a:rPr lang="en-US" altLang="ja-JP" sz="2400" dirty="0"/>
              <a:t> </a:t>
            </a:r>
            <a:r>
              <a:rPr lang="ja-JP" altLang="en-US" sz="2400" dirty="0"/>
              <a:t>で</a:t>
            </a:r>
            <a:r>
              <a:rPr kumimoji="1" lang="ja-JP" altLang="en-US" sz="2400" b="1" dirty="0"/>
              <a:t>画像分類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r>
              <a:rPr lang="ja-JP" altLang="en-US" sz="2400" b="1" dirty="0"/>
              <a:t>訓練データ</a:t>
            </a:r>
            <a:r>
              <a:rPr lang="en-US" altLang="ja-JP" sz="2400" b="1" dirty="0"/>
              <a:t>: </a:t>
            </a:r>
            <a:r>
              <a:rPr lang="ja-JP" altLang="en-US" sz="2400" b="1" dirty="0"/>
              <a:t>画像約 </a:t>
            </a:r>
            <a:r>
              <a:rPr lang="en-US" altLang="ja-JP" sz="2400" b="1" dirty="0"/>
              <a:t>100</a:t>
            </a:r>
            <a:r>
              <a:rPr lang="ja-JP" altLang="en-US" sz="2400" b="1" dirty="0"/>
              <a:t>万枚以上</a:t>
            </a:r>
            <a:r>
              <a:rPr lang="ja-JP" altLang="en-US" sz="2400" dirty="0"/>
              <a:t>（</a:t>
            </a:r>
            <a:r>
              <a:rPr lang="en-US" altLang="ja-JP" sz="2400" dirty="0"/>
              <a:t>ImageNet </a:t>
            </a:r>
            <a:r>
              <a:rPr lang="ja-JP" altLang="en-US" sz="2400" dirty="0"/>
              <a:t>データセット，</a:t>
            </a:r>
            <a:r>
              <a:rPr lang="en-US" altLang="ja-JP" sz="2400" dirty="0"/>
              <a:t>22000</a:t>
            </a:r>
            <a:r>
              <a:rPr lang="ja-JP" altLang="en-US" sz="2400" dirty="0"/>
              <a:t>種類に</a:t>
            </a:r>
            <a:r>
              <a:rPr lang="ja-JP" altLang="en-US" sz="2400" dirty="0">
                <a:solidFill>
                  <a:srgbClr val="FF0000"/>
                </a:solidFill>
              </a:rPr>
              <a:t>分類済み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lang="en-US" altLang="ja-JP" sz="2400" dirty="0" err="1"/>
              <a:t>ILSVRC</a:t>
            </a:r>
            <a:r>
              <a:rPr lang="ja-JP" altLang="en-US" sz="2400" dirty="0"/>
              <a:t>コンペティション</a:t>
            </a:r>
            <a:r>
              <a:rPr lang="en-US" altLang="ja-JP" sz="2400" dirty="0"/>
              <a:t>: </a:t>
            </a:r>
            <a:r>
              <a:rPr lang="ja-JP" altLang="en-US" sz="2400" dirty="0"/>
              <a:t>画像を </a:t>
            </a:r>
            <a:r>
              <a:rPr lang="en-US" altLang="ja-JP" sz="2400" b="1" dirty="0"/>
              <a:t>1000 </a:t>
            </a:r>
            <a:r>
              <a:rPr lang="ja-JP" altLang="en-US" sz="2400" b="1" dirty="0"/>
              <a:t>種類</a:t>
            </a:r>
            <a:r>
              <a:rPr lang="ja-JP" altLang="en-US" sz="2400" dirty="0"/>
              <a:t>に</a:t>
            </a:r>
            <a:r>
              <a:rPr lang="ja-JP" altLang="en-US" sz="2400" b="1" dirty="0"/>
              <a:t>分類</a:t>
            </a:r>
            <a:endParaRPr lang="en-US" altLang="ja-JP" sz="2400" b="1" dirty="0"/>
          </a:p>
          <a:p>
            <a:r>
              <a:rPr lang="ja-JP" altLang="en-US" sz="2400" b="1" dirty="0"/>
              <a:t>ディープニューラルネットワーク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畳み込み</a:t>
            </a:r>
            <a:r>
              <a:rPr lang="en-US" altLang="ja-JP" sz="2000" dirty="0"/>
              <a:t>, max pooling, </a:t>
            </a:r>
            <a:r>
              <a:rPr lang="ja-JP" altLang="en-US" sz="2000" dirty="0"/>
              <a:t>正規化</a:t>
            </a:r>
            <a:r>
              <a:rPr lang="en-US" altLang="ja-JP" sz="2000" dirty="0"/>
              <a:t>(LCN), </a:t>
            </a:r>
            <a:r>
              <a:rPr lang="en-US" altLang="ja-JP" sz="2000" dirty="0" err="1"/>
              <a:t>softmax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ReLU</a:t>
            </a:r>
            <a:r>
              <a:rPr lang="en-US" altLang="ja-JP" sz="2000" dirty="0"/>
              <a:t>, </a:t>
            </a:r>
            <a:r>
              <a:rPr lang="ja-JP" altLang="en-US" sz="2000" dirty="0"/>
              <a:t>ドロップアウト</a:t>
            </a:r>
            <a:endParaRPr lang="en-US" altLang="ja-JP" sz="20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AD4EED-02A4-DD67-25A0-7D2AC649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2BEE2A-B78A-E00D-8821-0B6691027BE8}"/>
              </a:ext>
            </a:extLst>
          </p:cNvPr>
          <p:cNvSpPr txBox="1"/>
          <p:nvPr/>
        </p:nvSpPr>
        <p:spPr>
          <a:xfrm>
            <a:off x="696713" y="6322006"/>
            <a:ext cx="535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文献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ImageNet classification with deep convolutional neural networks,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Alex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Krizhevsky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Ilya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Sutskever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Geoffrey E. Hinton, NIPS'12, 2012.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C12725A-C32E-B60A-DE02-5AE9CD7C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2" y="4584244"/>
            <a:ext cx="5304704" cy="180669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1E6BEFA-03CA-0BFC-30C5-43441DF07523}"/>
              </a:ext>
            </a:extLst>
          </p:cNvPr>
          <p:cNvSpPr txBox="1"/>
          <p:nvPr/>
        </p:nvSpPr>
        <p:spPr>
          <a:xfrm>
            <a:off x="6818241" y="3625333"/>
            <a:ext cx="461665" cy="791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DDF42D1-A0B7-F9DF-9501-7F8ECEB7BE4A}"/>
              </a:ext>
            </a:extLst>
          </p:cNvPr>
          <p:cNvSpPr txBox="1"/>
          <p:nvPr/>
        </p:nvSpPr>
        <p:spPr>
          <a:xfrm>
            <a:off x="6202826" y="3625333"/>
            <a:ext cx="461665" cy="791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0FA0A0-7ED9-8437-A9E8-6119ABCDEE18}"/>
              </a:ext>
            </a:extLst>
          </p:cNvPr>
          <p:cNvSpPr txBox="1"/>
          <p:nvPr/>
        </p:nvSpPr>
        <p:spPr>
          <a:xfrm>
            <a:off x="5587411" y="3625333"/>
            <a:ext cx="461665" cy="791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8914DE9-67D2-54CA-E8DA-14280799DD10}"/>
              </a:ext>
            </a:extLst>
          </p:cNvPr>
          <p:cNvSpPr txBox="1"/>
          <p:nvPr/>
        </p:nvSpPr>
        <p:spPr>
          <a:xfrm>
            <a:off x="2103616" y="3444947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F10C12-DAB3-CDBE-9EFC-9D5EF4B5F585}"/>
              </a:ext>
            </a:extLst>
          </p:cNvPr>
          <p:cNvSpPr txBox="1"/>
          <p:nvPr/>
        </p:nvSpPr>
        <p:spPr>
          <a:xfrm>
            <a:off x="4568163" y="3475792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3A0C5D5-2C03-8A48-0581-4A6889AFE228}"/>
              </a:ext>
            </a:extLst>
          </p:cNvPr>
          <p:cNvSpPr txBox="1"/>
          <p:nvPr/>
        </p:nvSpPr>
        <p:spPr>
          <a:xfrm>
            <a:off x="4071441" y="3473745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DB2F4E0-4DF9-B21C-726E-FC6BEB72702C}"/>
              </a:ext>
            </a:extLst>
          </p:cNvPr>
          <p:cNvSpPr txBox="1"/>
          <p:nvPr/>
        </p:nvSpPr>
        <p:spPr>
          <a:xfrm>
            <a:off x="3571127" y="3473745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FF9A69B-E3D9-0EDB-480E-A15377451A68}"/>
              </a:ext>
            </a:extLst>
          </p:cNvPr>
          <p:cNvSpPr txBox="1"/>
          <p:nvPr/>
        </p:nvSpPr>
        <p:spPr>
          <a:xfrm>
            <a:off x="5065260" y="3448518"/>
            <a:ext cx="461665" cy="1250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 pooling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C48AC99-FB4F-6FBE-2848-C791613F9AAD}"/>
              </a:ext>
            </a:extLst>
          </p:cNvPr>
          <p:cNvSpPr txBox="1"/>
          <p:nvPr/>
        </p:nvSpPr>
        <p:spPr>
          <a:xfrm>
            <a:off x="3015478" y="3425077"/>
            <a:ext cx="461665" cy="1250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 pooling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AF9E498-B99C-0B2D-9788-959D6820D5A0}"/>
              </a:ext>
            </a:extLst>
          </p:cNvPr>
          <p:cNvSpPr txBox="1"/>
          <p:nvPr/>
        </p:nvSpPr>
        <p:spPr>
          <a:xfrm>
            <a:off x="1537470" y="3423292"/>
            <a:ext cx="461665" cy="1250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 pooling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5358B39-E43D-34BF-3B5E-3121879246BE}"/>
              </a:ext>
            </a:extLst>
          </p:cNvPr>
          <p:cNvSpPr txBox="1"/>
          <p:nvPr/>
        </p:nvSpPr>
        <p:spPr>
          <a:xfrm>
            <a:off x="529911" y="3473745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7E7C730-1D57-1492-AA88-4327EA869819}"/>
              </a:ext>
            </a:extLst>
          </p:cNvPr>
          <p:cNvSpPr txBox="1"/>
          <p:nvPr/>
        </p:nvSpPr>
        <p:spPr>
          <a:xfrm>
            <a:off x="1045572" y="3583447"/>
            <a:ext cx="3337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0749621-603E-6BD7-E471-296FC001A0B4}"/>
              </a:ext>
            </a:extLst>
          </p:cNvPr>
          <p:cNvSpPr txBox="1"/>
          <p:nvPr/>
        </p:nvSpPr>
        <p:spPr>
          <a:xfrm>
            <a:off x="2590583" y="3566725"/>
            <a:ext cx="3337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14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A6A1F8C-2558-4ACF-9211-852949B2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26" y="1969685"/>
            <a:ext cx="4936619" cy="22896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ディープラーニングへの期待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430877-6C0D-4511-A675-A84F96B0A8DE}"/>
              </a:ext>
            </a:extLst>
          </p:cNvPr>
          <p:cNvSpPr txBox="1"/>
          <p:nvPr/>
        </p:nvSpPr>
        <p:spPr>
          <a:xfrm>
            <a:off x="356736" y="783457"/>
            <a:ext cx="85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さまざまなレベルのパターン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抽出・認識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できるようになる」という考える場合も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D7EC0F6-D44E-4F23-B5BE-6269E1AC001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369138" y="3963543"/>
            <a:ext cx="468652" cy="1427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7586733-0550-42A8-96A8-4A4DE35E742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3593043" y="3961344"/>
            <a:ext cx="345167" cy="1417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949D1E4-65CE-4621-9EEE-0F60C17BE70B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728162" y="4011885"/>
            <a:ext cx="310468" cy="13557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4215EA5-19D7-4552-81DB-7B326BA558C5}"/>
              </a:ext>
            </a:extLst>
          </p:cNvPr>
          <p:cNvSpPr txBox="1"/>
          <p:nvPr/>
        </p:nvSpPr>
        <p:spPr>
          <a:xfrm>
            <a:off x="5593570" y="471237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「より出力に近い層では，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より高次のパターン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認識したい」という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考え方も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6A74D0-75CB-E124-5387-272CB97CAF77}"/>
              </a:ext>
            </a:extLst>
          </p:cNvPr>
          <p:cNvSpPr/>
          <p:nvPr/>
        </p:nvSpPr>
        <p:spPr>
          <a:xfrm>
            <a:off x="1985177" y="4719367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4A21FD-CA98-DC87-DBF9-C2DC2ADEEEB0}"/>
              </a:ext>
            </a:extLst>
          </p:cNvPr>
          <p:cNvSpPr/>
          <p:nvPr/>
        </p:nvSpPr>
        <p:spPr>
          <a:xfrm>
            <a:off x="2343806" y="4991636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411B4A-8F8F-6485-A0C0-64B1D981D78C}"/>
              </a:ext>
            </a:extLst>
          </p:cNvPr>
          <p:cNvSpPr/>
          <p:nvPr/>
        </p:nvSpPr>
        <p:spPr>
          <a:xfrm>
            <a:off x="2702435" y="5390631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E0D9A0-E56E-921D-AA7B-6EC087829B75}"/>
              </a:ext>
            </a:extLst>
          </p:cNvPr>
          <p:cNvSpPr/>
          <p:nvPr/>
        </p:nvSpPr>
        <p:spPr>
          <a:xfrm>
            <a:off x="3085597" y="4713574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F0848B-F19E-DD71-FF0D-8FAF8AA5C5DB}"/>
              </a:ext>
            </a:extLst>
          </p:cNvPr>
          <p:cNvSpPr/>
          <p:nvPr/>
        </p:nvSpPr>
        <p:spPr>
          <a:xfrm>
            <a:off x="1378006" y="4516231"/>
            <a:ext cx="4167402" cy="2205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B72E66-0E00-958A-C06F-F726FB281EB5}"/>
              </a:ext>
            </a:extLst>
          </p:cNvPr>
          <p:cNvSpPr/>
          <p:nvPr/>
        </p:nvSpPr>
        <p:spPr>
          <a:xfrm>
            <a:off x="3444226" y="4980148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8102EF3-A7E9-A96B-AB93-1A25F4B989B4}"/>
              </a:ext>
            </a:extLst>
          </p:cNvPr>
          <p:cNvSpPr/>
          <p:nvPr/>
        </p:nvSpPr>
        <p:spPr>
          <a:xfrm>
            <a:off x="3802855" y="5379143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E6CE741-1387-273D-2D87-79D7943F45F6}"/>
              </a:ext>
            </a:extLst>
          </p:cNvPr>
          <p:cNvSpPr/>
          <p:nvPr/>
        </p:nvSpPr>
        <p:spPr>
          <a:xfrm>
            <a:off x="4544646" y="4968660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2090B21-AE93-FE10-FFF7-E8E725C81F3F}"/>
              </a:ext>
            </a:extLst>
          </p:cNvPr>
          <p:cNvSpPr/>
          <p:nvPr/>
        </p:nvSpPr>
        <p:spPr>
          <a:xfrm>
            <a:off x="4903275" y="5367655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4842B8C-C95A-7326-573C-9784FD6F044B}"/>
              </a:ext>
            </a:extLst>
          </p:cNvPr>
          <p:cNvSpPr/>
          <p:nvPr/>
        </p:nvSpPr>
        <p:spPr>
          <a:xfrm>
            <a:off x="4168555" y="4702086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1836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BBF466-DE8F-4410-9DB8-86FCE265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76534"/>
          </a:xfrm>
        </p:spPr>
        <p:txBody>
          <a:bodyPr/>
          <a:lstStyle/>
          <a:p>
            <a:r>
              <a:rPr kumimoji="1" lang="ja-JP" altLang="en-US" dirty="0"/>
              <a:t>画像分類の精度の向上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B5D30A-4BA3-470B-B32F-4CC99B58E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169" y="981597"/>
            <a:ext cx="5601831" cy="4268069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ディープラーニング</a:t>
            </a:r>
            <a:r>
              <a:rPr kumimoji="1" lang="ja-JP" altLang="en-US" dirty="0"/>
              <a:t>の進展</a:t>
            </a:r>
            <a:endParaRPr kumimoji="1" lang="en-US" altLang="ja-JP" dirty="0"/>
          </a:p>
          <a:p>
            <a:r>
              <a:rPr lang="ja-JP" altLang="en-US" b="1" dirty="0"/>
              <a:t>画像分類は，場合によっては，</a:t>
            </a:r>
            <a:r>
              <a:rPr lang="en-US" altLang="ja-JP" b="1" dirty="0"/>
              <a:t>AI </a:t>
            </a:r>
            <a:r>
              <a:rPr lang="ja-JP" altLang="en-US" b="1" dirty="0"/>
              <a:t>が</a:t>
            </a:r>
            <a:r>
              <a:rPr kumimoji="1" lang="ja-JP" altLang="en-US" b="1" dirty="0"/>
              <a:t>人間と同等の精度　</a:t>
            </a:r>
            <a:r>
              <a:rPr kumimoji="1" lang="ja-JP" altLang="en-US" dirty="0"/>
              <a:t>とも</a:t>
            </a:r>
            <a:r>
              <a:rPr kumimoji="1" lang="ja-JP" altLang="en-US" dirty="0" err="1"/>
              <a:t>考えらるように</a:t>
            </a:r>
            <a:endParaRPr kumimoji="1" lang="en-US" altLang="ja-JP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dirty="0"/>
              <a:t>画像分類の誤り率 </a:t>
            </a:r>
            <a:r>
              <a:rPr lang="en-US" altLang="ja-JP" dirty="0"/>
              <a:t>(top 5</a:t>
            </a:r>
            <a:r>
              <a:rPr lang="ja-JP" altLang="en-US" dirty="0"/>
              <a:t> </a:t>
            </a:r>
            <a:r>
              <a:rPr lang="en-US" altLang="ja-JP" dirty="0"/>
              <a:t>error)</a:t>
            </a:r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dirty="0"/>
              <a:t>人間</a:t>
            </a:r>
            <a:r>
              <a:rPr lang="en-US" altLang="ja-JP" b="1" dirty="0"/>
              <a:t>: 5.1</a:t>
            </a:r>
            <a:r>
              <a:rPr lang="ja-JP" altLang="en-US" b="1" dirty="0"/>
              <a:t> </a:t>
            </a:r>
            <a:r>
              <a:rPr lang="en-US" altLang="ja-JP" b="1" dirty="0"/>
              <a:t>%</a:t>
            </a:r>
          </a:p>
          <a:p>
            <a:pPr marL="0" indent="0">
              <a:buNone/>
            </a:pPr>
            <a:r>
              <a:rPr lang="en-US" altLang="ja-JP" b="1" dirty="0"/>
              <a:t>     </a:t>
            </a:r>
            <a:r>
              <a:rPr lang="en-US" altLang="ja-JP" b="1" dirty="0" err="1"/>
              <a:t>PReLU</a:t>
            </a:r>
            <a:r>
              <a:rPr lang="en-US" altLang="ja-JP" b="1" dirty="0"/>
              <a:t> </a:t>
            </a:r>
            <a:r>
              <a:rPr lang="ja-JP" altLang="en-US" b="1" dirty="0"/>
              <a:t>による画像分類</a:t>
            </a:r>
            <a:r>
              <a:rPr lang="en-US" altLang="ja-JP" b="1" dirty="0"/>
              <a:t>: 4.9 %</a:t>
            </a:r>
          </a:p>
          <a:p>
            <a:pPr marL="0" indent="0">
              <a:buNone/>
            </a:pPr>
            <a:r>
              <a:rPr lang="en-US" altLang="ja-JP" b="1" dirty="0"/>
              <a:t>     </a:t>
            </a:r>
            <a:r>
              <a:rPr lang="ja-JP" altLang="en-US" b="1" dirty="0"/>
              <a:t>（</a:t>
            </a:r>
            <a:r>
              <a:rPr lang="en-US" altLang="ja-JP" b="1" dirty="0"/>
              <a:t>2015</a:t>
            </a:r>
            <a:r>
              <a:rPr lang="ja-JP" altLang="en-US" b="1" dirty="0"/>
              <a:t>年発表）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371EAC-C819-4EA9-93AF-79ADAC2E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E3215A-882B-4D45-857C-D09502DB92A2}"/>
              </a:ext>
            </a:extLst>
          </p:cNvPr>
          <p:cNvSpPr/>
          <p:nvPr/>
        </p:nvSpPr>
        <p:spPr>
          <a:xfrm>
            <a:off x="334808" y="4528252"/>
            <a:ext cx="3345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ImageNet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データセット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の画像分類の結果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87B59C-CF60-4F69-810F-50FF3AC203FB}"/>
              </a:ext>
            </a:extLst>
          </p:cNvPr>
          <p:cNvSpPr txBox="1"/>
          <p:nvPr/>
        </p:nvSpPr>
        <p:spPr>
          <a:xfrm>
            <a:off x="334808" y="5885784"/>
            <a:ext cx="805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文献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Kaiming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He,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Xiangyu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Zhang,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Shaoqing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Ren, Jian Sun,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Delving Deep into Rectifiers: Surpassing Human-Level Performance on ImageNet Classification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arXiv:1502.01852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2015.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639F11-3AAB-4784-B773-0486FF1E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075"/>
            <a:ext cx="3544866" cy="28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7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ディープラーニングの研究の進展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多層でも学習が</a:t>
            </a:r>
            <a:r>
              <a:rPr lang="ja-JP" altLang="en-US" b="1" u="sng" dirty="0">
                <a:solidFill>
                  <a:srgbClr val="FF0000"/>
                </a:solidFill>
              </a:rPr>
              <a:t>成功するため</a:t>
            </a:r>
            <a:r>
              <a:rPr lang="ja-JP" altLang="en-US" dirty="0"/>
              <a:t>のさまざまな工夫</a:t>
            </a:r>
            <a:endParaRPr lang="en-US" altLang="ja-JP" dirty="0"/>
          </a:p>
          <a:p>
            <a:pPr lvl="1"/>
            <a:r>
              <a:rPr kumimoji="1" lang="ja-JP" altLang="en-US" dirty="0"/>
              <a:t>活性化関数</a:t>
            </a:r>
            <a:r>
              <a:rPr kumimoji="1" lang="en-US" altLang="ja-JP" dirty="0"/>
              <a:t>: </a:t>
            </a:r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pPr lvl="1"/>
            <a:r>
              <a:rPr lang="ja-JP" altLang="en-US" dirty="0"/>
              <a:t>ドロップアウト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He </a:t>
            </a:r>
            <a:r>
              <a:rPr kumimoji="1" lang="ja-JP" altLang="en-US" dirty="0"/>
              <a:t>の初期化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大量の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</a:t>
            </a:r>
            <a:r>
              <a:rPr kumimoji="1" lang="ja-JP" altLang="en-US" dirty="0"/>
              <a:t>の準備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繰り返し学習</a:t>
            </a:r>
            <a:r>
              <a:rPr kumimoji="1" lang="ja-JP" altLang="en-US" dirty="0"/>
              <a:t>による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解消</a:t>
            </a:r>
            <a:endParaRPr kumimoji="1" lang="en-US" altLang="ja-JP" b="1" dirty="0"/>
          </a:p>
          <a:p>
            <a:pPr lvl="1"/>
            <a:r>
              <a:rPr kumimoji="1" lang="ja-JP" altLang="en-US" b="1" dirty="0"/>
              <a:t>データ拡張</a:t>
            </a:r>
            <a:r>
              <a:rPr kumimoji="1" lang="ja-JP" altLang="en-US" dirty="0"/>
              <a:t>による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</a:t>
            </a:r>
            <a:r>
              <a:rPr kumimoji="1" lang="ja-JP" altLang="en-US" dirty="0"/>
              <a:t>の増量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高速にシミュレーション</a:t>
            </a:r>
            <a:r>
              <a:rPr lang="ja-JP" altLang="en-US" dirty="0"/>
              <a:t>できる高性能のコンピュータ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84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ディープラーニングの応用と特徴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ディープラーニング</a:t>
            </a:r>
            <a:r>
              <a:rPr lang="ja-JP" altLang="en-US" sz="2400" dirty="0"/>
              <a:t>は</a:t>
            </a:r>
            <a:r>
              <a:rPr lang="ja-JP" altLang="en-US" sz="2400" b="1" dirty="0"/>
              <a:t>機械学習</a:t>
            </a:r>
            <a:r>
              <a:rPr lang="ja-JP" altLang="en-US" sz="2400" dirty="0"/>
              <a:t>の一種であり、人工</a:t>
            </a: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を使用して</a:t>
            </a:r>
            <a:r>
              <a:rPr lang="ja-JP" altLang="en-US" sz="2400" b="1" dirty="0"/>
              <a:t>データから学習</a:t>
            </a:r>
            <a:r>
              <a:rPr lang="ja-JP" altLang="en-US" sz="2400" dirty="0"/>
              <a:t>し、複雑な</a:t>
            </a:r>
            <a:r>
              <a:rPr lang="ja-JP" altLang="en-US" sz="2400" b="1" dirty="0"/>
              <a:t>タスクを実行</a:t>
            </a:r>
            <a:r>
              <a:rPr lang="ja-JP" altLang="en-US" sz="2400" dirty="0"/>
              <a:t>する技術</a:t>
            </a:r>
          </a:p>
          <a:p>
            <a:endParaRPr lang="ja-JP" altLang="en-US" sz="2400" dirty="0"/>
          </a:p>
          <a:p>
            <a:r>
              <a:rPr lang="ja-JP" altLang="en-US" sz="2400" dirty="0"/>
              <a:t>「ディープ」の名前は、</a:t>
            </a:r>
            <a:r>
              <a:rPr lang="ja-JP" altLang="en-US" sz="2400" b="1" dirty="0"/>
              <a:t>多層のニューラルネットワーク</a:t>
            </a:r>
            <a:r>
              <a:rPr lang="ja-JP" altLang="en-US" sz="2400" dirty="0"/>
              <a:t>を使用することに由来</a:t>
            </a:r>
          </a:p>
          <a:p>
            <a:endParaRPr lang="ja-JP" altLang="en-US" sz="2400" dirty="0"/>
          </a:p>
          <a:p>
            <a:r>
              <a:rPr lang="ja-JP" altLang="en-US" sz="2400" dirty="0"/>
              <a:t>ディープラーニングが広く利用される理由は、</a:t>
            </a:r>
            <a:r>
              <a:rPr lang="ja-JP" altLang="en-US" sz="2400" b="1" dirty="0"/>
              <a:t>多様なデータに適用</a:t>
            </a:r>
            <a:r>
              <a:rPr lang="ja-JP" altLang="en-US" sz="2400" dirty="0"/>
              <a:t>でき、</a:t>
            </a:r>
            <a:r>
              <a:rPr lang="ja-JP" altLang="en-US" sz="2400" b="1" dirty="0"/>
              <a:t>さまざまなタスク</a:t>
            </a:r>
            <a:r>
              <a:rPr lang="ja-JP" altLang="en-US" sz="2400" dirty="0"/>
              <a:t>で高性能を発揮するため。例えば、</a:t>
            </a:r>
            <a:r>
              <a:rPr lang="ja-JP" altLang="en-US" sz="2400" b="1" dirty="0"/>
              <a:t>画像認識</a:t>
            </a:r>
            <a:r>
              <a:rPr lang="ja-JP" altLang="en-US" sz="2400" dirty="0"/>
              <a:t>、</a:t>
            </a:r>
            <a:r>
              <a:rPr lang="ja-JP" altLang="en-US" sz="2400" b="1" dirty="0"/>
              <a:t>自然言語処理</a:t>
            </a:r>
            <a:r>
              <a:rPr lang="ja-JP" altLang="en-US" sz="2400" dirty="0"/>
              <a:t>、</a:t>
            </a:r>
            <a:r>
              <a:rPr lang="ja-JP" altLang="en-US" sz="2400" b="1" dirty="0"/>
              <a:t>音声認識</a:t>
            </a:r>
            <a:r>
              <a:rPr lang="ja-JP" altLang="en-US" sz="2400" dirty="0"/>
              <a:t>など。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2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984811" cy="744509"/>
          </a:xfrm>
        </p:spPr>
        <p:txBody>
          <a:bodyPr>
            <a:normAutofit fontScale="90000"/>
          </a:bodyPr>
          <a:lstStyle/>
          <a:p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A8FF750F-0819-4C83-F7A7-C82B5FCD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97970"/>
            <a:ext cx="8620626" cy="53331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入力値に対して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，それぞれの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対応する重み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を掛ける．例：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合計を計算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し，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バイアス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（数値）を加える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．例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0.03  -0.4  -0.1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の合計は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-0.47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．これに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0.2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を加える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 </a:t>
            </a:r>
            <a:endParaRPr lang="ja-JP" altLang="en-US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結果に，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活性化関数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を適用．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ニューロンの活性度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を得る（→次のニューロンの入力になる）</a:t>
            </a:r>
          </a:p>
          <a:p>
            <a:endParaRPr kumimoji="1" lang="en-US" altLang="ja-JP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8B0E6A-4534-9374-F1AC-A9BB90316350}"/>
              </a:ext>
            </a:extLst>
          </p:cNvPr>
          <p:cNvSpPr txBox="1"/>
          <p:nvPr/>
        </p:nvSpPr>
        <p:spPr>
          <a:xfrm>
            <a:off x="295953" y="4447272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0.03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0B5A1B-47D7-CAC5-0AD2-A4D36B835C38}"/>
              </a:ext>
            </a:extLst>
          </p:cNvPr>
          <p:cNvSpPr txBox="1"/>
          <p:nvPr/>
        </p:nvSpPr>
        <p:spPr>
          <a:xfrm>
            <a:off x="262143" y="5016487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EFCDDA-50B8-64EB-CBF2-75D8C9BBB01C}"/>
              </a:ext>
            </a:extLst>
          </p:cNvPr>
          <p:cNvSpPr txBox="1"/>
          <p:nvPr/>
        </p:nvSpPr>
        <p:spPr>
          <a:xfrm>
            <a:off x="295953" y="5652807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7FCF343-D899-B877-30BE-ED5EE3339ED8}"/>
              </a:ext>
            </a:extLst>
          </p:cNvPr>
          <p:cNvSpPr txBox="1"/>
          <p:nvPr/>
        </p:nvSpPr>
        <p:spPr>
          <a:xfrm>
            <a:off x="4151598" y="4745403"/>
            <a:ext cx="1144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7084BEAC-CDAE-799C-1F4E-4641C811F61D}"/>
              </a:ext>
            </a:extLst>
          </p:cNvPr>
          <p:cNvSpPr/>
          <p:nvPr/>
        </p:nvSpPr>
        <p:spPr>
          <a:xfrm>
            <a:off x="6215016" y="5007896"/>
            <a:ext cx="490953" cy="46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A1063E-8C91-A750-1DFD-BA96185E820B}"/>
              </a:ext>
            </a:extLst>
          </p:cNvPr>
          <p:cNvSpPr txBox="1"/>
          <p:nvPr/>
        </p:nvSpPr>
        <p:spPr>
          <a:xfrm>
            <a:off x="6813464" y="4550669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-0.27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活性化関数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を適用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3411E9-C2F2-2A69-2552-95B200924572}"/>
              </a:ext>
            </a:extLst>
          </p:cNvPr>
          <p:cNvSpPr txBox="1"/>
          <p:nvPr/>
        </p:nvSpPr>
        <p:spPr>
          <a:xfrm>
            <a:off x="112734" y="62065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E6553D-92FB-67CF-EA32-E3C93DD45C1D}"/>
              </a:ext>
            </a:extLst>
          </p:cNvPr>
          <p:cNvSpPr txBox="1"/>
          <p:nvPr/>
        </p:nvSpPr>
        <p:spPr>
          <a:xfrm>
            <a:off x="1550799" y="61872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967456-4688-5916-D4A8-0A3989F8B921}"/>
              </a:ext>
            </a:extLst>
          </p:cNvPr>
          <p:cNvSpPr txBox="1"/>
          <p:nvPr/>
        </p:nvSpPr>
        <p:spPr>
          <a:xfrm>
            <a:off x="3595328" y="3878057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108689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0D209-4664-6028-097B-68BE496A5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BAC2080-4BF9-4A79-0387-1C1A2E9D7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552356-4F2A-AA3D-B7C0-D4CE172A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4277F89-141C-2F86-47A4-954F9CF3E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5-5.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ニューラルネットワークを用いた分類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9E5B15-DB8C-90E1-F8EE-189898544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29F1A1-4E42-F276-2E7F-9737E5B17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EAE213E-71CF-7925-EEE3-4EBFF374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3A912D2-621B-7685-3B1D-B94E21241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8810F9-4404-A492-AA4D-7A0C42DEF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0A8ECD6-0896-6D8E-BC59-CB6E84B2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08202-46B6-9971-416E-EAA3F843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31950F-FD92-1523-610D-22B21E9C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F7A2E9-6D5F-3E04-B360-A8755AF73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7CB775A-EEA2-A8C9-398F-A048EDA0E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1788C7-62CD-E94F-92CB-536400013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5C2B8B-7541-11BC-7E23-E04F65964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6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層構造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入力から出力への一方向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に流れる</a:t>
            </a:r>
            <a:endParaRPr kumimoji="1" lang="en-US" altLang="ja-JP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同じ種類のニューロン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で構成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766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177788" y="5163148"/>
            <a:ext cx="184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58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A4559B-AA6E-694D-9C16-E51F3B0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25" y="2117582"/>
            <a:ext cx="7342979" cy="103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12133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766906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1E4BE-E593-47BF-B948-EE3564B8FAB2}"/>
              </a:ext>
            </a:extLst>
          </p:cNvPr>
          <p:cNvSpPr txBox="1"/>
          <p:nvPr/>
        </p:nvSpPr>
        <p:spPr>
          <a:xfrm flipH="1">
            <a:off x="7119032" y="2749824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61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3FCFD6-1540-487C-BEC2-5C874410B872}"/>
              </a:ext>
            </a:extLst>
          </p:cNvPr>
          <p:cNvSpPr txBox="1"/>
          <p:nvPr/>
        </p:nvSpPr>
        <p:spPr>
          <a:xfrm flipH="1">
            <a:off x="7049144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399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119032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98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分類結果</a:t>
            </a:r>
            <a:endParaRPr kumimoji="1" lang="en-US" altLang="ja-JP" sz="32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CBB306-F520-4805-A5C1-0856EBCE8096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7CE01A-DB08-4BD8-937B-F94D70F17EB3}"/>
              </a:ext>
            </a:extLst>
          </p:cNvPr>
          <p:cNvSpPr txBox="1"/>
          <p:nvPr/>
        </p:nvSpPr>
        <p:spPr>
          <a:xfrm flipH="1">
            <a:off x="4129842" y="2767027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6762F-D677-400C-86EB-73D7EAE2775E}"/>
              </a:ext>
            </a:extLst>
          </p:cNvPr>
          <p:cNvSpPr txBox="1"/>
          <p:nvPr/>
        </p:nvSpPr>
        <p:spPr>
          <a:xfrm flipH="1">
            <a:off x="4129840" y="399203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F47736-4407-49AF-8AEF-9E74D55286DC}"/>
              </a:ext>
            </a:extLst>
          </p:cNvPr>
          <p:cNvSpPr txBox="1"/>
          <p:nvPr/>
        </p:nvSpPr>
        <p:spPr>
          <a:xfrm flipH="1">
            <a:off x="4117427" y="487132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26663E-8D98-455A-9A0C-A4BF396664B5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28654084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ニューラルネットワークを用いた分類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3801979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ニューラルネットワーク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を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分類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に使うとき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最終層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で、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最も活性度の値の高いもの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が選ばれて、分類結果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となる</a:t>
            </a: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がある</a:t>
            </a:r>
            <a:endParaRPr kumimoji="1" lang="ja-JP" altLang="en-US" dirty="0"/>
          </a:p>
          <a:p>
            <a:pPr marL="0" indent="0">
              <a:buNone/>
            </a:pP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346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3146883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13519946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は，単純な原理で動く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を受け取る．中では，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値の変換</a:t>
            </a:r>
            <a:r>
              <a:rPr lang="ja-JP" altLang="en-US" sz="2400" dirty="0"/>
              <a:t>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層構造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全結合</a:t>
            </a:r>
            <a:r>
              <a:rPr lang="ja-JP" altLang="en-US" sz="2400" dirty="0"/>
              <a:t>のニューラルネットワークが最もシンプルである．</a:t>
            </a:r>
            <a:r>
              <a:rPr lang="ja-JP" altLang="en-US" sz="2400" b="1" dirty="0"/>
              <a:t>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  <a:r>
              <a:rPr lang="ja-JP" altLang="en-US" sz="2400" b="1" dirty="0"/>
              <a:t>２つの層の間のニューロン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すべて結合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望みの出力を得る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学習</a:t>
            </a:r>
            <a:r>
              <a:rPr lang="ja-JP" altLang="en-US" sz="2400" dirty="0"/>
              <a:t>では，</a:t>
            </a:r>
            <a:r>
              <a:rPr lang="ja-JP" altLang="en-US" sz="2400" b="1" dirty="0">
                <a:solidFill>
                  <a:srgbClr val="FF0000"/>
                </a:solidFill>
              </a:rPr>
              <a:t>データを利用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望みの出力が得られるよう</a:t>
            </a:r>
            <a:r>
              <a:rPr lang="ja-JP" altLang="en-US" sz="2400" dirty="0">
                <a:solidFill>
                  <a:srgbClr val="FF0000"/>
                </a:solidFill>
              </a:rPr>
              <a:t>に，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が行われる．画像認識や自然言語処理などに広く利用されている．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5692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7369" y="1138019"/>
            <a:ext cx="6896611" cy="32815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ニューラルネットワークの仕組みを基礎から学び、人工知能（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）の技術への理解の深まり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工学を学ぶことのへの意欲の高まり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ディープラーニング（深層学習）の実践的活用に役立つ知識とスキルの向上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人工知能（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）の応用可能性の広さを認識し、様々な分野での課題解決に挑戦する意欲が湧く。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図解と例示を通じて学び、学習意欲を高めましょう。技術の面白さを実感しましょう。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B461-B76A-2440-ED27-95E7EDAF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授業の学ぶ意義と満足感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81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ニューロンの活性化と非活性化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AFF2D7-C88C-4355-A277-9891359E7477}"/>
              </a:ext>
            </a:extLst>
          </p:cNvPr>
          <p:cNvSpPr txBox="1"/>
          <p:nvPr/>
        </p:nvSpPr>
        <p:spPr>
          <a:xfrm>
            <a:off x="762000" y="2668688"/>
            <a:ext cx="798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の出力が，プラスの大きな値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している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の出力が，０に近い値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していない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93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4C3258-F330-0209-61C9-69C68639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F94E56-FFFE-746A-A6E6-3F75C1A9F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5863EC-03D0-FAFD-885E-340789E8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3721F2-D7EB-34CB-DD09-55C2E0010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5-2. </a:t>
            </a:r>
            <a:r>
              <a:rPr lang="ja-JP" altLang="en-US" sz="4500" dirty="0">
                <a:solidFill>
                  <a:schemeClr val="tx2"/>
                </a:solidFill>
              </a:rPr>
              <a:t>活性化関数とその役割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8B9FB8-2358-16B0-AE4E-527DDA29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801969-97E6-097D-9D5A-EF1A595E3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D554257-1030-3148-0119-0B0A6F632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CA38CE-D0D1-7FB3-4928-772EF5058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4B5496-8927-93D6-6937-115642BE6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EB7970-9E0F-017C-F15B-2778229D9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61ED6B-8CD7-92E8-FFA2-CC7155DF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98B279-ABB0-EE41-0815-CA02E9BC0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7C6134-37D3-25BA-8CAA-9B9DE7FB0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561ED7-377F-A578-91D4-BE7719EB5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EDFC9FA-E8CF-F28E-29DF-6E32C7341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722549C-0F09-24DB-31AF-16D8AC34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0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3994</Words>
  <Application>Microsoft Office PowerPoint</Application>
  <PresentationFormat>画面に合わせる (4:3)</PresentationFormat>
  <Paragraphs>963</Paragraphs>
  <Slides>72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72</vt:i4>
      </vt:variant>
    </vt:vector>
  </HeadingPairs>
  <TitlesOfParts>
    <vt:vector size="84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Office テーマ</vt:lpstr>
      <vt:lpstr>3_Office テーマ</vt:lpstr>
      <vt:lpstr>2_Office テーマ</vt:lpstr>
      <vt:lpstr>4_Office テーマ</vt:lpstr>
      <vt:lpstr>6_Office テーマ</vt:lpstr>
      <vt:lpstr>aa-5. 深層学習（ディープラーニング）</vt:lpstr>
      <vt:lpstr>PowerPoint プレゼンテーション</vt:lpstr>
      <vt:lpstr>アウトライン</vt:lpstr>
      <vt:lpstr>5-1. ニューラルネットワークの基本構造 </vt:lpstr>
      <vt:lpstr>ニューラルネットワークの仕組み</vt:lpstr>
      <vt:lpstr>入力の重みづけ，合計とバイアス，活性化関数の適用</vt:lpstr>
      <vt:lpstr>PowerPoint プレゼンテーション</vt:lpstr>
      <vt:lpstr>ニューロンの活性化と非活性化</vt:lpstr>
      <vt:lpstr>5-2. 活性化関数とその役割</vt:lpstr>
      <vt:lpstr>活性化関数</vt:lpstr>
      <vt:lpstr>ReLU</vt:lpstr>
      <vt:lpstr>5-3. フォワードプロパゲーション</vt:lpstr>
      <vt:lpstr>ニューラルネットワークの仕組み</vt:lpstr>
      <vt:lpstr>①入力</vt:lpstr>
      <vt:lpstr>②入力の重みづけ</vt:lpstr>
      <vt:lpstr>③バイアス</vt:lpstr>
      <vt:lpstr>④活性化関数の適用</vt:lpstr>
      <vt:lpstr>活性度（数値）は，次のニューロンの入力になる</vt:lpstr>
      <vt:lpstr>活性化関数 ReLU</vt:lpstr>
      <vt:lpstr>演習</vt:lpstr>
      <vt:lpstr>PowerPoint プレゼンテーション</vt:lpstr>
      <vt:lpstr>PowerPoint プレゼンテーション</vt:lpstr>
      <vt:lpstr>PowerPoint プレゼンテーション</vt:lpstr>
      <vt:lpstr>④ 散布図の作成</vt:lpstr>
      <vt:lpstr>PowerPoint プレゼンテーション</vt:lpstr>
      <vt:lpstr>PowerPoint プレゼンテーション</vt:lpstr>
      <vt:lpstr>PowerPoint プレゼンテーション</vt:lpstr>
      <vt:lpstr>演習  ReLU（Pythonで実現） </vt:lpstr>
      <vt:lpstr>演習の狙い</vt:lpstr>
      <vt:lpstr>PowerPoint プレゼンテーション</vt:lpstr>
      <vt:lpstr>演習  入力の重みづけ，合計とバイアス，活性化関数の適用 </vt:lpstr>
      <vt:lpstr>演習の狙い</vt:lpstr>
      <vt:lpstr>PowerPoint プレゼンテーション</vt:lpstr>
      <vt:lpstr>ニューラルネットワークの基本まとめ</vt:lpstr>
      <vt:lpstr>ニューラルネットワークによるパターン認識の例</vt:lpstr>
      <vt:lpstr>ニューラルネットワークの層構造</vt:lpstr>
      <vt:lpstr>フォワードプロパゲーション</vt:lpstr>
      <vt:lpstr>バラメータ（バイアス）の変化による出力の変化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入力の変化による活性度の変化</vt:lpstr>
      <vt:lpstr>ニューロンは特定のパターンに応じて活性化する</vt:lpstr>
      <vt:lpstr>演習  ニューラルネットワーク </vt:lpstr>
      <vt:lpstr>演習の狙い</vt:lpstr>
      <vt:lpstr>PowerPoint プレゼンテーション</vt:lpstr>
      <vt:lpstr>ニューラルネットワークのまとめ</vt:lpstr>
      <vt:lpstr>5-4. ディープラーニングの特徴と応用</vt:lpstr>
      <vt:lpstr>ディープニューラルネットワーク</vt:lpstr>
      <vt:lpstr>ディープニューラルネットワーク</vt:lpstr>
      <vt:lpstr>ディープラーニングが広く利用されている理由</vt:lpstr>
      <vt:lpstr>ディープラーニングへの期待</vt:lpstr>
      <vt:lpstr>教師なし学習のニュース (2011年）</vt:lpstr>
      <vt:lpstr>教師あり学習のニュース (2012年）</vt:lpstr>
      <vt:lpstr>ディープラーニングへの期待</vt:lpstr>
      <vt:lpstr>画像分類の精度の向上</vt:lpstr>
      <vt:lpstr>ディープラーニングの研究の進展</vt:lpstr>
      <vt:lpstr>ディープラーニングの応用と特徴</vt:lpstr>
      <vt:lpstr>5-5. ニューラルネットワークを用いた分類</vt:lpstr>
      <vt:lpstr>層構造とデータの流れ</vt:lpstr>
      <vt:lpstr>３種類の中から１つに分類する場合</vt:lpstr>
      <vt:lpstr>３種類の中から１つに分類する場合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ニューラルネットワークを用いた分類</vt:lpstr>
      <vt:lpstr>PowerPoint プレゼンテーション</vt:lpstr>
      <vt:lpstr>ニューラルネットワークのまとめ</vt:lpstr>
      <vt:lpstr>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aa-5. 深層学習（ディープラーニング）（人工知能）</dc:title>
  <dc:creator>kunihiko</dc:creator>
  <cp:lastModifiedBy>金子　邦彦</cp:lastModifiedBy>
  <cp:revision>128</cp:revision>
  <cp:lastPrinted>2020-05-07T11:56:39Z</cp:lastPrinted>
  <dcterms:created xsi:type="dcterms:W3CDTF">2020-05-07T06:42:29Z</dcterms:created>
  <dcterms:modified xsi:type="dcterms:W3CDTF">2025-03-25T08:53:52Z</dcterms:modified>
</cp:coreProperties>
</file>