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notesMasterIdLst>
    <p:notesMasterId r:id="rId73"/>
  </p:notesMasterIdLst>
  <p:sldIdLst>
    <p:sldId id="874" r:id="rId4"/>
    <p:sldId id="1715" r:id="rId5"/>
    <p:sldId id="696" r:id="rId6"/>
    <p:sldId id="1689" r:id="rId7"/>
    <p:sldId id="1707" r:id="rId8"/>
    <p:sldId id="1409" r:id="rId9"/>
    <p:sldId id="1082" r:id="rId10"/>
    <p:sldId id="1075" r:id="rId11"/>
    <p:sldId id="1691" r:id="rId12"/>
    <p:sldId id="1061" r:id="rId13"/>
    <p:sldId id="1460" r:id="rId14"/>
    <p:sldId id="1443" r:id="rId15"/>
    <p:sldId id="1441" r:id="rId16"/>
    <p:sldId id="1439" r:id="rId17"/>
    <p:sldId id="1442" r:id="rId18"/>
    <p:sldId id="1668" r:id="rId19"/>
    <p:sldId id="1669" r:id="rId20"/>
    <p:sldId id="1670" r:id="rId21"/>
    <p:sldId id="1671" r:id="rId22"/>
    <p:sldId id="1451" r:id="rId23"/>
    <p:sldId id="1692" r:id="rId24"/>
    <p:sldId id="1454" r:id="rId25"/>
    <p:sldId id="1455" r:id="rId26"/>
    <p:sldId id="1456" r:id="rId27"/>
    <p:sldId id="716" r:id="rId28"/>
    <p:sldId id="1462" r:id="rId29"/>
    <p:sldId id="1466" r:id="rId30"/>
    <p:sldId id="1463" r:id="rId31"/>
    <p:sldId id="1358" r:id="rId32"/>
    <p:sldId id="706" r:id="rId33"/>
    <p:sldId id="709" r:id="rId34"/>
    <p:sldId id="710" r:id="rId35"/>
    <p:sldId id="712" r:id="rId36"/>
    <p:sldId id="713" r:id="rId37"/>
    <p:sldId id="714" r:id="rId38"/>
    <p:sldId id="1693" r:id="rId39"/>
    <p:sldId id="1678" r:id="rId40"/>
    <p:sldId id="1066" r:id="rId41"/>
    <p:sldId id="1067" r:id="rId42"/>
    <p:sldId id="1673" r:id="rId43"/>
    <p:sldId id="1069" r:id="rId44"/>
    <p:sldId id="1070" r:id="rId45"/>
    <p:sldId id="1674" r:id="rId46"/>
    <p:sldId id="1675" r:id="rId47"/>
    <p:sldId id="547" r:id="rId48"/>
    <p:sldId id="1062" r:id="rId49"/>
    <p:sldId id="1079" r:id="rId50"/>
    <p:sldId id="911" r:id="rId51"/>
    <p:sldId id="813" r:id="rId52"/>
    <p:sldId id="814" r:id="rId53"/>
    <p:sldId id="1064" r:id="rId54"/>
    <p:sldId id="818" r:id="rId55"/>
    <p:sldId id="817" r:id="rId56"/>
    <p:sldId id="550" r:id="rId57"/>
    <p:sldId id="551" r:id="rId58"/>
    <p:sldId id="1515" r:id="rId59"/>
    <p:sldId id="819" r:id="rId60"/>
    <p:sldId id="1513" r:id="rId61"/>
    <p:sldId id="1524" r:id="rId62"/>
    <p:sldId id="918" r:id="rId63"/>
    <p:sldId id="1476" r:id="rId64"/>
    <p:sldId id="1477" r:id="rId65"/>
    <p:sldId id="1478" r:id="rId66"/>
    <p:sldId id="1499" r:id="rId67"/>
    <p:sldId id="1512" r:id="rId68"/>
    <p:sldId id="896" r:id="rId69"/>
    <p:sldId id="1696" r:id="rId70"/>
    <p:sldId id="1697" r:id="rId71"/>
    <p:sldId id="1731" r:id="rId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16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" Type="http://schemas.openxmlformats.org/officeDocument/2006/relationships/slide" Target="slides/slide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" Type="http://schemas.openxmlformats.org/officeDocument/2006/relationships/slide" Target="slides/slide2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" Type="http://schemas.openxmlformats.org/officeDocument/2006/relationships/slide" Target="slides/slide3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" Type="http://schemas.openxmlformats.org/officeDocument/2006/relationships/slide" Target="slides/slide4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9" Type="http://schemas.openxmlformats.org/officeDocument/2006/relationships/slide" Target="slides/slide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84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4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B7646-3A11-4E2B-AD17-4386BE5FD6CA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0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しばらく待つと，</a:t>
            </a:r>
          </a:p>
          <a:p>
            <a:r>
              <a:rPr lang="ja-JP" altLang="en-US" dirty="0"/>
              <a:t>最後のコードセルまで，すべてのコードセルの実行が終わります．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コードセルを実行することにより，</a:t>
            </a:r>
          </a:p>
          <a:p>
            <a:r>
              <a:rPr lang="ja-JP" altLang="en-US" dirty="0"/>
              <a:t>いくつかの画像について物体検出が行われます．</a:t>
            </a:r>
          </a:p>
          <a:p>
            <a:r>
              <a:rPr lang="ja-JP" altLang="en-US" dirty="0"/>
              <a:t>ここにありますように，</a:t>
            </a:r>
          </a:p>
          <a:p>
            <a:r>
              <a:rPr lang="ja-JP" altLang="en-US" dirty="0"/>
              <a:t>バウンディングボックス，ラベル，確率が得られます．</a:t>
            </a:r>
          </a:p>
          <a:p>
            <a:endParaRPr lang="ja-JP" altLang="en-US" dirty="0"/>
          </a:p>
          <a:p>
            <a:r>
              <a:rPr lang="ja-JP" altLang="en-US" dirty="0"/>
              <a:t>コードセルのプログラムは </a:t>
            </a:r>
            <a:r>
              <a:rPr lang="en-US" altLang="ja-JP"/>
              <a:t>Python </a:t>
            </a:r>
            <a:r>
              <a:rPr lang="ja-JP" altLang="en-US" dirty="0"/>
              <a:t>です．</a:t>
            </a:r>
          </a:p>
          <a:p>
            <a:endParaRPr lang="ja-JP" altLang="en-US" dirty="0"/>
          </a:p>
          <a:p>
            <a:r>
              <a:rPr lang="ja-JP" altLang="en-US" dirty="0"/>
              <a:t>ここにあるたくさんの</a:t>
            </a:r>
          </a:p>
          <a:p>
            <a:r>
              <a:rPr lang="ja-JP" altLang="en-US" dirty="0"/>
              <a:t>コードセルのプログラム全体で，設定や，画像データのダウンロードや読み込み，</a:t>
            </a:r>
          </a:p>
          <a:p>
            <a:r>
              <a:rPr lang="ja-JP" altLang="en-US" dirty="0"/>
              <a:t>人工知能を動かすための，学習済みモデルのダウンロード，物体検出の実行結果の確認などを行っています．</a:t>
            </a:r>
          </a:p>
          <a:p>
            <a:endParaRPr lang="ja-JP" altLang="en-US" dirty="0"/>
          </a:p>
          <a:p>
            <a:r>
              <a:rPr lang="ja-JP" altLang="en-US" dirty="0"/>
              <a:t>プログラムの説明は省略します．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</a:t>
            </a:r>
            <a:r>
              <a:rPr lang="en-US" altLang="ja-JP" dirty="0"/>
              <a:t>Python </a:t>
            </a:r>
            <a:r>
              <a:rPr lang="ja-JP" altLang="en-US" dirty="0"/>
              <a:t>で書かれたプログラムを </a:t>
            </a:r>
            <a:r>
              <a:rPr lang="en-US" altLang="ja-JP" dirty="0"/>
              <a:t>Web </a:t>
            </a:r>
            <a:r>
              <a:rPr lang="ja-JP" altLang="en-US" dirty="0"/>
              <a:t>ブラウザで，</a:t>
            </a:r>
          </a:p>
          <a:p>
            <a:r>
              <a:rPr lang="ja-JP" altLang="en-US" dirty="0"/>
              <a:t>オンラインで実行し，確認できます．</a:t>
            </a:r>
          </a:p>
          <a:p>
            <a:endParaRPr lang="ja-JP" altLang="en-US" dirty="0"/>
          </a:p>
          <a:p>
            <a:r>
              <a:rPr lang="ja-JP" altLang="en-US" dirty="0"/>
              <a:t>みなさんも，このページなどを使って，パソコンの</a:t>
            </a:r>
            <a:r>
              <a:rPr lang="en-US" altLang="ja-JP" dirty="0"/>
              <a:t>WEB</a:t>
            </a:r>
            <a:r>
              <a:rPr lang="ja-JP" altLang="en-US" dirty="0"/>
              <a:t>ブラウザで動かしてみてはいかがでしょうか．</a:t>
            </a:r>
          </a:p>
          <a:p>
            <a:endParaRPr lang="ja-JP" altLang="en-US" dirty="0"/>
          </a:p>
          <a:p>
            <a:r>
              <a:rPr lang="ja-JP" altLang="en-US" dirty="0"/>
              <a:t>以上，物体検出について説明しました．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464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CA13-7410-4A26-92E4-D0462DC4FEE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83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20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83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BE10-6334-49AE-BC6E-A091FC9472C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FB8F-FB00-407B-BA97-C0939988274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50B-BD30-4C24-AAC6-291E7CDA79C1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58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57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2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95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7142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2C118-0820-4F50-89DE-4B91D59C0E2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8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54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kkaneko.jp/ai/mi/index.html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pcdD-I5-2VbLizKb3egJIQWXn8tBfOuK?usp=sharing" TargetMode="External"/><Relationship Id="rId3" Type="http://schemas.openxmlformats.org/officeDocument/2006/relationships/image" Target="../media/image16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oloclub.github.io/cnn-explainer/" TargetMode="Externa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olab.research.google.com/drive/18IPPkY96Oc6jkYD2su4cFgWcoYAskLo_?usp=sharing" TargetMode="Externa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5tvmMX8r_OM" TargetMode="External"/><Relationship Id="rId3" Type="http://schemas.openxmlformats.org/officeDocument/2006/relationships/image" Target="../media/image6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5tvmMX8r_OM" TargetMode="External"/><Relationship Id="rId3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aa-8</a:t>
            </a:r>
            <a:r>
              <a:rPr lang="en-US" altLang="ja-JP" sz="4000" dirty="0"/>
              <a:t>. </a:t>
            </a:r>
            <a:r>
              <a:rPr lang="ja-JP" altLang="en-US" sz="4000" dirty="0"/>
              <a:t>人工知能とコンピュータビジョン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</a:t>
            </a:r>
            <a:r>
              <a:rPr lang="en-US" altLang="ja-JP" dirty="0" err="1">
                <a:hlinkClick r:id="rId3"/>
              </a:rPr>
              <a:t>www.kkaneko.</a:t>
            </a:r>
            <a:r>
              <a:rPr lang="en-US" altLang="ja-JP" err="1">
                <a:hlinkClick r:id="rId3"/>
              </a:rPr>
              <a:t>jp</a:t>
            </a:r>
            <a:r>
              <a:rPr lang="en-US" altLang="ja-JP">
                <a:hlinkClick r:id="rId3"/>
              </a:rPr>
              <a:t>/ai/</a:t>
            </a:r>
            <a:r>
              <a:rPr lang="en-US" altLang="ja-JP" dirty="0">
                <a:hlinkClick r:id="rId3"/>
              </a:rPr>
              <a:t>mi/</a:t>
            </a:r>
            <a:r>
              <a:rPr lang="en-US" altLang="ja-JP" dirty="0" err="1">
                <a:hlinkClick r:id="rId3"/>
              </a:rPr>
              <a:t>index</a:t>
            </a:r>
            <a:r>
              <a:rPr lang="en-US" altLang="ja-JP" err="1">
                <a:hlinkClick r:id="rId3"/>
              </a:rPr>
              <a:t>.</a:t>
            </a:r>
            <a:r>
              <a:rPr lang="en-US" altLang="ja-JP">
                <a:hlinkClick r:id="rId3"/>
              </a:rPr>
              <a:t>html</a:t>
            </a:r>
            <a:endParaRPr lang="en-US" altLang="ja-JP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8-2 </a:t>
            </a:r>
            <a:r>
              <a:rPr lang="ja-JP" altLang="en-US" dirty="0"/>
              <a:t>画像を扱うための</a:t>
            </a:r>
            <a:br>
              <a:rPr lang="en-US" altLang="ja-JP" dirty="0"/>
            </a:br>
            <a:r>
              <a:rPr lang="ja-JP" altLang="en-US" dirty="0"/>
              <a:t>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8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1C058-02DC-48FA-9121-88BB9FE0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画像の畳み込みの応用例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2CB90-8E3B-46C1-8B9B-E081C768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61" y="859091"/>
            <a:ext cx="8461208" cy="5333166"/>
          </a:xfrm>
        </p:spPr>
        <p:txBody>
          <a:bodyPr/>
          <a:lstStyle/>
          <a:p>
            <a:r>
              <a:rPr kumimoji="1" lang="ja-JP" altLang="en-US" dirty="0"/>
              <a:t>人工知能</a:t>
            </a:r>
            <a:r>
              <a:rPr kumimoji="1" lang="ja-JP" altLang="en-US" dirty="0">
                <a:solidFill>
                  <a:srgbClr val="FF0000"/>
                </a:solidFill>
              </a:rPr>
              <a:t>以外</a:t>
            </a:r>
            <a:r>
              <a:rPr kumimoji="1" lang="ja-JP" altLang="en-US" dirty="0"/>
              <a:t>でも，ぼかし，エッジ抽出など</a:t>
            </a:r>
            <a:r>
              <a:rPr kumimoji="1" lang="ja-JP" altLang="en-US" dirty="0">
                <a:solidFill>
                  <a:srgbClr val="FF0000"/>
                </a:solidFill>
              </a:rPr>
              <a:t>さまざまな処理</a:t>
            </a:r>
            <a:r>
              <a:rPr kumimoji="1" lang="ja-JP" altLang="en-US" dirty="0"/>
              <a:t>で，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dirty="0"/>
              <a:t>を使用できる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3E6F71-E0F9-4A6A-AB75-CA2E33F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FB1DCE-2D22-4D01-8315-946ED672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2415001"/>
            <a:ext cx="2439386" cy="24393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7E03CE-E778-4D07-995B-052E8307C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34" y="2415001"/>
            <a:ext cx="2439386" cy="24393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1FE54A-6ED6-4DF7-97B2-7753C7ED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71" y="2415001"/>
            <a:ext cx="2470267" cy="2470267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F47FE8C7-51C8-4B8E-8BD5-C985894B685E}"/>
              </a:ext>
            </a:extLst>
          </p:cNvPr>
          <p:cNvSpPr/>
          <p:nvPr/>
        </p:nvSpPr>
        <p:spPr>
          <a:xfrm>
            <a:off x="2977816" y="3252432"/>
            <a:ext cx="313151" cy="795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B23F45-93E0-4EA1-B5EA-155407DB0D99}"/>
              </a:ext>
            </a:extLst>
          </p:cNvPr>
          <p:cNvSpPr txBox="1"/>
          <p:nvPr/>
        </p:nvSpPr>
        <p:spPr>
          <a:xfrm>
            <a:off x="3561834" y="527345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ぼかし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E55C33-3EE8-484C-8173-A16F776040F3}"/>
              </a:ext>
            </a:extLst>
          </p:cNvPr>
          <p:cNvSpPr txBox="1"/>
          <p:nvPr/>
        </p:nvSpPr>
        <p:spPr>
          <a:xfrm>
            <a:off x="6430567" y="527345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畳み込みによる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エッジ抽出</a:t>
            </a:r>
          </a:p>
        </p:txBody>
      </p:sp>
    </p:spTree>
    <p:extLst>
      <p:ext uri="{BB962C8B-B14F-4D97-AF65-F5344CB8AC3E}">
        <p14:creationId xmlns:p14="http://schemas.microsoft.com/office/powerpoint/2010/main" val="327408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7589" y="6346758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786348" y="879645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畳み込みは，あるデータを</a:t>
            </a:r>
            <a:r>
              <a: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移動しながら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．重ね合わせの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は１つの値になる．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B4BDC0F-9B8C-4E81-9808-D8D71DBF1B1E}"/>
              </a:ext>
            </a:extLst>
          </p:cNvPr>
          <p:cNvSpPr/>
          <p:nvPr/>
        </p:nvSpPr>
        <p:spPr>
          <a:xfrm>
            <a:off x="80867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1C78C3E-348C-44F5-8738-0147566C3E99}"/>
              </a:ext>
            </a:extLst>
          </p:cNvPr>
          <p:cNvSpPr/>
          <p:nvPr/>
        </p:nvSpPr>
        <p:spPr>
          <a:xfrm>
            <a:off x="157656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E0E6880-76DC-4E59-BF85-FC8948B989AD}"/>
              </a:ext>
            </a:extLst>
          </p:cNvPr>
          <p:cNvSpPr/>
          <p:nvPr/>
        </p:nvSpPr>
        <p:spPr>
          <a:xfrm>
            <a:off x="234445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DF5BDB9-0AE7-4943-B4DF-54103A61B247}"/>
              </a:ext>
            </a:extLst>
          </p:cNvPr>
          <p:cNvSpPr/>
          <p:nvPr/>
        </p:nvSpPr>
        <p:spPr>
          <a:xfrm>
            <a:off x="830561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DD9B185-06B8-4E2A-B3F8-D818FED11E15}"/>
              </a:ext>
            </a:extLst>
          </p:cNvPr>
          <p:cNvSpPr/>
          <p:nvPr/>
        </p:nvSpPr>
        <p:spPr>
          <a:xfrm>
            <a:off x="1625810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C980C279-39CE-425A-B682-362680E20733}"/>
              </a:ext>
            </a:extLst>
          </p:cNvPr>
          <p:cNvSpPr/>
          <p:nvPr/>
        </p:nvSpPr>
        <p:spPr>
          <a:xfrm>
            <a:off x="2421059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D46382C4-0A4E-402D-8680-72B567834D82}"/>
              </a:ext>
            </a:extLst>
          </p:cNvPr>
          <p:cNvSpPr/>
          <p:nvPr/>
        </p:nvSpPr>
        <p:spPr>
          <a:xfrm>
            <a:off x="3216308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1DD9EC0-4DFB-4B50-8906-A9E6B794816B}"/>
              </a:ext>
            </a:extLst>
          </p:cNvPr>
          <p:cNvSpPr/>
          <p:nvPr/>
        </p:nvSpPr>
        <p:spPr>
          <a:xfrm>
            <a:off x="401155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BEFFFC23-8C1C-422B-B164-96AC66EF37F3}"/>
              </a:ext>
            </a:extLst>
          </p:cNvPr>
          <p:cNvSpPr/>
          <p:nvPr/>
        </p:nvSpPr>
        <p:spPr>
          <a:xfrm>
            <a:off x="480680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61068BD-6153-4178-9C25-14F0511A93ED}"/>
              </a:ext>
            </a:extLst>
          </p:cNvPr>
          <p:cNvSpPr/>
          <p:nvPr/>
        </p:nvSpPr>
        <p:spPr>
          <a:xfrm>
            <a:off x="5602056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94E0DED-2C76-4AB1-8475-6B11A3FC267F}"/>
              </a:ext>
            </a:extLst>
          </p:cNvPr>
          <p:cNvSpPr/>
          <p:nvPr/>
        </p:nvSpPr>
        <p:spPr>
          <a:xfrm>
            <a:off x="6397305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3D39B14-BE7E-4915-9008-229A53A10295}"/>
              </a:ext>
            </a:extLst>
          </p:cNvPr>
          <p:cNvSpPr/>
          <p:nvPr/>
        </p:nvSpPr>
        <p:spPr>
          <a:xfrm>
            <a:off x="719255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7A9EBF7-7981-4000-9C14-91270FDF1D8C}"/>
              </a:ext>
            </a:extLst>
          </p:cNvPr>
          <p:cNvSpPr/>
          <p:nvPr/>
        </p:nvSpPr>
        <p:spPr>
          <a:xfrm>
            <a:off x="798780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3A3207C-798B-4C94-A4CC-4D6DEA907F89}"/>
              </a:ext>
            </a:extLst>
          </p:cNvPr>
          <p:cNvSpPr/>
          <p:nvPr/>
        </p:nvSpPr>
        <p:spPr>
          <a:xfrm>
            <a:off x="619771" y="2514123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矢印: 右 141">
            <a:extLst>
              <a:ext uri="{FF2B5EF4-FFF2-40B4-BE49-F238E27FC236}">
                <a16:creationId xmlns:a16="http://schemas.microsoft.com/office/drawing/2014/main" id="{6923C160-1769-448A-9DFE-1A964AE2A3BD}"/>
              </a:ext>
            </a:extLst>
          </p:cNvPr>
          <p:cNvSpPr/>
          <p:nvPr/>
        </p:nvSpPr>
        <p:spPr>
          <a:xfrm>
            <a:off x="3204060" y="2266295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962CF3A-FCD0-4513-8C3E-C5388A43BEB7}"/>
              </a:ext>
            </a:extLst>
          </p:cNvPr>
          <p:cNvSpPr txBox="1"/>
          <p:nvPr/>
        </p:nvSpPr>
        <p:spPr>
          <a:xfrm>
            <a:off x="3779502" y="2186792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  <p:sp>
        <p:nvSpPr>
          <p:cNvPr id="144" name="矢印: 下 143">
            <a:extLst>
              <a:ext uri="{FF2B5EF4-FFF2-40B4-BE49-F238E27FC236}">
                <a16:creationId xmlns:a16="http://schemas.microsoft.com/office/drawing/2014/main" id="{DAB6F7A4-953D-4309-9955-4EB1A6FF1422}"/>
              </a:ext>
            </a:extLst>
          </p:cNvPr>
          <p:cNvSpPr/>
          <p:nvPr/>
        </p:nvSpPr>
        <p:spPr>
          <a:xfrm rot="18820398">
            <a:off x="3763312" y="3413278"/>
            <a:ext cx="278767" cy="12209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5" name="矢印: 下 144">
            <a:extLst>
              <a:ext uri="{FF2B5EF4-FFF2-40B4-BE49-F238E27FC236}">
                <a16:creationId xmlns:a16="http://schemas.microsoft.com/office/drawing/2014/main" id="{38385B6A-94E3-48D2-AA1E-D7CA0CF7E474}"/>
              </a:ext>
            </a:extLst>
          </p:cNvPr>
          <p:cNvSpPr/>
          <p:nvPr/>
        </p:nvSpPr>
        <p:spPr>
          <a:xfrm>
            <a:off x="5425320" y="5042907"/>
            <a:ext cx="325098" cy="5890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B49381CA-3701-45EA-A060-D3924CE487C6}"/>
              </a:ext>
            </a:extLst>
          </p:cNvPr>
          <p:cNvSpPr txBox="1"/>
          <p:nvPr/>
        </p:nvSpPr>
        <p:spPr>
          <a:xfrm>
            <a:off x="3934828" y="35593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カーネルと同じ長さに切り出し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384A2273-73B1-4770-89CF-6D9EE8AB8BC2}"/>
              </a:ext>
            </a:extLst>
          </p:cNvPr>
          <p:cNvSpPr/>
          <p:nvPr/>
        </p:nvSpPr>
        <p:spPr>
          <a:xfrm>
            <a:off x="4526242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16817785-ACDC-4B43-B019-989133EA68E5}"/>
              </a:ext>
            </a:extLst>
          </p:cNvPr>
          <p:cNvSpPr/>
          <p:nvPr/>
        </p:nvSpPr>
        <p:spPr>
          <a:xfrm>
            <a:off x="532149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FFA2E66-DE40-4166-90F6-6E9C0B69EBB1}"/>
              </a:ext>
            </a:extLst>
          </p:cNvPr>
          <p:cNvSpPr/>
          <p:nvPr/>
        </p:nvSpPr>
        <p:spPr>
          <a:xfrm>
            <a:off x="611674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3" name="矢印: 下 152">
            <a:extLst>
              <a:ext uri="{FF2B5EF4-FFF2-40B4-BE49-F238E27FC236}">
                <a16:creationId xmlns:a16="http://schemas.microsoft.com/office/drawing/2014/main" id="{AA86A72B-D63E-42D9-8390-7278267CEE33}"/>
              </a:ext>
            </a:extLst>
          </p:cNvPr>
          <p:cNvSpPr/>
          <p:nvPr/>
        </p:nvSpPr>
        <p:spPr>
          <a:xfrm rot="16200000">
            <a:off x="3741862" y="5726501"/>
            <a:ext cx="315362" cy="7678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BE43FAD-4E11-4511-827E-056853CF3130}"/>
              </a:ext>
            </a:extLst>
          </p:cNvPr>
          <p:cNvSpPr txBox="1"/>
          <p:nvPr/>
        </p:nvSpPr>
        <p:spPr>
          <a:xfrm>
            <a:off x="4240711" y="569832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（掛け算と合計）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ADF7B350-9E70-456F-83F7-850952EF47C8}"/>
              </a:ext>
            </a:extLst>
          </p:cNvPr>
          <p:cNvSpPr txBox="1"/>
          <p:nvPr/>
        </p:nvSpPr>
        <p:spPr>
          <a:xfrm>
            <a:off x="520283" y="19584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7FF76D5F-8FA4-426D-8A06-4D6DDD3B6945}"/>
              </a:ext>
            </a:extLst>
          </p:cNvPr>
          <p:cNvSpPr txBox="1"/>
          <p:nvPr/>
        </p:nvSpPr>
        <p:spPr>
          <a:xfrm>
            <a:off x="484733" y="52366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49803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9372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547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3723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0898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8074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5249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2425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5960095" y="1614568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66776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3951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112316" y="17530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29866" y="17434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47416" y="17403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264966" y="17371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3982516" y="17339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700066" y="17307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417616" y="1727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135166" y="17244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6852716" y="17212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7570266" y="17180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700696" y="5128525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86743" y="5382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1911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68700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54899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06471" y="39689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874362" y="3966346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42252" y="39637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0F67891-DB5A-45ED-BD9E-AB9D22C002B6}"/>
              </a:ext>
            </a:extLst>
          </p:cNvPr>
          <p:cNvSpPr txBox="1"/>
          <p:nvPr/>
        </p:nvSpPr>
        <p:spPr>
          <a:xfrm>
            <a:off x="919118" y="451795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1×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0×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731928" y="1474868"/>
            <a:ext cx="2533038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7884" y="1574182"/>
            <a:ext cx="104564" cy="2098229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777F0A-6B3A-402E-8EF2-E4042378A291}"/>
              </a:ext>
            </a:extLst>
          </p:cNvPr>
          <p:cNvSpPr txBox="1"/>
          <p:nvPr/>
        </p:nvSpPr>
        <p:spPr>
          <a:xfrm>
            <a:off x="907272" y="27942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この部分を切り出す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B360F32-096F-4B2E-A38E-E09C8E846F7F}"/>
              </a:ext>
            </a:extLst>
          </p:cNvPr>
          <p:cNvSpPr txBox="1"/>
          <p:nvPr/>
        </p:nvSpPr>
        <p:spPr>
          <a:xfrm>
            <a:off x="756597" y="6174647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重ね合わせの結果：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B489047-D45F-4E5E-8389-CB5076314A55}"/>
              </a:ext>
            </a:extLst>
          </p:cNvPr>
          <p:cNvSpPr txBox="1"/>
          <p:nvPr/>
        </p:nvSpPr>
        <p:spPr>
          <a:xfrm>
            <a:off x="3743920" y="616512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394652-12FF-40BD-9E1B-9400DF424C00}"/>
              </a:ext>
            </a:extLst>
          </p:cNvPr>
          <p:cNvSpPr txBox="1"/>
          <p:nvPr/>
        </p:nvSpPr>
        <p:spPr>
          <a:xfrm>
            <a:off x="254587" y="9753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1FFAC3D-F413-4A20-92F7-32F37904D493}"/>
              </a:ext>
            </a:extLst>
          </p:cNvPr>
          <p:cNvSpPr txBox="1"/>
          <p:nvPr/>
        </p:nvSpPr>
        <p:spPr>
          <a:xfrm>
            <a:off x="186562" y="33019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90053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9883" y="6454832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688553" y="6102351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74600" y="63563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C449303-243A-4170-95C7-ADC9A060EC0D}"/>
              </a:ext>
            </a:extLst>
          </p:cNvPr>
          <p:cNvGrpSpPr/>
          <p:nvPr/>
        </p:nvGrpSpPr>
        <p:grpSpPr>
          <a:xfrm>
            <a:off x="836437" y="2524184"/>
            <a:ext cx="2348812" cy="979991"/>
            <a:chOff x="939876" y="3803765"/>
            <a:chExt cx="2194832" cy="1181160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D5F7D4-729A-4B26-8C50-8B5AB040BE6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91BE09A-763C-4521-ABF3-FB8C4E46B0C7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60F37BF-531D-440E-8E25-324D5BAA813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8A5A401-C3BC-4A64-81BD-0CC42A31BD05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589D5B-36CA-4940-8EDC-C3C75F3441B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C83FEBF-044E-4AD0-AE80-0D27D1FE3B82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0F67891-DB5A-45ED-BD9E-AB9D22C002B6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BF09867-1477-4C1E-BE47-C3ECA379634B}"/>
              </a:ext>
            </a:extLst>
          </p:cNvPr>
          <p:cNvGrpSpPr/>
          <p:nvPr/>
        </p:nvGrpSpPr>
        <p:grpSpPr>
          <a:xfrm>
            <a:off x="1604381" y="3542049"/>
            <a:ext cx="2303671" cy="1048136"/>
            <a:chOff x="939876" y="3803765"/>
            <a:chExt cx="2152650" cy="1263293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3A76F50D-E390-4653-8B37-19868AF3FC3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CAC14A1F-4822-43A1-B386-7BD25DA40B53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7F2ECFD-33D0-40F7-941B-DC9EDF3F02B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D339CB3-1A0C-4457-B6DF-871B42FB0D4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3C6F74A-5C3D-4E47-9FD9-91453DF04AE3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D8EC3AE-99AC-4668-A20A-A9A073021C2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3E3725D-6740-48B6-982D-D2B7D74A816A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7861844-5AFF-4395-B03D-F1593E61B4CD}"/>
              </a:ext>
            </a:extLst>
          </p:cNvPr>
          <p:cNvGrpSpPr/>
          <p:nvPr/>
        </p:nvGrpSpPr>
        <p:grpSpPr>
          <a:xfrm>
            <a:off x="2372325" y="4559912"/>
            <a:ext cx="2348812" cy="979991"/>
            <a:chOff x="939876" y="3803765"/>
            <a:chExt cx="2194832" cy="1181160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6674583-41E0-4968-9D16-9291A79CBDE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1B0AC8A4-2009-45AB-8A8E-96F50741201F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C396F52B-0F15-4FEF-A913-E7C2A5C906C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0293DBA-FD0D-46A1-8F2F-08CABCAE017B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F824BAF-E51E-4C5E-AEB1-CF7C921A579F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16A8BA78-0401-4CE6-B8B7-3C33BAEF068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C5C5825-B7C0-45FD-BE31-26960F8F21F8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7" name="矢印: 下 66">
            <a:extLst>
              <a:ext uri="{FF2B5EF4-FFF2-40B4-BE49-F238E27FC236}">
                <a16:creationId xmlns:a16="http://schemas.microsoft.com/office/drawing/2014/main" id="{3E948EDC-F9B3-4DC1-B84B-6E1E7AF36578}"/>
              </a:ext>
            </a:extLst>
          </p:cNvPr>
          <p:cNvSpPr/>
          <p:nvPr/>
        </p:nvSpPr>
        <p:spPr>
          <a:xfrm>
            <a:off x="2473523" y="6090227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8857651-FEC8-401C-B70B-3E8D3FE83832}"/>
              </a:ext>
            </a:extLst>
          </p:cNvPr>
          <p:cNvSpPr txBox="1"/>
          <p:nvPr/>
        </p:nvSpPr>
        <p:spPr>
          <a:xfrm>
            <a:off x="2559571" y="6344227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矢印: 下 68">
            <a:extLst>
              <a:ext uri="{FF2B5EF4-FFF2-40B4-BE49-F238E27FC236}">
                <a16:creationId xmlns:a16="http://schemas.microsoft.com/office/drawing/2014/main" id="{382238D1-4461-4CA0-AFCC-0799FB10968B}"/>
              </a:ext>
            </a:extLst>
          </p:cNvPr>
          <p:cNvSpPr/>
          <p:nvPr/>
        </p:nvSpPr>
        <p:spPr>
          <a:xfrm>
            <a:off x="3258493" y="60781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1646681-B8A2-4307-ACEC-C94D416520A6}"/>
              </a:ext>
            </a:extLst>
          </p:cNvPr>
          <p:cNvSpPr txBox="1"/>
          <p:nvPr/>
        </p:nvSpPr>
        <p:spPr>
          <a:xfrm>
            <a:off x="3344541" y="63321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811750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06999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402248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197497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99274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78799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583245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6378494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717374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96899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005778" y="10503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01027" y="10407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96276" y="10376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391526" y="10344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4186775" y="10312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982024" y="10280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777273" y="10249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572523" y="10217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7367772" y="10185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8163021" y="10153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584200" y="772160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1817" y="75787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65DD2EFC-A128-4312-8FE4-2445BC2DA5C6}"/>
              </a:ext>
            </a:extLst>
          </p:cNvPr>
          <p:cNvSpPr/>
          <p:nvPr/>
        </p:nvSpPr>
        <p:spPr>
          <a:xfrm rot="5400000">
            <a:off x="2783225" y="961839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右大かっこ 39">
            <a:extLst>
              <a:ext uri="{FF2B5EF4-FFF2-40B4-BE49-F238E27FC236}">
                <a16:creationId xmlns:a16="http://schemas.microsoft.com/office/drawing/2014/main" id="{87F808BE-F61B-4BB8-AD99-4B0852657913}"/>
              </a:ext>
            </a:extLst>
          </p:cNvPr>
          <p:cNvSpPr/>
          <p:nvPr/>
        </p:nvSpPr>
        <p:spPr>
          <a:xfrm rot="5400000">
            <a:off x="3584633" y="1165806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右大かっこ 70">
            <a:extLst>
              <a:ext uri="{FF2B5EF4-FFF2-40B4-BE49-F238E27FC236}">
                <a16:creationId xmlns:a16="http://schemas.microsoft.com/office/drawing/2014/main" id="{95C3C129-7256-4981-85B0-7210F6596BAF}"/>
              </a:ext>
            </a:extLst>
          </p:cNvPr>
          <p:cNvSpPr/>
          <p:nvPr/>
        </p:nvSpPr>
        <p:spPr>
          <a:xfrm rot="5400000">
            <a:off x="4307253" y="779811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右大かっこ 71">
            <a:extLst>
              <a:ext uri="{FF2B5EF4-FFF2-40B4-BE49-F238E27FC236}">
                <a16:creationId xmlns:a16="http://schemas.microsoft.com/office/drawing/2014/main" id="{6A511C51-8BC1-4FD4-AD4C-665341ED0027}"/>
              </a:ext>
            </a:extLst>
          </p:cNvPr>
          <p:cNvSpPr/>
          <p:nvPr/>
        </p:nvSpPr>
        <p:spPr>
          <a:xfrm rot="5400000">
            <a:off x="5108661" y="983778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右大かっこ 72">
            <a:extLst>
              <a:ext uri="{FF2B5EF4-FFF2-40B4-BE49-F238E27FC236}">
                <a16:creationId xmlns:a16="http://schemas.microsoft.com/office/drawing/2014/main" id="{83C8BF7B-FFC5-4212-A580-4B59ED582A8C}"/>
              </a:ext>
            </a:extLst>
          </p:cNvPr>
          <p:cNvSpPr/>
          <p:nvPr/>
        </p:nvSpPr>
        <p:spPr>
          <a:xfrm rot="5400000">
            <a:off x="5910069" y="11877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右大かっこ 73">
            <a:extLst>
              <a:ext uri="{FF2B5EF4-FFF2-40B4-BE49-F238E27FC236}">
                <a16:creationId xmlns:a16="http://schemas.microsoft.com/office/drawing/2014/main" id="{A493AA3B-EE51-4B5B-9194-FF477A827CE7}"/>
              </a:ext>
            </a:extLst>
          </p:cNvPr>
          <p:cNvSpPr/>
          <p:nvPr/>
        </p:nvSpPr>
        <p:spPr>
          <a:xfrm rot="5400000">
            <a:off x="6675436" y="7760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右大かっこ 74">
            <a:extLst>
              <a:ext uri="{FF2B5EF4-FFF2-40B4-BE49-F238E27FC236}">
                <a16:creationId xmlns:a16="http://schemas.microsoft.com/office/drawing/2014/main" id="{6C4B48FF-8506-4626-A205-F5707010A898}"/>
              </a:ext>
            </a:extLst>
          </p:cNvPr>
          <p:cNvSpPr/>
          <p:nvPr/>
        </p:nvSpPr>
        <p:spPr>
          <a:xfrm rot="5400000">
            <a:off x="7476844" y="98001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205AC855-A21E-4697-89C5-1CA7467E5C42}"/>
              </a:ext>
            </a:extLst>
          </p:cNvPr>
          <p:cNvGrpSpPr/>
          <p:nvPr/>
        </p:nvGrpSpPr>
        <p:grpSpPr>
          <a:xfrm>
            <a:off x="3293493" y="2524185"/>
            <a:ext cx="2303671" cy="1048136"/>
            <a:chOff x="939876" y="3803765"/>
            <a:chExt cx="2152650" cy="1263293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20526B4C-425C-498F-9FCC-E491186924D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9B06FE8C-8F27-4552-BAB0-ABADBCAA7360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4C8587E1-36B8-4812-8DE7-5F648F54C660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53E0696-7649-4AE8-B090-02138319E59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8E13654C-274C-460C-AFD6-67D920604F57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C52D02DA-AE77-4423-A91A-C7E66EF2295D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9877F54-8809-44AE-9600-50ED272B6CE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36A1D859-AEBE-40D6-B74C-B698311B3473}"/>
              </a:ext>
            </a:extLst>
          </p:cNvPr>
          <p:cNvGrpSpPr/>
          <p:nvPr/>
        </p:nvGrpSpPr>
        <p:grpSpPr>
          <a:xfrm>
            <a:off x="4061437" y="3542049"/>
            <a:ext cx="2303671" cy="1048136"/>
            <a:chOff x="939876" y="3803765"/>
            <a:chExt cx="2152650" cy="1263293"/>
          </a:xfrm>
        </p:grpSpPr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F923BCEE-A260-4FED-A9F3-52356374F77B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9EE15DA-4395-44A3-9DBF-B4C7047F994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6760679-3F5F-4C28-BD58-71228A0C1A5F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D07310BE-2D44-425B-A9E0-7746B4CC2D3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D878647-BA99-4F71-ABC4-B9B4105B009B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E9C753E6-89C5-4A9F-BCBE-FA4B955478C1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B254091-A45E-43BB-9605-550079176247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0×0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542AFA5-0CE4-4339-849A-270288BF4953}"/>
              </a:ext>
            </a:extLst>
          </p:cNvPr>
          <p:cNvGrpSpPr/>
          <p:nvPr/>
        </p:nvGrpSpPr>
        <p:grpSpPr>
          <a:xfrm>
            <a:off x="4829381" y="4559913"/>
            <a:ext cx="2303671" cy="1048136"/>
            <a:chOff x="939876" y="3803765"/>
            <a:chExt cx="2152650" cy="1263293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14401661-2143-48A5-8815-B6B59EE94C30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1870EA86-7D5B-47B6-A1F1-E280EDDE32A9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D622DD9A-E474-47C9-BFAE-F35CECCA257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D682E3E-3C2B-4163-89F1-BCA3CBF59F9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8C8B8448-54E7-45C4-8064-A9FF6F23736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C26CAB8E-5938-445D-9C16-D29BB9D9A33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246CFA4-F189-4060-B20A-AB12E3E66F3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594CE1F8-CA7A-47D1-85A1-CAAF7662BABD}"/>
              </a:ext>
            </a:extLst>
          </p:cNvPr>
          <p:cNvGrpSpPr/>
          <p:nvPr/>
        </p:nvGrpSpPr>
        <p:grpSpPr>
          <a:xfrm>
            <a:off x="5662529" y="2517162"/>
            <a:ext cx="2303671" cy="1048136"/>
            <a:chOff x="939876" y="3803765"/>
            <a:chExt cx="2152650" cy="1263293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442EDD18-80D2-45ED-8CE2-8BFD994E44C8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004D6E4-E792-42D1-BBAB-7340A3911C6A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F85FDEB0-7CBB-4A6B-9544-9A34B73EFF3B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C5BFFF6-05D2-408D-91C0-2CD5DD9712C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3833A0A5-FBDD-4DD8-8541-AA209228F48D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C8D2EAE-EF43-4AD6-B655-978E429254F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27EB77E-484F-47C0-8352-602402FFC67C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1×1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3B560C2B-63C3-4B1F-B8F3-908D9DC4DA3B}"/>
              </a:ext>
            </a:extLst>
          </p:cNvPr>
          <p:cNvGrpSpPr/>
          <p:nvPr/>
        </p:nvGrpSpPr>
        <p:grpSpPr>
          <a:xfrm>
            <a:off x="6430473" y="3535026"/>
            <a:ext cx="2303671" cy="1048136"/>
            <a:chOff x="939876" y="3803765"/>
            <a:chExt cx="2152650" cy="1263293"/>
          </a:xfrm>
        </p:grpSpPr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55FDEE15-25A3-40C5-8B84-B86A80AC8FC7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BECDD497-5ABA-410A-9BC3-FA98A52D666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D9818B4D-0B3A-4DD5-BD66-288A63FBEFDD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A93D810-90EE-4ED3-8A0A-B26A314899E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A622BFB-92EC-45E3-9F23-4421417452A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0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1AF7C78D-735E-49F1-BC78-45B38EC65645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50A90AEA-531D-4545-BB88-67351F23A045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1×1    1×0    0×1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6" name="矢印: 下 115">
            <a:extLst>
              <a:ext uri="{FF2B5EF4-FFF2-40B4-BE49-F238E27FC236}">
                <a16:creationId xmlns:a16="http://schemas.microsoft.com/office/drawing/2014/main" id="{6D1BAA5B-727D-4D7A-B2AE-68544206F0CF}"/>
              </a:ext>
            </a:extLst>
          </p:cNvPr>
          <p:cNvSpPr/>
          <p:nvPr/>
        </p:nvSpPr>
        <p:spPr>
          <a:xfrm>
            <a:off x="4101408" y="60806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1D0E2535-C6CC-4437-8E2C-B56DFF782A5F}"/>
              </a:ext>
            </a:extLst>
          </p:cNvPr>
          <p:cNvSpPr txBox="1"/>
          <p:nvPr/>
        </p:nvSpPr>
        <p:spPr>
          <a:xfrm>
            <a:off x="4187456" y="63346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8" name="矢印: 下 117">
            <a:extLst>
              <a:ext uri="{FF2B5EF4-FFF2-40B4-BE49-F238E27FC236}">
                <a16:creationId xmlns:a16="http://schemas.microsoft.com/office/drawing/2014/main" id="{1E43461B-E608-4072-BA21-E49BA027BC19}"/>
              </a:ext>
            </a:extLst>
          </p:cNvPr>
          <p:cNvSpPr/>
          <p:nvPr/>
        </p:nvSpPr>
        <p:spPr>
          <a:xfrm>
            <a:off x="4886378" y="608122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4AEC3585-43E0-4010-8282-815D227D50CC}"/>
              </a:ext>
            </a:extLst>
          </p:cNvPr>
          <p:cNvSpPr txBox="1"/>
          <p:nvPr/>
        </p:nvSpPr>
        <p:spPr>
          <a:xfrm>
            <a:off x="4972426" y="632252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矢印: 下 119">
            <a:extLst>
              <a:ext uri="{FF2B5EF4-FFF2-40B4-BE49-F238E27FC236}">
                <a16:creationId xmlns:a16="http://schemas.microsoft.com/office/drawing/2014/main" id="{689F4F0F-7B27-46F5-9F53-D9F9C6523C5E}"/>
              </a:ext>
            </a:extLst>
          </p:cNvPr>
          <p:cNvSpPr/>
          <p:nvPr/>
        </p:nvSpPr>
        <p:spPr>
          <a:xfrm>
            <a:off x="5731607" y="60844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A4738E0D-4421-4D22-83D8-233DD6543435}"/>
              </a:ext>
            </a:extLst>
          </p:cNvPr>
          <p:cNvSpPr txBox="1"/>
          <p:nvPr/>
        </p:nvSpPr>
        <p:spPr>
          <a:xfrm>
            <a:off x="5817655" y="63384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矢印: 下 121">
            <a:extLst>
              <a:ext uri="{FF2B5EF4-FFF2-40B4-BE49-F238E27FC236}">
                <a16:creationId xmlns:a16="http://schemas.microsoft.com/office/drawing/2014/main" id="{360A4186-98FA-42D6-BEDE-17DFB60DF1D5}"/>
              </a:ext>
            </a:extLst>
          </p:cNvPr>
          <p:cNvSpPr/>
          <p:nvPr/>
        </p:nvSpPr>
        <p:spPr>
          <a:xfrm>
            <a:off x="6574522" y="60870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D748FA2B-E5DD-4A9C-8272-1BBAD01E612E}"/>
              </a:ext>
            </a:extLst>
          </p:cNvPr>
          <p:cNvSpPr txBox="1"/>
          <p:nvPr/>
        </p:nvSpPr>
        <p:spPr>
          <a:xfrm>
            <a:off x="6660570" y="63410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4" name="矢印: 下 123">
            <a:extLst>
              <a:ext uri="{FF2B5EF4-FFF2-40B4-BE49-F238E27FC236}">
                <a16:creationId xmlns:a16="http://schemas.microsoft.com/office/drawing/2014/main" id="{7FA23360-9A20-4CA0-BAD2-187F001B9FF8}"/>
              </a:ext>
            </a:extLst>
          </p:cNvPr>
          <p:cNvSpPr/>
          <p:nvPr/>
        </p:nvSpPr>
        <p:spPr>
          <a:xfrm>
            <a:off x="7359492" y="608757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90DEF97E-8470-4027-BA29-F620EA2ABE67}"/>
              </a:ext>
            </a:extLst>
          </p:cNvPr>
          <p:cNvSpPr txBox="1"/>
          <p:nvPr/>
        </p:nvSpPr>
        <p:spPr>
          <a:xfrm>
            <a:off x="7445540" y="632887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3C11C7-5AAC-4E89-9B7D-895AE2B6A5A8}"/>
              </a:ext>
            </a:extLst>
          </p:cNvPr>
          <p:cNvSpPr/>
          <p:nvPr/>
        </p:nvSpPr>
        <p:spPr>
          <a:xfrm>
            <a:off x="3185249" y="539730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6CC7AD-FCF4-4266-8A13-745F879D2DD1}"/>
              </a:ext>
            </a:extLst>
          </p:cNvPr>
          <p:cNvSpPr txBox="1"/>
          <p:nvPr/>
        </p:nvSpPr>
        <p:spPr>
          <a:xfrm>
            <a:off x="3760691" y="460227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移動</a:t>
            </a:r>
          </a:p>
        </p:txBody>
      </p:sp>
    </p:spTree>
    <p:extLst>
      <p:ext uri="{BB962C8B-B14F-4D97-AF65-F5344CB8AC3E}">
        <p14:creationId xmlns:p14="http://schemas.microsoft.com/office/powerpoint/2010/main" val="73213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4879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71668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84573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36145" y="41696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904036" y="4167022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71926" y="416438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643521" y="939272"/>
            <a:ext cx="880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特定のパターンに強く反応する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」働きがある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例：縦線を検出するための畳み込み＝縦線に強く反応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31DE20D8-EDFF-418B-9F25-E70BB46DD6C4}"/>
              </a:ext>
            </a:extLst>
          </p:cNvPr>
          <p:cNvSpPr/>
          <p:nvPr/>
        </p:nvSpPr>
        <p:spPr>
          <a:xfrm>
            <a:off x="1758068" y="5125097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D6C456D-A94A-424D-96D6-D57CDDC76B37}"/>
              </a:ext>
            </a:extLst>
          </p:cNvPr>
          <p:cNvSpPr txBox="1"/>
          <p:nvPr/>
        </p:nvSpPr>
        <p:spPr>
          <a:xfrm>
            <a:off x="1844115" y="53790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9776DC67-B8FA-48B4-ADCF-C7FD96217708}"/>
              </a:ext>
            </a:extLst>
          </p:cNvPr>
          <p:cNvSpPr/>
          <p:nvPr/>
        </p:nvSpPr>
        <p:spPr>
          <a:xfrm>
            <a:off x="2543038" y="511297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777E6F-619D-4C2E-965A-BFF9CFE8CAA0}"/>
              </a:ext>
            </a:extLst>
          </p:cNvPr>
          <p:cNvSpPr txBox="1"/>
          <p:nvPr/>
        </p:nvSpPr>
        <p:spPr>
          <a:xfrm>
            <a:off x="2629086" y="536697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551CB173-761E-4EFF-928E-0B07900B621D}"/>
              </a:ext>
            </a:extLst>
          </p:cNvPr>
          <p:cNvSpPr/>
          <p:nvPr/>
        </p:nvSpPr>
        <p:spPr>
          <a:xfrm>
            <a:off x="3328008" y="51008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37699D-3EB1-4701-B8EF-2453DA80352F}"/>
              </a:ext>
            </a:extLst>
          </p:cNvPr>
          <p:cNvSpPr txBox="1"/>
          <p:nvPr/>
        </p:nvSpPr>
        <p:spPr>
          <a:xfrm>
            <a:off x="3414056" y="53548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矢印: 下 44">
            <a:extLst>
              <a:ext uri="{FF2B5EF4-FFF2-40B4-BE49-F238E27FC236}">
                <a16:creationId xmlns:a16="http://schemas.microsoft.com/office/drawing/2014/main" id="{A6EFBAFE-1861-46C6-ABE7-61211791C4E4}"/>
              </a:ext>
            </a:extLst>
          </p:cNvPr>
          <p:cNvSpPr/>
          <p:nvPr/>
        </p:nvSpPr>
        <p:spPr>
          <a:xfrm>
            <a:off x="4170923" y="51033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3425895-2E0E-4BD8-9DD9-57A01F6AB3E6}"/>
              </a:ext>
            </a:extLst>
          </p:cNvPr>
          <p:cNvSpPr txBox="1"/>
          <p:nvPr/>
        </p:nvSpPr>
        <p:spPr>
          <a:xfrm>
            <a:off x="4256971" y="53573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2E14915A-EC21-4CB7-826D-6B8E855D5F18}"/>
              </a:ext>
            </a:extLst>
          </p:cNvPr>
          <p:cNvSpPr/>
          <p:nvPr/>
        </p:nvSpPr>
        <p:spPr>
          <a:xfrm>
            <a:off x="4955893" y="510397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8D9FF4D-A2FE-41F0-870E-BAFFD4CB368B}"/>
              </a:ext>
            </a:extLst>
          </p:cNvPr>
          <p:cNvSpPr txBox="1"/>
          <p:nvPr/>
        </p:nvSpPr>
        <p:spPr>
          <a:xfrm>
            <a:off x="5041941" y="534527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DF70CBDE-D33D-458B-A678-876DBAB4CF31}"/>
              </a:ext>
            </a:extLst>
          </p:cNvPr>
          <p:cNvSpPr/>
          <p:nvPr/>
        </p:nvSpPr>
        <p:spPr>
          <a:xfrm>
            <a:off x="5801122" y="51071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05F6481-8BEB-4249-97D9-F1CBDA23CB1E}"/>
              </a:ext>
            </a:extLst>
          </p:cNvPr>
          <p:cNvSpPr txBox="1"/>
          <p:nvPr/>
        </p:nvSpPr>
        <p:spPr>
          <a:xfrm>
            <a:off x="5887170" y="53611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矢印: 下 50">
            <a:extLst>
              <a:ext uri="{FF2B5EF4-FFF2-40B4-BE49-F238E27FC236}">
                <a16:creationId xmlns:a16="http://schemas.microsoft.com/office/drawing/2014/main" id="{7EE8D5EC-303E-44D2-9729-152898CE5405}"/>
              </a:ext>
            </a:extLst>
          </p:cNvPr>
          <p:cNvSpPr/>
          <p:nvPr/>
        </p:nvSpPr>
        <p:spPr>
          <a:xfrm>
            <a:off x="6644037" y="51097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0E285A3-6CDF-4FD0-BE33-CF73FE5BA549}"/>
              </a:ext>
            </a:extLst>
          </p:cNvPr>
          <p:cNvSpPr txBox="1"/>
          <p:nvPr/>
        </p:nvSpPr>
        <p:spPr>
          <a:xfrm>
            <a:off x="6730085" y="53637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0017769-712A-4BE6-986C-6EE6BC1D2F38}"/>
              </a:ext>
            </a:extLst>
          </p:cNvPr>
          <p:cNvSpPr/>
          <p:nvPr/>
        </p:nvSpPr>
        <p:spPr>
          <a:xfrm>
            <a:off x="7429007" y="511032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A6AD541-87FB-436D-9DF8-A15F62D9718A}"/>
              </a:ext>
            </a:extLst>
          </p:cNvPr>
          <p:cNvSpPr txBox="1"/>
          <p:nvPr/>
        </p:nvSpPr>
        <p:spPr>
          <a:xfrm>
            <a:off x="7515055" y="535162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D68FA8B-B1CF-44C7-8BB3-384076D3A79D}"/>
              </a:ext>
            </a:extLst>
          </p:cNvPr>
          <p:cNvSpPr/>
          <p:nvPr/>
        </p:nvSpPr>
        <p:spPr>
          <a:xfrm>
            <a:off x="949771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B3BFEF4-6637-424C-A8E0-40BC56F0E37D}"/>
              </a:ext>
            </a:extLst>
          </p:cNvPr>
          <p:cNvSpPr/>
          <p:nvPr/>
        </p:nvSpPr>
        <p:spPr>
          <a:xfrm>
            <a:off x="1745020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FA86719-4E77-4F77-982B-18DCBF153498}"/>
              </a:ext>
            </a:extLst>
          </p:cNvPr>
          <p:cNvSpPr/>
          <p:nvPr/>
        </p:nvSpPr>
        <p:spPr>
          <a:xfrm>
            <a:off x="2540269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0E9DB31-E234-454E-BD82-EC299EB03DB4}"/>
              </a:ext>
            </a:extLst>
          </p:cNvPr>
          <p:cNvSpPr/>
          <p:nvPr/>
        </p:nvSpPr>
        <p:spPr>
          <a:xfrm>
            <a:off x="3335518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AC7F418-5A89-44D7-BA14-601D0C456A77}"/>
              </a:ext>
            </a:extLst>
          </p:cNvPr>
          <p:cNvSpPr/>
          <p:nvPr/>
        </p:nvSpPr>
        <p:spPr>
          <a:xfrm>
            <a:off x="4130767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DB20790-79BA-4AEC-8AB7-51044CD01544}"/>
              </a:ext>
            </a:extLst>
          </p:cNvPr>
          <p:cNvSpPr/>
          <p:nvPr/>
        </p:nvSpPr>
        <p:spPr>
          <a:xfrm>
            <a:off x="492601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85DA1C8-C6DF-48DA-8F98-ECB87093FCBA}"/>
              </a:ext>
            </a:extLst>
          </p:cNvPr>
          <p:cNvSpPr/>
          <p:nvPr/>
        </p:nvSpPr>
        <p:spPr>
          <a:xfrm>
            <a:off x="572126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28C42F7-61A2-4A3A-9662-D899C1B1F87C}"/>
              </a:ext>
            </a:extLst>
          </p:cNvPr>
          <p:cNvSpPr/>
          <p:nvPr/>
        </p:nvSpPr>
        <p:spPr>
          <a:xfrm>
            <a:off x="6516515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CF796EF-A85F-4E56-88B0-6A839BF36FAE}"/>
              </a:ext>
            </a:extLst>
          </p:cNvPr>
          <p:cNvSpPr/>
          <p:nvPr/>
        </p:nvSpPr>
        <p:spPr>
          <a:xfrm>
            <a:off x="731176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A0847721-996D-4332-81CC-990C67553E0A}"/>
              </a:ext>
            </a:extLst>
          </p:cNvPr>
          <p:cNvSpPr/>
          <p:nvPr/>
        </p:nvSpPr>
        <p:spPr>
          <a:xfrm>
            <a:off x="810701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E4734D9-9CBA-4768-90F1-EE537C4CE237}"/>
              </a:ext>
            </a:extLst>
          </p:cNvPr>
          <p:cNvSpPr txBox="1"/>
          <p:nvPr/>
        </p:nvSpPr>
        <p:spPr>
          <a:xfrm>
            <a:off x="1143799" y="280654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D4246F4-256A-4E5F-88E2-7A295CFC9039}"/>
              </a:ext>
            </a:extLst>
          </p:cNvPr>
          <p:cNvSpPr txBox="1"/>
          <p:nvPr/>
        </p:nvSpPr>
        <p:spPr>
          <a:xfrm>
            <a:off x="1939048" y="27938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26E14A7-17B1-499D-BF01-8411F2F3032A}"/>
              </a:ext>
            </a:extLst>
          </p:cNvPr>
          <p:cNvSpPr txBox="1"/>
          <p:nvPr/>
        </p:nvSpPr>
        <p:spPr>
          <a:xfrm>
            <a:off x="273429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D8BB21B-54EC-4AD9-AAA2-37A611C68D87}"/>
              </a:ext>
            </a:extLst>
          </p:cNvPr>
          <p:cNvSpPr txBox="1"/>
          <p:nvPr/>
        </p:nvSpPr>
        <p:spPr>
          <a:xfrm>
            <a:off x="352954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6868180-691A-4197-B8D3-30AA53BCAA7D}"/>
              </a:ext>
            </a:extLst>
          </p:cNvPr>
          <p:cNvSpPr txBox="1"/>
          <p:nvPr/>
        </p:nvSpPr>
        <p:spPr>
          <a:xfrm>
            <a:off x="4324796" y="278749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6E92FC9-9EF5-4FC9-A1E6-1491B71A8192}"/>
              </a:ext>
            </a:extLst>
          </p:cNvPr>
          <p:cNvSpPr txBox="1"/>
          <p:nvPr/>
        </p:nvSpPr>
        <p:spPr>
          <a:xfrm>
            <a:off x="5120045" y="27843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828A3AE-67BA-4CEE-A710-75E8916B8717}"/>
              </a:ext>
            </a:extLst>
          </p:cNvPr>
          <p:cNvSpPr txBox="1"/>
          <p:nvPr/>
        </p:nvSpPr>
        <p:spPr>
          <a:xfrm>
            <a:off x="5915294" y="27811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AEF1F4D-6F11-472C-A6F5-0938B7E1454B}"/>
              </a:ext>
            </a:extLst>
          </p:cNvPr>
          <p:cNvSpPr txBox="1"/>
          <p:nvPr/>
        </p:nvSpPr>
        <p:spPr>
          <a:xfrm>
            <a:off x="6710544" y="27779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CBBDE65-7853-4812-8475-E50AB5BF351B}"/>
              </a:ext>
            </a:extLst>
          </p:cNvPr>
          <p:cNvSpPr txBox="1"/>
          <p:nvPr/>
        </p:nvSpPr>
        <p:spPr>
          <a:xfrm>
            <a:off x="7505793" y="27747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BB23170-FA10-48A6-8658-18C3E4785823}"/>
              </a:ext>
            </a:extLst>
          </p:cNvPr>
          <p:cNvSpPr txBox="1"/>
          <p:nvPr/>
        </p:nvSpPr>
        <p:spPr>
          <a:xfrm>
            <a:off x="8301042" y="27716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8E28E6-9B4A-4EE9-BD66-4B59C5CE5618}"/>
              </a:ext>
            </a:extLst>
          </p:cNvPr>
          <p:cNvGrpSpPr/>
          <p:nvPr/>
        </p:nvGrpSpPr>
        <p:grpSpPr>
          <a:xfrm>
            <a:off x="1619297" y="5379097"/>
            <a:ext cx="6487716" cy="781050"/>
            <a:chOff x="1619297" y="5379097"/>
            <a:chExt cx="6290039" cy="781050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0FFD3CF3-D507-4F1C-AE9A-E78863D330B2}"/>
                </a:ext>
              </a:extLst>
            </p:cNvPr>
            <p:cNvSpPr/>
            <p:nvPr/>
          </p:nvSpPr>
          <p:spPr>
            <a:xfrm>
              <a:off x="161929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8D4EE26-91A2-4B38-B96C-916F25C4DAD2}"/>
                </a:ext>
              </a:extLst>
            </p:cNvPr>
            <p:cNvSpPr/>
            <p:nvPr/>
          </p:nvSpPr>
          <p:spPr>
            <a:xfrm>
              <a:off x="240426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1BD8BD3F-F7A5-4AED-8C1F-B8F4F4A2A2E4}"/>
                </a:ext>
              </a:extLst>
            </p:cNvPr>
            <p:cNvSpPr/>
            <p:nvPr/>
          </p:nvSpPr>
          <p:spPr>
            <a:xfrm>
              <a:off x="318923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98ABADC-4E04-4720-97F3-F4ED48130D48}"/>
                </a:ext>
              </a:extLst>
            </p:cNvPr>
            <p:cNvSpPr/>
            <p:nvPr/>
          </p:nvSpPr>
          <p:spPr>
            <a:xfrm>
              <a:off x="397420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5E1CC6DD-3ED8-4518-A85F-FADCC59F1B30}"/>
                </a:ext>
              </a:extLst>
            </p:cNvPr>
            <p:cNvSpPr/>
            <p:nvPr/>
          </p:nvSpPr>
          <p:spPr>
            <a:xfrm>
              <a:off x="475917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3E9B719-0575-4696-9EDA-9CAA630A7A63}"/>
                </a:ext>
              </a:extLst>
            </p:cNvPr>
            <p:cNvSpPr/>
            <p:nvPr/>
          </p:nvSpPr>
          <p:spPr>
            <a:xfrm>
              <a:off x="554414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CFD26F68-D0B4-41DB-969B-96AAB128C1E8}"/>
                </a:ext>
              </a:extLst>
            </p:cNvPr>
            <p:cNvSpPr/>
            <p:nvPr/>
          </p:nvSpPr>
          <p:spPr>
            <a:xfrm>
              <a:off x="632911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86D4F403-B8E9-4D05-BFF7-B6BC5585A397}"/>
                </a:ext>
              </a:extLst>
            </p:cNvPr>
            <p:cNvSpPr/>
            <p:nvPr/>
          </p:nvSpPr>
          <p:spPr>
            <a:xfrm>
              <a:off x="711408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058D9-66E3-4870-ACE5-0C623F25BEDB}"/>
              </a:ext>
            </a:extLst>
          </p:cNvPr>
          <p:cNvSpPr txBox="1"/>
          <p:nvPr/>
        </p:nvSpPr>
        <p:spPr>
          <a:xfrm>
            <a:off x="3548068" y="62931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DCB2912F-8067-4F1D-A7D5-3B46FDBC3E10}"/>
              </a:ext>
            </a:extLst>
          </p:cNvPr>
          <p:cNvSpPr/>
          <p:nvPr/>
        </p:nvSpPr>
        <p:spPr>
          <a:xfrm>
            <a:off x="2471777" y="5448727"/>
            <a:ext cx="685378" cy="602823"/>
          </a:xfrm>
          <a:custGeom>
            <a:avLst/>
            <a:gdLst>
              <a:gd name="connsiteX0" fmla="*/ 455573 w 685378"/>
              <a:gd name="connsiteY0" fmla="*/ 602823 h 602823"/>
              <a:gd name="connsiteX1" fmla="*/ 360323 w 685378"/>
              <a:gd name="connsiteY1" fmla="*/ 577423 h 602823"/>
              <a:gd name="connsiteX2" fmla="*/ 258723 w 685378"/>
              <a:gd name="connsiteY2" fmla="*/ 558373 h 602823"/>
              <a:gd name="connsiteX3" fmla="*/ 195223 w 685378"/>
              <a:gd name="connsiteY3" fmla="*/ 532973 h 602823"/>
              <a:gd name="connsiteX4" fmla="*/ 176173 w 685378"/>
              <a:gd name="connsiteY4" fmla="*/ 520273 h 602823"/>
              <a:gd name="connsiteX5" fmla="*/ 119023 w 685378"/>
              <a:gd name="connsiteY5" fmla="*/ 501223 h 602823"/>
              <a:gd name="connsiteX6" fmla="*/ 61873 w 685378"/>
              <a:gd name="connsiteY6" fmla="*/ 456773 h 602823"/>
              <a:gd name="connsiteX7" fmla="*/ 42823 w 685378"/>
              <a:gd name="connsiteY7" fmla="*/ 444073 h 602823"/>
              <a:gd name="connsiteX8" fmla="*/ 17423 w 685378"/>
              <a:gd name="connsiteY8" fmla="*/ 418673 h 602823"/>
              <a:gd name="connsiteX9" fmla="*/ 11073 w 685378"/>
              <a:gd name="connsiteY9" fmla="*/ 298023 h 602823"/>
              <a:gd name="connsiteX10" fmla="*/ 30123 w 685378"/>
              <a:gd name="connsiteY10" fmla="*/ 278973 h 602823"/>
              <a:gd name="connsiteX11" fmla="*/ 55523 w 685378"/>
              <a:gd name="connsiteY11" fmla="*/ 221823 h 602823"/>
              <a:gd name="connsiteX12" fmla="*/ 68223 w 685378"/>
              <a:gd name="connsiteY12" fmla="*/ 196423 h 602823"/>
              <a:gd name="connsiteX13" fmla="*/ 99973 w 685378"/>
              <a:gd name="connsiteY13" fmla="*/ 183723 h 602823"/>
              <a:gd name="connsiteX14" fmla="*/ 138073 w 685378"/>
              <a:gd name="connsiteY14" fmla="*/ 139273 h 602823"/>
              <a:gd name="connsiteX15" fmla="*/ 157123 w 685378"/>
              <a:gd name="connsiteY15" fmla="*/ 132923 h 602823"/>
              <a:gd name="connsiteX16" fmla="*/ 220623 w 685378"/>
              <a:gd name="connsiteY16" fmla="*/ 82123 h 602823"/>
              <a:gd name="connsiteX17" fmla="*/ 271423 w 685378"/>
              <a:gd name="connsiteY17" fmla="*/ 50373 h 602823"/>
              <a:gd name="connsiteX18" fmla="*/ 557173 w 685378"/>
              <a:gd name="connsiteY18" fmla="*/ 31323 h 602823"/>
              <a:gd name="connsiteX19" fmla="*/ 576223 w 685378"/>
              <a:gd name="connsiteY19" fmla="*/ 50373 h 602823"/>
              <a:gd name="connsiteX20" fmla="*/ 601623 w 685378"/>
              <a:gd name="connsiteY20" fmla="*/ 63073 h 602823"/>
              <a:gd name="connsiteX21" fmla="*/ 658773 w 685378"/>
              <a:gd name="connsiteY21" fmla="*/ 101173 h 602823"/>
              <a:gd name="connsiteX22" fmla="*/ 684173 w 685378"/>
              <a:gd name="connsiteY22" fmla="*/ 259923 h 602823"/>
              <a:gd name="connsiteX23" fmla="*/ 652423 w 685378"/>
              <a:gd name="connsiteY23" fmla="*/ 425023 h 602823"/>
              <a:gd name="connsiteX24" fmla="*/ 633373 w 685378"/>
              <a:gd name="connsiteY24" fmla="*/ 444073 h 602823"/>
              <a:gd name="connsiteX25" fmla="*/ 576223 w 685378"/>
              <a:gd name="connsiteY25" fmla="*/ 526623 h 602823"/>
              <a:gd name="connsiteX26" fmla="*/ 576223 w 685378"/>
              <a:gd name="connsiteY26" fmla="*/ 526623 h 602823"/>
              <a:gd name="connsiteX27" fmla="*/ 544473 w 685378"/>
              <a:gd name="connsiteY27" fmla="*/ 564723 h 602823"/>
              <a:gd name="connsiteX28" fmla="*/ 500023 w 685378"/>
              <a:gd name="connsiteY28" fmla="*/ 571073 h 602823"/>
              <a:gd name="connsiteX29" fmla="*/ 366673 w 685378"/>
              <a:gd name="connsiteY29" fmla="*/ 545673 h 6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378" h="602823">
                <a:moveTo>
                  <a:pt x="455573" y="602823"/>
                </a:moveTo>
                <a:cubicBezTo>
                  <a:pt x="410429" y="587775"/>
                  <a:pt x="413823" y="587454"/>
                  <a:pt x="360323" y="577423"/>
                </a:cubicBezTo>
                <a:cubicBezTo>
                  <a:pt x="291493" y="564517"/>
                  <a:pt x="337083" y="579269"/>
                  <a:pt x="258723" y="558373"/>
                </a:cubicBezTo>
                <a:cubicBezTo>
                  <a:pt x="234329" y="551868"/>
                  <a:pt x="216555" y="545163"/>
                  <a:pt x="195223" y="532973"/>
                </a:cubicBezTo>
                <a:cubicBezTo>
                  <a:pt x="188597" y="529187"/>
                  <a:pt x="182999" y="523686"/>
                  <a:pt x="176173" y="520273"/>
                </a:cubicBezTo>
                <a:cubicBezTo>
                  <a:pt x="152261" y="508317"/>
                  <a:pt x="143276" y="507286"/>
                  <a:pt x="119023" y="501223"/>
                </a:cubicBezTo>
                <a:cubicBezTo>
                  <a:pt x="99973" y="486406"/>
                  <a:pt x="81953" y="470160"/>
                  <a:pt x="61873" y="456773"/>
                </a:cubicBezTo>
                <a:cubicBezTo>
                  <a:pt x="55523" y="452540"/>
                  <a:pt x="48617" y="449040"/>
                  <a:pt x="42823" y="444073"/>
                </a:cubicBezTo>
                <a:cubicBezTo>
                  <a:pt x="33732" y="436281"/>
                  <a:pt x="25890" y="427140"/>
                  <a:pt x="17423" y="418673"/>
                </a:cubicBezTo>
                <a:cubicBezTo>
                  <a:pt x="-2341" y="369262"/>
                  <a:pt x="-6434" y="372429"/>
                  <a:pt x="11073" y="298023"/>
                </a:cubicBezTo>
                <a:cubicBezTo>
                  <a:pt x="13130" y="289281"/>
                  <a:pt x="23773" y="285323"/>
                  <a:pt x="30123" y="278973"/>
                </a:cubicBezTo>
                <a:cubicBezTo>
                  <a:pt x="52297" y="212451"/>
                  <a:pt x="31372" y="264087"/>
                  <a:pt x="55523" y="221823"/>
                </a:cubicBezTo>
                <a:cubicBezTo>
                  <a:pt x="60219" y="213604"/>
                  <a:pt x="61036" y="202583"/>
                  <a:pt x="68223" y="196423"/>
                </a:cubicBezTo>
                <a:cubicBezTo>
                  <a:pt x="76877" y="189005"/>
                  <a:pt x="89390" y="187956"/>
                  <a:pt x="99973" y="183723"/>
                </a:cubicBezTo>
                <a:cubicBezTo>
                  <a:pt x="112177" y="165417"/>
                  <a:pt x="118475" y="153271"/>
                  <a:pt x="138073" y="139273"/>
                </a:cubicBezTo>
                <a:cubicBezTo>
                  <a:pt x="143520" y="135382"/>
                  <a:pt x="150773" y="135040"/>
                  <a:pt x="157123" y="132923"/>
                </a:cubicBezTo>
                <a:cubicBezTo>
                  <a:pt x="260921" y="29125"/>
                  <a:pt x="148060" y="133953"/>
                  <a:pt x="220623" y="82123"/>
                </a:cubicBezTo>
                <a:cubicBezTo>
                  <a:pt x="272379" y="45155"/>
                  <a:pt x="200053" y="78921"/>
                  <a:pt x="271423" y="50373"/>
                </a:cubicBezTo>
                <a:cubicBezTo>
                  <a:pt x="355916" y="-34120"/>
                  <a:pt x="301458" y="8076"/>
                  <a:pt x="557173" y="31323"/>
                </a:cubicBezTo>
                <a:cubicBezTo>
                  <a:pt x="566116" y="32136"/>
                  <a:pt x="568915" y="45153"/>
                  <a:pt x="576223" y="50373"/>
                </a:cubicBezTo>
                <a:cubicBezTo>
                  <a:pt x="583926" y="55875"/>
                  <a:pt x="593561" y="58112"/>
                  <a:pt x="601623" y="63073"/>
                </a:cubicBezTo>
                <a:cubicBezTo>
                  <a:pt x="621122" y="75072"/>
                  <a:pt x="658773" y="101173"/>
                  <a:pt x="658773" y="101173"/>
                </a:cubicBezTo>
                <a:cubicBezTo>
                  <a:pt x="688026" y="159680"/>
                  <a:pt x="686686" y="149370"/>
                  <a:pt x="684173" y="259923"/>
                </a:cubicBezTo>
                <a:cubicBezTo>
                  <a:pt x="682946" y="313900"/>
                  <a:pt x="689432" y="380612"/>
                  <a:pt x="652423" y="425023"/>
                </a:cubicBezTo>
                <a:cubicBezTo>
                  <a:pt x="646674" y="431922"/>
                  <a:pt x="639723" y="437723"/>
                  <a:pt x="633373" y="444073"/>
                </a:cubicBezTo>
                <a:cubicBezTo>
                  <a:pt x="614047" y="502052"/>
                  <a:pt x="630139" y="472707"/>
                  <a:pt x="576223" y="526623"/>
                </a:cubicBezTo>
                <a:lnTo>
                  <a:pt x="576223" y="526623"/>
                </a:lnTo>
                <a:cubicBezTo>
                  <a:pt x="567313" y="544442"/>
                  <a:pt x="565592" y="558387"/>
                  <a:pt x="544473" y="564723"/>
                </a:cubicBezTo>
                <a:cubicBezTo>
                  <a:pt x="530137" y="569024"/>
                  <a:pt x="514840" y="568956"/>
                  <a:pt x="500023" y="571073"/>
                </a:cubicBezTo>
                <a:cubicBezTo>
                  <a:pt x="373419" y="557746"/>
                  <a:pt x="407968" y="586968"/>
                  <a:pt x="366673" y="5456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9844CCAA-F999-4566-8090-083E97D23CDD}"/>
              </a:ext>
            </a:extLst>
          </p:cNvPr>
          <p:cNvSpPr/>
          <p:nvPr/>
        </p:nvSpPr>
        <p:spPr>
          <a:xfrm>
            <a:off x="1828800" y="2694074"/>
            <a:ext cx="2424155" cy="753976"/>
          </a:xfrm>
          <a:custGeom>
            <a:avLst/>
            <a:gdLst>
              <a:gd name="connsiteX0" fmla="*/ 1104900 w 2424155"/>
              <a:gd name="connsiteY0" fmla="*/ 747626 h 753976"/>
              <a:gd name="connsiteX1" fmla="*/ 1066800 w 2424155"/>
              <a:gd name="connsiteY1" fmla="*/ 734926 h 753976"/>
              <a:gd name="connsiteX2" fmla="*/ 755650 w 2424155"/>
              <a:gd name="connsiteY2" fmla="*/ 696826 h 753976"/>
              <a:gd name="connsiteX3" fmla="*/ 565150 w 2424155"/>
              <a:gd name="connsiteY3" fmla="*/ 671426 h 753976"/>
              <a:gd name="connsiteX4" fmla="*/ 374650 w 2424155"/>
              <a:gd name="connsiteY4" fmla="*/ 665076 h 753976"/>
              <a:gd name="connsiteX5" fmla="*/ 285750 w 2424155"/>
              <a:gd name="connsiteY5" fmla="*/ 652376 h 753976"/>
              <a:gd name="connsiteX6" fmla="*/ 228600 w 2424155"/>
              <a:gd name="connsiteY6" fmla="*/ 626976 h 753976"/>
              <a:gd name="connsiteX7" fmla="*/ 209550 w 2424155"/>
              <a:gd name="connsiteY7" fmla="*/ 620626 h 753976"/>
              <a:gd name="connsiteX8" fmla="*/ 177800 w 2424155"/>
              <a:gd name="connsiteY8" fmla="*/ 607926 h 753976"/>
              <a:gd name="connsiteX9" fmla="*/ 146050 w 2424155"/>
              <a:gd name="connsiteY9" fmla="*/ 563476 h 753976"/>
              <a:gd name="connsiteX10" fmla="*/ 120650 w 2424155"/>
              <a:gd name="connsiteY10" fmla="*/ 544426 h 753976"/>
              <a:gd name="connsiteX11" fmla="*/ 76200 w 2424155"/>
              <a:gd name="connsiteY11" fmla="*/ 506326 h 753976"/>
              <a:gd name="connsiteX12" fmla="*/ 50800 w 2424155"/>
              <a:gd name="connsiteY12" fmla="*/ 499976 h 753976"/>
              <a:gd name="connsiteX13" fmla="*/ 44450 w 2424155"/>
              <a:gd name="connsiteY13" fmla="*/ 461876 h 753976"/>
              <a:gd name="connsiteX14" fmla="*/ 31750 w 2424155"/>
              <a:gd name="connsiteY14" fmla="*/ 442826 h 753976"/>
              <a:gd name="connsiteX15" fmla="*/ 19050 w 2424155"/>
              <a:gd name="connsiteY15" fmla="*/ 372976 h 753976"/>
              <a:gd name="connsiteX16" fmla="*/ 0 w 2424155"/>
              <a:gd name="connsiteY16" fmla="*/ 322176 h 753976"/>
              <a:gd name="connsiteX17" fmla="*/ 6350 w 2424155"/>
              <a:gd name="connsiteY17" fmla="*/ 277726 h 753976"/>
              <a:gd name="connsiteX18" fmla="*/ 12700 w 2424155"/>
              <a:gd name="connsiteY18" fmla="*/ 245976 h 753976"/>
              <a:gd name="connsiteX19" fmla="*/ 69850 w 2424155"/>
              <a:gd name="connsiteY19" fmla="*/ 201526 h 753976"/>
              <a:gd name="connsiteX20" fmla="*/ 120650 w 2424155"/>
              <a:gd name="connsiteY20" fmla="*/ 150726 h 753976"/>
              <a:gd name="connsiteX21" fmla="*/ 165100 w 2424155"/>
              <a:gd name="connsiteY21" fmla="*/ 112626 h 753976"/>
              <a:gd name="connsiteX22" fmla="*/ 190500 w 2424155"/>
              <a:gd name="connsiteY22" fmla="*/ 106276 h 753976"/>
              <a:gd name="connsiteX23" fmla="*/ 304800 w 2424155"/>
              <a:gd name="connsiteY23" fmla="*/ 93576 h 753976"/>
              <a:gd name="connsiteX24" fmla="*/ 387350 w 2424155"/>
              <a:gd name="connsiteY24" fmla="*/ 80876 h 753976"/>
              <a:gd name="connsiteX25" fmla="*/ 406400 w 2424155"/>
              <a:gd name="connsiteY25" fmla="*/ 68176 h 753976"/>
              <a:gd name="connsiteX26" fmla="*/ 1035050 w 2424155"/>
              <a:gd name="connsiteY26" fmla="*/ 42776 h 753976"/>
              <a:gd name="connsiteX27" fmla="*/ 1733550 w 2424155"/>
              <a:gd name="connsiteY27" fmla="*/ 36426 h 753976"/>
              <a:gd name="connsiteX28" fmla="*/ 1841500 w 2424155"/>
              <a:gd name="connsiteY28" fmla="*/ 74526 h 753976"/>
              <a:gd name="connsiteX29" fmla="*/ 1911350 w 2424155"/>
              <a:gd name="connsiteY29" fmla="*/ 87226 h 753976"/>
              <a:gd name="connsiteX30" fmla="*/ 1981200 w 2424155"/>
              <a:gd name="connsiteY30" fmla="*/ 112626 h 753976"/>
              <a:gd name="connsiteX31" fmla="*/ 2032000 w 2424155"/>
              <a:gd name="connsiteY31" fmla="*/ 138026 h 753976"/>
              <a:gd name="connsiteX32" fmla="*/ 2120900 w 2424155"/>
              <a:gd name="connsiteY32" fmla="*/ 157076 h 753976"/>
              <a:gd name="connsiteX33" fmla="*/ 2146300 w 2424155"/>
              <a:gd name="connsiteY33" fmla="*/ 169776 h 753976"/>
              <a:gd name="connsiteX34" fmla="*/ 2165350 w 2424155"/>
              <a:gd name="connsiteY34" fmla="*/ 195176 h 753976"/>
              <a:gd name="connsiteX35" fmla="*/ 2197100 w 2424155"/>
              <a:gd name="connsiteY35" fmla="*/ 201526 h 753976"/>
              <a:gd name="connsiteX36" fmla="*/ 2228850 w 2424155"/>
              <a:gd name="connsiteY36" fmla="*/ 214226 h 753976"/>
              <a:gd name="connsiteX37" fmla="*/ 2266950 w 2424155"/>
              <a:gd name="connsiteY37" fmla="*/ 226926 h 753976"/>
              <a:gd name="connsiteX38" fmla="*/ 2336800 w 2424155"/>
              <a:gd name="connsiteY38" fmla="*/ 271376 h 753976"/>
              <a:gd name="connsiteX39" fmla="*/ 2387600 w 2424155"/>
              <a:gd name="connsiteY39" fmla="*/ 296776 h 753976"/>
              <a:gd name="connsiteX40" fmla="*/ 2400300 w 2424155"/>
              <a:gd name="connsiteY40" fmla="*/ 563476 h 753976"/>
              <a:gd name="connsiteX41" fmla="*/ 2393950 w 2424155"/>
              <a:gd name="connsiteY41" fmla="*/ 601576 h 753976"/>
              <a:gd name="connsiteX42" fmla="*/ 2349500 w 2424155"/>
              <a:gd name="connsiteY42" fmla="*/ 607926 h 753976"/>
              <a:gd name="connsiteX43" fmla="*/ 2298700 w 2424155"/>
              <a:gd name="connsiteY43" fmla="*/ 620626 h 753976"/>
              <a:gd name="connsiteX44" fmla="*/ 2292350 w 2424155"/>
              <a:gd name="connsiteY44" fmla="*/ 646026 h 753976"/>
              <a:gd name="connsiteX45" fmla="*/ 2266950 w 2424155"/>
              <a:gd name="connsiteY45" fmla="*/ 652376 h 753976"/>
              <a:gd name="connsiteX46" fmla="*/ 2247900 w 2424155"/>
              <a:gd name="connsiteY46" fmla="*/ 665076 h 753976"/>
              <a:gd name="connsiteX47" fmla="*/ 2133600 w 2424155"/>
              <a:gd name="connsiteY47" fmla="*/ 677776 h 753976"/>
              <a:gd name="connsiteX48" fmla="*/ 2114550 w 2424155"/>
              <a:gd name="connsiteY48" fmla="*/ 690476 h 753976"/>
              <a:gd name="connsiteX49" fmla="*/ 2095500 w 2424155"/>
              <a:gd name="connsiteY49" fmla="*/ 696826 h 753976"/>
              <a:gd name="connsiteX50" fmla="*/ 1974850 w 2424155"/>
              <a:gd name="connsiteY50" fmla="*/ 722226 h 753976"/>
              <a:gd name="connsiteX51" fmla="*/ 1885950 w 2424155"/>
              <a:gd name="connsiteY51" fmla="*/ 741276 h 753976"/>
              <a:gd name="connsiteX52" fmla="*/ 1708150 w 2424155"/>
              <a:gd name="connsiteY52" fmla="*/ 753976 h 753976"/>
              <a:gd name="connsiteX53" fmla="*/ 1225550 w 2424155"/>
              <a:gd name="connsiteY53" fmla="*/ 747626 h 753976"/>
              <a:gd name="connsiteX54" fmla="*/ 1104900 w 2424155"/>
              <a:gd name="connsiteY54" fmla="*/ 747626 h 75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424155" h="753976">
                <a:moveTo>
                  <a:pt x="1104900" y="747626"/>
                </a:moveTo>
                <a:cubicBezTo>
                  <a:pt x="1078442" y="745509"/>
                  <a:pt x="1079909" y="737638"/>
                  <a:pt x="1066800" y="734926"/>
                </a:cubicBezTo>
                <a:cubicBezTo>
                  <a:pt x="917234" y="703981"/>
                  <a:pt x="913204" y="708946"/>
                  <a:pt x="755650" y="696826"/>
                </a:cubicBezTo>
                <a:cubicBezTo>
                  <a:pt x="677303" y="665487"/>
                  <a:pt x="722728" y="680021"/>
                  <a:pt x="565150" y="671426"/>
                </a:cubicBezTo>
                <a:cubicBezTo>
                  <a:pt x="501709" y="667966"/>
                  <a:pt x="438150" y="667193"/>
                  <a:pt x="374650" y="665076"/>
                </a:cubicBezTo>
                <a:cubicBezTo>
                  <a:pt x="345017" y="660843"/>
                  <a:pt x="315042" y="658543"/>
                  <a:pt x="285750" y="652376"/>
                </a:cubicBezTo>
                <a:cubicBezTo>
                  <a:pt x="266397" y="648302"/>
                  <a:pt x="246601" y="634691"/>
                  <a:pt x="228600" y="626976"/>
                </a:cubicBezTo>
                <a:cubicBezTo>
                  <a:pt x="222448" y="624339"/>
                  <a:pt x="215817" y="622976"/>
                  <a:pt x="209550" y="620626"/>
                </a:cubicBezTo>
                <a:cubicBezTo>
                  <a:pt x="198877" y="616624"/>
                  <a:pt x="188383" y="612159"/>
                  <a:pt x="177800" y="607926"/>
                </a:cubicBezTo>
                <a:cubicBezTo>
                  <a:pt x="170589" y="597109"/>
                  <a:pt x="153926" y="571352"/>
                  <a:pt x="146050" y="563476"/>
                </a:cubicBezTo>
                <a:cubicBezTo>
                  <a:pt x="138566" y="555992"/>
                  <a:pt x="128615" y="551395"/>
                  <a:pt x="120650" y="544426"/>
                </a:cubicBezTo>
                <a:cubicBezTo>
                  <a:pt x="105507" y="531176"/>
                  <a:pt x="95235" y="514484"/>
                  <a:pt x="76200" y="506326"/>
                </a:cubicBezTo>
                <a:cubicBezTo>
                  <a:pt x="68178" y="502888"/>
                  <a:pt x="59267" y="502093"/>
                  <a:pt x="50800" y="499976"/>
                </a:cubicBezTo>
                <a:cubicBezTo>
                  <a:pt x="48683" y="487276"/>
                  <a:pt x="48521" y="474090"/>
                  <a:pt x="44450" y="461876"/>
                </a:cubicBezTo>
                <a:cubicBezTo>
                  <a:pt x="42037" y="454636"/>
                  <a:pt x="33847" y="450164"/>
                  <a:pt x="31750" y="442826"/>
                </a:cubicBezTo>
                <a:cubicBezTo>
                  <a:pt x="25249" y="420071"/>
                  <a:pt x="24009" y="396116"/>
                  <a:pt x="19050" y="372976"/>
                </a:cubicBezTo>
                <a:cubicBezTo>
                  <a:pt x="16753" y="362256"/>
                  <a:pt x="2146" y="327541"/>
                  <a:pt x="0" y="322176"/>
                </a:cubicBezTo>
                <a:cubicBezTo>
                  <a:pt x="2117" y="307359"/>
                  <a:pt x="3889" y="292489"/>
                  <a:pt x="6350" y="277726"/>
                </a:cubicBezTo>
                <a:cubicBezTo>
                  <a:pt x="8124" y="267080"/>
                  <a:pt x="7458" y="255411"/>
                  <a:pt x="12700" y="245976"/>
                </a:cubicBezTo>
                <a:cubicBezTo>
                  <a:pt x="28724" y="217133"/>
                  <a:pt x="46493" y="221289"/>
                  <a:pt x="69850" y="201526"/>
                </a:cubicBezTo>
                <a:cubicBezTo>
                  <a:pt x="88131" y="186057"/>
                  <a:pt x="103717" y="167659"/>
                  <a:pt x="120650" y="150726"/>
                </a:cubicBezTo>
                <a:cubicBezTo>
                  <a:pt x="132480" y="138896"/>
                  <a:pt x="148176" y="119879"/>
                  <a:pt x="165100" y="112626"/>
                </a:cubicBezTo>
                <a:cubicBezTo>
                  <a:pt x="173122" y="109188"/>
                  <a:pt x="181853" y="107455"/>
                  <a:pt x="190500" y="106276"/>
                </a:cubicBezTo>
                <a:cubicBezTo>
                  <a:pt x="228483" y="101097"/>
                  <a:pt x="266781" y="98482"/>
                  <a:pt x="304800" y="93576"/>
                </a:cubicBezTo>
                <a:cubicBezTo>
                  <a:pt x="332411" y="90013"/>
                  <a:pt x="359833" y="85109"/>
                  <a:pt x="387350" y="80876"/>
                </a:cubicBezTo>
                <a:cubicBezTo>
                  <a:pt x="393700" y="76643"/>
                  <a:pt x="398781" y="68624"/>
                  <a:pt x="406400" y="68176"/>
                </a:cubicBezTo>
                <a:cubicBezTo>
                  <a:pt x="615759" y="55861"/>
                  <a:pt x="1035050" y="42776"/>
                  <a:pt x="1035050" y="42776"/>
                </a:cubicBezTo>
                <a:cubicBezTo>
                  <a:pt x="1282451" y="-27910"/>
                  <a:pt x="1158706" y="2893"/>
                  <a:pt x="1733550" y="36426"/>
                </a:cubicBezTo>
                <a:cubicBezTo>
                  <a:pt x="1771644" y="38648"/>
                  <a:pt x="1803957" y="67700"/>
                  <a:pt x="1841500" y="74526"/>
                </a:cubicBezTo>
                <a:lnTo>
                  <a:pt x="1911350" y="87226"/>
                </a:lnTo>
                <a:cubicBezTo>
                  <a:pt x="1988129" y="125615"/>
                  <a:pt x="1866446" y="66724"/>
                  <a:pt x="1981200" y="112626"/>
                </a:cubicBezTo>
                <a:cubicBezTo>
                  <a:pt x="1998778" y="119657"/>
                  <a:pt x="2014422" y="130995"/>
                  <a:pt x="2032000" y="138026"/>
                </a:cubicBezTo>
                <a:cubicBezTo>
                  <a:pt x="2064690" y="151102"/>
                  <a:pt x="2086596" y="152175"/>
                  <a:pt x="2120900" y="157076"/>
                </a:cubicBezTo>
                <a:cubicBezTo>
                  <a:pt x="2129367" y="161309"/>
                  <a:pt x="2139113" y="163616"/>
                  <a:pt x="2146300" y="169776"/>
                </a:cubicBezTo>
                <a:cubicBezTo>
                  <a:pt x="2154335" y="176664"/>
                  <a:pt x="2156375" y="189567"/>
                  <a:pt x="2165350" y="195176"/>
                </a:cubicBezTo>
                <a:cubicBezTo>
                  <a:pt x="2174502" y="200896"/>
                  <a:pt x="2186762" y="198425"/>
                  <a:pt x="2197100" y="201526"/>
                </a:cubicBezTo>
                <a:cubicBezTo>
                  <a:pt x="2208018" y="204801"/>
                  <a:pt x="2218138" y="210331"/>
                  <a:pt x="2228850" y="214226"/>
                </a:cubicBezTo>
                <a:cubicBezTo>
                  <a:pt x="2241431" y="218801"/>
                  <a:pt x="2254763" y="221386"/>
                  <a:pt x="2266950" y="226926"/>
                </a:cubicBezTo>
                <a:cubicBezTo>
                  <a:pt x="2287858" y="236430"/>
                  <a:pt x="2318025" y="260647"/>
                  <a:pt x="2336800" y="271376"/>
                </a:cubicBezTo>
                <a:cubicBezTo>
                  <a:pt x="2353238" y="280769"/>
                  <a:pt x="2370667" y="288309"/>
                  <a:pt x="2387600" y="296776"/>
                </a:cubicBezTo>
                <a:cubicBezTo>
                  <a:pt x="2454329" y="385748"/>
                  <a:pt x="2411474" y="317657"/>
                  <a:pt x="2400300" y="563476"/>
                </a:cubicBezTo>
                <a:cubicBezTo>
                  <a:pt x="2399715" y="576338"/>
                  <a:pt x="2403640" y="593098"/>
                  <a:pt x="2393950" y="601576"/>
                </a:cubicBezTo>
                <a:cubicBezTo>
                  <a:pt x="2382686" y="611432"/>
                  <a:pt x="2364176" y="604991"/>
                  <a:pt x="2349500" y="607926"/>
                </a:cubicBezTo>
                <a:cubicBezTo>
                  <a:pt x="2332384" y="611349"/>
                  <a:pt x="2315633" y="616393"/>
                  <a:pt x="2298700" y="620626"/>
                </a:cubicBezTo>
                <a:cubicBezTo>
                  <a:pt x="2296583" y="629093"/>
                  <a:pt x="2298521" y="639855"/>
                  <a:pt x="2292350" y="646026"/>
                </a:cubicBezTo>
                <a:cubicBezTo>
                  <a:pt x="2286179" y="652197"/>
                  <a:pt x="2274972" y="648938"/>
                  <a:pt x="2266950" y="652376"/>
                </a:cubicBezTo>
                <a:cubicBezTo>
                  <a:pt x="2259935" y="655382"/>
                  <a:pt x="2255397" y="663648"/>
                  <a:pt x="2247900" y="665076"/>
                </a:cubicBezTo>
                <a:cubicBezTo>
                  <a:pt x="2210243" y="672249"/>
                  <a:pt x="2171700" y="673543"/>
                  <a:pt x="2133600" y="677776"/>
                </a:cubicBezTo>
                <a:cubicBezTo>
                  <a:pt x="2127250" y="682009"/>
                  <a:pt x="2121376" y="687063"/>
                  <a:pt x="2114550" y="690476"/>
                </a:cubicBezTo>
                <a:cubicBezTo>
                  <a:pt x="2108563" y="693469"/>
                  <a:pt x="2102027" y="695343"/>
                  <a:pt x="2095500" y="696826"/>
                </a:cubicBezTo>
                <a:cubicBezTo>
                  <a:pt x="2055424" y="705934"/>
                  <a:pt x="2014721" y="712258"/>
                  <a:pt x="1974850" y="722226"/>
                </a:cubicBezTo>
                <a:cubicBezTo>
                  <a:pt x="1947919" y="728959"/>
                  <a:pt x="1914447" y="738762"/>
                  <a:pt x="1885950" y="741276"/>
                </a:cubicBezTo>
                <a:cubicBezTo>
                  <a:pt x="1826762" y="746498"/>
                  <a:pt x="1767417" y="749743"/>
                  <a:pt x="1708150" y="753976"/>
                </a:cubicBezTo>
                <a:lnTo>
                  <a:pt x="1225550" y="747626"/>
                </a:lnTo>
                <a:cubicBezTo>
                  <a:pt x="870992" y="739380"/>
                  <a:pt x="1131358" y="749743"/>
                  <a:pt x="1104900" y="74762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2895E395-058F-40FD-8905-08F9AC541238}"/>
              </a:ext>
            </a:extLst>
          </p:cNvPr>
          <p:cNvSpPr/>
          <p:nvPr/>
        </p:nvSpPr>
        <p:spPr>
          <a:xfrm>
            <a:off x="3009900" y="3383523"/>
            <a:ext cx="804554" cy="2128277"/>
          </a:xfrm>
          <a:custGeom>
            <a:avLst/>
            <a:gdLst>
              <a:gd name="connsiteX0" fmla="*/ 831850 w 831850"/>
              <a:gd name="connsiteY0" fmla="*/ 0 h 2057400"/>
              <a:gd name="connsiteX1" fmla="*/ 825500 w 831850"/>
              <a:gd name="connsiteY1" fmla="*/ 393700 h 2057400"/>
              <a:gd name="connsiteX2" fmla="*/ 812800 w 831850"/>
              <a:gd name="connsiteY2" fmla="*/ 419100 h 2057400"/>
              <a:gd name="connsiteX3" fmla="*/ 768350 w 831850"/>
              <a:gd name="connsiteY3" fmla="*/ 527050 h 2057400"/>
              <a:gd name="connsiteX4" fmla="*/ 742950 w 831850"/>
              <a:gd name="connsiteY4" fmla="*/ 584200 h 2057400"/>
              <a:gd name="connsiteX5" fmla="*/ 730250 w 831850"/>
              <a:gd name="connsiteY5" fmla="*/ 603250 h 2057400"/>
              <a:gd name="connsiteX6" fmla="*/ 698500 w 831850"/>
              <a:gd name="connsiteY6" fmla="*/ 647700 h 2057400"/>
              <a:gd name="connsiteX7" fmla="*/ 673100 w 831850"/>
              <a:gd name="connsiteY7" fmla="*/ 698500 h 2057400"/>
              <a:gd name="connsiteX8" fmla="*/ 654050 w 831850"/>
              <a:gd name="connsiteY8" fmla="*/ 736600 h 2057400"/>
              <a:gd name="connsiteX9" fmla="*/ 635000 w 831850"/>
              <a:gd name="connsiteY9" fmla="*/ 762000 h 2057400"/>
              <a:gd name="connsiteX10" fmla="*/ 615950 w 831850"/>
              <a:gd name="connsiteY10" fmla="*/ 806450 h 2057400"/>
              <a:gd name="connsiteX11" fmla="*/ 590550 w 831850"/>
              <a:gd name="connsiteY11" fmla="*/ 850900 h 2057400"/>
              <a:gd name="connsiteX12" fmla="*/ 565150 w 831850"/>
              <a:gd name="connsiteY12" fmla="*/ 908050 h 2057400"/>
              <a:gd name="connsiteX13" fmla="*/ 539750 w 831850"/>
              <a:gd name="connsiteY13" fmla="*/ 990600 h 2057400"/>
              <a:gd name="connsiteX14" fmla="*/ 520700 w 831850"/>
              <a:gd name="connsiteY14" fmla="*/ 1009650 h 2057400"/>
              <a:gd name="connsiteX15" fmla="*/ 508000 w 831850"/>
              <a:gd name="connsiteY15" fmla="*/ 1028700 h 2057400"/>
              <a:gd name="connsiteX16" fmla="*/ 501650 w 831850"/>
              <a:gd name="connsiteY16" fmla="*/ 1066800 h 2057400"/>
              <a:gd name="connsiteX17" fmla="*/ 488950 w 831850"/>
              <a:gd name="connsiteY17" fmla="*/ 1085850 h 2057400"/>
              <a:gd name="connsiteX18" fmla="*/ 463550 w 831850"/>
              <a:gd name="connsiteY18" fmla="*/ 1136650 h 2057400"/>
              <a:gd name="connsiteX19" fmla="*/ 438150 w 831850"/>
              <a:gd name="connsiteY19" fmla="*/ 1200150 h 2057400"/>
              <a:gd name="connsiteX20" fmla="*/ 412750 w 831850"/>
              <a:gd name="connsiteY20" fmla="*/ 1231900 h 2057400"/>
              <a:gd name="connsiteX21" fmla="*/ 400050 w 831850"/>
              <a:gd name="connsiteY21" fmla="*/ 1270000 h 2057400"/>
              <a:gd name="connsiteX22" fmla="*/ 393700 w 831850"/>
              <a:gd name="connsiteY22" fmla="*/ 1301750 h 2057400"/>
              <a:gd name="connsiteX23" fmla="*/ 381000 w 831850"/>
              <a:gd name="connsiteY23" fmla="*/ 1327150 h 2057400"/>
              <a:gd name="connsiteX24" fmla="*/ 342900 w 831850"/>
              <a:gd name="connsiteY24" fmla="*/ 1409700 h 2057400"/>
              <a:gd name="connsiteX25" fmla="*/ 330200 w 831850"/>
              <a:gd name="connsiteY25" fmla="*/ 1485900 h 2057400"/>
              <a:gd name="connsiteX26" fmla="*/ 323850 w 831850"/>
              <a:gd name="connsiteY26" fmla="*/ 1536700 h 2057400"/>
              <a:gd name="connsiteX27" fmla="*/ 298450 w 831850"/>
              <a:gd name="connsiteY27" fmla="*/ 1555750 h 2057400"/>
              <a:gd name="connsiteX28" fmla="*/ 292100 w 831850"/>
              <a:gd name="connsiteY28" fmla="*/ 1587500 h 2057400"/>
              <a:gd name="connsiteX29" fmla="*/ 279400 w 831850"/>
              <a:gd name="connsiteY29" fmla="*/ 1612900 h 2057400"/>
              <a:gd name="connsiteX30" fmla="*/ 266700 w 831850"/>
              <a:gd name="connsiteY30" fmla="*/ 1644650 h 2057400"/>
              <a:gd name="connsiteX31" fmla="*/ 234950 w 831850"/>
              <a:gd name="connsiteY31" fmla="*/ 1689100 h 2057400"/>
              <a:gd name="connsiteX32" fmla="*/ 222250 w 831850"/>
              <a:gd name="connsiteY32" fmla="*/ 1720850 h 2057400"/>
              <a:gd name="connsiteX33" fmla="*/ 215900 w 831850"/>
              <a:gd name="connsiteY33" fmla="*/ 1746250 h 2057400"/>
              <a:gd name="connsiteX34" fmla="*/ 184150 w 831850"/>
              <a:gd name="connsiteY34" fmla="*/ 1771650 h 2057400"/>
              <a:gd name="connsiteX35" fmla="*/ 177800 w 831850"/>
              <a:gd name="connsiteY35" fmla="*/ 1803400 h 2057400"/>
              <a:gd name="connsiteX36" fmla="*/ 127000 w 831850"/>
              <a:gd name="connsiteY36" fmla="*/ 1854200 h 2057400"/>
              <a:gd name="connsiteX37" fmla="*/ 95250 w 831850"/>
              <a:gd name="connsiteY37" fmla="*/ 1892300 h 2057400"/>
              <a:gd name="connsiteX38" fmla="*/ 69850 w 831850"/>
              <a:gd name="connsiteY38" fmla="*/ 1917700 h 2057400"/>
              <a:gd name="connsiteX39" fmla="*/ 63500 w 831850"/>
              <a:gd name="connsiteY39" fmla="*/ 1962150 h 2057400"/>
              <a:gd name="connsiteX40" fmla="*/ 50800 w 831850"/>
              <a:gd name="connsiteY40" fmla="*/ 1981200 h 2057400"/>
              <a:gd name="connsiteX41" fmla="*/ 38100 w 831850"/>
              <a:gd name="connsiteY41" fmla="*/ 2006600 h 2057400"/>
              <a:gd name="connsiteX42" fmla="*/ 12700 w 831850"/>
              <a:gd name="connsiteY42" fmla="*/ 2032000 h 2057400"/>
              <a:gd name="connsiteX43" fmla="*/ 0 w 831850"/>
              <a:gd name="connsiteY4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31850" h="2057400">
                <a:moveTo>
                  <a:pt x="831850" y="0"/>
                </a:moveTo>
                <a:cubicBezTo>
                  <a:pt x="829733" y="131233"/>
                  <a:pt x="831460" y="262585"/>
                  <a:pt x="825500" y="393700"/>
                </a:cubicBezTo>
                <a:cubicBezTo>
                  <a:pt x="825070" y="403156"/>
                  <a:pt x="815239" y="409954"/>
                  <a:pt x="812800" y="419100"/>
                </a:cubicBezTo>
                <a:cubicBezTo>
                  <a:pt x="778729" y="546866"/>
                  <a:pt x="828113" y="441674"/>
                  <a:pt x="768350" y="527050"/>
                </a:cubicBezTo>
                <a:cubicBezTo>
                  <a:pt x="756567" y="543883"/>
                  <a:pt x="751923" y="566254"/>
                  <a:pt x="742950" y="584200"/>
                </a:cubicBezTo>
                <a:cubicBezTo>
                  <a:pt x="739537" y="591026"/>
                  <a:pt x="734686" y="597040"/>
                  <a:pt x="730250" y="603250"/>
                </a:cubicBezTo>
                <a:cubicBezTo>
                  <a:pt x="722796" y="613686"/>
                  <a:pt x="705407" y="635037"/>
                  <a:pt x="698500" y="647700"/>
                </a:cubicBezTo>
                <a:cubicBezTo>
                  <a:pt x="689434" y="664320"/>
                  <a:pt x="681567" y="681567"/>
                  <a:pt x="673100" y="698500"/>
                </a:cubicBezTo>
                <a:cubicBezTo>
                  <a:pt x="666750" y="711200"/>
                  <a:pt x="662569" y="725241"/>
                  <a:pt x="654050" y="736600"/>
                </a:cubicBezTo>
                <a:lnTo>
                  <a:pt x="635000" y="762000"/>
                </a:lnTo>
                <a:cubicBezTo>
                  <a:pt x="627242" y="785274"/>
                  <a:pt x="629402" y="781789"/>
                  <a:pt x="615950" y="806450"/>
                </a:cubicBezTo>
                <a:cubicBezTo>
                  <a:pt x="607778" y="821431"/>
                  <a:pt x="597701" y="835406"/>
                  <a:pt x="590550" y="850900"/>
                </a:cubicBezTo>
                <a:cubicBezTo>
                  <a:pt x="556545" y="924578"/>
                  <a:pt x="596046" y="861706"/>
                  <a:pt x="565150" y="908050"/>
                </a:cubicBezTo>
                <a:cubicBezTo>
                  <a:pt x="563051" y="915397"/>
                  <a:pt x="544919" y="981297"/>
                  <a:pt x="539750" y="990600"/>
                </a:cubicBezTo>
                <a:cubicBezTo>
                  <a:pt x="535389" y="998450"/>
                  <a:pt x="526449" y="1002751"/>
                  <a:pt x="520700" y="1009650"/>
                </a:cubicBezTo>
                <a:cubicBezTo>
                  <a:pt x="515814" y="1015513"/>
                  <a:pt x="512233" y="1022350"/>
                  <a:pt x="508000" y="1028700"/>
                </a:cubicBezTo>
                <a:cubicBezTo>
                  <a:pt x="505883" y="1041400"/>
                  <a:pt x="505721" y="1054586"/>
                  <a:pt x="501650" y="1066800"/>
                </a:cubicBezTo>
                <a:cubicBezTo>
                  <a:pt x="499237" y="1074040"/>
                  <a:pt x="492604" y="1079150"/>
                  <a:pt x="488950" y="1085850"/>
                </a:cubicBezTo>
                <a:cubicBezTo>
                  <a:pt x="479884" y="1102470"/>
                  <a:pt x="469537" y="1118689"/>
                  <a:pt x="463550" y="1136650"/>
                </a:cubicBezTo>
                <a:cubicBezTo>
                  <a:pt x="456666" y="1157303"/>
                  <a:pt x="450608" y="1181463"/>
                  <a:pt x="438150" y="1200150"/>
                </a:cubicBezTo>
                <a:cubicBezTo>
                  <a:pt x="430632" y="1211427"/>
                  <a:pt x="421217" y="1221317"/>
                  <a:pt x="412750" y="1231900"/>
                </a:cubicBezTo>
                <a:cubicBezTo>
                  <a:pt x="408517" y="1244600"/>
                  <a:pt x="403572" y="1257085"/>
                  <a:pt x="400050" y="1270000"/>
                </a:cubicBezTo>
                <a:cubicBezTo>
                  <a:pt x="397210" y="1280413"/>
                  <a:pt x="397113" y="1291511"/>
                  <a:pt x="393700" y="1301750"/>
                </a:cubicBezTo>
                <a:cubicBezTo>
                  <a:pt x="390707" y="1310730"/>
                  <a:pt x="384967" y="1318555"/>
                  <a:pt x="381000" y="1327150"/>
                </a:cubicBezTo>
                <a:cubicBezTo>
                  <a:pt x="337133" y="1422195"/>
                  <a:pt x="371563" y="1352375"/>
                  <a:pt x="342900" y="1409700"/>
                </a:cubicBezTo>
                <a:cubicBezTo>
                  <a:pt x="338667" y="1435100"/>
                  <a:pt x="334020" y="1460435"/>
                  <a:pt x="330200" y="1485900"/>
                </a:cubicBezTo>
                <a:cubicBezTo>
                  <a:pt x="327669" y="1502776"/>
                  <a:pt x="330912" y="1521164"/>
                  <a:pt x="323850" y="1536700"/>
                </a:cubicBezTo>
                <a:cubicBezTo>
                  <a:pt x="319471" y="1546335"/>
                  <a:pt x="306917" y="1549400"/>
                  <a:pt x="298450" y="1555750"/>
                </a:cubicBezTo>
                <a:cubicBezTo>
                  <a:pt x="296333" y="1566333"/>
                  <a:pt x="295513" y="1577261"/>
                  <a:pt x="292100" y="1587500"/>
                </a:cubicBezTo>
                <a:cubicBezTo>
                  <a:pt x="289107" y="1596480"/>
                  <a:pt x="283245" y="1604250"/>
                  <a:pt x="279400" y="1612900"/>
                </a:cubicBezTo>
                <a:cubicBezTo>
                  <a:pt x="274771" y="1623316"/>
                  <a:pt x="271798" y="1634455"/>
                  <a:pt x="266700" y="1644650"/>
                </a:cubicBezTo>
                <a:cubicBezTo>
                  <a:pt x="254798" y="1668454"/>
                  <a:pt x="249332" y="1663213"/>
                  <a:pt x="234950" y="1689100"/>
                </a:cubicBezTo>
                <a:cubicBezTo>
                  <a:pt x="229414" y="1699064"/>
                  <a:pt x="225855" y="1710036"/>
                  <a:pt x="222250" y="1720850"/>
                </a:cubicBezTo>
                <a:cubicBezTo>
                  <a:pt x="219490" y="1729129"/>
                  <a:pt x="221136" y="1739268"/>
                  <a:pt x="215900" y="1746250"/>
                </a:cubicBezTo>
                <a:cubicBezTo>
                  <a:pt x="207768" y="1757093"/>
                  <a:pt x="194733" y="1763183"/>
                  <a:pt x="184150" y="1771650"/>
                </a:cubicBezTo>
                <a:cubicBezTo>
                  <a:pt x="182033" y="1782233"/>
                  <a:pt x="183943" y="1794526"/>
                  <a:pt x="177800" y="1803400"/>
                </a:cubicBezTo>
                <a:cubicBezTo>
                  <a:pt x="164169" y="1823089"/>
                  <a:pt x="143933" y="1837267"/>
                  <a:pt x="127000" y="1854200"/>
                </a:cubicBezTo>
                <a:cubicBezTo>
                  <a:pt x="60942" y="1920258"/>
                  <a:pt x="148294" y="1830415"/>
                  <a:pt x="95250" y="1892300"/>
                </a:cubicBezTo>
                <a:cubicBezTo>
                  <a:pt x="87458" y="1901391"/>
                  <a:pt x="78317" y="1909233"/>
                  <a:pt x="69850" y="1917700"/>
                </a:cubicBezTo>
                <a:cubicBezTo>
                  <a:pt x="67733" y="1932517"/>
                  <a:pt x="67801" y="1947814"/>
                  <a:pt x="63500" y="1962150"/>
                </a:cubicBezTo>
                <a:cubicBezTo>
                  <a:pt x="61307" y="1969460"/>
                  <a:pt x="54586" y="1974574"/>
                  <a:pt x="50800" y="1981200"/>
                </a:cubicBezTo>
                <a:cubicBezTo>
                  <a:pt x="46104" y="1989419"/>
                  <a:pt x="43780" y="1999027"/>
                  <a:pt x="38100" y="2006600"/>
                </a:cubicBezTo>
                <a:cubicBezTo>
                  <a:pt x="30916" y="2016179"/>
                  <a:pt x="19884" y="2022421"/>
                  <a:pt x="12700" y="2032000"/>
                </a:cubicBezTo>
                <a:cubicBezTo>
                  <a:pt x="7020" y="2039573"/>
                  <a:pt x="0" y="2057400"/>
                  <a:pt x="0" y="2057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5432237F-46B9-4ED8-B0A5-03603B29AB4D}"/>
              </a:ext>
            </a:extLst>
          </p:cNvPr>
          <p:cNvSpPr/>
          <p:nvPr/>
        </p:nvSpPr>
        <p:spPr>
          <a:xfrm>
            <a:off x="5669206" y="2763250"/>
            <a:ext cx="2408116" cy="653050"/>
          </a:xfrm>
          <a:custGeom>
            <a:avLst/>
            <a:gdLst>
              <a:gd name="connsiteX0" fmla="*/ 852244 w 2408116"/>
              <a:gd name="connsiteY0" fmla="*/ 565150 h 584200"/>
              <a:gd name="connsiteX1" fmla="*/ 255344 w 2408116"/>
              <a:gd name="connsiteY1" fmla="*/ 533400 h 584200"/>
              <a:gd name="connsiteX2" fmla="*/ 121994 w 2408116"/>
              <a:gd name="connsiteY2" fmla="*/ 514350 h 584200"/>
              <a:gd name="connsiteX3" fmla="*/ 90244 w 2408116"/>
              <a:gd name="connsiteY3" fmla="*/ 501650 h 584200"/>
              <a:gd name="connsiteX4" fmla="*/ 77544 w 2408116"/>
              <a:gd name="connsiteY4" fmla="*/ 476250 h 584200"/>
              <a:gd name="connsiteX5" fmla="*/ 45794 w 2408116"/>
              <a:gd name="connsiteY5" fmla="*/ 355600 h 584200"/>
              <a:gd name="connsiteX6" fmla="*/ 26744 w 2408116"/>
              <a:gd name="connsiteY6" fmla="*/ 336550 h 584200"/>
              <a:gd name="connsiteX7" fmla="*/ 14044 w 2408116"/>
              <a:gd name="connsiteY7" fmla="*/ 311150 h 584200"/>
              <a:gd name="connsiteX8" fmla="*/ 1344 w 2408116"/>
              <a:gd name="connsiteY8" fmla="*/ 292100 h 584200"/>
              <a:gd name="connsiteX9" fmla="*/ 33094 w 2408116"/>
              <a:gd name="connsiteY9" fmla="*/ 171450 h 584200"/>
              <a:gd name="connsiteX10" fmla="*/ 52144 w 2408116"/>
              <a:gd name="connsiteY10" fmla="*/ 158750 h 584200"/>
              <a:gd name="connsiteX11" fmla="*/ 83894 w 2408116"/>
              <a:gd name="connsiteY11" fmla="*/ 114300 h 584200"/>
              <a:gd name="connsiteX12" fmla="*/ 210894 w 2408116"/>
              <a:gd name="connsiteY12" fmla="*/ 88900 h 584200"/>
              <a:gd name="connsiteX13" fmla="*/ 242644 w 2408116"/>
              <a:gd name="connsiteY13" fmla="*/ 82550 h 584200"/>
              <a:gd name="connsiteX14" fmla="*/ 414094 w 2408116"/>
              <a:gd name="connsiteY14" fmla="*/ 57150 h 584200"/>
              <a:gd name="connsiteX15" fmla="*/ 445844 w 2408116"/>
              <a:gd name="connsiteY15" fmla="*/ 44450 h 584200"/>
              <a:gd name="connsiteX16" fmla="*/ 477594 w 2408116"/>
              <a:gd name="connsiteY16" fmla="*/ 38100 h 584200"/>
              <a:gd name="connsiteX17" fmla="*/ 649044 w 2408116"/>
              <a:gd name="connsiteY17" fmla="*/ 12700 h 584200"/>
              <a:gd name="connsiteX18" fmla="*/ 1315794 w 2408116"/>
              <a:gd name="connsiteY18" fmla="*/ 0 h 584200"/>
              <a:gd name="connsiteX19" fmla="*/ 1741244 w 2408116"/>
              <a:gd name="connsiteY19" fmla="*/ 6350 h 584200"/>
              <a:gd name="connsiteX20" fmla="*/ 1772994 w 2408116"/>
              <a:gd name="connsiteY20" fmla="*/ 31750 h 584200"/>
              <a:gd name="connsiteX21" fmla="*/ 1874594 w 2408116"/>
              <a:gd name="connsiteY21" fmla="*/ 44450 h 584200"/>
              <a:gd name="connsiteX22" fmla="*/ 1919044 w 2408116"/>
              <a:gd name="connsiteY22" fmla="*/ 50800 h 584200"/>
              <a:gd name="connsiteX23" fmla="*/ 1988894 w 2408116"/>
              <a:gd name="connsiteY23" fmla="*/ 88900 h 584200"/>
              <a:gd name="connsiteX24" fmla="*/ 2007944 w 2408116"/>
              <a:gd name="connsiteY24" fmla="*/ 101600 h 584200"/>
              <a:gd name="connsiteX25" fmla="*/ 2071444 w 2408116"/>
              <a:gd name="connsiteY25" fmla="*/ 114300 h 584200"/>
              <a:gd name="connsiteX26" fmla="*/ 2166694 w 2408116"/>
              <a:gd name="connsiteY26" fmla="*/ 139700 h 584200"/>
              <a:gd name="connsiteX27" fmla="*/ 2204794 w 2408116"/>
              <a:gd name="connsiteY27" fmla="*/ 171450 h 584200"/>
              <a:gd name="connsiteX28" fmla="*/ 2230194 w 2408116"/>
              <a:gd name="connsiteY28" fmla="*/ 196850 h 584200"/>
              <a:gd name="connsiteX29" fmla="*/ 2274644 w 2408116"/>
              <a:gd name="connsiteY29" fmla="*/ 228600 h 584200"/>
              <a:gd name="connsiteX30" fmla="*/ 2331794 w 2408116"/>
              <a:gd name="connsiteY30" fmla="*/ 266700 h 584200"/>
              <a:gd name="connsiteX31" fmla="*/ 2350844 w 2408116"/>
              <a:gd name="connsiteY31" fmla="*/ 292100 h 584200"/>
              <a:gd name="connsiteX32" fmla="*/ 2401644 w 2408116"/>
              <a:gd name="connsiteY32" fmla="*/ 336550 h 584200"/>
              <a:gd name="connsiteX33" fmla="*/ 2407994 w 2408116"/>
              <a:gd name="connsiteY33" fmla="*/ 374650 h 584200"/>
              <a:gd name="connsiteX34" fmla="*/ 2388944 w 2408116"/>
              <a:gd name="connsiteY34" fmla="*/ 501650 h 584200"/>
              <a:gd name="connsiteX35" fmla="*/ 2357194 w 2408116"/>
              <a:gd name="connsiteY35" fmla="*/ 520700 h 584200"/>
              <a:gd name="connsiteX36" fmla="*/ 2160344 w 2408116"/>
              <a:gd name="connsiteY36" fmla="*/ 533400 h 584200"/>
              <a:gd name="connsiteX37" fmla="*/ 1976194 w 2408116"/>
              <a:gd name="connsiteY37" fmla="*/ 558800 h 584200"/>
              <a:gd name="connsiteX38" fmla="*/ 1893644 w 2408116"/>
              <a:gd name="connsiteY38" fmla="*/ 571500 h 584200"/>
              <a:gd name="connsiteX39" fmla="*/ 1480894 w 2408116"/>
              <a:gd name="connsiteY39" fmla="*/ 584200 h 584200"/>
              <a:gd name="connsiteX40" fmla="*/ 725244 w 2408116"/>
              <a:gd name="connsiteY40" fmla="*/ 5778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08116" h="584200">
                <a:moveTo>
                  <a:pt x="852244" y="565150"/>
                </a:moveTo>
                <a:cubicBezTo>
                  <a:pt x="653277" y="554567"/>
                  <a:pt x="449847" y="576623"/>
                  <a:pt x="255344" y="533400"/>
                </a:cubicBezTo>
                <a:cubicBezTo>
                  <a:pt x="173313" y="515171"/>
                  <a:pt x="217641" y="522321"/>
                  <a:pt x="121994" y="514350"/>
                </a:cubicBezTo>
                <a:cubicBezTo>
                  <a:pt x="111411" y="510117"/>
                  <a:pt x="98898" y="509068"/>
                  <a:pt x="90244" y="501650"/>
                </a:cubicBezTo>
                <a:cubicBezTo>
                  <a:pt x="83057" y="495490"/>
                  <a:pt x="80300" y="485306"/>
                  <a:pt x="77544" y="476250"/>
                </a:cubicBezTo>
                <a:cubicBezTo>
                  <a:pt x="65436" y="436466"/>
                  <a:pt x="60006" y="394682"/>
                  <a:pt x="45794" y="355600"/>
                </a:cubicBezTo>
                <a:cubicBezTo>
                  <a:pt x="42725" y="347160"/>
                  <a:pt x="31964" y="343858"/>
                  <a:pt x="26744" y="336550"/>
                </a:cubicBezTo>
                <a:cubicBezTo>
                  <a:pt x="21242" y="328847"/>
                  <a:pt x="18740" y="319369"/>
                  <a:pt x="14044" y="311150"/>
                </a:cubicBezTo>
                <a:cubicBezTo>
                  <a:pt x="10258" y="304524"/>
                  <a:pt x="5577" y="298450"/>
                  <a:pt x="1344" y="292100"/>
                </a:cubicBezTo>
                <a:cubicBezTo>
                  <a:pt x="7961" y="186235"/>
                  <a:pt x="-19329" y="208895"/>
                  <a:pt x="33094" y="171450"/>
                </a:cubicBezTo>
                <a:cubicBezTo>
                  <a:pt x="39304" y="167014"/>
                  <a:pt x="45794" y="162983"/>
                  <a:pt x="52144" y="158750"/>
                </a:cubicBezTo>
                <a:cubicBezTo>
                  <a:pt x="58093" y="149827"/>
                  <a:pt x="77768" y="119551"/>
                  <a:pt x="83894" y="114300"/>
                </a:cubicBezTo>
                <a:cubicBezTo>
                  <a:pt x="112627" y="89672"/>
                  <a:pt x="197950" y="90749"/>
                  <a:pt x="210894" y="88900"/>
                </a:cubicBezTo>
                <a:cubicBezTo>
                  <a:pt x="221578" y="87374"/>
                  <a:pt x="232061" y="84667"/>
                  <a:pt x="242644" y="82550"/>
                </a:cubicBezTo>
                <a:cubicBezTo>
                  <a:pt x="316466" y="45639"/>
                  <a:pt x="234277" y="82838"/>
                  <a:pt x="414094" y="57150"/>
                </a:cubicBezTo>
                <a:cubicBezTo>
                  <a:pt x="425378" y="55538"/>
                  <a:pt x="434926" y="47725"/>
                  <a:pt x="445844" y="44450"/>
                </a:cubicBezTo>
                <a:cubicBezTo>
                  <a:pt x="456182" y="41349"/>
                  <a:pt x="467011" y="40217"/>
                  <a:pt x="477594" y="38100"/>
                </a:cubicBezTo>
                <a:cubicBezTo>
                  <a:pt x="543123" y="5336"/>
                  <a:pt x="512041" y="16981"/>
                  <a:pt x="649044" y="12700"/>
                </a:cubicBezTo>
                <a:cubicBezTo>
                  <a:pt x="871226" y="5757"/>
                  <a:pt x="1093544" y="4233"/>
                  <a:pt x="1315794" y="0"/>
                </a:cubicBezTo>
                <a:lnTo>
                  <a:pt x="1741244" y="6350"/>
                </a:lnTo>
                <a:cubicBezTo>
                  <a:pt x="1754765" y="7289"/>
                  <a:pt x="1759962" y="28027"/>
                  <a:pt x="1772994" y="31750"/>
                </a:cubicBezTo>
                <a:cubicBezTo>
                  <a:pt x="1805811" y="41126"/>
                  <a:pt x="1840750" y="40036"/>
                  <a:pt x="1874594" y="44450"/>
                </a:cubicBezTo>
                <a:cubicBezTo>
                  <a:pt x="1889435" y="46386"/>
                  <a:pt x="1904227" y="48683"/>
                  <a:pt x="1919044" y="50800"/>
                </a:cubicBezTo>
                <a:cubicBezTo>
                  <a:pt x="2003524" y="107120"/>
                  <a:pt x="1915419" y="52163"/>
                  <a:pt x="1988894" y="88900"/>
                </a:cubicBezTo>
                <a:cubicBezTo>
                  <a:pt x="1995720" y="92313"/>
                  <a:pt x="2000650" y="99356"/>
                  <a:pt x="2007944" y="101600"/>
                </a:cubicBezTo>
                <a:cubicBezTo>
                  <a:pt x="2028575" y="107948"/>
                  <a:pt x="2050454" y="109262"/>
                  <a:pt x="2071444" y="114300"/>
                </a:cubicBezTo>
                <a:cubicBezTo>
                  <a:pt x="2103396" y="121969"/>
                  <a:pt x="2134944" y="131233"/>
                  <a:pt x="2166694" y="139700"/>
                </a:cubicBezTo>
                <a:cubicBezTo>
                  <a:pt x="2232752" y="205758"/>
                  <a:pt x="2142909" y="118406"/>
                  <a:pt x="2204794" y="171450"/>
                </a:cubicBezTo>
                <a:cubicBezTo>
                  <a:pt x="2213885" y="179242"/>
                  <a:pt x="2221183" y="188965"/>
                  <a:pt x="2230194" y="196850"/>
                </a:cubicBezTo>
                <a:cubicBezTo>
                  <a:pt x="2255947" y="219384"/>
                  <a:pt x="2250936" y="210819"/>
                  <a:pt x="2274644" y="228600"/>
                </a:cubicBezTo>
                <a:cubicBezTo>
                  <a:pt x="2321614" y="263828"/>
                  <a:pt x="2288804" y="245205"/>
                  <a:pt x="2331794" y="266700"/>
                </a:cubicBezTo>
                <a:cubicBezTo>
                  <a:pt x="2338144" y="275167"/>
                  <a:pt x="2342934" y="285069"/>
                  <a:pt x="2350844" y="292100"/>
                </a:cubicBezTo>
                <a:cubicBezTo>
                  <a:pt x="2411458" y="345979"/>
                  <a:pt x="2372396" y="292677"/>
                  <a:pt x="2401644" y="336550"/>
                </a:cubicBezTo>
                <a:cubicBezTo>
                  <a:pt x="2403761" y="349250"/>
                  <a:pt x="2408981" y="361813"/>
                  <a:pt x="2407994" y="374650"/>
                </a:cubicBezTo>
                <a:cubicBezTo>
                  <a:pt x="2404711" y="417331"/>
                  <a:pt x="2403007" y="461219"/>
                  <a:pt x="2388944" y="501650"/>
                </a:cubicBezTo>
                <a:cubicBezTo>
                  <a:pt x="2384889" y="513307"/>
                  <a:pt x="2369419" y="519002"/>
                  <a:pt x="2357194" y="520700"/>
                </a:cubicBezTo>
                <a:cubicBezTo>
                  <a:pt x="2292066" y="529746"/>
                  <a:pt x="2225961" y="529167"/>
                  <a:pt x="2160344" y="533400"/>
                </a:cubicBezTo>
                <a:cubicBezTo>
                  <a:pt x="2085543" y="570800"/>
                  <a:pt x="2155144" y="539963"/>
                  <a:pt x="1976194" y="558800"/>
                </a:cubicBezTo>
                <a:cubicBezTo>
                  <a:pt x="1948507" y="561714"/>
                  <a:pt x="1921448" y="570074"/>
                  <a:pt x="1893644" y="571500"/>
                </a:cubicBezTo>
                <a:cubicBezTo>
                  <a:pt x="1756176" y="578550"/>
                  <a:pt x="1618477" y="579967"/>
                  <a:pt x="1480894" y="584200"/>
                </a:cubicBezTo>
                <a:lnTo>
                  <a:pt x="725244" y="5778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D5E7506C-7D1F-400A-B733-AFFE5A7DD0E0}"/>
              </a:ext>
            </a:extLst>
          </p:cNvPr>
          <p:cNvSpPr/>
          <p:nvPr/>
        </p:nvSpPr>
        <p:spPr>
          <a:xfrm>
            <a:off x="6549159" y="5441950"/>
            <a:ext cx="718957" cy="564191"/>
          </a:xfrm>
          <a:custGeom>
            <a:avLst/>
            <a:gdLst>
              <a:gd name="connsiteX0" fmla="*/ 327891 w 718957"/>
              <a:gd name="connsiteY0" fmla="*/ 514350 h 564191"/>
              <a:gd name="connsiteX1" fmla="*/ 124691 w 718957"/>
              <a:gd name="connsiteY1" fmla="*/ 508000 h 564191"/>
              <a:gd name="connsiteX2" fmla="*/ 80241 w 718957"/>
              <a:gd name="connsiteY2" fmla="*/ 482600 h 564191"/>
              <a:gd name="connsiteX3" fmla="*/ 35791 w 718957"/>
              <a:gd name="connsiteY3" fmla="*/ 476250 h 564191"/>
              <a:gd name="connsiteX4" fmla="*/ 23091 w 718957"/>
              <a:gd name="connsiteY4" fmla="*/ 450850 h 564191"/>
              <a:gd name="connsiteX5" fmla="*/ 16741 w 718957"/>
              <a:gd name="connsiteY5" fmla="*/ 241300 h 564191"/>
              <a:gd name="connsiteX6" fmla="*/ 54841 w 718957"/>
              <a:gd name="connsiteY6" fmla="*/ 184150 h 564191"/>
              <a:gd name="connsiteX7" fmla="*/ 105641 w 718957"/>
              <a:gd name="connsiteY7" fmla="*/ 107950 h 564191"/>
              <a:gd name="connsiteX8" fmla="*/ 162791 w 718957"/>
              <a:gd name="connsiteY8" fmla="*/ 76200 h 564191"/>
              <a:gd name="connsiteX9" fmla="*/ 188191 w 718957"/>
              <a:gd name="connsiteY9" fmla="*/ 63500 h 564191"/>
              <a:gd name="connsiteX10" fmla="*/ 251691 w 718957"/>
              <a:gd name="connsiteY10" fmla="*/ 12700 h 564191"/>
              <a:gd name="connsiteX11" fmla="*/ 385041 w 718957"/>
              <a:gd name="connsiteY11" fmla="*/ 0 h 564191"/>
              <a:gd name="connsiteX12" fmla="*/ 550141 w 718957"/>
              <a:gd name="connsiteY12" fmla="*/ 6350 h 564191"/>
              <a:gd name="connsiteX13" fmla="*/ 575541 w 718957"/>
              <a:gd name="connsiteY13" fmla="*/ 25400 h 564191"/>
              <a:gd name="connsiteX14" fmla="*/ 632691 w 718957"/>
              <a:gd name="connsiteY14" fmla="*/ 107950 h 564191"/>
              <a:gd name="connsiteX15" fmla="*/ 664441 w 718957"/>
              <a:gd name="connsiteY15" fmla="*/ 152400 h 564191"/>
              <a:gd name="connsiteX16" fmla="*/ 689841 w 718957"/>
              <a:gd name="connsiteY16" fmla="*/ 209550 h 564191"/>
              <a:gd name="connsiteX17" fmla="*/ 708891 w 718957"/>
              <a:gd name="connsiteY17" fmla="*/ 482600 h 564191"/>
              <a:gd name="connsiteX18" fmla="*/ 683491 w 718957"/>
              <a:gd name="connsiteY18" fmla="*/ 501650 h 564191"/>
              <a:gd name="connsiteX19" fmla="*/ 594591 w 718957"/>
              <a:gd name="connsiteY19" fmla="*/ 527050 h 564191"/>
              <a:gd name="connsiteX20" fmla="*/ 518391 w 718957"/>
              <a:gd name="connsiteY20" fmla="*/ 546100 h 564191"/>
              <a:gd name="connsiteX21" fmla="*/ 207241 w 718957"/>
              <a:gd name="connsiteY21" fmla="*/ 558800 h 56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8957" h="564191">
                <a:moveTo>
                  <a:pt x="327891" y="514350"/>
                </a:moveTo>
                <a:cubicBezTo>
                  <a:pt x="260158" y="512233"/>
                  <a:pt x="192223" y="513628"/>
                  <a:pt x="124691" y="508000"/>
                </a:cubicBezTo>
                <a:cubicBezTo>
                  <a:pt x="97919" y="505769"/>
                  <a:pt x="102770" y="489359"/>
                  <a:pt x="80241" y="482600"/>
                </a:cubicBezTo>
                <a:cubicBezTo>
                  <a:pt x="65905" y="478299"/>
                  <a:pt x="50608" y="478367"/>
                  <a:pt x="35791" y="476250"/>
                </a:cubicBezTo>
                <a:cubicBezTo>
                  <a:pt x="31558" y="467783"/>
                  <a:pt x="26936" y="459500"/>
                  <a:pt x="23091" y="450850"/>
                </a:cubicBezTo>
                <a:cubicBezTo>
                  <a:pt x="-8872" y="378934"/>
                  <a:pt x="-4389" y="352986"/>
                  <a:pt x="16741" y="241300"/>
                </a:cubicBezTo>
                <a:cubicBezTo>
                  <a:pt x="20997" y="218804"/>
                  <a:pt x="54841" y="184150"/>
                  <a:pt x="54841" y="184150"/>
                </a:cubicBezTo>
                <a:cubicBezTo>
                  <a:pt x="65300" y="131853"/>
                  <a:pt x="53559" y="160032"/>
                  <a:pt x="105641" y="107950"/>
                </a:cubicBezTo>
                <a:cubicBezTo>
                  <a:pt x="138673" y="74918"/>
                  <a:pt x="119300" y="84898"/>
                  <a:pt x="162791" y="76200"/>
                </a:cubicBezTo>
                <a:cubicBezTo>
                  <a:pt x="171258" y="71967"/>
                  <a:pt x="181067" y="69733"/>
                  <a:pt x="188191" y="63500"/>
                </a:cubicBezTo>
                <a:cubicBezTo>
                  <a:pt x="219213" y="36356"/>
                  <a:pt x="204871" y="21370"/>
                  <a:pt x="251691" y="12700"/>
                </a:cubicBezTo>
                <a:cubicBezTo>
                  <a:pt x="295596" y="4570"/>
                  <a:pt x="340591" y="4233"/>
                  <a:pt x="385041" y="0"/>
                </a:cubicBezTo>
                <a:cubicBezTo>
                  <a:pt x="440074" y="2117"/>
                  <a:pt x="495550" y="-929"/>
                  <a:pt x="550141" y="6350"/>
                </a:cubicBezTo>
                <a:cubicBezTo>
                  <a:pt x="560631" y="7749"/>
                  <a:pt x="568390" y="17598"/>
                  <a:pt x="575541" y="25400"/>
                </a:cubicBezTo>
                <a:cubicBezTo>
                  <a:pt x="653631" y="110589"/>
                  <a:pt x="598283" y="52897"/>
                  <a:pt x="632691" y="107950"/>
                </a:cubicBezTo>
                <a:cubicBezTo>
                  <a:pt x="636299" y="113723"/>
                  <a:pt x="660308" y="143100"/>
                  <a:pt x="664441" y="152400"/>
                </a:cubicBezTo>
                <a:cubicBezTo>
                  <a:pt x="694668" y="220410"/>
                  <a:pt x="661099" y="166437"/>
                  <a:pt x="689841" y="209550"/>
                </a:cubicBezTo>
                <a:cubicBezTo>
                  <a:pt x="712081" y="320749"/>
                  <a:pt x="731470" y="365188"/>
                  <a:pt x="708891" y="482600"/>
                </a:cubicBezTo>
                <a:cubicBezTo>
                  <a:pt x="706892" y="492993"/>
                  <a:pt x="692103" y="495499"/>
                  <a:pt x="683491" y="501650"/>
                </a:cubicBezTo>
                <a:cubicBezTo>
                  <a:pt x="648215" y="526847"/>
                  <a:pt x="661206" y="514938"/>
                  <a:pt x="594591" y="527050"/>
                </a:cubicBezTo>
                <a:cubicBezTo>
                  <a:pt x="540027" y="548876"/>
                  <a:pt x="585834" y="533454"/>
                  <a:pt x="518391" y="546100"/>
                </a:cubicBezTo>
                <a:cubicBezTo>
                  <a:pt x="352702" y="577167"/>
                  <a:pt x="593078" y="558800"/>
                  <a:pt x="207241" y="558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A5C72899-FB8D-46DF-B655-C84111729596}"/>
              </a:ext>
            </a:extLst>
          </p:cNvPr>
          <p:cNvSpPr/>
          <p:nvPr/>
        </p:nvSpPr>
        <p:spPr>
          <a:xfrm>
            <a:off x="7188200" y="3403600"/>
            <a:ext cx="336550" cy="2184400"/>
          </a:xfrm>
          <a:custGeom>
            <a:avLst/>
            <a:gdLst>
              <a:gd name="connsiteX0" fmla="*/ 317500 w 336550"/>
              <a:gd name="connsiteY0" fmla="*/ 0 h 2184400"/>
              <a:gd name="connsiteX1" fmla="*/ 330200 w 336550"/>
              <a:gd name="connsiteY1" fmla="*/ 120650 h 2184400"/>
              <a:gd name="connsiteX2" fmla="*/ 336550 w 336550"/>
              <a:gd name="connsiteY2" fmla="*/ 603250 h 2184400"/>
              <a:gd name="connsiteX3" fmla="*/ 330200 w 336550"/>
              <a:gd name="connsiteY3" fmla="*/ 1104900 h 2184400"/>
              <a:gd name="connsiteX4" fmla="*/ 317500 w 336550"/>
              <a:gd name="connsiteY4" fmla="*/ 1136650 h 2184400"/>
              <a:gd name="connsiteX5" fmla="*/ 311150 w 336550"/>
              <a:gd name="connsiteY5" fmla="*/ 1181100 h 2184400"/>
              <a:gd name="connsiteX6" fmla="*/ 285750 w 336550"/>
              <a:gd name="connsiteY6" fmla="*/ 1238250 h 2184400"/>
              <a:gd name="connsiteX7" fmla="*/ 260350 w 336550"/>
              <a:gd name="connsiteY7" fmla="*/ 1346200 h 2184400"/>
              <a:gd name="connsiteX8" fmla="*/ 247650 w 336550"/>
              <a:gd name="connsiteY8" fmla="*/ 1384300 h 2184400"/>
              <a:gd name="connsiteX9" fmla="*/ 222250 w 336550"/>
              <a:gd name="connsiteY9" fmla="*/ 1485900 h 2184400"/>
              <a:gd name="connsiteX10" fmla="*/ 196850 w 336550"/>
              <a:gd name="connsiteY10" fmla="*/ 1524000 h 2184400"/>
              <a:gd name="connsiteX11" fmla="*/ 190500 w 336550"/>
              <a:gd name="connsiteY11" fmla="*/ 1581150 h 2184400"/>
              <a:gd name="connsiteX12" fmla="*/ 177800 w 336550"/>
              <a:gd name="connsiteY12" fmla="*/ 1651000 h 2184400"/>
              <a:gd name="connsiteX13" fmla="*/ 165100 w 336550"/>
              <a:gd name="connsiteY13" fmla="*/ 1784350 h 2184400"/>
              <a:gd name="connsiteX14" fmla="*/ 139700 w 336550"/>
              <a:gd name="connsiteY14" fmla="*/ 1873250 h 2184400"/>
              <a:gd name="connsiteX15" fmla="*/ 127000 w 336550"/>
              <a:gd name="connsiteY15" fmla="*/ 1930400 h 2184400"/>
              <a:gd name="connsiteX16" fmla="*/ 107950 w 336550"/>
              <a:gd name="connsiteY16" fmla="*/ 2006600 h 2184400"/>
              <a:gd name="connsiteX17" fmla="*/ 95250 w 336550"/>
              <a:gd name="connsiteY17" fmla="*/ 2025650 h 2184400"/>
              <a:gd name="connsiteX18" fmla="*/ 63500 w 336550"/>
              <a:gd name="connsiteY18" fmla="*/ 2070100 h 2184400"/>
              <a:gd name="connsiteX19" fmla="*/ 50800 w 336550"/>
              <a:gd name="connsiteY19" fmla="*/ 2114550 h 2184400"/>
              <a:gd name="connsiteX20" fmla="*/ 44450 w 336550"/>
              <a:gd name="connsiteY20" fmla="*/ 2139950 h 2184400"/>
              <a:gd name="connsiteX21" fmla="*/ 19050 w 336550"/>
              <a:gd name="connsiteY21" fmla="*/ 2159000 h 2184400"/>
              <a:gd name="connsiteX22" fmla="*/ 0 w 336550"/>
              <a:gd name="connsiteY22" fmla="*/ 218440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6550" h="2184400">
                <a:moveTo>
                  <a:pt x="317500" y="0"/>
                </a:moveTo>
                <a:cubicBezTo>
                  <a:pt x="298039" y="155690"/>
                  <a:pt x="320969" y="-80133"/>
                  <a:pt x="330200" y="120650"/>
                </a:cubicBezTo>
                <a:cubicBezTo>
                  <a:pt x="337589" y="281361"/>
                  <a:pt x="334433" y="442383"/>
                  <a:pt x="336550" y="603250"/>
                </a:cubicBezTo>
                <a:cubicBezTo>
                  <a:pt x="334433" y="770467"/>
                  <a:pt x="336169" y="937776"/>
                  <a:pt x="330200" y="1104900"/>
                </a:cubicBezTo>
                <a:cubicBezTo>
                  <a:pt x="329793" y="1116291"/>
                  <a:pt x="320265" y="1125592"/>
                  <a:pt x="317500" y="1136650"/>
                </a:cubicBezTo>
                <a:cubicBezTo>
                  <a:pt x="313870" y="1151170"/>
                  <a:pt x="314515" y="1166516"/>
                  <a:pt x="311150" y="1181100"/>
                </a:cubicBezTo>
                <a:cubicBezTo>
                  <a:pt x="303149" y="1215772"/>
                  <a:pt x="301821" y="1214143"/>
                  <a:pt x="285750" y="1238250"/>
                </a:cubicBezTo>
                <a:cubicBezTo>
                  <a:pt x="277283" y="1274233"/>
                  <a:pt x="269681" y="1310431"/>
                  <a:pt x="260350" y="1346200"/>
                </a:cubicBezTo>
                <a:cubicBezTo>
                  <a:pt x="256971" y="1359153"/>
                  <a:pt x="251099" y="1371365"/>
                  <a:pt x="247650" y="1384300"/>
                </a:cubicBezTo>
                <a:cubicBezTo>
                  <a:pt x="243269" y="1400728"/>
                  <a:pt x="231102" y="1466720"/>
                  <a:pt x="222250" y="1485900"/>
                </a:cubicBezTo>
                <a:cubicBezTo>
                  <a:pt x="215854" y="1499759"/>
                  <a:pt x="205317" y="1511300"/>
                  <a:pt x="196850" y="1524000"/>
                </a:cubicBezTo>
                <a:cubicBezTo>
                  <a:pt x="194733" y="1543050"/>
                  <a:pt x="193343" y="1562195"/>
                  <a:pt x="190500" y="1581150"/>
                </a:cubicBezTo>
                <a:cubicBezTo>
                  <a:pt x="186990" y="1604553"/>
                  <a:pt x="180735" y="1627518"/>
                  <a:pt x="177800" y="1651000"/>
                </a:cubicBezTo>
                <a:cubicBezTo>
                  <a:pt x="172262" y="1695306"/>
                  <a:pt x="172644" y="1740341"/>
                  <a:pt x="165100" y="1784350"/>
                </a:cubicBezTo>
                <a:cubicBezTo>
                  <a:pt x="159893" y="1814726"/>
                  <a:pt x="147479" y="1843429"/>
                  <a:pt x="139700" y="1873250"/>
                </a:cubicBezTo>
                <a:cubicBezTo>
                  <a:pt x="134774" y="1892133"/>
                  <a:pt x="131089" y="1911318"/>
                  <a:pt x="127000" y="1930400"/>
                </a:cubicBezTo>
                <a:cubicBezTo>
                  <a:pt x="121250" y="1957233"/>
                  <a:pt x="118444" y="1980366"/>
                  <a:pt x="107950" y="2006600"/>
                </a:cubicBezTo>
                <a:cubicBezTo>
                  <a:pt x="105116" y="2013686"/>
                  <a:pt x="99686" y="2019440"/>
                  <a:pt x="95250" y="2025650"/>
                </a:cubicBezTo>
                <a:cubicBezTo>
                  <a:pt x="55868" y="2080784"/>
                  <a:pt x="93430" y="2025205"/>
                  <a:pt x="63500" y="2070100"/>
                </a:cubicBezTo>
                <a:cubicBezTo>
                  <a:pt x="59267" y="2084917"/>
                  <a:pt x="54855" y="2099683"/>
                  <a:pt x="50800" y="2114550"/>
                </a:cubicBezTo>
                <a:cubicBezTo>
                  <a:pt x="48504" y="2122970"/>
                  <a:pt x="49523" y="2132848"/>
                  <a:pt x="44450" y="2139950"/>
                </a:cubicBezTo>
                <a:cubicBezTo>
                  <a:pt x="38299" y="2148562"/>
                  <a:pt x="26534" y="2151516"/>
                  <a:pt x="19050" y="2159000"/>
                </a:cubicBezTo>
                <a:cubicBezTo>
                  <a:pt x="11566" y="2166484"/>
                  <a:pt x="0" y="2184400"/>
                  <a:pt x="0" y="2184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D76B607-A2DA-49E7-AA19-9582B8F1CB52}"/>
              </a:ext>
            </a:extLst>
          </p:cNvPr>
          <p:cNvSpPr txBox="1"/>
          <p:nvPr/>
        </p:nvSpPr>
        <p:spPr>
          <a:xfrm>
            <a:off x="2734297" y="2045727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畳み込み結果が大きくなる部分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2920BEC-291A-4163-AB7C-9D278FE34206}"/>
              </a:ext>
            </a:extLst>
          </p:cNvPr>
          <p:cNvSpPr txBox="1"/>
          <p:nvPr/>
        </p:nvSpPr>
        <p:spPr>
          <a:xfrm>
            <a:off x="287358" y="219021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11137A0-24D6-4D55-8464-14991566FB7B}"/>
              </a:ext>
            </a:extLst>
          </p:cNvPr>
          <p:cNvSpPr txBox="1"/>
          <p:nvPr/>
        </p:nvSpPr>
        <p:spPr>
          <a:xfrm>
            <a:off x="287358" y="3631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204022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出典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: https://serokell.io/blog/introduction-to-convolutional-neural-networks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6195577" y="5421333"/>
            <a:ext cx="230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972812" y="3624932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05" y="3203075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733840" y="5393786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2176288" y="3332956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25" y="768253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271695" y="225119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5725862" y="48549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（これが畳み込み結果）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742429-6816-4C1A-BD36-85AE2EB0D2AD}"/>
              </a:ext>
            </a:extLst>
          </p:cNvPr>
          <p:cNvSpPr txBox="1"/>
          <p:nvPr/>
        </p:nvSpPr>
        <p:spPr>
          <a:xfrm>
            <a:off x="1843264" y="5756186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カーネルと同じサイズで切り出す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2692F2D-5A75-4CD0-B910-18A2724A72FB}"/>
              </a:ext>
            </a:extLst>
          </p:cNvPr>
          <p:cNvCxnSpPr>
            <a:endCxn id="14" idx="1"/>
          </p:cNvCxnSpPr>
          <p:nvPr/>
        </p:nvCxnSpPr>
        <p:spPr>
          <a:xfrm>
            <a:off x="3667225" y="4019678"/>
            <a:ext cx="2305587" cy="16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5452CB-2525-48CA-931B-E6446EF78865}"/>
              </a:ext>
            </a:extLst>
          </p:cNvPr>
          <p:cNvSpPr txBox="1"/>
          <p:nvPr/>
        </p:nvSpPr>
        <p:spPr>
          <a:xfrm>
            <a:off x="5636668" y="289078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切り出した部分とカーネルの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掛け算の合計</a:t>
            </a:r>
          </a:p>
        </p:txBody>
      </p:sp>
    </p:spTree>
    <p:extLst>
      <p:ext uri="{BB962C8B-B14F-4D97-AF65-F5344CB8AC3E}">
        <p14:creationId xmlns:p14="http://schemas.microsoft.com/office/powerpoint/2010/main" val="160315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633814" y="6216373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90" y="555989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2734760" y="203893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7370432" y="47053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切り出し領域を横にずらす</a:t>
            </a:r>
          </a:p>
        </p:txBody>
      </p:sp>
      <p:graphicFrame>
        <p:nvGraphicFramePr>
          <p:cNvPr id="26" name="表 14">
            <a:extLst>
              <a:ext uri="{FF2B5EF4-FFF2-40B4-BE49-F238E27FC236}">
                <a16:creationId xmlns:a16="http://schemas.microsoft.com/office/drawing/2014/main" id="{055E0F53-379A-4188-9B20-8EE7CAEE3C3B}"/>
              </a:ext>
            </a:extLst>
          </p:cNvPr>
          <p:cNvGraphicFramePr>
            <a:graphicFrameLocks noGrp="1"/>
          </p:cNvGraphicFramePr>
          <p:nvPr/>
        </p:nvGraphicFramePr>
        <p:xfrm>
          <a:off x="7370432" y="3530639"/>
          <a:ext cx="1627383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461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4</a:t>
                      </a:r>
                      <a:endParaRPr kumimoji="1" lang="ja-JP" altLang="en-US" sz="16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graphicFrame>
        <p:nvGraphicFramePr>
          <p:cNvPr id="27" name="表 14">
            <a:extLst>
              <a:ext uri="{FF2B5EF4-FFF2-40B4-BE49-F238E27FC236}">
                <a16:creationId xmlns:a16="http://schemas.microsoft.com/office/drawing/2014/main" id="{6F740BE9-152D-4EE4-AFB7-D2F227AC93A5}"/>
              </a:ext>
            </a:extLst>
          </p:cNvPr>
          <p:cNvGraphicFramePr>
            <a:graphicFrameLocks noGrp="1"/>
          </p:cNvGraphicFramePr>
          <p:nvPr/>
        </p:nvGraphicFramePr>
        <p:xfrm>
          <a:off x="5172706" y="2577941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0607FF-37D2-42DA-9C56-81141BA37E8E}"/>
              </a:ext>
            </a:extLst>
          </p:cNvPr>
          <p:cNvSpPr txBox="1"/>
          <p:nvPr/>
        </p:nvSpPr>
        <p:spPr>
          <a:xfrm>
            <a:off x="5515877" y="380429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4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29" name="表 14">
            <a:extLst>
              <a:ext uri="{FF2B5EF4-FFF2-40B4-BE49-F238E27FC236}">
                <a16:creationId xmlns:a16="http://schemas.microsoft.com/office/drawing/2014/main" id="{5AF710AE-5F95-4A08-BCF4-DA3041868189}"/>
              </a:ext>
            </a:extLst>
          </p:cNvPr>
          <p:cNvGraphicFramePr>
            <a:graphicFrameLocks noGrp="1"/>
          </p:cNvGraphicFramePr>
          <p:nvPr/>
        </p:nvGraphicFramePr>
        <p:xfrm>
          <a:off x="5165820" y="4397157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1×1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7FE745-435D-422B-A7A4-A3C80D689D8E}"/>
              </a:ext>
            </a:extLst>
          </p:cNvPr>
          <p:cNvSpPr txBox="1"/>
          <p:nvPr/>
        </p:nvSpPr>
        <p:spPr>
          <a:xfrm>
            <a:off x="5508991" y="562350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3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5E87C69-E772-4365-AB1E-CFF47AB1D67F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1871278" y="3134201"/>
            <a:ext cx="3301428" cy="1054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0A90891-D29E-4BE3-AEEE-97D1AFF51EA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196298" y="4274627"/>
            <a:ext cx="2969522" cy="678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7241F72-0140-458D-994B-AF63FB3C5BE4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449146" y="3703975"/>
            <a:ext cx="980375" cy="284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0491A4F-C3F8-4FF5-8722-A7487B1E14DA}"/>
              </a:ext>
            </a:extLst>
          </p:cNvPr>
          <p:cNvCxnSpPr>
            <a:cxnSpLocks/>
          </p:cNvCxnSpPr>
          <p:nvPr/>
        </p:nvCxnSpPr>
        <p:spPr>
          <a:xfrm flipV="1">
            <a:off x="6438679" y="3913993"/>
            <a:ext cx="1475092" cy="184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元画像（５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515877" y="5471142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畳み込み結果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611865" y="4064520"/>
          <a:ext cx="1828800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14" y="762372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463784" y="224531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カーネル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（３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３マス）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12F2B86-D427-4E19-9897-4819CE63AAF6}"/>
              </a:ext>
            </a:extLst>
          </p:cNvPr>
          <p:cNvSpPr/>
          <p:nvPr/>
        </p:nvSpPr>
        <p:spPr>
          <a:xfrm>
            <a:off x="1342388" y="3574239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EF3C5CD-EAE4-4B5D-8E9F-0A2359346D6E}"/>
              </a:ext>
            </a:extLst>
          </p:cNvPr>
          <p:cNvSpPr/>
          <p:nvPr/>
        </p:nvSpPr>
        <p:spPr>
          <a:xfrm>
            <a:off x="535608" y="3953395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1B9F12F-C95E-45A6-9330-D6D08951ECE4}"/>
              </a:ext>
            </a:extLst>
          </p:cNvPr>
          <p:cNvSpPr/>
          <p:nvPr/>
        </p:nvSpPr>
        <p:spPr>
          <a:xfrm>
            <a:off x="1371968" y="3979892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C4F867A-0880-4C3B-B5E3-00CE47A2EE0D}"/>
              </a:ext>
            </a:extLst>
          </p:cNvPr>
          <p:cNvSpPr/>
          <p:nvPr/>
        </p:nvSpPr>
        <p:spPr>
          <a:xfrm>
            <a:off x="917970" y="3988937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15F1BA-CAA4-42FC-AC1A-D07AC2772019}"/>
              </a:ext>
            </a:extLst>
          </p:cNvPr>
          <p:cNvSpPr/>
          <p:nvPr/>
        </p:nvSpPr>
        <p:spPr>
          <a:xfrm>
            <a:off x="565188" y="4359048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2AFDB8A-353B-4A7C-BC4F-3615D3F02827}"/>
              </a:ext>
            </a:extLst>
          </p:cNvPr>
          <p:cNvSpPr/>
          <p:nvPr/>
        </p:nvSpPr>
        <p:spPr>
          <a:xfrm>
            <a:off x="1401548" y="4385545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337EB35-DAD8-415E-B440-17796D34BCEA}"/>
              </a:ext>
            </a:extLst>
          </p:cNvPr>
          <p:cNvSpPr/>
          <p:nvPr/>
        </p:nvSpPr>
        <p:spPr>
          <a:xfrm>
            <a:off x="947550" y="4394590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切り出し領域を縦横にずらす</a:t>
            </a: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BA150FF9-B61E-4163-B3D0-C045B253B51C}"/>
              </a:ext>
            </a:extLst>
          </p:cNvPr>
          <p:cNvSpPr/>
          <p:nvPr/>
        </p:nvSpPr>
        <p:spPr>
          <a:xfrm rot="10800000">
            <a:off x="3543998" y="4551894"/>
            <a:ext cx="1533328" cy="277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34572E4-22EC-4F03-925C-E4DBD8125828}"/>
              </a:ext>
            </a:extLst>
          </p:cNvPr>
          <p:cNvSpPr txBox="1"/>
          <p:nvPr/>
        </p:nvSpPr>
        <p:spPr>
          <a:xfrm>
            <a:off x="3316260" y="3688807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画像全体について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</a:t>
            </a:r>
          </a:p>
        </p:txBody>
      </p:sp>
    </p:spTree>
    <p:extLst>
      <p:ext uri="{BB962C8B-B14F-4D97-AF65-F5344CB8AC3E}">
        <p14:creationId xmlns:p14="http://schemas.microsoft.com/office/powerpoint/2010/main" val="5589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4729" y="794657"/>
            <a:ext cx="6505276" cy="5785757"/>
          </a:xfrm>
        </p:spPr>
        <p:txBody>
          <a:bodyPr>
            <a:norm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コンピュータビジョン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ディープニューラルネットワーク</a:t>
            </a:r>
            <a:r>
              <a:rPr lang="ja-JP" altLang="en-US" sz="2400" dirty="0"/>
              <a:t>の概要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畳み込み</a:t>
            </a:r>
            <a:r>
              <a:rPr lang="ja-JP" altLang="en-US" sz="2400" dirty="0"/>
              <a:t>の仕組みと、</a:t>
            </a:r>
            <a:r>
              <a:rPr lang="ja-JP" altLang="en-US" sz="2400" b="1" dirty="0"/>
              <a:t>畳み込みニューラルネットワーク</a:t>
            </a:r>
            <a:r>
              <a:rPr lang="ja-JP" altLang="en-US" sz="2400" dirty="0"/>
              <a:t>の応用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物体検出</a:t>
            </a:r>
            <a:r>
              <a:rPr lang="ja-JP" altLang="en-US" sz="2400" dirty="0"/>
              <a:t>の紹介</a:t>
            </a:r>
            <a:endParaRPr lang="en-US" altLang="ja-JP" sz="2400" dirty="0"/>
          </a:p>
          <a:p>
            <a:pPr marL="457200" indent="-457200">
              <a:buFont typeface="+mj-ea"/>
              <a:buAutoNum type="circleNumDbPlain"/>
            </a:pPr>
            <a:r>
              <a:rPr lang="ja-JP" altLang="en-US" sz="2400" b="1" dirty="0"/>
              <a:t>顔情報処理技術</a:t>
            </a:r>
            <a:r>
              <a:rPr lang="ja-JP" altLang="en-US" sz="2400" dirty="0"/>
              <a:t>（顔検出、顔ランドマーク、顔のコード化、</a:t>
            </a:r>
            <a:r>
              <a:rPr lang="en-US" altLang="ja-JP" sz="2400" dirty="0"/>
              <a:t>3D</a:t>
            </a:r>
            <a:r>
              <a:rPr lang="ja-JP" altLang="en-US" sz="2400" dirty="0"/>
              <a:t>再構成）の説明とプライバシーへの配慮の必要性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53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E95FA1-64DF-4236-92AC-DA579AB4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9" y="175028"/>
            <a:ext cx="8740942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画像の</a:t>
            </a:r>
            <a:r>
              <a:rPr kumimoji="1" lang="ja-JP" altLang="en-US" dirty="0"/>
              <a:t>畳み込みを行う </a:t>
            </a:r>
            <a:r>
              <a:rPr kumimoji="1" lang="en-US" altLang="ja-JP" dirty="0"/>
              <a:t>Python </a:t>
            </a:r>
            <a:r>
              <a:rPr kumimoji="1" lang="ja-JP" altLang="en-US" dirty="0"/>
              <a:t>プログラムの例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39DA54-E385-49D4-BB7B-0AC3F99E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D24A14-9A6A-423C-B99B-5861FE668CD3}"/>
              </a:ext>
            </a:extLst>
          </p:cNvPr>
          <p:cNvSpPr/>
          <p:nvPr/>
        </p:nvSpPr>
        <p:spPr>
          <a:xfrm>
            <a:off x="201529" y="6344418"/>
            <a:ext cx="8510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https://colab.research.google.com/drive/1pcdD-I5-2VbLizKb3egJIQWXn8tBfOuK?usp=sharing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881B26-CC18-48D5-93CF-F9AD9859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6" y="617755"/>
            <a:ext cx="7256855" cy="57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4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畳み込み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: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　データに対し移動しながらカーネルと重ね合わせ、その結果を１つの値にまとめる。</a:t>
            </a:r>
          </a:p>
          <a:p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畳み込みは，「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特定のパターンに強く反応する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cs typeface="+mn-cs"/>
              </a:rPr>
              <a:t>」働きがある</a:t>
            </a:r>
            <a:endParaRPr lang="en-US" altLang="ja-JP" sz="2400" dirty="0">
              <a:solidFill>
                <a:prstClr val="black"/>
              </a:solidFill>
              <a:latin typeface="メイリオ" panose="020B0604030504040204" pitchFamily="50" charset="-128"/>
              <a:cs typeface="+mn-cs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</a:rPr>
              <a:t>コンピュータビジョンに欠かせない技術</a:t>
            </a:r>
          </a:p>
          <a:p>
            <a:r>
              <a:rPr kumimoji="1" lang="ja-JP" altLang="en-US" sz="2400" dirty="0">
                <a:latin typeface="メイリオ" panose="020B0604030504040204" pitchFamily="50" charset="-128"/>
              </a:rPr>
              <a:t>人工知能以外でも使用可能。例えば、画像のぼかしやエッジ抽出などに活用。</a:t>
            </a:r>
            <a:endParaRPr kumimoji="1" lang="en-US" altLang="ja-JP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0E2BA28-331C-E5BC-790D-830618341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3715888"/>
            <a:ext cx="7431668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1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8-3. </a:t>
            </a:r>
            <a:r>
              <a:rPr lang="ja-JP" altLang="en-US" dirty="0"/>
              <a:t>畳み込み、プーリング、畳み込みニューラルネットワーク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99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全結合層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の</a:t>
            </a:r>
            <a:r>
              <a:rPr kumimoji="1" lang="ja-JP" altLang="en-US" b="1" dirty="0">
                <a:solidFill>
                  <a:srgbClr val="C00000"/>
                </a:solidFill>
              </a:rPr>
              <a:t>ユニット</a:t>
            </a:r>
            <a:r>
              <a:rPr kumimoji="1" lang="ja-JP" altLang="en-US" dirty="0"/>
              <a:t>は，</a:t>
            </a:r>
            <a:r>
              <a:rPr kumimoji="1" lang="ja-JP" altLang="en-US" b="1" u="sng" dirty="0">
                <a:solidFill>
                  <a:srgbClr val="FF0000"/>
                </a:solidFill>
              </a:rPr>
              <a:t>前の層</a:t>
            </a:r>
            <a:r>
              <a:rPr kumimoji="1" lang="ja-JP" altLang="en-US" dirty="0"/>
              <a:t>の</a:t>
            </a:r>
            <a:r>
              <a:rPr kumimoji="1" lang="ja-JP" altLang="en-US" b="1" u="sng" dirty="0">
                <a:solidFill>
                  <a:srgbClr val="FF0000"/>
                </a:solidFill>
              </a:rPr>
              <a:t>すべてのユニットと結合</a:t>
            </a:r>
            <a:r>
              <a:rPr kumimoji="1" lang="ja-JP" altLang="en-US" dirty="0"/>
              <a:t>している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566F43-6C88-4B5F-BB0A-A47832CA465D}"/>
              </a:ext>
            </a:extLst>
          </p:cNvPr>
          <p:cNvSpPr txBox="1"/>
          <p:nvPr/>
        </p:nvSpPr>
        <p:spPr>
          <a:xfrm>
            <a:off x="2491965" y="5440114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450B5EA-7299-4EE3-94BC-B257830682F4}"/>
              </a:ext>
            </a:extLst>
          </p:cNvPr>
          <p:cNvSpPr txBox="1"/>
          <p:nvPr/>
        </p:nvSpPr>
        <p:spPr>
          <a:xfrm>
            <a:off x="5605804" y="5492430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89EBBD6-9784-4209-A119-D757D660A62B}"/>
              </a:ext>
            </a:extLst>
          </p:cNvPr>
          <p:cNvCxnSpPr>
            <a:cxnSpLocks/>
          </p:cNvCxnSpPr>
          <p:nvPr/>
        </p:nvCxnSpPr>
        <p:spPr>
          <a:xfrm flipH="1">
            <a:off x="3033700" y="2808693"/>
            <a:ext cx="3076599" cy="1170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CA16D-0E1D-4EC6-B365-2EFEB1923387}"/>
              </a:ext>
            </a:extLst>
          </p:cNvPr>
          <p:cNvSpPr txBox="1"/>
          <p:nvPr/>
        </p:nvSpPr>
        <p:spPr>
          <a:xfrm>
            <a:off x="2765006" y="2381885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755DC64-D673-4E9C-83C4-0BB59B5D98E7}"/>
              </a:ext>
            </a:extLst>
          </p:cNvPr>
          <p:cNvSpPr/>
          <p:nvPr/>
        </p:nvSpPr>
        <p:spPr>
          <a:xfrm>
            <a:off x="2644861" y="2322290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3671556-5486-40BA-A952-A54EFE0A3B02}"/>
              </a:ext>
            </a:extLst>
          </p:cNvPr>
          <p:cNvSpPr/>
          <p:nvPr/>
        </p:nvSpPr>
        <p:spPr>
          <a:xfrm>
            <a:off x="5893680" y="2624654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0585CB0-6BF1-44D1-A3F4-7B109C7C48B0}"/>
              </a:ext>
            </a:extLst>
          </p:cNvPr>
          <p:cNvSpPr txBox="1"/>
          <p:nvPr/>
        </p:nvSpPr>
        <p:spPr>
          <a:xfrm>
            <a:off x="6013826" y="2628108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FDAC73A-FDC3-4305-A8C5-0B8CDC0188DF}"/>
              </a:ext>
            </a:extLst>
          </p:cNvPr>
          <p:cNvCxnSpPr>
            <a:cxnSpLocks/>
          </p:cNvCxnSpPr>
          <p:nvPr/>
        </p:nvCxnSpPr>
        <p:spPr>
          <a:xfrm flipH="1" flipV="1">
            <a:off x="3033700" y="2624656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2526C0-A3BF-457C-A6FD-5829837205EB}"/>
              </a:ext>
            </a:extLst>
          </p:cNvPr>
          <p:cNvCxnSpPr>
            <a:cxnSpLocks/>
          </p:cNvCxnSpPr>
          <p:nvPr/>
        </p:nvCxnSpPr>
        <p:spPr>
          <a:xfrm flipH="1">
            <a:off x="3033700" y="2791439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0904FA90-B921-4304-9C05-E8226A63180F}"/>
              </a:ext>
            </a:extLst>
          </p:cNvPr>
          <p:cNvCxnSpPr>
            <a:cxnSpLocks/>
          </p:cNvCxnSpPr>
          <p:nvPr/>
        </p:nvCxnSpPr>
        <p:spPr>
          <a:xfrm flipH="1">
            <a:off x="3033700" y="2794890"/>
            <a:ext cx="3076599" cy="272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6A43779-FD6B-48C6-8F40-FD81137B6772}"/>
              </a:ext>
            </a:extLst>
          </p:cNvPr>
          <p:cNvCxnSpPr>
            <a:cxnSpLocks/>
          </p:cNvCxnSpPr>
          <p:nvPr/>
        </p:nvCxnSpPr>
        <p:spPr>
          <a:xfrm flipH="1">
            <a:off x="3033700" y="2798341"/>
            <a:ext cx="3076599" cy="48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7EA541B-3F35-4CF0-875B-D52010D753BD}"/>
              </a:ext>
            </a:extLst>
          </p:cNvPr>
          <p:cNvCxnSpPr>
            <a:cxnSpLocks/>
          </p:cNvCxnSpPr>
          <p:nvPr/>
        </p:nvCxnSpPr>
        <p:spPr>
          <a:xfrm flipH="1">
            <a:off x="3033700" y="2801792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1E6F0A8-7435-472B-B9E5-2B31D33D31A5}"/>
              </a:ext>
            </a:extLst>
          </p:cNvPr>
          <p:cNvCxnSpPr>
            <a:cxnSpLocks/>
          </p:cNvCxnSpPr>
          <p:nvPr/>
        </p:nvCxnSpPr>
        <p:spPr>
          <a:xfrm flipH="1">
            <a:off x="3033700" y="2805242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592BA16-67BD-4F9F-9AE7-947A879FE64B}"/>
              </a:ext>
            </a:extLst>
          </p:cNvPr>
          <p:cNvCxnSpPr>
            <a:cxnSpLocks/>
          </p:cNvCxnSpPr>
          <p:nvPr/>
        </p:nvCxnSpPr>
        <p:spPr>
          <a:xfrm flipH="1">
            <a:off x="3033700" y="2812144"/>
            <a:ext cx="3076599" cy="142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D7AB46-85B2-4FF8-8B3A-A869C533B791}"/>
              </a:ext>
            </a:extLst>
          </p:cNvPr>
          <p:cNvCxnSpPr>
            <a:cxnSpLocks/>
          </p:cNvCxnSpPr>
          <p:nvPr/>
        </p:nvCxnSpPr>
        <p:spPr>
          <a:xfrm flipH="1">
            <a:off x="3033700" y="2815595"/>
            <a:ext cx="3076599" cy="1638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5FEE4AF-6572-41B2-860A-F9072023EAA5}"/>
              </a:ext>
            </a:extLst>
          </p:cNvPr>
          <p:cNvCxnSpPr>
            <a:cxnSpLocks/>
          </p:cNvCxnSpPr>
          <p:nvPr/>
        </p:nvCxnSpPr>
        <p:spPr>
          <a:xfrm flipH="1">
            <a:off x="3033700" y="2819046"/>
            <a:ext cx="3076599" cy="185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DBDB89-12F6-4EF6-BB0E-E7F2A74817A5}"/>
              </a:ext>
            </a:extLst>
          </p:cNvPr>
          <p:cNvCxnSpPr>
            <a:cxnSpLocks/>
          </p:cNvCxnSpPr>
          <p:nvPr/>
        </p:nvCxnSpPr>
        <p:spPr>
          <a:xfrm flipH="1">
            <a:off x="3033700" y="2822497"/>
            <a:ext cx="3076599" cy="2125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BA9F0FFE-00C0-4C90-867A-A057CDC555E9}"/>
              </a:ext>
            </a:extLst>
          </p:cNvPr>
          <p:cNvCxnSpPr>
            <a:cxnSpLocks/>
          </p:cNvCxnSpPr>
          <p:nvPr/>
        </p:nvCxnSpPr>
        <p:spPr>
          <a:xfrm flipH="1">
            <a:off x="3033700" y="2825948"/>
            <a:ext cx="3076599" cy="235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1CD90C7-1A6C-4E30-9D55-1AD5E6D6E287}"/>
              </a:ext>
            </a:extLst>
          </p:cNvPr>
          <p:cNvSpPr txBox="1"/>
          <p:nvPr/>
        </p:nvSpPr>
        <p:spPr>
          <a:xfrm>
            <a:off x="4176537" y="4137360"/>
            <a:ext cx="1933761" cy="55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（他の結合は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書いていない）</a:t>
            </a:r>
          </a:p>
        </p:txBody>
      </p:sp>
    </p:spTree>
    <p:extLst>
      <p:ext uri="{BB962C8B-B14F-4D97-AF65-F5344CB8AC3E}">
        <p14:creationId xmlns:p14="http://schemas.microsoft.com/office/powerpoint/2010/main" val="581076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畳み込み層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735"/>
            <a:ext cx="8461208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を行う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結合の重み</a:t>
            </a:r>
            <a:r>
              <a:rPr lang="ja-JP" altLang="en-US" dirty="0"/>
              <a:t>が，</a:t>
            </a:r>
            <a:r>
              <a:rPr lang="ja-JP" altLang="en-US" b="1" dirty="0">
                <a:solidFill>
                  <a:srgbClr val="C00000"/>
                </a:solidFill>
              </a:rPr>
              <a:t>畳み込み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C00000"/>
                </a:solidFill>
              </a:rPr>
              <a:t>カーネル</a:t>
            </a:r>
            <a:r>
              <a:rPr lang="ja-JP" altLang="en-US" dirty="0"/>
              <a:t>になる</a:t>
            </a:r>
            <a:endParaRPr lang="en-US" altLang="ja-JP" dirty="0"/>
          </a:p>
          <a:p>
            <a:r>
              <a:rPr lang="ja-JP" altLang="en-US" dirty="0"/>
              <a:t>前の層の，</a:t>
            </a:r>
            <a:r>
              <a:rPr lang="ja-JP" altLang="en-US" dirty="0">
                <a:solidFill>
                  <a:srgbClr val="FF0000"/>
                </a:solidFill>
              </a:rPr>
              <a:t>一部分のユニット</a:t>
            </a:r>
            <a:r>
              <a:rPr lang="ja-JP" altLang="en-US" dirty="0"/>
              <a:t>と</a:t>
            </a:r>
            <a:r>
              <a:rPr lang="ja-JP" altLang="en-US" dirty="0">
                <a:solidFill>
                  <a:srgbClr val="FF0000"/>
                </a:solidFill>
              </a:rPr>
              <a:t>のみ結合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CF260B-F8E6-4D0F-81E4-A152D95AD93B}"/>
              </a:ext>
            </a:extLst>
          </p:cNvPr>
          <p:cNvSpPr txBox="1"/>
          <p:nvPr/>
        </p:nvSpPr>
        <p:spPr>
          <a:xfrm>
            <a:off x="881309" y="6357688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前の層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184519-31B8-4A1E-8B4B-F63B2654AB13}"/>
              </a:ext>
            </a:extLst>
          </p:cNvPr>
          <p:cNvSpPr txBox="1"/>
          <p:nvPr/>
        </p:nvSpPr>
        <p:spPr>
          <a:xfrm>
            <a:off x="3884969" y="6376101"/>
            <a:ext cx="198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39AEFA-CC96-425D-A259-5B24D52FEA99}"/>
              </a:ext>
            </a:extLst>
          </p:cNvPr>
          <p:cNvSpPr txBox="1"/>
          <p:nvPr/>
        </p:nvSpPr>
        <p:spPr>
          <a:xfrm>
            <a:off x="1154350" y="3299459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5BE16C-98F3-4733-AC68-019861CDC6AD}"/>
              </a:ext>
            </a:extLst>
          </p:cNvPr>
          <p:cNvSpPr/>
          <p:nvPr/>
        </p:nvSpPr>
        <p:spPr>
          <a:xfrm>
            <a:off x="1039884" y="3359426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0604D3B-1505-4410-87C0-19DDDBAC5B0F}"/>
              </a:ext>
            </a:extLst>
          </p:cNvPr>
          <p:cNvSpPr/>
          <p:nvPr/>
        </p:nvSpPr>
        <p:spPr>
          <a:xfrm>
            <a:off x="4288703" y="3661790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7798D-3BDF-4375-9A98-B340E1C832FE}"/>
              </a:ext>
            </a:extLst>
          </p:cNvPr>
          <p:cNvSpPr txBox="1"/>
          <p:nvPr/>
        </p:nvSpPr>
        <p:spPr>
          <a:xfrm>
            <a:off x="4408849" y="3665244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〇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1009C6C-6732-4D3B-88BC-6C8DC44EB400}"/>
              </a:ext>
            </a:extLst>
          </p:cNvPr>
          <p:cNvCxnSpPr>
            <a:cxnSpLocks/>
          </p:cNvCxnSpPr>
          <p:nvPr/>
        </p:nvCxnSpPr>
        <p:spPr>
          <a:xfrm flipH="1" flipV="1">
            <a:off x="1428723" y="3661792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B58AFB3-AED8-421D-9A47-B916E029C380}"/>
              </a:ext>
            </a:extLst>
          </p:cNvPr>
          <p:cNvCxnSpPr>
            <a:cxnSpLocks/>
          </p:cNvCxnSpPr>
          <p:nvPr/>
        </p:nvCxnSpPr>
        <p:spPr>
          <a:xfrm flipH="1">
            <a:off x="1428723" y="3828575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FBFD9D0-3401-43AD-8752-FF12564BB7A7}"/>
              </a:ext>
            </a:extLst>
          </p:cNvPr>
          <p:cNvCxnSpPr>
            <a:cxnSpLocks/>
          </p:cNvCxnSpPr>
          <p:nvPr/>
        </p:nvCxnSpPr>
        <p:spPr>
          <a:xfrm flipH="1">
            <a:off x="1428723" y="3838928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083D90-BDE8-4243-A45D-A5B2C16EA40C}"/>
              </a:ext>
            </a:extLst>
          </p:cNvPr>
          <p:cNvCxnSpPr>
            <a:cxnSpLocks/>
          </p:cNvCxnSpPr>
          <p:nvPr/>
        </p:nvCxnSpPr>
        <p:spPr>
          <a:xfrm flipH="1">
            <a:off x="1428723" y="3842378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83F648-24E9-4957-B35A-FE2CD2D9BAFA}"/>
              </a:ext>
            </a:extLst>
          </p:cNvPr>
          <p:cNvSpPr txBox="1"/>
          <p:nvPr/>
        </p:nvSpPr>
        <p:spPr>
          <a:xfrm>
            <a:off x="5870999" y="60724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1×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+  0×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=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9577418-3DC7-4AB2-9102-086C69C8E352}"/>
              </a:ext>
            </a:extLst>
          </p:cNvPr>
          <p:cNvSpPr txBox="1"/>
          <p:nvPr/>
        </p:nvSpPr>
        <p:spPr>
          <a:xfrm>
            <a:off x="5197717" y="4088282"/>
            <a:ext cx="380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畳み込みのカーネルのサイズが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2×2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のとき：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前の層の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と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</a:t>
            </a:r>
          </a:p>
        </p:txBody>
      </p:sp>
    </p:spTree>
    <p:extLst>
      <p:ext uri="{BB962C8B-B14F-4D97-AF65-F5344CB8AC3E}">
        <p14:creationId xmlns:p14="http://schemas.microsoft.com/office/powerpoint/2010/main" val="112188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E2533A-D2D9-443E-87B0-A161C700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プーリング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A67B6A-2F8F-4D61-BA64-00CB5DB73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884247"/>
          </a:xfrm>
        </p:spPr>
        <p:txBody>
          <a:bodyPr>
            <a:normAutofit/>
          </a:bodyPr>
          <a:lstStyle/>
          <a:p>
            <a:r>
              <a:rPr lang="ja-JP" altLang="en-US" b="1" dirty="0"/>
              <a:t>プーリングにより，画像サイズが小さくなる</a:t>
            </a:r>
            <a:endParaRPr lang="en-US" altLang="ja-JP" b="1" dirty="0"/>
          </a:p>
          <a:p>
            <a:r>
              <a:rPr kumimoji="1" lang="ja-JP" altLang="en-US" b="1" dirty="0"/>
              <a:t>マックス・プーリング</a:t>
            </a:r>
            <a:r>
              <a:rPr kumimoji="1" lang="ja-JP" altLang="en-US" dirty="0"/>
              <a:t>は，</a:t>
            </a:r>
            <a:r>
              <a:rPr lang="ja-JP" altLang="en-US" dirty="0"/>
              <a:t>プーリングの一種で，</a:t>
            </a:r>
            <a:r>
              <a:rPr kumimoji="1" lang="ja-JP" altLang="en-US" b="1" dirty="0"/>
              <a:t>最大値を利用するプーリング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644741-84E0-451B-B5C7-BE7ABA4D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B3B259-2750-45CF-A9BE-CE11E385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299"/>
            <a:ext cx="5580498" cy="27210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1D4D3-A603-4CA8-A2DF-219728F98AC5}"/>
              </a:ext>
            </a:extLst>
          </p:cNvPr>
          <p:cNvSpPr txBox="1"/>
          <p:nvPr/>
        </p:nvSpPr>
        <p:spPr>
          <a:xfrm>
            <a:off x="296445" y="5927060"/>
            <a:ext cx="8744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出典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https://github.com/jeffheaton/t81_558_deep_learning/blob/084023876b6cf09c931b452584dbd44c56314a03/t81_558_class_06_2_cnn.ipynb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88E4F1-6ED6-4B1D-A291-BB09D566DF5C}"/>
              </a:ext>
            </a:extLst>
          </p:cNvPr>
          <p:cNvSpPr txBox="1"/>
          <p:nvPr/>
        </p:nvSpPr>
        <p:spPr>
          <a:xfrm>
            <a:off x="5495909" y="3205046"/>
            <a:ext cx="356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の最大値は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最大値の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を選ぶ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すると，サイズは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¼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になる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468190D-765E-4E77-BFE0-598D18BB78B7}"/>
              </a:ext>
            </a:extLst>
          </p:cNvPr>
          <p:cNvSpPr/>
          <p:nvPr/>
        </p:nvSpPr>
        <p:spPr>
          <a:xfrm>
            <a:off x="321845" y="2833700"/>
            <a:ext cx="821155" cy="855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4A44FB-577F-4302-833A-5789514DE1A6}"/>
              </a:ext>
            </a:extLst>
          </p:cNvPr>
          <p:cNvSpPr/>
          <p:nvPr/>
        </p:nvSpPr>
        <p:spPr>
          <a:xfrm>
            <a:off x="3750845" y="3309259"/>
            <a:ext cx="605255" cy="576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4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/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144" y="5000344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2DFC84-7FAA-4E52-9E4A-4FA13979E3AB}"/>
              </a:ext>
            </a:extLst>
          </p:cNvPr>
          <p:cNvSpPr/>
          <p:nvPr/>
        </p:nvSpPr>
        <p:spPr>
          <a:xfrm>
            <a:off x="321845" y="1060777"/>
            <a:ext cx="8208905" cy="1584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83670D-FBEE-4136-ADB9-9B7100F86E1E}"/>
              </a:ext>
            </a:extLst>
          </p:cNvPr>
          <p:cNvSpPr txBox="1"/>
          <p:nvPr/>
        </p:nvSpPr>
        <p:spPr>
          <a:xfrm>
            <a:off x="589307" y="1236060"/>
            <a:ext cx="7759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畳み込みニューラルネットワーク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プーリング層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を交互に繰り返した後，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最終的に全結合層などを経て出力層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に接続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664267" y="2934527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022896" y="32067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381525" y="36057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764687" y="2928734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123316" y="319530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481945" y="3594303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223736" y="3183820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582365" y="3582815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2847645" y="2917246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310175" y="2903935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051966" y="3165865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6794645" y="302390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410595" y="289814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159180" y="3153228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696300" y="3003683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598932" y="308386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B1054D63-D7D2-41F9-8221-0AFA852E5329}"/>
              </a:ext>
            </a:extLst>
          </p:cNvPr>
          <p:cNvSpPr txBox="1">
            <a:spLocks/>
          </p:cNvSpPr>
          <p:nvPr/>
        </p:nvSpPr>
        <p:spPr>
          <a:xfrm>
            <a:off x="321845" y="5626648"/>
            <a:ext cx="7953827" cy="121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畳み込み層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・・・　畳み込みによるパターンの識別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プーリング層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・・・　画像の小移動に対して，出力が不変になる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692293" y="306447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2785654" y="304508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246512" y="3037091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353470" y="2987726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420321" y="2782445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4832979" y="2777540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91459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029877" y="314335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106838" y="316611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5940671" y="3119231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063702" y="31525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65699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4A42C-0CE7-4394-8453-7D53DD73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5D7C58-8CD9-42F4-B831-E0FE41D80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7451"/>
            <a:ext cx="8461208" cy="481603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u="sng" dirty="0">
                <a:solidFill>
                  <a:srgbClr val="FF0000"/>
                </a:solidFill>
              </a:rPr>
              <a:t>のみ</a:t>
            </a:r>
            <a:r>
              <a:rPr kumimoji="1" lang="ja-JP" altLang="en-US" dirty="0"/>
              <a:t>の場合と比べて．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ユニット間の結合を</a:t>
            </a:r>
            <a:r>
              <a:rPr lang="ja-JP" altLang="en-US" u="sng" dirty="0">
                <a:solidFill>
                  <a:srgbClr val="FF0000"/>
                </a:solidFill>
              </a:rPr>
              <a:t>局所に限定</a:t>
            </a:r>
            <a:endParaRPr lang="en-US" altLang="ja-JP" u="sng" dirty="0">
              <a:solidFill>
                <a:srgbClr val="FF0000"/>
              </a:solidFill>
            </a:endParaRPr>
          </a:p>
          <a:p>
            <a:r>
              <a:rPr lang="ja-JP" altLang="en-US" u="sng" dirty="0">
                <a:solidFill>
                  <a:srgbClr val="FF0000"/>
                </a:solidFill>
              </a:rPr>
              <a:t>結合の数を</a:t>
            </a:r>
            <a:r>
              <a:rPr lang="ja-JP" altLang="en-US" u="sng" dirty="0"/>
              <a:t>，</a:t>
            </a:r>
            <a:r>
              <a:rPr lang="ja-JP" altLang="en-US" u="sng" dirty="0">
                <a:solidFill>
                  <a:srgbClr val="FF0000"/>
                </a:solidFill>
              </a:rPr>
              <a:t>大幅に削減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結合</a:t>
            </a:r>
            <a:r>
              <a:rPr lang="ja-JP" altLang="en-US" dirty="0"/>
              <a:t>の数が減り，</a:t>
            </a:r>
            <a:r>
              <a:rPr lang="ja-JP" altLang="en-US" b="1" dirty="0">
                <a:solidFill>
                  <a:srgbClr val="C00000"/>
                </a:solidFill>
              </a:rPr>
              <a:t>過学習</a:t>
            </a:r>
            <a:r>
              <a:rPr lang="ja-JP" altLang="en-US" dirty="0"/>
              <a:t>の問題を緩和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F5020-AE99-4F60-BFAF-C72ACC6E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89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CD099-AA2D-4B50-A88C-804A2A56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173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）の用途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4DD971-FC83-495D-9415-8772AD63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64065"/>
            <a:ext cx="8461208" cy="132505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画像分類，物体検出，セグメンテーションなどで高い性能・機能を発揮する場合がある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CA5533-C452-4CB2-AF5D-9A3484E0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688F3C2-5B3A-4DC4-85DC-2CF7C3CF63C1}"/>
              </a:ext>
            </a:extLst>
          </p:cNvPr>
          <p:cNvGrpSpPr/>
          <p:nvPr/>
        </p:nvGrpSpPr>
        <p:grpSpPr>
          <a:xfrm>
            <a:off x="2189746" y="2303663"/>
            <a:ext cx="6844311" cy="1373425"/>
            <a:chOff x="77622" y="826985"/>
            <a:chExt cx="9066378" cy="2068615"/>
          </a:xfrm>
        </p:grpSpPr>
        <p:pic>
          <p:nvPicPr>
            <p:cNvPr id="5" name="図 4" descr="ネクタイを締めた男性&#10;&#10;自動的に生成された説明">
              <a:extLst>
                <a:ext uri="{FF2B5EF4-FFF2-40B4-BE49-F238E27FC236}">
                  <a16:creationId xmlns:a16="http://schemas.microsoft.com/office/drawing/2014/main" id="{D68D6F0C-5CBE-45FD-9B09-DF4AE1B8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" y="826985"/>
              <a:ext cx="2772371" cy="206861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B9B68A0-6073-4E00-89DD-A28714B6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502" y="1003440"/>
              <a:ext cx="6067498" cy="1635072"/>
            </a:xfrm>
            <a:prstGeom prst="rect">
              <a:avLst/>
            </a:prstGeom>
          </p:spPr>
        </p:pic>
        <p:sp>
          <p:nvSpPr>
            <p:cNvPr id="7" name="矢印: 右 6">
              <a:extLst>
                <a:ext uri="{FF2B5EF4-FFF2-40B4-BE49-F238E27FC236}">
                  <a16:creationId xmlns:a16="http://schemas.microsoft.com/office/drawing/2014/main" id="{18A21294-307B-4AEA-9C6F-8E22D2E960D4}"/>
                </a:ext>
              </a:extLst>
            </p:cNvPr>
            <p:cNvSpPr/>
            <p:nvPr/>
          </p:nvSpPr>
          <p:spPr>
            <a:xfrm>
              <a:off x="2914651" y="1625600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D26A3B-B2C1-4A24-A1A3-B4B25AA4C308}"/>
              </a:ext>
            </a:extLst>
          </p:cNvPr>
          <p:cNvSpPr txBox="1"/>
          <p:nvPr/>
        </p:nvSpPr>
        <p:spPr>
          <a:xfrm>
            <a:off x="404751" y="2738812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95775B-3176-4863-9030-6E01DAEB11FB}"/>
              </a:ext>
            </a:extLst>
          </p:cNvPr>
          <p:cNvSpPr txBox="1"/>
          <p:nvPr/>
        </p:nvSpPr>
        <p:spPr>
          <a:xfrm>
            <a:off x="360947" y="4439727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62692E-7938-4712-8551-0C4057AC13EE}"/>
              </a:ext>
            </a:extLst>
          </p:cNvPr>
          <p:cNvSpPr txBox="1"/>
          <p:nvPr/>
        </p:nvSpPr>
        <p:spPr>
          <a:xfrm>
            <a:off x="296358" y="5756524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セグメンテーション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A885598-E932-4DA4-9FAE-80DB0288BE75}"/>
              </a:ext>
            </a:extLst>
          </p:cNvPr>
          <p:cNvGrpSpPr/>
          <p:nvPr/>
        </p:nvGrpSpPr>
        <p:grpSpPr>
          <a:xfrm>
            <a:off x="2105518" y="3854377"/>
            <a:ext cx="4779553" cy="1484700"/>
            <a:chOff x="-13480" y="1133716"/>
            <a:chExt cx="8799884" cy="324835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EFDCF14-CAB5-40CD-A41E-AF8D4853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80" y="1341828"/>
              <a:ext cx="4371469" cy="3040240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B249C9C-9F4A-4F83-B579-ABFDB56D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894" y="1133716"/>
              <a:ext cx="4339510" cy="3248352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7631A6E-0CA8-447D-9D3B-522287197B32}"/>
              </a:ext>
            </a:extLst>
          </p:cNvPr>
          <p:cNvGrpSpPr/>
          <p:nvPr/>
        </p:nvGrpSpPr>
        <p:grpSpPr>
          <a:xfrm>
            <a:off x="2754151" y="5442828"/>
            <a:ext cx="5360465" cy="1389580"/>
            <a:chOff x="0" y="1413240"/>
            <a:chExt cx="9176251" cy="227739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B032D68-A171-46D8-9758-E4BFD744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61599"/>
              <a:ext cx="4495800" cy="2229039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A70A744-ECDD-436C-995F-39E57618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979" y="1413240"/>
              <a:ext cx="4468272" cy="2229039"/>
            </a:xfrm>
            <a:prstGeom prst="rect">
              <a:avLst/>
            </a:prstGeom>
          </p:spPr>
        </p:pic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2AAA91F9-5F1B-40C8-A5A6-104A88D5D3E2}"/>
                </a:ext>
              </a:extLst>
            </p:cNvPr>
            <p:cNvSpPr/>
            <p:nvPr/>
          </p:nvSpPr>
          <p:spPr>
            <a:xfrm>
              <a:off x="4550491" y="2346784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081207F2-7DC1-48FD-AD14-3D8A76F97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849" y="5442828"/>
            <a:ext cx="2791585" cy="13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　畳み込みニューラルネットワークのデモ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畳み込みニューラルネットワーク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CNN Explainer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畳み込み層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プーリング層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1995" y="2706623"/>
            <a:ext cx="5098010" cy="41108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コンピュータビジョン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画像を扱うための畳み込み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畳み込み、プーリング、畳み込みニューラルネットワーク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畳み込みニューラルネットワークの演習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物体検出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514350" indent="-514350">
              <a:buFont typeface="+mj-lt"/>
              <a:buAutoNum type="arabicPeriod"/>
            </a:pP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71C1A-C43F-4F74-9FF8-19BEB918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9138E-E567-4FED-BDDF-CACDEA4C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r>
              <a:rPr lang="ja-JP" altLang="en-US" i="0" dirty="0">
                <a:solidFill>
                  <a:srgbClr val="000000"/>
                </a:solidFill>
                <a:effectLst/>
                <a:latin typeface="-apple-system"/>
              </a:rPr>
              <a:t>ジョージア工科大学 </a:t>
            </a:r>
            <a:r>
              <a:rPr lang="en-US" altLang="ja-JP" i="0" dirty="0">
                <a:solidFill>
                  <a:srgbClr val="000000"/>
                </a:solidFill>
                <a:effectLst/>
                <a:latin typeface="-apple-system"/>
              </a:rPr>
              <a:t>Polo Club</a:t>
            </a:r>
          </a:p>
          <a:p>
            <a:r>
              <a:rPr lang="ja-JP" altLang="en-US" dirty="0">
                <a:solidFill>
                  <a:srgbClr val="000000"/>
                </a:solidFill>
                <a:latin typeface="-apple-system"/>
              </a:rPr>
              <a:t>畳み込み層などの仕組みをビジュアルに学ぶことができるサイト</a:t>
            </a:r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Web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ブラウザで次の </a:t>
            </a: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URL 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を開く</a:t>
            </a:r>
            <a:endParaRPr lang="en-US" altLang="ja-JP" b="1" dirty="0">
              <a:solidFill>
                <a:srgbClr val="1020D0"/>
              </a:solidFill>
              <a:latin typeface="-apple-system"/>
              <a:hlinkClick r:id="" action="ppaction://noaction"/>
            </a:endParaRPr>
          </a:p>
          <a:p>
            <a:pPr marL="0" indent="0">
              <a:buNone/>
            </a:pPr>
            <a:r>
              <a:rPr lang="en-US" altLang="ja-JP" b="1" i="0" u="none" strike="noStrike" dirty="0">
                <a:solidFill>
                  <a:srgbClr val="1020D0"/>
                </a:solidFill>
                <a:effectLst/>
                <a:latin typeface="-apple-system"/>
                <a:hlinkClick r:id="rId2"/>
              </a:rPr>
              <a:t>https://poloclub.github.io/cnn-explainer/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C629C-A86F-4BBF-AC72-FA1BDE35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8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画面の確認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このニューラルネットワークは，</a:t>
            </a:r>
            <a:r>
              <a:rPr lang="ja-JP" altLang="en-US" b="1" dirty="0"/>
              <a:t>画像分類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9" y="1608494"/>
            <a:ext cx="7706539" cy="39481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1B89F8-B5BD-402D-9BE4-440041962E2E}"/>
              </a:ext>
            </a:extLst>
          </p:cNvPr>
          <p:cNvSpPr/>
          <p:nvPr/>
        </p:nvSpPr>
        <p:spPr>
          <a:xfrm>
            <a:off x="223670" y="1479990"/>
            <a:ext cx="3568700" cy="4953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AEF71B-F908-4F84-8B3A-9CE082522643}"/>
              </a:ext>
            </a:extLst>
          </p:cNvPr>
          <p:cNvSpPr txBox="1"/>
          <p:nvPr/>
        </p:nvSpPr>
        <p:spPr>
          <a:xfrm>
            <a:off x="3837080" y="126329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画像を選ぶ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F29F3D6-7E5F-431D-BE4E-DDED210B9499}"/>
              </a:ext>
            </a:extLst>
          </p:cNvPr>
          <p:cNvSpPr/>
          <p:nvPr/>
        </p:nvSpPr>
        <p:spPr>
          <a:xfrm>
            <a:off x="495717" y="2541472"/>
            <a:ext cx="763003" cy="253896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0448D7-C22E-48A5-8A4B-42DCD2758A63}"/>
              </a:ext>
            </a:extLst>
          </p:cNvPr>
          <p:cNvSpPr txBox="1"/>
          <p:nvPr/>
        </p:nvSpPr>
        <p:spPr>
          <a:xfrm>
            <a:off x="291515" y="552347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赤青緑の成分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F50EF0-8D57-44AD-8564-D6A5C5AC6D85}"/>
              </a:ext>
            </a:extLst>
          </p:cNvPr>
          <p:cNvSpPr/>
          <p:nvPr/>
        </p:nvSpPr>
        <p:spPr>
          <a:xfrm>
            <a:off x="1626518" y="2039344"/>
            <a:ext cx="5759952" cy="331414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3041065" y="56167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9E52540-EE83-4E4A-8F7C-EA797BAD6C7B}"/>
              </a:ext>
            </a:extLst>
          </p:cNvPr>
          <p:cNvSpPr/>
          <p:nvPr/>
        </p:nvSpPr>
        <p:spPr>
          <a:xfrm>
            <a:off x="7513470" y="1966504"/>
            <a:ext cx="688786" cy="350128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B35BAC-9AB9-4A6D-B728-687C2E1BC9DB}"/>
              </a:ext>
            </a:extLst>
          </p:cNvPr>
          <p:cNvSpPr txBox="1"/>
          <p:nvPr/>
        </p:nvSpPr>
        <p:spPr>
          <a:xfrm>
            <a:off x="6552615" y="5542977"/>
            <a:ext cx="209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画像の分類結果．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ここでは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espresso</a:t>
            </a:r>
          </a:p>
        </p:txBody>
      </p:sp>
    </p:spTree>
    <p:extLst>
      <p:ext uri="{BB962C8B-B14F-4D97-AF65-F5344CB8AC3E}">
        <p14:creationId xmlns:p14="http://schemas.microsoft.com/office/powerpoint/2010/main" val="270156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② ニューラルネットワークの構成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プーリング層</a:t>
            </a:r>
            <a:r>
              <a:rPr lang="ja-JP" altLang="en-US" dirty="0"/>
              <a:t>を含む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2" y="2207346"/>
            <a:ext cx="7706539" cy="39481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2244061" y="61368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28237E-8EDE-487A-A2A2-E0974AEE0886}"/>
              </a:ext>
            </a:extLst>
          </p:cNvPr>
          <p:cNvSpPr txBox="1"/>
          <p:nvPr/>
        </p:nvSpPr>
        <p:spPr>
          <a:xfrm>
            <a:off x="1376038" y="1266236"/>
            <a:ext cx="664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 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conv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6F2D149-97DA-4059-9383-58E31AB343CA}"/>
              </a:ext>
            </a:extLst>
          </p:cNvPr>
          <p:cNvSpPr/>
          <p:nvPr/>
        </p:nvSpPr>
        <p:spPr>
          <a:xfrm>
            <a:off x="1553556" y="2524371"/>
            <a:ext cx="5984277" cy="30628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E0961A8-4357-494A-900F-26EDB15B2863}"/>
              </a:ext>
            </a:extLst>
          </p:cNvPr>
          <p:cNvCxnSpPr>
            <a:cxnSpLocks/>
          </p:cNvCxnSpPr>
          <p:nvPr/>
        </p:nvCxnSpPr>
        <p:spPr>
          <a:xfrm>
            <a:off x="3892550" y="1856754"/>
            <a:ext cx="203200" cy="6672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3C84D9-C990-4775-8438-CFFBFB29B74C}"/>
              </a:ext>
            </a:extLst>
          </p:cNvPr>
          <p:cNvSpPr txBox="1"/>
          <p:nvPr/>
        </p:nvSpPr>
        <p:spPr>
          <a:xfrm>
            <a:off x="1376038" y="1548977"/>
            <a:ext cx="671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畳み込み層       畳み込み層　プーリング層    畳み込み層  畳み込み層  プーリング層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4EE0F8-2C4D-4553-9939-33E812E4EE7D}"/>
              </a:ext>
            </a:extLst>
          </p:cNvPr>
          <p:cNvSpPr txBox="1"/>
          <p:nvPr/>
        </p:nvSpPr>
        <p:spPr>
          <a:xfrm>
            <a:off x="3994150" y="1783710"/>
            <a:ext cx="51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は畳み込み層で，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max_pool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はプーリング層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31374DD5-AB66-4767-B980-5ABE7CB10EAB}"/>
              </a:ext>
            </a:extLst>
          </p:cNvPr>
          <p:cNvSpPr/>
          <p:nvPr/>
        </p:nvSpPr>
        <p:spPr>
          <a:xfrm rot="5400000">
            <a:off x="273359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右中かっこ 20">
            <a:extLst>
              <a:ext uri="{FF2B5EF4-FFF2-40B4-BE49-F238E27FC236}">
                <a16:creationId xmlns:a16="http://schemas.microsoft.com/office/drawing/2014/main" id="{C6A8C490-F3AD-4EF6-B7D4-A388D8F5A13B}"/>
              </a:ext>
            </a:extLst>
          </p:cNvPr>
          <p:cNvSpPr/>
          <p:nvPr/>
        </p:nvSpPr>
        <p:spPr>
          <a:xfrm rot="5400000">
            <a:off x="445506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B6797B97-CFEF-45C7-A21B-8009546AD2A2}"/>
              </a:ext>
            </a:extLst>
          </p:cNvPr>
          <p:cNvSpPr/>
          <p:nvPr/>
        </p:nvSpPr>
        <p:spPr>
          <a:xfrm rot="5400000">
            <a:off x="5816980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BD8017C5-81B4-499A-88E8-2679A55D3B1A}"/>
              </a:ext>
            </a:extLst>
          </p:cNvPr>
          <p:cNvSpPr/>
          <p:nvPr/>
        </p:nvSpPr>
        <p:spPr>
          <a:xfrm rot="5400000">
            <a:off x="7423530" y="5666546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5E1D122-BADD-41B7-85B4-DF76F0C8F0AE}"/>
              </a:ext>
            </a:extLst>
          </p:cNvPr>
          <p:cNvSpPr txBox="1"/>
          <p:nvPr/>
        </p:nvSpPr>
        <p:spPr>
          <a:xfrm>
            <a:off x="3965531" y="61336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5A3E53-D4D1-432A-9078-25D034D6C7CC}"/>
              </a:ext>
            </a:extLst>
          </p:cNvPr>
          <p:cNvSpPr txBox="1"/>
          <p:nvPr/>
        </p:nvSpPr>
        <p:spPr>
          <a:xfrm>
            <a:off x="5380175" y="6135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9E3E50-2B8B-4304-B299-AAE646904B9E}"/>
              </a:ext>
            </a:extLst>
          </p:cNvPr>
          <p:cNvSpPr txBox="1"/>
          <p:nvPr/>
        </p:nvSpPr>
        <p:spPr>
          <a:xfrm>
            <a:off x="6794819" y="61374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全結合層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030D4-E864-4CD4-921D-9A63BB18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3DF0F3-BEFF-4DED-8DCA-CE6590A70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左上の画像をクリック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畳み込みの様子をアニメーションで確認できる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（この</a:t>
            </a:r>
            <a:r>
              <a:rPr kumimoji="1" lang="ja-JP" altLang="en-US" b="1" dirty="0">
                <a:solidFill>
                  <a:srgbClr val="FF0000"/>
                </a:solidFill>
              </a:rPr>
              <a:t>画像</a:t>
            </a:r>
            <a:r>
              <a:rPr kumimoji="1" lang="ja-JP" altLang="en-US" dirty="0"/>
              <a:t>は，</a:t>
            </a:r>
            <a:r>
              <a:rPr kumimoji="1" lang="ja-JP" altLang="en-US" b="1" dirty="0">
                <a:solidFill>
                  <a:srgbClr val="FF0000"/>
                </a:solidFill>
              </a:rPr>
              <a:t>各層での処理結果</a:t>
            </a:r>
            <a:r>
              <a:rPr kumimoji="1" lang="ja-JP" altLang="en-US" dirty="0"/>
              <a:t>である．画像１個がニューロン１つというわけでは</a:t>
            </a:r>
            <a:r>
              <a:rPr kumimoji="1" lang="ja-JP" altLang="en-US" dirty="0">
                <a:solidFill>
                  <a:srgbClr val="FF0000"/>
                </a:solidFill>
              </a:rPr>
              <a:t>ない</a:t>
            </a:r>
            <a:r>
              <a:rPr kumimoji="1"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7F8710-1BEE-42E3-B341-5696E8C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88B102-1DDC-4E8D-B6ED-A73B4775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29" y="3122720"/>
            <a:ext cx="6286823" cy="360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5FE4E6-EAC8-4BCF-AFAA-9F8B2392F255}"/>
              </a:ext>
            </a:extLst>
          </p:cNvPr>
          <p:cNvSpPr/>
          <p:nvPr/>
        </p:nvSpPr>
        <p:spPr>
          <a:xfrm>
            <a:off x="1960810" y="3667602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06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071C6-36D0-415F-8FF5-A868ADBF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61A15-570E-44ED-8EDA-B390CEA9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kumimoji="1" lang="ja-JP" altLang="en-US" b="1" dirty="0"/>
              <a:t>出てきた画像をクリック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畳み込みの詳細をアニメーションで確認できる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25E1F-768D-4188-B07C-26BA76C1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EBD87-3B86-45E5-BFBF-9C48AA2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3" y="2465295"/>
            <a:ext cx="7142514" cy="439270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97A1A2-6A00-4573-AFAD-E2C4A2B5950C}"/>
              </a:ext>
            </a:extLst>
          </p:cNvPr>
          <p:cNvSpPr/>
          <p:nvPr/>
        </p:nvSpPr>
        <p:spPr>
          <a:xfrm>
            <a:off x="1900101" y="3795821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49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FFE893-AF04-48DD-AA61-1EDE4AF0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C49F42-4A1C-4839-8F4F-0B3DFCFF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794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⑤</a:t>
            </a:r>
            <a:r>
              <a:rPr kumimoji="1" lang="ja-JP" altLang="en-US" dirty="0"/>
              <a:t> 畳み込みの様子がアニメーションで表示される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D2311-6A2F-4A00-8397-0A33B3DE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4DB8CF-A2D0-46CD-B08F-FB43D9C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37" y="1493687"/>
            <a:ext cx="6509263" cy="3746965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CFA7271-586A-41B4-B4DE-997D002E2A3D}"/>
              </a:ext>
            </a:extLst>
          </p:cNvPr>
          <p:cNvSpPr txBox="1">
            <a:spLocks/>
          </p:cNvSpPr>
          <p:nvPr/>
        </p:nvSpPr>
        <p:spPr>
          <a:xfrm>
            <a:off x="0" y="5364313"/>
            <a:ext cx="8461208" cy="1579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その他の層についてもビジュアルに表示できる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（いろいろ試すことは，各自の自主的な自習とする）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9FB3D1-7FEA-3D5A-16B3-6CC77CF6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0442B8-51FF-748B-8A64-5E24AD188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dirty="0"/>
              <a:t>：前の層の</a:t>
            </a:r>
            <a:r>
              <a:rPr kumimoji="1" lang="ja-JP" altLang="en-US" b="1" dirty="0"/>
              <a:t>全てのユニットと結合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：前の層の</a:t>
            </a:r>
            <a:r>
              <a:rPr kumimoji="1" lang="ja-JP" altLang="en-US" dirty="0"/>
              <a:t>一部のユニットと結合し、</a:t>
            </a:r>
            <a:r>
              <a:rPr kumimoji="1" lang="ja-JP" altLang="en-US" b="1" dirty="0"/>
              <a:t>畳み込みを行う</a:t>
            </a:r>
            <a:endParaRPr kumimoji="1" lang="ja-JP" altLang="en-US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プーリング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画像サイズを小さくする</a:t>
            </a:r>
            <a:r>
              <a:rPr kumimoji="1" lang="ja-JP" altLang="en-US" dirty="0"/>
              <a:t>。マックスプーリングは最大値を利用。</a:t>
            </a:r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畳み込みニューラルネットワーク</a:t>
            </a:r>
            <a:r>
              <a:rPr lang="ja-JP" altLang="en-US" dirty="0"/>
              <a:t>：</a:t>
            </a:r>
            <a:r>
              <a:rPr kumimoji="1" lang="ja-JP" altLang="en-US" b="1" dirty="0">
                <a:solidFill>
                  <a:srgbClr val="C00000"/>
                </a:solidFill>
              </a:rPr>
              <a:t>畳み込み層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プーリング層</a:t>
            </a:r>
            <a:r>
              <a:rPr kumimoji="1" lang="ja-JP" altLang="en-US" dirty="0"/>
              <a:t>を含むニューラルネットワーク。</a:t>
            </a:r>
          </a:p>
          <a:p>
            <a:pPr lvl="1"/>
            <a:r>
              <a:rPr kumimoji="1" lang="ja-JP" altLang="en-US" dirty="0"/>
              <a:t>ユニット間の</a:t>
            </a:r>
            <a:r>
              <a:rPr kumimoji="1" lang="ja-JP" altLang="en-US" b="1" dirty="0"/>
              <a:t>結合を局所に限定</a:t>
            </a:r>
            <a:r>
              <a:rPr kumimoji="1" lang="ja-JP" altLang="en-US" dirty="0"/>
              <a:t>し、結合の数を大幅に削減して</a:t>
            </a:r>
            <a:r>
              <a:rPr kumimoji="1" lang="ja-JP" altLang="en-US" b="1" dirty="0"/>
              <a:t>過学習を緩和</a:t>
            </a:r>
            <a:r>
              <a:rPr kumimoji="1" lang="ja-JP" altLang="en-US" dirty="0"/>
              <a:t>する。</a:t>
            </a:r>
          </a:p>
          <a:p>
            <a:pPr lvl="1"/>
            <a:r>
              <a:rPr kumimoji="1" lang="ja-JP" altLang="en-US" b="1" dirty="0"/>
              <a:t>画像分類、物体検出、セグメンテーション</a:t>
            </a:r>
            <a:r>
              <a:rPr kumimoji="1" lang="ja-JP" altLang="en-US" dirty="0"/>
              <a:t>などで高性能を発揮。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93E19-A893-7E15-A5CF-E7B5AE82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81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16" y="1122363"/>
            <a:ext cx="8616325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8-4. </a:t>
            </a:r>
            <a:r>
              <a:rPr lang="ja-JP" altLang="en-US" dirty="0"/>
              <a:t>畳み込みニューラルネットワークの演習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094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6E30B-EDE9-46EC-A9DF-7B175D5C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2058D2-817A-4146-9CB1-1043B8F09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次のページを使用</a:t>
            </a:r>
            <a:endParaRPr kumimoji="1" lang="en-US" altLang="ja-JP" dirty="0"/>
          </a:p>
          <a:p>
            <a:r>
              <a:rPr lang="ja-JP" altLang="en-US" b="1" dirty="0"/>
              <a:t>畳み込みニューラルネットワーク</a:t>
            </a:r>
            <a:r>
              <a:rPr lang="ja-JP" altLang="en-US" dirty="0"/>
              <a:t>を用いた画像分類</a:t>
            </a:r>
            <a:endParaRPr lang="en-US" altLang="ja-JP" dirty="0"/>
          </a:p>
          <a:p>
            <a:r>
              <a:rPr lang="ja-JP" altLang="en-US" dirty="0"/>
              <a:t>学習と検証を行うプログラム</a:t>
            </a:r>
            <a:endParaRPr lang="en-US" altLang="ja-JP" dirty="0"/>
          </a:p>
          <a:p>
            <a:r>
              <a:rPr lang="ja-JP" altLang="en-US" dirty="0"/>
              <a:t>学習曲線をプロット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https://colab.research.google.com/drive/18IPPkY96Oc6jkYD2su4cFgWcoYAskLo_?usp=sharing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B917-66AF-495E-A2F4-84DF4767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97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81506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畳み込み層を含むニューラルネットワークの例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258DFA7-8B11-4315-BEDD-C4BC2CBA4D60}"/>
              </a:ext>
            </a:extLst>
          </p:cNvPr>
          <p:cNvSpPr/>
          <p:nvPr/>
        </p:nvSpPr>
        <p:spPr>
          <a:xfrm>
            <a:off x="375131" y="3661086"/>
            <a:ext cx="703835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1BE0D411-BF09-4B05-B2A4-1DB1B172B0CA}"/>
              </a:ext>
            </a:extLst>
          </p:cNvPr>
          <p:cNvSpPr/>
          <p:nvPr/>
        </p:nvSpPr>
        <p:spPr>
          <a:xfrm>
            <a:off x="7552522" y="3615560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35B30D-CBE5-4B69-A7FC-9D8B7D749133}"/>
              </a:ext>
            </a:extLst>
          </p:cNvPr>
          <p:cNvSpPr txBox="1"/>
          <p:nvPr/>
        </p:nvSpPr>
        <p:spPr>
          <a:xfrm>
            <a:off x="25418" y="442173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1223CB-07F1-454C-AE54-88A2FCF8C5B1}"/>
              </a:ext>
            </a:extLst>
          </p:cNvPr>
          <p:cNvSpPr txBox="1"/>
          <p:nvPr/>
        </p:nvSpPr>
        <p:spPr>
          <a:xfrm>
            <a:off x="7432386" y="445442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BA82FF2-30E0-497F-80E1-AD60E94874F4}"/>
              </a:ext>
            </a:extLst>
          </p:cNvPr>
          <p:cNvSpPr txBox="1"/>
          <p:nvPr/>
        </p:nvSpPr>
        <p:spPr>
          <a:xfrm>
            <a:off x="5749876" y="130956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softmax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FA6EFD1-5304-4956-9916-9010DA1E6AC6}"/>
              </a:ext>
            </a:extLst>
          </p:cNvPr>
          <p:cNvSpPr/>
          <p:nvPr/>
        </p:nvSpPr>
        <p:spPr>
          <a:xfrm>
            <a:off x="1439444" y="2379399"/>
            <a:ext cx="5963404" cy="36167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48E5B34-EA1D-4537-A5CC-1FCBAF4F64B5}"/>
              </a:ext>
            </a:extLst>
          </p:cNvPr>
          <p:cNvSpPr txBox="1"/>
          <p:nvPr/>
        </p:nvSpPr>
        <p:spPr>
          <a:xfrm>
            <a:off x="4739739" y="5327036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805B4B5-462B-5CA4-4ED8-866BE79B7CF1}"/>
              </a:ext>
            </a:extLst>
          </p:cNvPr>
          <p:cNvGrpSpPr/>
          <p:nvPr/>
        </p:nvGrpSpPr>
        <p:grpSpPr>
          <a:xfrm>
            <a:off x="4765057" y="2750865"/>
            <a:ext cx="1389812" cy="2576172"/>
            <a:chOff x="3413498" y="2798510"/>
            <a:chExt cx="2299795" cy="2916567"/>
          </a:xfrm>
        </p:grpSpPr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2FE1FD9B-53F9-4487-B540-0F1BC2F12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F9C7D64-793C-484E-A90B-A375B69B95C0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808551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C17C38D4-DCA8-4D6A-94BF-D90FFF07E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2798510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FE555754-28A0-4556-8F0D-9D4E6989076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18953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4C3E006-0BE0-4DD1-9D8B-1C5DE8993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498" y="2798510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873C4B6-3B8B-4FEC-B4D9-49C53C21B9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2798510"/>
              <a:ext cx="2292810" cy="29165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1990018D-812F-47E3-B812-4AE895F80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5380" y="3585438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AC46D09B-E8FC-45C1-A9A1-50A7CBFF2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3585438"/>
              <a:ext cx="2292810" cy="2129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07BC21E0-6382-4D3B-BBF7-4F15676589E1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2798512"/>
              <a:ext cx="2287913" cy="2399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616B49E-4F56-4871-AF9F-3DC39E301D2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3568008"/>
              <a:ext cx="2287913" cy="1629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24B84664-3ED1-4632-844E-6D857F2F219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380" y="4337504"/>
              <a:ext cx="2287913" cy="8603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696D88AC-EA39-4F24-BAF5-F83B8D7B7B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0483" y="5197833"/>
              <a:ext cx="2292810" cy="517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635D8CCF-7151-4B21-82AC-56ED1939AA4D}"/>
              </a:ext>
            </a:extLst>
          </p:cNvPr>
          <p:cNvSpPr txBox="1"/>
          <p:nvPr/>
        </p:nvSpPr>
        <p:spPr>
          <a:xfrm>
            <a:off x="5878117" y="559608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最終層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8B52AE-7369-49E8-A04C-6CA23D03E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15" y="2579405"/>
            <a:ext cx="640135" cy="2902006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004B3C4-B560-FE1E-BDF4-E1EF13ACC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02" y="2571472"/>
            <a:ext cx="640135" cy="2909939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54EEBAD-DC33-4001-3346-BF398F59D467}"/>
              </a:ext>
            </a:extLst>
          </p:cNvPr>
          <p:cNvSpPr txBox="1"/>
          <p:nvPr/>
        </p:nvSpPr>
        <p:spPr>
          <a:xfrm>
            <a:off x="3859975" y="1278836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128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553E3D0-A800-30CC-CCF4-49F1D14B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75" y="2571472"/>
            <a:ext cx="640135" cy="290200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1B9377D-815D-CC44-85F4-8ABD97B2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44" y="2571472"/>
            <a:ext cx="640135" cy="290200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D663D89D-46E4-8EAC-3212-8A535224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30" y="2571472"/>
            <a:ext cx="640135" cy="29020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1" name="矢印: 右 40">
            <a:extLst>
              <a:ext uri="{FF2B5EF4-FFF2-40B4-BE49-F238E27FC236}">
                <a16:creationId xmlns:a16="http://schemas.microsoft.com/office/drawing/2014/main" id="{266C4DDB-C03D-15CE-56AA-46C32F9219CD}"/>
              </a:ext>
            </a:extLst>
          </p:cNvPr>
          <p:cNvSpPr/>
          <p:nvPr/>
        </p:nvSpPr>
        <p:spPr>
          <a:xfrm>
            <a:off x="2269607" y="3642902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71EEFBF6-5169-0FA9-13B0-01571DF9DC5B}"/>
              </a:ext>
            </a:extLst>
          </p:cNvPr>
          <p:cNvSpPr/>
          <p:nvPr/>
        </p:nvSpPr>
        <p:spPr>
          <a:xfrm>
            <a:off x="3108097" y="3624718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5AF8CDEC-1ADC-8FA8-9014-AFA3DF212F51}"/>
              </a:ext>
            </a:extLst>
          </p:cNvPr>
          <p:cNvSpPr/>
          <p:nvPr/>
        </p:nvSpPr>
        <p:spPr>
          <a:xfrm>
            <a:off x="3970183" y="3606534"/>
            <a:ext cx="136599" cy="48118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6DC87-3C86-EA81-DE1E-238DF4E29620}"/>
              </a:ext>
            </a:extLst>
          </p:cNvPr>
          <p:cNvSpPr txBox="1"/>
          <p:nvPr/>
        </p:nvSpPr>
        <p:spPr>
          <a:xfrm>
            <a:off x="1593916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716F335-F872-B1FC-0AAA-EE7375E263D5}"/>
              </a:ext>
            </a:extLst>
          </p:cNvPr>
          <p:cNvSpPr txBox="1"/>
          <p:nvPr/>
        </p:nvSpPr>
        <p:spPr>
          <a:xfrm>
            <a:off x="2449439" y="3086071"/>
            <a:ext cx="553998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/>
              <a:t>畳み込み層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C698A77-44DD-46F2-E7E5-DC4F3ED58211}"/>
              </a:ext>
            </a:extLst>
          </p:cNvPr>
          <p:cNvSpPr txBox="1"/>
          <p:nvPr/>
        </p:nvSpPr>
        <p:spPr>
          <a:xfrm>
            <a:off x="3304962" y="3086070"/>
            <a:ext cx="553998" cy="2145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/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28875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dirty="0"/>
              <a:t>は，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層が深い（</a:t>
            </a:r>
            <a:r>
              <a:rPr lang="ja-JP" altLang="en-US" b="1" u="sng" dirty="0">
                <a:solidFill>
                  <a:srgbClr val="FF0000"/>
                </a:solidFill>
              </a:rPr>
              <a:t>層の数が多い</a:t>
            </a:r>
            <a:r>
              <a:rPr lang="ja-JP" altLang="en-US" dirty="0"/>
              <a:t>）</a:t>
            </a:r>
            <a:r>
              <a:rPr lang="ja-JP" altLang="en-US" b="1" dirty="0">
                <a:solidFill>
                  <a:srgbClr val="C00000"/>
                </a:solidFill>
              </a:rPr>
              <a:t>ニューラルネットワーク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層の数が少ない（浅い）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層の数が多い（深い）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565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ニューラルネットワーク作成のプログラム例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0" y="263635"/>
            <a:ext cx="894247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import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tensorflow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as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 =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tf.keras.models.Sequential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([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(32,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kernel_size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=(3, 3),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         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input_shape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=(28, 28, 1)),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Conv2D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(64, (3, 3), activation='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tf.keras.layers.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MaxPooling2D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pool_size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=(2, 2)),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(0.25),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tf.keras.layers.Flatten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128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relu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tf.keras.layers.Dropout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(0.5),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  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tf.keras.layers.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Dense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(units=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, activation='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softmax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')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E1CAC7-7332-546B-53DF-DADB09DBF63C}"/>
              </a:ext>
            </a:extLst>
          </p:cNvPr>
          <p:cNvSpPr txBox="1"/>
          <p:nvPr/>
        </p:nvSpPr>
        <p:spPr>
          <a:xfrm>
            <a:off x="6789496" y="175268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BA7CC8-8444-5AEA-682D-F5413C74996D}"/>
              </a:ext>
            </a:extLst>
          </p:cNvPr>
          <p:cNvSpPr txBox="1"/>
          <p:nvPr/>
        </p:nvSpPr>
        <p:spPr>
          <a:xfrm>
            <a:off x="6789496" y="284969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←畳み込み層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8D65AD-B55D-4619-F30D-4A2BA1018629}"/>
              </a:ext>
            </a:extLst>
          </p:cNvPr>
          <p:cNvSpPr txBox="1"/>
          <p:nvPr/>
        </p:nvSpPr>
        <p:spPr>
          <a:xfrm>
            <a:off x="6789496" y="3245245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←プーリング層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EAE09A-5EE3-CEE8-EAB4-C9677B7808C1}"/>
              </a:ext>
            </a:extLst>
          </p:cNvPr>
          <p:cNvSpPr txBox="1"/>
          <p:nvPr/>
        </p:nvSpPr>
        <p:spPr>
          <a:xfrm>
            <a:off x="6789495" y="4307682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2BFA79-D644-80E4-E7A9-02E717F67E09}"/>
              </a:ext>
            </a:extLst>
          </p:cNvPr>
          <p:cNvSpPr txBox="1"/>
          <p:nvPr/>
        </p:nvSpPr>
        <p:spPr>
          <a:xfrm>
            <a:off x="6777832" y="507961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←全結合層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D68BB9-5AD9-950B-9BC8-9F5D56F408B7}"/>
              </a:ext>
            </a:extLst>
          </p:cNvPr>
          <p:cNvSpPr txBox="1"/>
          <p:nvPr/>
        </p:nvSpPr>
        <p:spPr>
          <a:xfrm>
            <a:off x="321844" y="6036641"/>
            <a:ext cx="8157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https://colab.research.google.com/drive/18IPPkY96Oc6jkYD2su4cFgWcoYAskLo_?usp=sharing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25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F74AB-A90C-407F-A7D9-365069BD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学習のための準備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9B690-0BC5-4C55-9278-50BE04C9F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ニューラルネットワーク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訓練データ</a:t>
            </a:r>
            <a:r>
              <a:rPr lang="ja-JP" altLang="en-US" dirty="0"/>
              <a:t>　（学習用）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検証データ</a:t>
            </a:r>
            <a:r>
              <a:rPr kumimoji="1" lang="ja-JP" altLang="en-US" dirty="0"/>
              <a:t>　（検証用）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4399F-F5E7-40EF-8C17-27BCFC8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1B1B7D-4970-4F73-ACC2-EAAFC4D0A0FD}"/>
              </a:ext>
            </a:extLst>
          </p:cNvPr>
          <p:cNvSpPr txBox="1"/>
          <p:nvPr/>
        </p:nvSpPr>
        <p:spPr>
          <a:xfrm>
            <a:off x="1733550" y="25527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8FBD8-5B2F-4ADD-8586-3C0F19B3072E}"/>
              </a:ext>
            </a:extLst>
          </p:cNvPr>
          <p:cNvSpPr txBox="1"/>
          <p:nvPr/>
        </p:nvSpPr>
        <p:spPr>
          <a:xfrm>
            <a:off x="1733550" y="524510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10000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枚の画像と正解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EA9FB0-37A0-4C2C-B1F0-C984C0A0A3B4}"/>
              </a:ext>
            </a:extLst>
          </p:cNvPr>
          <p:cNvSpPr txBox="1"/>
          <p:nvPr/>
        </p:nvSpPr>
        <p:spPr>
          <a:xfrm>
            <a:off x="7948302" y="31981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5773E7-BF14-EEA5-ED8C-3B555632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85" y="1460268"/>
            <a:ext cx="2568286" cy="25149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F9C7A0-2D78-4435-6F2D-5EB8F7637FA4}"/>
              </a:ext>
            </a:extLst>
          </p:cNvPr>
          <p:cNvSpPr txBox="1"/>
          <p:nvPr/>
        </p:nvSpPr>
        <p:spPr>
          <a:xfrm>
            <a:off x="7913531" y="58946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抜粋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39F0B6-ED0E-3135-2A02-C3B83ED6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85" y="4362570"/>
            <a:ext cx="2553161" cy="25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69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dirty="0">
                <a:solidFill>
                  <a:srgbClr val="C00000"/>
                </a:solidFill>
                <a:latin typeface="Calibri" panose="020F0502020204030204"/>
                <a:ea typeface="メイリオ" panose="020B0604030504040204" pitchFamily="50" charset="-128"/>
              </a:rPr>
              <a:t>1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3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E377BB-8870-B485-C622-2369FE52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8" y="2259693"/>
            <a:ext cx="6546478" cy="24874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70B41-4004-4F0D-8D7E-E2684DF98D70}"/>
              </a:ext>
            </a:extLst>
          </p:cNvPr>
          <p:cNvSpPr txBox="1"/>
          <p:nvPr/>
        </p:nvSpPr>
        <p:spPr>
          <a:xfrm>
            <a:off x="167853" y="5248724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3765218" y="5463647"/>
            <a:ext cx="264687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検証データ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の指定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923972-5639-4286-B7EA-C226479FFFDC}"/>
              </a:ext>
            </a:extLst>
          </p:cNvPr>
          <p:cNvSpPr txBox="1"/>
          <p:nvPr/>
        </p:nvSpPr>
        <p:spPr>
          <a:xfrm>
            <a:off x="1844654" y="1128830"/>
            <a:ext cx="371127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学習の繰り返し回数は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12DD510-4097-4949-B831-6F112C90411A}"/>
              </a:ext>
            </a:extLst>
          </p:cNvPr>
          <p:cNvCxnSpPr>
            <a:cxnSpLocks/>
          </p:cNvCxnSpPr>
          <p:nvPr/>
        </p:nvCxnSpPr>
        <p:spPr>
          <a:xfrm flipH="1">
            <a:off x="1785144" y="1680881"/>
            <a:ext cx="487700" cy="73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4EE7A61-60B7-31F5-59F7-D22B825D80C2}"/>
              </a:ext>
            </a:extLst>
          </p:cNvPr>
          <p:cNvCxnSpPr>
            <a:cxnSpLocks/>
          </p:cNvCxnSpPr>
          <p:nvPr/>
        </p:nvCxnSpPr>
        <p:spPr>
          <a:xfrm flipV="1">
            <a:off x="1052163" y="3410913"/>
            <a:ext cx="1062222" cy="174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4FB439E-4614-2579-FA39-FC7C6C266FC9}"/>
              </a:ext>
            </a:extLst>
          </p:cNvPr>
          <p:cNvCxnSpPr>
            <a:cxnSpLocks/>
          </p:cNvCxnSpPr>
          <p:nvPr/>
        </p:nvCxnSpPr>
        <p:spPr>
          <a:xfrm flipH="1" flipV="1">
            <a:off x="3377310" y="4005311"/>
            <a:ext cx="928914" cy="141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571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F30CF-7E10-4076-B596-043CB1E5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学習の繰り返しを行うプログラムと実行結果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410FFC-E41D-470A-AC17-ADDB250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9491E-FECD-4EEB-B68E-2F6D388B04AA}"/>
              </a:ext>
            </a:extLst>
          </p:cNvPr>
          <p:cNvSpPr/>
          <p:nvPr/>
        </p:nvSpPr>
        <p:spPr>
          <a:xfrm>
            <a:off x="89546" y="72865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同じ訓練データを用いた学習を１０回繰り返し．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9A6F4-84E3-47FF-9829-8F7712DA4AFC}"/>
              </a:ext>
            </a:extLst>
          </p:cNvPr>
          <p:cNvSpPr txBox="1"/>
          <p:nvPr/>
        </p:nvSpPr>
        <p:spPr>
          <a:xfrm>
            <a:off x="5373004" y="4144500"/>
            <a:ext cx="357020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繰り返し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ごとに，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訓練データや検証データ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精度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や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損失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の変化を確認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C8C05E-9915-4293-8D06-E4338C978A58}"/>
              </a:ext>
            </a:extLst>
          </p:cNvPr>
          <p:cNvSpPr/>
          <p:nvPr/>
        </p:nvSpPr>
        <p:spPr>
          <a:xfrm>
            <a:off x="81213" y="1162809"/>
            <a:ext cx="89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そのとき，検証データで検証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A2BC876-4DF6-43B5-BEA8-2FDC6F818D1E}"/>
              </a:ext>
            </a:extLst>
          </p:cNvPr>
          <p:cNvSpPr txBox="1"/>
          <p:nvPr/>
        </p:nvSpPr>
        <p:spPr>
          <a:xfrm>
            <a:off x="3127025" y="187491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3B2DE4-0178-408B-B8D3-86BCC03E6F2B}"/>
              </a:ext>
            </a:extLst>
          </p:cNvPr>
          <p:cNvSpPr txBox="1"/>
          <p:nvPr/>
        </p:nvSpPr>
        <p:spPr>
          <a:xfrm>
            <a:off x="5173680" y="353663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EF9130C-F456-9C4A-A422-ED04C2C4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0" y="1673325"/>
            <a:ext cx="2276032" cy="8648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000580-DA45-2BDD-4657-C481690D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8" y="2819702"/>
            <a:ext cx="5015799" cy="212563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657FB6-3A90-0B68-EB03-7A825CE811D6}"/>
              </a:ext>
            </a:extLst>
          </p:cNvPr>
          <p:cNvSpPr txBox="1"/>
          <p:nvPr/>
        </p:nvSpPr>
        <p:spPr>
          <a:xfrm>
            <a:off x="1392726" y="5252495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画像分類の精度は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0.99 </a:t>
            </a:r>
          </a:p>
        </p:txBody>
      </p:sp>
    </p:spTree>
    <p:extLst>
      <p:ext uri="{BB962C8B-B14F-4D97-AF65-F5344CB8AC3E}">
        <p14:creationId xmlns:p14="http://schemas.microsoft.com/office/powerpoint/2010/main" val="1914303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181E5-1122-4315-87CE-CDB5CF27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FC15-52DF-4E30-BD8F-A6F1112C6759}"/>
              </a:ext>
            </a:extLst>
          </p:cNvPr>
          <p:cNvSpPr txBox="1"/>
          <p:nvPr/>
        </p:nvSpPr>
        <p:spPr>
          <a:xfrm>
            <a:off x="1740194" y="6115050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MIT Introduction to Deep Learning | 6.S191, </a:t>
            </a:r>
          </a:p>
          <a:p>
            <a:r>
              <a:rPr kumimoji="1" lang="en-US" altLang="ja-JP" sz="1400" dirty="0">
                <a:hlinkClick r:id="rId2"/>
              </a:rPr>
              <a:t>https://www.youtube.com/watch?v=5tvmMX8r_OM</a:t>
            </a:r>
            <a:endParaRPr kumimoji="1" lang="en-US" altLang="ja-JP" sz="1400" dirty="0"/>
          </a:p>
          <a:p>
            <a:r>
              <a:rPr kumimoji="1" lang="ja-JP" altLang="en-US" sz="1400" dirty="0"/>
              <a:t>の「</a:t>
            </a:r>
            <a:r>
              <a:rPr kumimoji="1" lang="en-US" altLang="ja-JP" sz="1400" dirty="0"/>
              <a:t>Why Deep Learning</a:t>
            </a:r>
            <a:r>
              <a:rPr kumimoji="1" lang="ja-JP" altLang="en-US" sz="1400" dirty="0"/>
              <a:t>」のページ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46EBE8-5A67-456A-BAAE-BDFB9516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" y="1187309"/>
            <a:ext cx="8525306" cy="39541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9AE705-3D3E-458E-871C-D3B30C28E361}"/>
              </a:ext>
            </a:extLst>
          </p:cNvPr>
          <p:cNvSpPr txBox="1"/>
          <p:nvPr/>
        </p:nvSpPr>
        <p:spPr>
          <a:xfrm>
            <a:off x="428847" y="200988"/>
            <a:ext cx="7891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うまく設計されたニューラルネットワーク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データからのパターンの抽出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」を行っているという考え方も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354874D6-12E1-4154-ABE9-5A99BCE09CD8}"/>
              </a:ext>
            </a:extLst>
          </p:cNvPr>
          <p:cNvSpPr/>
          <p:nvPr/>
        </p:nvSpPr>
        <p:spPr>
          <a:xfrm>
            <a:off x="1509823" y="5215270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50AC8386-007A-43AA-8F98-43F484EFC831}"/>
              </a:ext>
            </a:extLst>
          </p:cNvPr>
          <p:cNvSpPr/>
          <p:nvPr/>
        </p:nvSpPr>
        <p:spPr>
          <a:xfrm>
            <a:off x="3639879" y="5215269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EB872D0-9DB1-4FFE-AD86-52BCDC1FBCD4}"/>
              </a:ext>
            </a:extLst>
          </p:cNvPr>
          <p:cNvSpPr/>
          <p:nvPr/>
        </p:nvSpPr>
        <p:spPr>
          <a:xfrm>
            <a:off x="5769935" y="5215268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349EF7-5923-4199-8C8F-7738C9BA4060}"/>
              </a:ext>
            </a:extLst>
          </p:cNvPr>
          <p:cNvSpPr txBox="1"/>
          <p:nvPr/>
        </p:nvSpPr>
        <p:spPr>
          <a:xfrm>
            <a:off x="103667" y="5593475"/>
            <a:ext cx="893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ニューラルネットワークが扱うさまざまなレベルのパターン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597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34251"/>
          </a:xfrm>
        </p:spPr>
        <p:txBody>
          <a:bodyPr/>
          <a:lstStyle/>
          <a:p>
            <a:r>
              <a:rPr lang="en-US" altLang="ja-JP" dirty="0"/>
              <a:t>8-5 </a:t>
            </a:r>
            <a:r>
              <a:rPr lang="ja-JP" altLang="en-US" dirty="0"/>
              <a:t>物体検出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1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FC649A-0F39-4F77-94E4-8F95A362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09BA3F2E-7B99-48B0-8DA7-4C276B9F2A86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物体検出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3CBC6-4E8C-48AA-B31C-F9788B7A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77025"/>
            <a:ext cx="8183362" cy="5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221E3-C7BC-46C5-9EE5-9DF4E594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物体検出の仕組み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D4F0D6-4B4B-40EA-92F7-9E49CD23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06ECF00-F43F-460B-92C1-D8B73E36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5" y="2478812"/>
            <a:ext cx="2051925" cy="16858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5F367E-B486-4C54-8422-D1E5906E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90" y="3303450"/>
            <a:ext cx="2051924" cy="1685839"/>
          </a:xfrm>
          <a:prstGeom prst="rect">
            <a:avLst/>
          </a:prstGeom>
        </p:spPr>
      </p:pic>
      <p:sp>
        <p:nvSpPr>
          <p:cNvPr id="9" name="台形 8">
            <a:extLst>
              <a:ext uri="{FF2B5EF4-FFF2-40B4-BE49-F238E27FC236}">
                <a16:creationId xmlns:a16="http://schemas.microsoft.com/office/drawing/2014/main" id="{161E4070-3C1C-4D1A-B5F6-064467C5152D}"/>
              </a:ext>
            </a:extLst>
          </p:cNvPr>
          <p:cNvSpPr/>
          <p:nvPr/>
        </p:nvSpPr>
        <p:spPr>
          <a:xfrm rot="5400000">
            <a:off x="2405319" y="2955972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822A72D1-2631-4700-8498-D034C3AA9280}"/>
              </a:ext>
            </a:extLst>
          </p:cNvPr>
          <p:cNvSpPr/>
          <p:nvPr/>
        </p:nvSpPr>
        <p:spPr>
          <a:xfrm>
            <a:off x="2255005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7A24F98-FC69-4BD6-8114-206F06156127}"/>
              </a:ext>
            </a:extLst>
          </p:cNvPr>
          <p:cNvSpPr/>
          <p:nvPr/>
        </p:nvSpPr>
        <p:spPr>
          <a:xfrm>
            <a:off x="5793923" y="3100574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17AEC9-16EE-431C-9D1D-3FB7D2945CD2}"/>
              </a:ext>
            </a:extLst>
          </p:cNvPr>
          <p:cNvSpPr txBox="1"/>
          <p:nvPr/>
        </p:nvSpPr>
        <p:spPr>
          <a:xfrm>
            <a:off x="6330800" y="2478812"/>
            <a:ext cx="6697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taxi</a:t>
            </a:r>
            <a:endParaRPr kumimoji="1" lang="ja-JP" altLang="en-US" sz="2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9F2A3E-78DF-44A7-81C0-5900D2DE5F80}"/>
              </a:ext>
            </a:extLst>
          </p:cNvPr>
          <p:cNvSpPr txBox="1"/>
          <p:nvPr/>
        </p:nvSpPr>
        <p:spPr>
          <a:xfrm>
            <a:off x="7401519" y="2531192"/>
            <a:ext cx="99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種類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A5C69C0-69D1-48CC-9B46-7151A889A698}"/>
              </a:ext>
            </a:extLst>
          </p:cNvPr>
          <p:cNvSpPr/>
          <p:nvPr/>
        </p:nvSpPr>
        <p:spPr>
          <a:xfrm>
            <a:off x="6665676" y="3747630"/>
            <a:ext cx="1253530" cy="955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61A2D233-7524-4A67-A964-DD269758AD8F}"/>
              </a:ext>
            </a:extLst>
          </p:cNvPr>
          <p:cNvSpPr/>
          <p:nvPr/>
        </p:nvSpPr>
        <p:spPr>
          <a:xfrm>
            <a:off x="3978093" y="3158103"/>
            <a:ext cx="317633" cy="32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台形 18">
            <a:extLst>
              <a:ext uri="{FF2B5EF4-FFF2-40B4-BE49-F238E27FC236}">
                <a16:creationId xmlns:a16="http://schemas.microsoft.com/office/drawing/2014/main" id="{FEE7F008-5B3B-4D3F-8187-21E3AAC1B382}"/>
              </a:ext>
            </a:extLst>
          </p:cNvPr>
          <p:cNvSpPr/>
          <p:nvPr/>
        </p:nvSpPr>
        <p:spPr>
          <a:xfrm rot="5400000">
            <a:off x="4668734" y="2893511"/>
            <a:ext cx="1292507" cy="731520"/>
          </a:xfrm>
          <a:prstGeom prst="trapezoid">
            <a:avLst>
              <a:gd name="adj" fmla="val 519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1B9B81-B576-4EF6-A8B0-FD784137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695" y="3582588"/>
            <a:ext cx="1372013" cy="10108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464D96-A7BB-4E95-BA41-BD5ADA0411C6}"/>
              </a:ext>
            </a:extLst>
          </p:cNvPr>
          <p:cNvSpPr txBox="1"/>
          <p:nvPr/>
        </p:nvSpPr>
        <p:spPr>
          <a:xfrm>
            <a:off x="3380514" y="4802381"/>
            <a:ext cx="213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画像全体の中で，</a:t>
            </a:r>
            <a:endParaRPr kumimoji="1" lang="en-US" altLang="ja-JP" dirty="0"/>
          </a:p>
          <a:p>
            <a:r>
              <a:rPr kumimoji="1" lang="ja-JP" altLang="en-US" dirty="0"/>
              <a:t>物体がありそうな場所を特定</a:t>
            </a:r>
            <a:endParaRPr kumimoji="1" lang="en-US" altLang="ja-JP" dirty="0"/>
          </a:p>
          <a:p>
            <a:r>
              <a:rPr kumimoji="1" lang="ja-JP" altLang="en-US" dirty="0"/>
              <a:t>（</a:t>
            </a:r>
            <a:r>
              <a:rPr kumimoji="1" lang="ja-JP" altLang="en-US" b="1" dirty="0"/>
              <a:t>特徴マップ</a:t>
            </a:r>
            <a:r>
              <a:rPr kumimoji="1" lang="ja-JP" altLang="en-US" dirty="0"/>
              <a:t>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5ED681-B300-4B67-80C8-6A9E1141B950}"/>
              </a:ext>
            </a:extLst>
          </p:cNvPr>
          <p:cNvSpPr txBox="1"/>
          <p:nvPr/>
        </p:nvSpPr>
        <p:spPr>
          <a:xfrm>
            <a:off x="5549534" y="5069049"/>
            <a:ext cx="354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場所と大きさ</a:t>
            </a:r>
            <a:endParaRPr kumimoji="1" lang="en-US" altLang="ja-JP" dirty="0"/>
          </a:p>
          <a:p>
            <a:r>
              <a:rPr kumimoji="1" lang="ja-JP" altLang="en-US" dirty="0"/>
              <a:t>を表すバウンディングボックス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22E5BFC-4F68-E300-2BBA-CA741799D1BE}"/>
              </a:ext>
            </a:extLst>
          </p:cNvPr>
          <p:cNvSpPr txBox="1">
            <a:spLocks/>
          </p:cNvSpPr>
          <p:nvPr/>
        </p:nvSpPr>
        <p:spPr>
          <a:xfrm>
            <a:off x="4753115" y="2681003"/>
            <a:ext cx="2081616" cy="124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畳み込み，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プーリング，</a:t>
            </a:r>
            <a:endParaRPr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600" dirty="0"/>
              <a:t>全結合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7ED96D-F151-829A-AF13-5CB887F2053A}"/>
              </a:ext>
            </a:extLst>
          </p:cNvPr>
          <p:cNvSpPr txBox="1"/>
          <p:nvPr/>
        </p:nvSpPr>
        <p:spPr>
          <a:xfrm>
            <a:off x="2254544" y="184108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場所の特定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78935C-6964-E55D-2951-1387C0F0EA9D}"/>
              </a:ext>
            </a:extLst>
          </p:cNvPr>
          <p:cNvSpPr txBox="1"/>
          <p:nvPr/>
        </p:nvSpPr>
        <p:spPr>
          <a:xfrm>
            <a:off x="4574801" y="18160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画像分類</a:t>
            </a:r>
          </a:p>
        </p:txBody>
      </p:sp>
    </p:spTree>
    <p:extLst>
      <p:ext uri="{BB962C8B-B14F-4D97-AF65-F5344CB8AC3E}">
        <p14:creationId xmlns:p14="http://schemas.microsoft.com/office/powerpoint/2010/main" val="2711854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BA2118-1C15-421D-AE08-E07AC691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838BE5-C027-447D-A93E-FFB1BBD67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" y="956095"/>
            <a:ext cx="8859018" cy="4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ディープラーニングが広く利用されている理由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多様なデータに対応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例：画像、テキスト、音声、動画など</a:t>
            </a:r>
            <a:endParaRPr lang="en-US" altLang="ja-JP" sz="2400" dirty="0"/>
          </a:p>
          <a:p>
            <a:r>
              <a:rPr lang="ja-JP" altLang="en-US" sz="2400" b="1" dirty="0"/>
              <a:t>応用の広さ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例：画像認識、自然言語処理、音声認識など</a:t>
            </a:r>
            <a:endParaRPr lang="en-US" altLang="ja-JP" sz="2400" dirty="0"/>
          </a:p>
          <a:p>
            <a:r>
              <a:rPr lang="ja-JP" altLang="en-US" sz="2400" b="1" dirty="0"/>
              <a:t>パターン抽出能力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複雑なパターンを抽出する能力に優れる。</a:t>
            </a:r>
          </a:p>
          <a:p>
            <a:r>
              <a:rPr lang="ja-JP" altLang="en-US" sz="2400" b="1" dirty="0"/>
              <a:t>自動でのタスク実行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パターン抽出ならびにタスク実行は自動で行われる。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5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FCD75C0-3826-46F8-A8FA-1E18269A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8D3354-C448-418E-8597-111BDB451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" y="994199"/>
            <a:ext cx="8870449" cy="48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47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465DB2-0E06-4461-9351-492F31716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256671" cy="1734251"/>
          </a:xfrm>
        </p:spPr>
        <p:txBody>
          <a:bodyPr/>
          <a:lstStyle/>
          <a:p>
            <a:r>
              <a:rPr lang="en-US" altLang="ja-JP" dirty="0"/>
              <a:t>8-6 </a:t>
            </a:r>
            <a:r>
              <a:rPr lang="ja-JP" altLang="en-US" dirty="0"/>
              <a:t>顔情報処理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18FAE-331A-4B6A-9408-F015AB24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19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4DBB9B-DE54-42A6-9CB0-D6E545D3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FC2B29-F42B-4E59-9C5D-0BC5429F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67" y="5248595"/>
            <a:ext cx="8461208" cy="1107755"/>
          </a:xfrm>
        </p:spPr>
        <p:txBody>
          <a:bodyPr/>
          <a:lstStyle/>
          <a:p>
            <a:r>
              <a:rPr kumimoji="1" lang="ja-JP" altLang="en-US" dirty="0"/>
              <a:t>用途：顔の数のカウント，顔情報処理の最初の処理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3A6380-82D7-4DE9-98AC-C4780A87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1F8692-1AEE-4772-96F6-91295B6F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55" y="982129"/>
            <a:ext cx="4569432" cy="35252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D64472-494B-4D73-A9A9-D52BF19B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" y="982128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4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D89905-9667-46AE-A96A-D7798538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 </a:t>
            </a:r>
            <a:r>
              <a:rPr kumimoji="1" lang="en-US" altLang="ja-JP" dirty="0"/>
              <a:t>(facial landmark)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79B793-4FA3-4DEE-85D1-9D7DDB51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9144000" cy="5333166"/>
          </a:xfrm>
        </p:spPr>
        <p:txBody>
          <a:bodyPr/>
          <a:lstStyle/>
          <a:p>
            <a:r>
              <a:rPr kumimoji="1" lang="ja-JP" altLang="en-US" dirty="0"/>
              <a:t>目，鼻，口，眉毛，あごなどが</a:t>
            </a:r>
            <a:r>
              <a:rPr kumimoji="1" lang="ja-JP" altLang="en-US" b="1" dirty="0"/>
              <a:t>ランドマーク</a:t>
            </a:r>
            <a:r>
              <a:rPr kumimoji="1" lang="ja-JP" altLang="en-US" dirty="0"/>
              <a:t>になる</a:t>
            </a:r>
            <a:endParaRPr kumimoji="1" lang="en-US" altLang="ja-JP" dirty="0"/>
          </a:p>
          <a:p>
            <a:r>
              <a:rPr lang="ja-JP" altLang="en-US" dirty="0"/>
              <a:t>位置合わせ，表情分析，人物特定の手がかり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5FE3FA-5FA2-46F6-AEA6-3BA674D0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E70B79-2311-4882-AF88-4C758D16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99" y="2152470"/>
            <a:ext cx="4333842" cy="35252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191581-F9B9-4875-80CA-28651F78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470"/>
            <a:ext cx="4623099" cy="3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0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顔のコード化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顔のコード</a:t>
            </a:r>
            <a:r>
              <a:rPr lang="ja-JP" altLang="en-US" sz="2400" dirty="0"/>
              <a:t>は，複数の数値（ふつう１００以上）の組み合わせ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を求め，顔のコードを得る</a:t>
            </a:r>
            <a:endParaRPr lang="en-US" altLang="ja-JP" sz="2400" dirty="0"/>
          </a:p>
          <a:p>
            <a:r>
              <a:rPr lang="ja-JP" altLang="en-US" sz="2400" b="1" dirty="0"/>
              <a:t>さまざまな用途：</a:t>
            </a:r>
            <a:r>
              <a:rPr lang="ja-JP" altLang="en-US" sz="2400" b="1" dirty="0">
                <a:solidFill>
                  <a:srgbClr val="C00000"/>
                </a:solidFill>
              </a:rPr>
              <a:t>顔識別（本人の特定）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顔認識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年齢の推定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性別の推定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表情の推定</a:t>
            </a:r>
            <a:r>
              <a:rPr lang="ja-JP" altLang="en-US" sz="2400" dirty="0"/>
              <a:t>，</a:t>
            </a:r>
            <a:r>
              <a:rPr lang="ja-JP" altLang="en-US" sz="2400" b="1" dirty="0">
                <a:solidFill>
                  <a:srgbClr val="C00000"/>
                </a:solidFill>
              </a:rPr>
              <a:t>顔の３次元再構成</a:t>
            </a:r>
            <a:r>
              <a:rPr lang="ja-JP" altLang="en-US" sz="2400" dirty="0"/>
              <a:t>など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顔検出，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6834216" y="624443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顔のコード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79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表情の推定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250" y="699157"/>
            <a:ext cx="6747553" cy="410754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90942" y="5011953"/>
            <a:ext cx="8362115" cy="1709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ここでは，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７種の表情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Angry, Disgust, Fear, Happy, Neutral, Sad, Surprised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それぞれの確率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を推定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https://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github.com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ezgiakcora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/Facial-Expression-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Keras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で公開されている成果物</a:t>
            </a:r>
          </a:p>
        </p:txBody>
      </p:sp>
    </p:spTree>
    <p:extLst>
      <p:ext uri="{BB962C8B-B14F-4D97-AF65-F5344CB8AC3E}">
        <p14:creationId xmlns:p14="http://schemas.microsoft.com/office/powerpoint/2010/main" val="607925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449E2-EB45-CB0B-0A9C-047B524F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年齢の推定，性別の推定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C04133-DF2F-82C1-C63C-999A1C0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0B74E7-07B9-40AB-A52F-FE24BBFE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24" y="860374"/>
            <a:ext cx="6984551" cy="44990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19DA34-54B2-AFD8-FC25-4D1672B2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96" y="5730913"/>
            <a:ext cx="4616415" cy="7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82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人物特定の例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/>
              <a:t>younes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8516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顔写真からの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46" y="562458"/>
            <a:ext cx="8461208" cy="5534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</a:t>
            </a:r>
            <a:endParaRPr lang="en-US" altLang="ja-JP" sz="2400" dirty="0"/>
          </a:p>
          <a:p>
            <a:r>
              <a:rPr kumimoji="1" lang="ja-JP" altLang="en-US" sz="2400" dirty="0"/>
              <a:t>まず入力画像から顔検出を行い、顔領域を特定</a:t>
            </a:r>
            <a:endParaRPr kumimoji="1" lang="en-US" altLang="ja-JP" sz="2400" dirty="0"/>
          </a:p>
          <a:p>
            <a:r>
              <a:rPr kumimoji="1" lang="ja-JP" altLang="en-US" sz="2400" dirty="0"/>
              <a:t>次に、その顔領域に対して顔ランドマークの検出を行う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kumimoji="1" lang="ja-JP" altLang="en-US" sz="2400" dirty="0"/>
              <a:t>ランドマーク：目、鼻、口などの特徴的な点</a:t>
            </a:r>
            <a:endParaRPr kumimoji="1" lang="en-US" altLang="ja-JP" sz="2400" dirty="0"/>
          </a:p>
          <a:p>
            <a:r>
              <a:rPr kumimoji="1" lang="ja-JP" altLang="en-US" sz="2400" dirty="0"/>
              <a:t>検出されたランドマークを手がかりに、</a:t>
            </a:r>
            <a:r>
              <a:rPr kumimoji="1" lang="ja-JP" altLang="en-US" sz="2400" b="1" dirty="0"/>
              <a:t>あらかじめ用意された</a:t>
            </a:r>
            <a:r>
              <a:rPr kumimoji="1" lang="en-US" altLang="ja-JP" sz="2400" b="1" dirty="0"/>
              <a:t>3</a:t>
            </a:r>
            <a:r>
              <a:rPr kumimoji="1" lang="ja-JP" altLang="en-US" sz="2400" b="1" dirty="0"/>
              <a:t>次元の顔モデル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顔画像に合わせて変形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946538" y="6463711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58" y="3328365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13" y="3322840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1" y="3323121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26763" y="6463711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485290" y="6396334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285124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66675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元の顔画像から，さまざまな年齢の顔画像を生成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49244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3FEC-EE9E-45F5-A865-933C4769C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ディープラーニングへの期待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184DFCE-24CD-460A-8B3A-8B0E9ACB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さまざまなレベルのパターン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165AEE-4EDB-44FE-B66E-503A62168838}"/>
              </a:ext>
            </a:extLst>
          </p:cNvPr>
          <p:cNvSpPr txBox="1"/>
          <p:nvPr/>
        </p:nvSpPr>
        <p:spPr>
          <a:xfrm>
            <a:off x="2002949" y="6043923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MIT Introduction to Deep Learning | 6.S191,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https://www.youtube.com/watch?v=5tvmMX8r_OM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の「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Why Deep Learning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」のページ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2EDF588-8FBF-4297-995E-B3BD6E29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7" y="1496202"/>
            <a:ext cx="8525306" cy="39541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81421A-914D-4B45-BA2D-3C1F9482D5DC}"/>
              </a:ext>
            </a:extLst>
          </p:cNvPr>
          <p:cNvSpPr txBox="1"/>
          <p:nvPr/>
        </p:nvSpPr>
        <p:spPr>
          <a:xfrm>
            <a:off x="539364" y="5550991"/>
            <a:ext cx="7679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線や点のレベル　目，鼻，耳のレベル　顔の構造のレベル</a:t>
            </a:r>
          </a:p>
        </p:txBody>
      </p:sp>
    </p:spTree>
    <p:extLst>
      <p:ext uri="{BB962C8B-B14F-4D97-AF65-F5344CB8AC3E}">
        <p14:creationId xmlns:p14="http://schemas.microsoft.com/office/powerpoint/2010/main" val="19941360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90635" cy="1003214"/>
          </a:xfrm>
        </p:spPr>
        <p:txBody>
          <a:bodyPr>
            <a:normAutofit/>
          </a:bodyPr>
          <a:lstStyle/>
          <a:p>
            <a:r>
              <a:rPr lang="ja-JP" altLang="en-US" dirty="0"/>
              <a:t>キーポイントの抽出と，表情の読み取り</a:t>
            </a:r>
            <a:r>
              <a:rPr kumimoji="1" lang="ja-JP" altLang="en-US" dirty="0"/>
              <a:t>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32CA53-E7DE-40AE-A497-367B0589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17" y="1270659"/>
            <a:ext cx="6445383" cy="38634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BE9D92-B8CF-4A39-82CC-5E9EF483CEF6}"/>
              </a:ext>
            </a:extLst>
          </p:cNvPr>
          <p:cNvSpPr txBox="1"/>
          <p:nvPr/>
        </p:nvSpPr>
        <p:spPr>
          <a:xfrm>
            <a:off x="1533091" y="6181742"/>
            <a:ext cx="58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URL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https://cloud.google.com/vision/docs/drag-and-drop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519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E3597-B416-6BFD-6364-D20BBB9E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90147"/>
            <a:ext cx="8461208" cy="789272"/>
          </a:xfrm>
        </p:spPr>
        <p:txBody>
          <a:bodyPr>
            <a:normAutofit/>
          </a:bodyPr>
          <a:lstStyle/>
          <a:p>
            <a:r>
              <a:rPr kumimoji="1" lang="ja-JP" altLang="en-US" b="1" dirty="0"/>
              <a:t>顔識別（本人の特定）</a:t>
            </a:r>
            <a:r>
              <a:rPr kumimoji="1" lang="ja-JP" altLang="en-US" dirty="0"/>
              <a:t>を行い，鍵代わりに使用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0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6D7C0-5ACC-6DDE-C4D0-3765D27B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838D81F-41E2-4C0B-B704-8D39EB9DB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42" y="1058434"/>
            <a:ext cx="2569191" cy="37415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3EAE02-1773-C322-DA55-A0779DB8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133833B-5C3F-4630-B984-866E1BA3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72" y="1633465"/>
            <a:ext cx="2213965" cy="23304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2D95F-99AC-4557-82C5-3C2363DBF9FD}"/>
              </a:ext>
            </a:extLst>
          </p:cNvPr>
          <p:cNvSpPr txBox="1"/>
          <p:nvPr/>
        </p:nvSpPr>
        <p:spPr>
          <a:xfrm>
            <a:off x="2425149" y="4417359"/>
            <a:ext cx="6647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過去，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写真の中の顔が誰であるか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を，自動で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特定，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SNS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のタグ付け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が行われてきた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この機能を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廃止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するというニュースも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(2021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便利さより　⇒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プライバシー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人権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が重要に</a:t>
            </a:r>
          </a:p>
        </p:txBody>
      </p:sp>
    </p:spTree>
    <p:extLst>
      <p:ext uri="{BB962C8B-B14F-4D97-AF65-F5344CB8AC3E}">
        <p14:creationId xmlns:p14="http://schemas.microsoft.com/office/powerpoint/2010/main" val="1626906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272616" y="5032040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職場での行動把握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「顔」が本人の特定の手掛かり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・適切な監視により，安全が高まるという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考え方も（プライバシ，人権の尊重は前提）</a:t>
            </a:r>
          </a:p>
        </p:txBody>
      </p:sp>
    </p:spTree>
    <p:extLst>
      <p:ext uri="{BB962C8B-B14F-4D97-AF65-F5344CB8AC3E}">
        <p14:creationId xmlns:p14="http://schemas.microsoft.com/office/powerpoint/2010/main" val="1857582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群衆のカウント（画像内の人数を数える）</a:t>
            </a:r>
            <a:endParaRPr lang="en-US" altLang="ja-JP" sz="2400" dirty="0"/>
          </a:p>
          <a:p>
            <a:r>
              <a:rPr lang="ja-JP" altLang="en-US" sz="2400" dirty="0"/>
              <a:t>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9" y="1879600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7" y="1879600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86617" y="49176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72000" y="4919282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637267" y="5410325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それ以前の手法よりも，さまざま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な大きさの顔を精度よく検出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できるとされている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1433870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r>
              <a:rPr lang="ja-JP" altLang="en-US" sz="2400" dirty="0"/>
              <a:t>では，次を同時に実行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5" y="2506873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5" y="2506874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0" y="2506872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189710" y="47347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723020" y="473472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4572000" y="54498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16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B27A14-2A5F-468D-AEDA-7BBD8441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E39552-8EBA-428B-B4BB-F2F2A4E1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顔による本人確認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集団行動解析，人流解析，人数推定</a:t>
            </a:r>
            <a:endParaRPr lang="en-US" altLang="ja-JP" b="1" dirty="0"/>
          </a:p>
          <a:p>
            <a:endParaRPr lang="en-US" altLang="ja-JP" dirty="0"/>
          </a:p>
          <a:p>
            <a:r>
              <a:rPr lang="ja-JP" altLang="en-US" b="1" dirty="0"/>
              <a:t>その他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　表情の推定，年齢判定，</a:t>
            </a:r>
            <a:r>
              <a:rPr lang="zh-TW" altLang="en-US" dirty="0"/>
              <a:t>３次元再構成</a:t>
            </a:r>
            <a:r>
              <a:rPr lang="ja-JP" altLang="en-US" dirty="0"/>
              <a:t>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顔のセグメンテーション，顔画像の生成　など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501F0-1A04-410C-8C0E-1E96421F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9627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78541-2391-2AE8-E0B3-E8AC1572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816FE2-9EDE-DCEB-8B7A-38434D18C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6818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顔情報処理は次の要素から成り立つ</a:t>
            </a:r>
            <a:endParaRPr kumimoji="1" lang="en-US" altLang="ja-JP" dirty="0"/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顔検出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顔の数をカウントし、顔情報処理の初期ステップを行う。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顔ランドマーク</a:t>
            </a:r>
            <a:r>
              <a:rPr kumimoji="1" lang="en-US" altLang="ja-JP" dirty="0"/>
              <a:t>: </a:t>
            </a:r>
            <a:r>
              <a:rPr kumimoji="1" lang="ja-JP" altLang="en-US" dirty="0"/>
              <a:t>目、鼻、口などの特定のポイントを使用して、位置調整（アラインメント）や表情分析、人物特定を行う。</a:t>
            </a:r>
          </a:p>
          <a:p>
            <a:pPr>
              <a:lnSpc>
                <a:spcPct val="120000"/>
              </a:lnSpc>
            </a:pPr>
            <a:r>
              <a:rPr kumimoji="1" lang="ja-JP" altLang="en-US" b="1" dirty="0"/>
              <a:t>顔のコード化</a:t>
            </a:r>
            <a:r>
              <a:rPr kumimoji="1" lang="en-US" altLang="ja-JP" dirty="0"/>
              <a:t>: </a:t>
            </a:r>
            <a:r>
              <a:rPr kumimoji="1" lang="ja-JP" altLang="en-US" dirty="0"/>
              <a:t>顔画像からランドマークを抽出し、これをもとに顔を数値で表現。これは顔識別、顔認識、年齢・性別・表情の推定、顔の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次元再構成などに利用される。</a:t>
            </a:r>
          </a:p>
          <a:p>
            <a:pPr>
              <a:lnSpc>
                <a:spcPct val="120000"/>
              </a:lnSpc>
            </a:pPr>
            <a:r>
              <a:rPr kumimoji="1" lang="en-US" altLang="ja-JP" b="1" dirty="0"/>
              <a:t>3</a:t>
            </a:r>
            <a:r>
              <a:rPr kumimoji="1" lang="ja-JP" altLang="en-US" b="1" dirty="0"/>
              <a:t>次元再構成</a:t>
            </a:r>
            <a:r>
              <a:rPr kumimoji="1" lang="en-US" altLang="ja-JP" dirty="0"/>
              <a:t>: </a:t>
            </a:r>
            <a:r>
              <a:rPr kumimoji="1" lang="ja-JP" altLang="en-US" dirty="0"/>
              <a:t>元の画像から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次元の顔を生成する。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これらの技術はさまざまな応用が可能ですが、プライバシーや人権の観点から慎重な使用が求められます。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45A3B1-AD8C-40CE-FDD6-B5A91AC3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884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178C5-6FC4-E2F5-6402-9AEF464A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B556D3-B19A-2FE0-33D6-E1288955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sz="2400" dirty="0"/>
              <a:t>：コンピュータが実世界の情報を理解・活用する技術。</a:t>
            </a:r>
          </a:p>
          <a:p>
            <a:r>
              <a:rPr lang="ja-JP" altLang="en-US" sz="2400" b="1" dirty="0">
                <a:solidFill>
                  <a:srgbClr val="C00000"/>
                </a:solidFill>
              </a:rPr>
              <a:t>ディープニューラルネットワーク</a:t>
            </a:r>
            <a:r>
              <a:rPr lang="ja-JP" altLang="en-US" sz="2400" dirty="0"/>
              <a:t>：</a:t>
            </a:r>
            <a:r>
              <a:rPr kumimoji="1" lang="ja-JP" altLang="en-US" sz="2400" dirty="0"/>
              <a:t>画像分類等の精度向上に貢献。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畳み込み</a:t>
            </a:r>
            <a:r>
              <a:rPr kumimoji="1" lang="ja-JP" altLang="en-US" sz="2400" dirty="0"/>
              <a:t>：データとカーネルを重ね合わせ、１つの値にまとめる技術。コンピュータビジョンで重要。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</a:rPr>
              <a:t>顔情報処理</a:t>
            </a:r>
            <a:r>
              <a:rPr kumimoji="1" lang="ja-JP" altLang="en-US" sz="2400" dirty="0"/>
              <a:t>：顔検出、顔ランドマーク、顔のコード化、</a:t>
            </a:r>
            <a:r>
              <a:rPr kumimoji="1" lang="en-US" altLang="ja-JP" sz="2400" dirty="0"/>
              <a:t>3D</a:t>
            </a:r>
            <a:r>
              <a:rPr kumimoji="1" lang="ja-JP" altLang="en-US" sz="2400" dirty="0"/>
              <a:t>再構成から成る。プライバシーや人権の観点から注意が必要。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BAF949-874C-3F66-8FB5-E25EF3B3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68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734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4729" y="794657"/>
            <a:ext cx="6505276" cy="5785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コンピュータビジョンとディープラーニングの学習</a:t>
            </a:r>
            <a:r>
              <a:rPr lang="ja-JP" altLang="en-US" sz="2400" dirty="0"/>
              <a:t>継続</a:t>
            </a:r>
            <a:r>
              <a:rPr kumimoji="1" lang="ja-JP" altLang="en-US" sz="2400" dirty="0"/>
              <a:t>による知的好奇心の充足と専門知識の習得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エンジニアとしての成長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en-US" altLang="ja-JP" sz="2400" dirty="0"/>
              <a:t>AI</a:t>
            </a:r>
            <a:r>
              <a:rPr lang="ja-JP" altLang="en-US" sz="2400" dirty="0"/>
              <a:t> </a:t>
            </a:r>
            <a:r>
              <a:rPr kumimoji="1" lang="ja-JP" altLang="en-US" sz="2400" dirty="0"/>
              <a:t>の応用事例の理解</a:t>
            </a:r>
            <a:r>
              <a:rPr lang="ja-JP" altLang="en-US" sz="2400" dirty="0"/>
              <a:t>．社会課題の解決，</a:t>
            </a:r>
            <a:r>
              <a:rPr kumimoji="1" lang="ja-JP" altLang="en-US" sz="2400" dirty="0"/>
              <a:t>アイデア創出力の向上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技術の進展を踏まえ，技術の社会的影響を考察する考察力の強化，倫理観を備えた技術者としての成長</a:t>
            </a:r>
            <a:endParaRPr kumimoji="1" lang="en-US" altLang="ja-JP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0045C9-CAC7-335A-3D92-B9D15523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755" y="175028"/>
            <a:ext cx="6620298" cy="47856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今回の授業を学ぶ意義と満足感</a:t>
            </a:r>
          </a:p>
        </p:txBody>
      </p:sp>
    </p:spTree>
    <p:extLst>
      <p:ext uri="{BB962C8B-B14F-4D97-AF65-F5344CB8AC3E}">
        <p14:creationId xmlns:p14="http://schemas.microsoft.com/office/powerpoint/2010/main" val="60913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0268" y="1253755"/>
            <a:ext cx="8407789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8-1</a:t>
            </a:r>
            <a:r>
              <a:rPr lang="ja-JP" altLang="en-US" sz="4000" dirty="0"/>
              <a:t> コンピュータビジョン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875474-6482-4AF5-A1C4-EFD6ABBAC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485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36AC4-270B-47F8-B63D-D1625678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A59918-C9EC-4481-9F45-B385B7A5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6" y="693484"/>
            <a:ext cx="8080185" cy="1532363"/>
          </a:xfrm>
        </p:spPr>
        <p:txBody>
          <a:bodyPr/>
          <a:lstStyle/>
          <a:p>
            <a:r>
              <a:rPr lang="ja-JP" altLang="en-US" sz="2400" dirty="0"/>
              <a:t>コンピュータが「</a:t>
            </a:r>
            <a:r>
              <a:rPr lang="ja-JP" altLang="en-US" sz="2400" b="1" dirty="0"/>
              <a:t>視覚</a:t>
            </a:r>
            <a:r>
              <a:rPr lang="ja-JP" altLang="en-US" sz="2400" dirty="0"/>
              <a:t>」を持つ</a:t>
            </a:r>
            <a:endParaRPr lang="en-US" altLang="ja-JP" sz="2400" dirty="0"/>
          </a:p>
          <a:p>
            <a:r>
              <a:rPr lang="ja-JP" altLang="en-US" sz="2400" b="1" dirty="0"/>
              <a:t>実世界の様子</a:t>
            </a:r>
            <a:r>
              <a:rPr lang="ja-JP" altLang="en-US" sz="2400" dirty="0"/>
              <a:t>を理解し活用する（</a:t>
            </a:r>
            <a:r>
              <a:rPr lang="ja-JP" altLang="en-US" sz="2400" b="1" dirty="0"/>
              <a:t>何があり，何が発生し，何が起きそうかを予測する</a:t>
            </a:r>
            <a:r>
              <a:rPr lang="ja-JP" altLang="en-US" sz="2400" dirty="0"/>
              <a:t>など）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AC910-5650-44A5-9863-425411A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8B0926-38AE-4B35-9D40-F94B0A80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312801"/>
            <a:ext cx="3052398" cy="20625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8B1C0B-E733-47EE-9A19-9A2D9D6CDC87}"/>
              </a:ext>
            </a:extLst>
          </p:cNvPr>
          <p:cNvSpPr txBox="1"/>
          <p:nvPr/>
        </p:nvSpPr>
        <p:spPr>
          <a:xfrm>
            <a:off x="1140158" y="45060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物体検出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196EAF-118F-4C5A-8A28-B13EE0EA6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7" y="1972206"/>
            <a:ext cx="3053865" cy="206258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461830-523B-4532-A1C4-81EEA46B99B8}"/>
              </a:ext>
            </a:extLst>
          </p:cNvPr>
          <p:cNvSpPr txBox="1"/>
          <p:nvPr/>
        </p:nvSpPr>
        <p:spPr>
          <a:xfrm>
            <a:off x="3478350" y="397139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インスタンス・セグメンテーション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A0412E3-0834-4BDF-BAD8-728AC344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37" y="4369673"/>
            <a:ext cx="3053865" cy="20682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0296EA-6DB3-40A9-969B-ACF1D3E49F9B}"/>
              </a:ext>
            </a:extLst>
          </p:cNvPr>
          <p:cNvSpPr txBox="1"/>
          <p:nvPr/>
        </p:nvSpPr>
        <p:spPr>
          <a:xfrm>
            <a:off x="3124050" y="6437963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セマンティック・セグメンテーション</a:t>
            </a:r>
          </a:p>
        </p:txBody>
      </p:sp>
    </p:spTree>
    <p:extLst>
      <p:ext uri="{BB962C8B-B14F-4D97-AF65-F5344CB8AC3E}">
        <p14:creationId xmlns:p14="http://schemas.microsoft.com/office/powerpoint/2010/main" val="281380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81DA7-5AE9-D8B2-C105-7A662E4C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コンピュータビジョンまとめ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E9BDF1-F770-DB5F-24C5-57537925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コンピュータビジョン</a:t>
            </a:r>
            <a:r>
              <a:rPr kumimoji="1" lang="ja-JP" altLang="en-US" dirty="0"/>
              <a:t>：コンピュータが実世界の様子を理解し活用する</a:t>
            </a:r>
          </a:p>
          <a:p>
            <a:r>
              <a:rPr kumimoji="1" lang="ja-JP" altLang="en-US" b="1" dirty="0"/>
              <a:t>ディープニューラルネットワーク（</a:t>
            </a:r>
            <a:r>
              <a:rPr kumimoji="1" lang="en-US" altLang="ja-JP" b="1" dirty="0"/>
              <a:t>DNN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：</a:t>
            </a:r>
            <a:r>
              <a:rPr kumimoji="1" lang="ja-JP" altLang="en-US" b="1" dirty="0"/>
              <a:t>層が多いニューラルネットワーク</a:t>
            </a:r>
            <a:r>
              <a:rPr kumimoji="1" lang="ja-JP" altLang="en-US" dirty="0"/>
              <a:t>で、画像分類の精度向上に貢献。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BEA9F1-7741-765C-9D01-600B6DD9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689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3182</Words>
  <Application>Microsoft Office PowerPoint</Application>
  <PresentationFormat>画面に合わせる (4:3)</PresentationFormat>
  <Paragraphs>674</Paragraphs>
  <Slides>69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69</vt:i4>
      </vt:variant>
    </vt:vector>
  </HeadingPairs>
  <TitlesOfParts>
    <vt:vector size="80" baseType="lpstr">
      <vt:lpstr>-apple-system</vt:lpstr>
      <vt:lpstr>ＭＳ ゴシック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1_Office テーマ</vt:lpstr>
      <vt:lpstr>2_Office テーマ</vt:lpstr>
      <vt:lpstr>aa-8. 人工知能とコンピュータビジョン</vt:lpstr>
      <vt:lpstr>PowerPoint プレゼンテーション</vt:lpstr>
      <vt:lpstr>アウトライン</vt:lpstr>
      <vt:lpstr>ディープニューラルネットワーク</vt:lpstr>
      <vt:lpstr>ディープラーニングが広く利用されている理由</vt:lpstr>
      <vt:lpstr>ディープラーニングへの期待</vt:lpstr>
      <vt:lpstr>8-1 コンピュータビジョン</vt:lpstr>
      <vt:lpstr>コンピュータビジョン</vt:lpstr>
      <vt:lpstr>コンピュータビジョンまとめ</vt:lpstr>
      <vt:lpstr>8-2 画像を扱うための 畳み込み</vt:lpstr>
      <vt:lpstr>画像の畳み込みの応用例</vt:lpstr>
      <vt:lpstr>畳み込み</vt:lpstr>
      <vt:lpstr>畳み込みの例</vt:lpstr>
      <vt:lpstr>畳み込みの例</vt:lpstr>
      <vt:lpstr>畳み込み</vt:lpstr>
      <vt:lpstr>画像の畳み込み</vt:lpstr>
      <vt:lpstr>画像での畳み込み</vt:lpstr>
      <vt:lpstr>画像での畳み込み</vt:lpstr>
      <vt:lpstr>画像での畳み込み</vt:lpstr>
      <vt:lpstr>画像の畳み込みを行う Python プログラムの例</vt:lpstr>
      <vt:lpstr>畳み込みまとめ</vt:lpstr>
      <vt:lpstr>8-3. 畳み込み、プーリング、畳み込みニューラルネットワーク</vt:lpstr>
      <vt:lpstr>全結合層</vt:lpstr>
      <vt:lpstr>畳み込み層</vt:lpstr>
      <vt:lpstr>プーリング</vt:lpstr>
      <vt:lpstr>畳み込みニューラルネットワーク（CNN）</vt:lpstr>
      <vt:lpstr>畳み込みニューラルネットワークの特徴</vt:lpstr>
      <vt:lpstr>畳み込みニューラルネットワーク（CNN）の用途</vt:lpstr>
      <vt:lpstr>演習　畳み込みニューラルネットワークのデモ</vt:lpstr>
      <vt:lpstr>CNN Explainer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畳み込みニューラルネットワークまとめ</vt:lpstr>
      <vt:lpstr>8-4. 畳み込みニューラルネットワークの演習</vt:lpstr>
      <vt:lpstr>PowerPoint プレゼンテーション</vt:lpstr>
      <vt:lpstr>畳み込み層を含むニューラルネットワークの例</vt:lpstr>
      <vt:lpstr>ニューラルネットワーク作成のプログラム例</vt:lpstr>
      <vt:lpstr>学習のための準備</vt:lpstr>
      <vt:lpstr>学習の繰り返しを行うプログラム例</vt:lpstr>
      <vt:lpstr>学習の繰り返しを行うプログラム例</vt:lpstr>
      <vt:lpstr>学習の繰り返しを行うプログラムと実行結果</vt:lpstr>
      <vt:lpstr>PowerPoint プレゼンテーション</vt:lpstr>
      <vt:lpstr>8-5 物体検出</vt:lpstr>
      <vt:lpstr>PowerPoint プレゼンテーション</vt:lpstr>
      <vt:lpstr>物体検出の仕組み</vt:lpstr>
      <vt:lpstr>PowerPoint プレゼンテーション</vt:lpstr>
      <vt:lpstr>PowerPoint プレゼンテーション</vt:lpstr>
      <vt:lpstr>8-6 顔情報処理</vt:lpstr>
      <vt:lpstr>顔検出</vt:lpstr>
      <vt:lpstr>顔ランドマーク (facial landmark)）</vt:lpstr>
      <vt:lpstr>顔のコード化</vt:lpstr>
      <vt:lpstr>表情の推定</vt:lpstr>
      <vt:lpstr>年齢の推定，性別の推定</vt:lpstr>
      <vt:lpstr>人物特定の例</vt:lpstr>
      <vt:lpstr>顔写真からの３次元再構成</vt:lpstr>
      <vt:lpstr>Face aging</vt:lpstr>
      <vt:lpstr>キーポイントの抽出と，表情の読み取りを行うオンラインサービス</vt:lpstr>
      <vt:lpstr>PowerPoint プレゼンテーション</vt:lpstr>
      <vt:lpstr>PowerPoint プレゼンテーション</vt:lpstr>
      <vt:lpstr>PowerPoint プレゼンテーション</vt:lpstr>
      <vt:lpstr>群衆のカウント</vt:lpstr>
      <vt:lpstr>マスク有りの顔，マスク無しの顔検出</vt:lpstr>
      <vt:lpstr>顔情報処理の用途</vt:lpstr>
      <vt:lpstr>顔情報処理まとめ</vt:lpstr>
      <vt:lpstr>全体まとめ</vt:lpstr>
      <vt:lpstr>今回の授業を学ぶ意義と満足感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人工知能とコンピュータビジョン</dc:title>
  <dc:creator>kunihiko</dc:creator>
  <cp:lastModifiedBy>金子　邦彦</cp:lastModifiedBy>
  <cp:revision>176</cp:revision>
  <cp:lastPrinted>2020-05-07T11:56:39Z</cp:lastPrinted>
  <dcterms:created xsi:type="dcterms:W3CDTF">2020-05-07T06:42:29Z</dcterms:created>
  <dcterms:modified xsi:type="dcterms:W3CDTF">2025-03-25T08:56:03Z</dcterms:modified>
</cp:coreProperties>
</file>