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874" r:id="rId2"/>
    <p:sldId id="1320" r:id="rId3"/>
    <p:sldId id="1321" r:id="rId4"/>
    <p:sldId id="1322" r:id="rId5"/>
    <p:sldId id="1323" r:id="rId6"/>
    <p:sldId id="1324" r:id="rId7"/>
    <p:sldId id="1325" r:id="rId8"/>
    <p:sldId id="1326" r:id="rId9"/>
    <p:sldId id="1327" r:id="rId10"/>
    <p:sldId id="1328" r:id="rId11"/>
    <p:sldId id="1329" r:id="rId12"/>
    <p:sldId id="1330" r:id="rId13"/>
    <p:sldId id="1331" r:id="rId14"/>
    <p:sldId id="1332" r:id="rId15"/>
    <p:sldId id="1333" r:id="rId16"/>
    <p:sldId id="1334" r:id="rId17"/>
    <p:sldId id="1335" r:id="rId18"/>
    <p:sldId id="1336" r:id="rId19"/>
    <p:sldId id="1337" r:id="rId20"/>
    <p:sldId id="1338" r:id="rId21"/>
    <p:sldId id="1339" r:id="rId22"/>
    <p:sldId id="1016" r:id="rId23"/>
    <p:sldId id="926" r:id="rId24"/>
    <p:sldId id="901" r:id="rId25"/>
    <p:sldId id="903" r:id="rId26"/>
    <p:sldId id="902" r:id="rId27"/>
    <p:sldId id="929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0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704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89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8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0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633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search/cs?searchtype=author&amp;query=Yang%2C+Z" TargetMode="External"/><Relationship Id="rId3" Type="http://schemas.openxmlformats.org/officeDocument/2006/relationships/hyperlink" Target="https://arxiv.org/search/cs?searchtype=author&amp;query=Chai%2C+Y" TargetMode="External"/><Relationship Id="rId4" Type="http://schemas.openxmlformats.org/officeDocument/2006/relationships/hyperlink" Target="https://arxiv.org/search/cs?searchtype=author&amp;query=Anguelov%2C+D" TargetMode="External"/><Relationship Id="rId5" Type="http://schemas.openxmlformats.org/officeDocument/2006/relationships/hyperlink" Target="https://arxiv.org/search/cs?searchtype=author&amp;query=Zhou%2C+Y" TargetMode="External"/><Relationship Id="rId6" Type="http://schemas.openxmlformats.org/officeDocument/2006/relationships/hyperlink" Target="https://arxiv.org/search/cs?searchtype=author&amp;query=Sun%2C+P" TargetMode="External"/><Relationship Id="rId7" Type="http://schemas.openxmlformats.org/officeDocument/2006/relationships/hyperlink" Target="https://arxiv.org/search/cs?searchtype=author&amp;query=Erhan%2C+D" TargetMode="External"/><Relationship Id="rId8" Type="http://schemas.openxmlformats.org/officeDocument/2006/relationships/hyperlink" Target="https://arxiv.org/search/cs?searchtype=author&amp;query=Rafferty%2C+S" TargetMode="External"/><Relationship Id="rId9" Type="http://schemas.openxmlformats.org/officeDocument/2006/relationships/hyperlink" Target="https://arxiv.org/search/cs?searchtype=author&amp;query=Kretzschmar%2C+H" TargetMode="External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guardian.com/technology/2017/dec/07/alphazero-google-deepmind-ai-beats-champion-program-teaching-itself-to-play-four-hours" TargetMode="External"/><Relationship Id="rId3" Type="http://schemas.openxmlformats.org/officeDocument/2006/relationships/image" Target="../media/image2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ai.com/blog/dota-2/" TargetMode="External"/><Relationship Id="rId3" Type="http://schemas.openxmlformats.org/officeDocument/2006/relationships/image" Target="../media/image2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9tDHuidzak" TargetMode="Externa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学習のバリエーション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（人工知能）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URL: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https://www.kkaneko.jp/ai/mi/index.html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7E62C-4DD9-4E3D-759E-EDE5595B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A64AC1-0D37-7A76-8681-592685874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を</a:t>
            </a:r>
            <a:r>
              <a:rPr lang="ja-JP" altLang="en-US" b="1" dirty="0"/>
              <a:t>使う</a:t>
            </a:r>
            <a:endParaRPr lang="en-US" altLang="ja-JP" b="1" dirty="0"/>
          </a:p>
          <a:p>
            <a:r>
              <a:rPr lang="ja-JP" altLang="en-US" b="1" dirty="0"/>
              <a:t>「未知のデータを扱える能力を獲得」と考えることもできる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147BF1-DC8C-22B9-22C7-1D21E670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E829454-801E-1151-B6AE-5C9B8C6E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42" y="2265850"/>
            <a:ext cx="4358777" cy="4114929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F5FFDADE-E01E-FA90-792B-3F0E6772C879}"/>
              </a:ext>
            </a:extLst>
          </p:cNvPr>
          <p:cNvSpPr/>
          <p:nvPr/>
        </p:nvSpPr>
        <p:spPr>
          <a:xfrm>
            <a:off x="1938809" y="3100133"/>
            <a:ext cx="247426" cy="2474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A25903-11B1-1527-129A-9FFD7719A4DF}"/>
              </a:ext>
            </a:extLst>
          </p:cNvPr>
          <p:cNvSpPr txBox="1"/>
          <p:nvPr/>
        </p:nvSpPr>
        <p:spPr>
          <a:xfrm>
            <a:off x="2205541" y="282373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65DCBD-647E-7207-1632-F402E607BD06}"/>
              </a:ext>
            </a:extLst>
          </p:cNvPr>
          <p:cNvSpPr txBox="1"/>
          <p:nvPr/>
        </p:nvSpPr>
        <p:spPr>
          <a:xfrm>
            <a:off x="5784534" y="3112726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この花の種類が何か？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を推論できる能力を獲得</a:t>
            </a:r>
          </a:p>
        </p:txBody>
      </p:sp>
    </p:spTree>
    <p:extLst>
      <p:ext uri="{BB962C8B-B14F-4D97-AF65-F5344CB8AC3E}">
        <p14:creationId xmlns:p14="http://schemas.microsoft.com/office/powerpoint/2010/main" val="135451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クラスタ分析</a:t>
            </a:r>
            <a:br>
              <a:rPr lang="en-US" altLang="ja-JP" dirty="0"/>
            </a:br>
            <a:r>
              <a:rPr lang="ja-JP" altLang="en-US" dirty="0"/>
              <a:t>（教師なし学習の例）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61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の散布図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549AD2-6281-4F22-AEF8-0B36D90B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13" y="2454224"/>
            <a:ext cx="4649417" cy="2388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E214DF-A81B-4126-BBB5-BC77C1D8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8" y="1216122"/>
            <a:ext cx="3739792" cy="4562718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529751" y="4934190"/>
            <a:ext cx="204186" cy="2201446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366823" y="626110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この２列で散布図</a:t>
            </a:r>
          </a:p>
        </p:txBody>
      </p:sp>
    </p:spTree>
    <p:extLst>
      <p:ext uri="{BB962C8B-B14F-4D97-AF65-F5344CB8AC3E}">
        <p14:creationId xmlns:p14="http://schemas.microsoft.com/office/powerpoint/2010/main" val="115793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の散布図（色分け）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621138" y="3550948"/>
            <a:ext cx="117105" cy="2871298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558270" y="534946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で散布図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FBFEA5-DE3A-47E8-A574-60CF069A9D08}"/>
              </a:ext>
            </a:extLst>
          </p:cNvPr>
          <p:cNvSpPr txBox="1"/>
          <p:nvPr/>
        </p:nvSpPr>
        <p:spPr>
          <a:xfrm>
            <a:off x="457445" y="5966749"/>
            <a:ext cx="4651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setosa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versicolor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virginica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列（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違う列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4E07C9-E0F7-4B78-BF01-BC59CC76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64" y="2615065"/>
            <a:ext cx="4438607" cy="20068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552138-0B32-4F86-869B-71AFA2C5A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1970"/>
            <a:ext cx="3886184" cy="28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5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AD18F-2D66-4874-A3B8-16215E19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A597BD-A694-043C-4D90-45ECD57B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62417"/>
            <a:ext cx="8461208" cy="5333166"/>
          </a:xfrm>
        </p:spPr>
        <p:txBody>
          <a:bodyPr/>
          <a:lstStyle/>
          <a:p>
            <a:r>
              <a:rPr kumimoji="1" lang="ja-JP" altLang="en-US" b="1" dirty="0"/>
              <a:t>データ</a:t>
            </a:r>
            <a:r>
              <a:rPr lang="ja-JP" altLang="en-US" b="1" dirty="0"/>
              <a:t>を</a:t>
            </a:r>
            <a:r>
              <a:rPr kumimoji="1" lang="ja-JP" altLang="en-US" b="1" dirty="0"/>
              <a:t>使う</a:t>
            </a:r>
            <a:endParaRPr kumimoji="1" lang="en-US" altLang="ja-JP" b="1" dirty="0"/>
          </a:p>
          <a:p>
            <a:r>
              <a:rPr lang="ja-JP" altLang="en-US" b="1" dirty="0"/>
              <a:t>データの密集（クラスタという）を見る</a:t>
            </a:r>
            <a:r>
              <a:rPr lang="ja-JP" altLang="en-US" dirty="0"/>
              <a:t>ことによる分析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659451-9895-ED2E-6511-38CDE961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14641A-C93F-4C98-A100-BF190978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24" y="2684177"/>
            <a:ext cx="6632784" cy="299892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B2BDD82D-00A7-40A8-9B1A-39EC9A33B479}"/>
              </a:ext>
            </a:extLst>
          </p:cNvPr>
          <p:cNvSpPr/>
          <p:nvPr/>
        </p:nvSpPr>
        <p:spPr>
          <a:xfrm>
            <a:off x="2078665" y="4577316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81AD85B4-0A9A-4777-9A8F-C2FFEFA6C1E3}"/>
              </a:ext>
            </a:extLst>
          </p:cNvPr>
          <p:cNvSpPr/>
          <p:nvPr/>
        </p:nvSpPr>
        <p:spPr>
          <a:xfrm>
            <a:off x="4735033" y="3607981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D71F7C2-75C3-43BC-9648-AB239D959498}"/>
              </a:ext>
            </a:extLst>
          </p:cNvPr>
          <p:cNvSpPr/>
          <p:nvPr/>
        </p:nvSpPr>
        <p:spPr>
          <a:xfrm>
            <a:off x="5780568" y="3014933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29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Titanic 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タイタニック号の</a:t>
            </a:r>
            <a:r>
              <a:rPr kumimoji="1" lang="ja-JP" altLang="en-US" dirty="0"/>
              <a:t>データ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b="1" dirty="0"/>
              <a:t>救出</a:t>
            </a:r>
            <a:r>
              <a:rPr lang="ja-JP" altLang="en-US" dirty="0"/>
              <a:t>、</a:t>
            </a:r>
            <a:r>
              <a:rPr lang="ja-JP" altLang="en-US" b="1" dirty="0"/>
              <a:t>客室種類</a:t>
            </a:r>
            <a:r>
              <a:rPr lang="ja-JP" altLang="en-US" dirty="0"/>
              <a:t>、</a:t>
            </a:r>
            <a:r>
              <a:rPr lang="ja-JP" altLang="en-US" b="1" dirty="0"/>
              <a:t>性別</a:t>
            </a:r>
            <a:r>
              <a:rPr lang="ja-JP" altLang="en-US" dirty="0"/>
              <a:t>、</a:t>
            </a:r>
            <a:r>
              <a:rPr lang="ja-JP" altLang="en-US" b="1" dirty="0"/>
              <a:t>年齢</a:t>
            </a:r>
            <a:r>
              <a:rPr lang="ja-JP" altLang="en-US" dirty="0"/>
              <a:t>、</a:t>
            </a:r>
            <a:r>
              <a:rPr lang="ja-JP" altLang="en-US" b="1" dirty="0"/>
              <a:t>料金</a:t>
            </a:r>
            <a:r>
              <a:rPr lang="ja-JP" altLang="en-US" dirty="0"/>
              <a:t>、</a:t>
            </a:r>
            <a:r>
              <a:rPr lang="ja-JP" altLang="en-US" b="1" dirty="0"/>
              <a:t>家族の有無</a:t>
            </a:r>
            <a:r>
              <a:rPr lang="ja-JP" altLang="en-US" dirty="0"/>
              <a:t>など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1309</a:t>
            </a:r>
            <a:r>
              <a:rPr lang="ja-JP" altLang="en-US" dirty="0"/>
              <a:t>名分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5B46B1-6ED9-4F06-89C0-4BD5270D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44" y="2307754"/>
            <a:ext cx="7282350" cy="38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460B8-2541-49F6-ABF0-28AA9531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D7A8F0-A704-4EAD-8500-D9C0D10E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Titanic </a:t>
            </a:r>
            <a:r>
              <a:rPr kumimoji="1" lang="ja-JP" altLang="en-US" dirty="0"/>
              <a:t>データセットから，</a:t>
            </a:r>
            <a:r>
              <a:rPr kumimoji="1" lang="ja-JP" altLang="en-US" b="1" dirty="0"/>
              <a:t>救出 </a:t>
            </a:r>
            <a:r>
              <a:rPr kumimoji="1" lang="en-US" altLang="ja-JP" b="1" dirty="0"/>
              <a:t>(survived)</a:t>
            </a:r>
            <a:r>
              <a:rPr kumimoji="1" lang="ja-JP" altLang="en-US" dirty="0" err="1"/>
              <a:t>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年齢 </a:t>
            </a:r>
            <a:r>
              <a:rPr kumimoji="1" lang="en-US" altLang="ja-JP" b="1" dirty="0"/>
              <a:t>(age)</a:t>
            </a:r>
            <a:r>
              <a:rPr kumimoji="1" lang="ja-JP" altLang="en-US" dirty="0" err="1"/>
              <a:t>，</a:t>
            </a:r>
            <a:r>
              <a:rPr kumimoji="1" lang="ja-JP" altLang="en-US" b="1" dirty="0"/>
              <a:t>料金 </a:t>
            </a:r>
            <a:r>
              <a:rPr kumimoji="1" lang="en-US" altLang="ja-JP" b="1" dirty="0"/>
              <a:t>(fare) 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列</a:t>
            </a:r>
            <a:r>
              <a:rPr kumimoji="1" lang="ja-JP" altLang="en-US" dirty="0"/>
              <a:t>だけを</a:t>
            </a:r>
            <a:r>
              <a:rPr kumimoji="1" lang="ja-JP" altLang="en-US" b="1" dirty="0"/>
              <a:t>抜き出し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D868FE-BE52-486B-BED8-74C5768A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3D9636-BACD-4EB7-8F91-54A00C0B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19" y="2126458"/>
            <a:ext cx="2512863" cy="44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0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175C2-5C22-4808-BE7B-AF857105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1BDDF8-680A-4B13-B61B-17ACF5F7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16207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 救出が </a:t>
            </a:r>
            <a:r>
              <a:rPr kumimoji="1" lang="en-US" altLang="ja-JP" dirty="0"/>
              <a:t>0</a:t>
            </a:r>
            <a:r>
              <a:rPr kumimoji="1" lang="ja-JP" altLang="en-US" dirty="0"/>
              <a:t> の行が</a:t>
            </a:r>
            <a:r>
              <a:rPr kumimoji="1" lang="ja-JP" altLang="en-US" b="1" dirty="0"/>
              <a:t>先に</a:t>
            </a:r>
            <a:r>
              <a:rPr kumimoji="1" lang="ja-JP" altLang="en-US" dirty="0"/>
              <a:t>，救出が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の行が</a:t>
            </a:r>
            <a:r>
              <a:rPr kumimoji="1" lang="ja-JP" altLang="en-US" b="1" dirty="0"/>
              <a:t>後に</a:t>
            </a:r>
            <a:r>
              <a:rPr kumimoji="1" lang="ja-JP" altLang="en-US" dirty="0"/>
              <a:t>来るように</a:t>
            </a:r>
            <a:r>
              <a:rPr kumimoji="1" lang="ja-JP" altLang="en-US" b="1" dirty="0"/>
              <a:t>並べ替え</a:t>
            </a:r>
            <a:endParaRPr kumimoji="1" lang="en-US" altLang="ja-JP" b="1" dirty="0"/>
          </a:p>
          <a:p>
            <a:pPr marL="0" lvl="0" indent="0">
              <a:buNone/>
              <a:defRPr/>
            </a:pPr>
            <a:r>
              <a:rPr lang="ja-JP" altLang="en-US" b="1" dirty="0"/>
              <a:t>　・</a:t>
            </a:r>
            <a:r>
              <a:rPr lang="en-US" altLang="ja-JP" dirty="0">
                <a:solidFill>
                  <a:srgbClr val="C00000"/>
                </a:solidFill>
                <a:latin typeface="Abadi" panose="020B0604020104020204" pitchFamily="34" charset="0"/>
              </a:rPr>
              <a:t>A,</a:t>
            </a:r>
            <a:r>
              <a:rPr lang="ja-JP" altLang="en-US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Abadi" panose="020B0604020104020204" pitchFamily="34" charset="0"/>
              </a:rPr>
              <a:t>B,</a:t>
            </a:r>
            <a:r>
              <a:rPr lang="ja-JP" altLang="en-US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Abadi" panose="020B0604020104020204" pitchFamily="34" charset="0"/>
              </a:rPr>
              <a:t>C</a:t>
            </a:r>
            <a:r>
              <a:rPr lang="ja-JP" altLang="en-US" dirty="0">
                <a:solidFill>
                  <a:srgbClr val="C00000"/>
                </a:solidFill>
                <a:latin typeface="Abadi" panose="020B0604020104020204" pitchFamily="34" charset="0"/>
              </a:rPr>
              <a:t> 列を昇順で並べ替える操作</a:t>
            </a:r>
            <a:endParaRPr lang="en-US" altLang="ja-JP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0" lvl="0" indent="0">
              <a:buNone/>
              <a:defRPr/>
            </a:pPr>
            <a:r>
              <a:rPr lang="ja-JP" altLang="en-US" dirty="0">
                <a:solidFill>
                  <a:srgbClr val="C00000"/>
                </a:solidFill>
                <a:latin typeface="Abadi" panose="020B0604020104020204" pitchFamily="34" charset="0"/>
              </a:rPr>
              <a:t>　（このとき，</a:t>
            </a:r>
            <a:r>
              <a:rPr lang="en-US" altLang="ja-JP" dirty="0">
                <a:solidFill>
                  <a:srgbClr val="C00000"/>
                </a:solidFill>
                <a:latin typeface="Abadi" panose="020B0604020104020204" pitchFamily="34" charset="0"/>
              </a:rPr>
              <a:t>A </a:t>
            </a:r>
            <a:r>
              <a:rPr lang="ja-JP" altLang="en-US" dirty="0">
                <a:solidFill>
                  <a:srgbClr val="C00000"/>
                </a:solidFill>
                <a:latin typeface="Abadi" panose="020B0604020104020204" pitchFamily="34" charset="0"/>
              </a:rPr>
              <a:t>列の値を基準として，全体を</a:t>
            </a:r>
            <a:endParaRPr lang="en-US" altLang="ja-JP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0" lvl="0" indent="0">
              <a:buNone/>
              <a:defRPr/>
            </a:pPr>
            <a:r>
              <a:rPr lang="ja-JP" altLang="en-US" dirty="0">
                <a:solidFill>
                  <a:srgbClr val="C00000"/>
                </a:solidFill>
                <a:latin typeface="Abadi" panose="020B0604020104020204" pitchFamily="34" charset="0"/>
              </a:rPr>
              <a:t>　　並べ替え）</a:t>
            </a:r>
            <a:endParaRPr lang="en-US" altLang="ja-JP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B414F2-65A2-47B0-B7A7-366FC1F6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9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02A7E37-9364-40EA-A7E5-DF8563BB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10" y="1868773"/>
            <a:ext cx="4677015" cy="317833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870" y="25765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オンライン版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A,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B,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列を昇順で並べ替える操作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　（このとき，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列の値を基準として，全体を並べ替え）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561" y="5921323"/>
            <a:ext cx="223973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29061" y="222645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12094" y="247587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290031" y="359405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381081" y="5493915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」→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昇順で並べ替え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148316" y="5426592"/>
            <a:ext cx="4418744" cy="91012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86839" y="5813164"/>
            <a:ext cx="2239735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30A3085-8A8B-4C58-AEAB-6039BE4A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1" y="1868773"/>
            <a:ext cx="2559182" cy="3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1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968858-DE42-43FE-8A63-935CFBA3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77" y="1538190"/>
            <a:ext cx="4315047" cy="378161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3652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アプリ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版での並べ替え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A,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B,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 列を昇順で並べ替える操作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　（このとき，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列の値を基準として，全体を並べ替え）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4697" y="4831692"/>
            <a:ext cx="215212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374257" y="291151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60976" y="4723533"/>
            <a:ext cx="2235844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51B06A3-8ACD-4F00-8C42-BE0B6D2E8A21}"/>
              </a:ext>
            </a:extLst>
          </p:cNvPr>
          <p:cNvSpPr txBox="1">
            <a:spLocks/>
          </p:cNvSpPr>
          <p:nvPr/>
        </p:nvSpPr>
        <p:spPr>
          <a:xfrm>
            <a:off x="3972035" y="5718863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昇順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19" name="角丸四角形 25">
            <a:extLst>
              <a:ext uri="{FF2B5EF4-FFF2-40B4-BE49-F238E27FC236}">
                <a16:creationId xmlns:a16="http://schemas.microsoft.com/office/drawing/2014/main" id="{8DF83095-8FFB-44E5-AD21-EEDA1DAA8656}"/>
              </a:ext>
            </a:extLst>
          </p:cNvPr>
          <p:cNvSpPr/>
          <p:nvPr/>
        </p:nvSpPr>
        <p:spPr>
          <a:xfrm>
            <a:off x="3838831" y="5587185"/>
            <a:ext cx="5195130" cy="63950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63838B-1CC6-4E7D-AF1B-E35C5D8F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9" y="1568924"/>
            <a:ext cx="2619303" cy="266136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5776DCE-F960-4A2F-B3BB-8599E4DA624B}"/>
              </a:ext>
            </a:extLst>
          </p:cNvPr>
          <p:cNvSpPr/>
          <p:nvPr/>
        </p:nvSpPr>
        <p:spPr>
          <a:xfrm>
            <a:off x="7328746" y="1855478"/>
            <a:ext cx="773263" cy="346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C99D72-D8B8-431B-8F15-36DE1ADBD7F5}"/>
              </a:ext>
            </a:extLst>
          </p:cNvPr>
          <p:cNvSpPr/>
          <p:nvPr/>
        </p:nvSpPr>
        <p:spPr>
          <a:xfrm>
            <a:off x="6422472" y="2152827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7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 </a:t>
            </a:r>
            <a:r>
              <a:rPr lang="ja-JP" altLang="en-US" dirty="0"/>
              <a:t>教師あり学習と</a:t>
            </a:r>
            <a:br>
              <a:rPr lang="en-US" altLang="ja-JP" dirty="0"/>
            </a:br>
            <a:r>
              <a:rPr lang="ja-JP" altLang="en-US" dirty="0"/>
              <a:t>教師なし学習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02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175C2-5C22-4808-BE7B-AF857105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1BDDF8-680A-4B13-B61B-17ACF5F73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16207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救出が 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 の行</a:t>
            </a:r>
            <a:r>
              <a:rPr kumimoji="1" lang="ja-JP" altLang="en-US" dirty="0"/>
              <a:t>についてのみ，</a:t>
            </a:r>
            <a:r>
              <a:rPr kumimoji="1" lang="en-US" altLang="ja-JP" b="1" dirty="0"/>
              <a:t>C </a:t>
            </a:r>
            <a:r>
              <a:rPr kumimoji="1" lang="ja-JP" altLang="en-US" b="1" dirty="0"/>
              <a:t>列</a:t>
            </a:r>
            <a:r>
              <a:rPr kumimoji="1" lang="ja-JP" altLang="en-US" dirty="0"/>
              <a:t>のデータを </a:t>
            </a:r>
            <a:r>
              <a:rPr kumimoji="1" lang="en-US" altLang="ja-JP" b="1" dirty="0"/>
              <a:t>D </a:t>
            </a:r>
            <a:r>
              <a:rPr kumimoji="1" lang="ja-JP" altLang="en-US" b="1" dirty="0"/>
              <a:t>列に移す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（あとで，散布図の色分けをしたい）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B414F2-65A2-47B0-B7A7-366FC1F6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C1BE53-0861-4EFF-8E0E-319BFB08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944" y="2547733"/>
            <a:ext cx="3200564" cy="39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B81FD-EF72-4512-B374-974A4430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72932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</a:t>
            </a:r>
            <a:r>
              <a:rPr kumimoji="1" lang="en-US" altLang="ja-JP" dirty="0"/>
              <a:t>B, C, D </a:t>
            </a:r>
            <a:r>
              <a:rPr kumimoji="1" lang="ja-JP" altLang="en-US"/>
              <a:t>列から散布図</a:t>
            </a:r>
            <a:r>
              <a:rPr kumimoji="1" lang="ja-JP" altLang="en-US" dirty="0"/>
              <a:t>を作成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EA2A4A-BD75-474D-B5DC-C847BF71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20DD3A-601F-4801-B166-F41FF16C0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32" y="1491936"/>
            <a:ext cx="3105310" cy="142247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B665E59-DC4C-4E7A-80C6-412AC982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71" y="821825"/>
            <a:ext cx="3805252" cy="26317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31791C-B5C6-480D-B08A-A9366A4A5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29" y="3742277"/>
            <a:ext cx="5525891" cy="29791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46770-4152-E46B-3107-765CD8DD57A1}"/>
              </a:ext>
            </a:extLst>
          </p:cNvPr>
          <p:cNvSpPr txBox="1"/>
          <p:nvPr/>
        </p:nvSpPr>
        <p:spPr>
          <a:xfrm>
            <a:off x="6525928" y="5231876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オレンジは上側に，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青は下側に偏る傾向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が分かる</a:t>
            </a:r>
          </a:p>
        </p:txBody>
      </p:sp>
    </p:spTree>
    <p:extLst>
      <p:ext uri="{BB962C8B-B14F-4D97-AF65-F5344CB8AC3E}">
        <p14:creationId xmlns:p14="http://schemas.microsoft.com/office/powerpoint/2010/main" val="349984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さまざまな学習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25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3D6C0-7F69-4E4F-A283-728048AD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GAN </a:t>
            </a:r>
            <a:r>
              <a:rPr kumimoji="1" lang="ja-JP" altLang="en-US" dirty="0"/>
              <a:t>の自律動作マシンへの応用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2005C4-45EB-42BF-B7E6-C10C4D0C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人工知能を用いて，仮想世界を生成．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→　</a:t>
            </a:r>
            <a:r>
              <a:rPr lang="ja-JP" altLang="en-US" sz="2400" b="1" dirty="0"/>
              <a:t>訓練データの増量</a:t>
            </a:r>
            <a:r>
              <a:rPr lang="ja-JP" altLang="en-US" sz="2400" dirty="0"/>
              <a:t>にも活用されている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（過学習の防止に有効なアプローチ）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DFD88A-2B9B-450B-BAE2-044585A8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C18136-F9BD-4190-B045-545B4DDAB316}"/>
              </a:ext>
            </a:extLst>
          </p:cNvPr>
          <p:cNvSpPr/>
          <p:nvPr/>
        </p:nvSpPr>
        <p:spPr>
          <a:xfrm>
            <a:off x="86026" y="5452186"/>
            <a:ext cx="9966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人工知能で生成された画像を，自動運転車の学習に利用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SurfelGAN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Synthesizing Realistic Sensor Data for Autonomous Driving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Zhenpei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 Yang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Yuning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3"/>
              </a:rPr>
              <a:t> Chai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Dragomir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Anguelov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5"/>
              </a:rPr>
              <a:t>Yin Zhou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6"/>
              </a:rPr>
              <a:t>Pei Sun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7"/>
              </a:rPr>
              <a:t>Dumitru Erhan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8"/>
              </a:rPr>
              <a:t>Sean Rafferty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9"/>
              </a:rPr>
              <a:t>Henrik Kretzschmar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E3AD2E-EDFF-4F98-9313-40472090E8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45" y="2421150"/>
            <a:ext cx="4173153" cy="27997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BBBFD6-737C-4471-8B6E-A30133C2F3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003" y="2433517"/>
            <a:ext cx="4033655" cy="27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7EFC5-E851-409C-AE08-4442A7E2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17149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機械学習を行う．</a:t>
            </a:r>
            <a:endParaRPr kumimoji="1" lang="en-US" altLang="ja-JP" sz="2400" dirty="0"/>
          </a:p>
          <a:p>
            <a:r>
              <a:rPr lang="ja-JP" altLang="en-US" sz="2400" b="1" dirty="0"/>
              <a:t>複数の人工知能が対戦を繰り返す</a:t>
            </a:r>
            <a:r>
              <a:rPr lang="ja-JP" altLang="en-US" sz="2400" dirty="0"/>
              <a:t>などにより，</a:t>
            </a:r>
            <a:r>
              <a:rPr lang="ja-JP" altLang="en-US" sz="2400" b="1" u="sng" dirty="0">
                <a:solidFill>
                  <a:srgbClr val="FF0000"/>
                </a:solidFill>
              </a:rPr>
              <a:t>訓練データなし</a:t>
            </a:r>
            <a:r>
              <a:rPr lang="ja-JP" altLang="en-US" sz="2400" dirty="0"/>
              <a:t>で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を行う．（自力で強くなる）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167056" y="5872299"/>
            <a:ext cx="774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https://www.theguardian.com/technology/2017/dec/07/alphazero-google-deepmind-ai-beats-champion-program-teaching-itself-to-play-four-hours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50229" y="4600121"/>
            <a:ext cx="9110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AlphaZero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のニュース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人工知能は，４時間の学習により，それまでの最強のチェスの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コンピュータプログラムに勝利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(2017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EFE6D6-DBC4-4659-83D9-DB784A8B25D4}"/>
              </a:ext>
            </a:extLst>
          </p:cNvPr>
          <p:cNvSpPr txBox="1"/>
          <p:nvPr/>
        </p:nvSpPr>
        <p:spPr>
          <a:xfrm>
            <a:off x="5044611" y="314421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A1F4B5-57F7-4D99-8C92-E429E7556E9C}"/>
              </a:ext>
            </a:extLst>
          </p:cNvPr>
          <p:cNvSpPr txBox="1"/>
          <p:nvPr/>
        </p:nvSpPr>
        <p:spPr>
          <a:xfrm>
            <a:off x="7675057" y="3144215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</a:p>
        </p:txBody>
      </p:sp>
      <p:sp>
        <p:nvSpPr>
          <p:cNvPr id="9" name="矢印: 左右 8">
            <a:extLst>
              <a:ext uri="{FF2B5EF4-FFF2-40B4-BE49-F238E27FC236}">
                <a16:creationId xmlns:a16="http://schemas.microsoft.com/office/drawing/2014/main" id="{1C2C932F-B4D9-4930-A1E5-68B5198325B5}"/>
              </a:ext>
            </a:extLst>
          </p:cNvPr>
          <p:cNvSpPr/>
          <p:nvPr/>
        </p:nvSpPr>
        <p:spPr>
          <a:xfrm>
            <a:off x="6476504" y="3218082"/>
            <a:ext cx="888715" cy="2825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88BCBC-BF9A-42D0-B67E-CE9CED03B7E2}"/>
              </a:ext>
            </a:extLst>
          </p:cNvPr>
          <p:cNvSpPr txBox="1"/>
          <p:nvPr/>
        </p:nvSpPr>
        <p:spPr>
          <a:xfrm>
            <a:off x="6597695" y="27748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対戦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1006200-B11E-4D93-9C52-C67F51C5F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81" y="2647167"/>
            <a:ext cx="1718313" cy="16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2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7EFC5-E851-409C-AE08-4442A7E2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17149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機械学習を行う．</a:t>
            </a:r>
            <a:endParaRPr kumimoji="1" lang="en-US" altLang="ja-JP" sz="2400" dirty="0"/>
          </a:p>
          <a:p>
            <a:r>
              <a:rPr lang="ja-JP" altLang="en-US" sz="2400" b="1" dirty="0"/>
              <a:t>人工知能がゲームのプレイを繰り返す</a:t>
            </a:r>
            <a:r>
              <a:rPr lang="ja-JP" altLang="en-US" sz="2400" dirty="0"/>
              <a:t>などにより，</a:t>
            </a:r>
            <a:r>
              <a:rPr lang="ja-JP" altLang="en-US" sz="2400" b="1" u="sng" dirty="0">
                <a:solidFill>
                  <a:srgbClr val="FF0000"/>
                </a:solidFill>
              </a:rPr>
              <a:t>訓練データなし</a:t>
            </a:r>
            <a:r>
              <a:rPr lang="ja-JP" altLang="en-US" sz="2400" dirty="0"/>
              <a:t>で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を行う．（自力で強くなる）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201529" y="6423781"/>
            <a:ext cx="7746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https://openai.com/blog/dota-2/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より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0" y="4557992"/>
            <a:ext cx="902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OpenAI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のニュース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人工知能は，２週間の学習により，オンラインゲーム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Dota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で，人間のゲームチャンピョンに勝利．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「人工知能のプレイスタイルは，今後のゲームプレイの参考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になる」というような見解も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(2017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3A3B391-539C-4A60-907B-CE3E66589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19" y="2072730"/>
            <a:ext cx="4377531" cy="24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9E8632-416D-4E04-86D0-9E4E6B64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自己学習のニュース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7EFC5-E851-409C-AE08-4442A7E2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17149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機械学習を行う．</a:t>
            </a:r>
            <a:endParaRPr kumimoji="1" lang="en-US" altLang="ja-JP" sz="2400" dirty="0"/>
          </a:p>
          <a:p>
            <a:r>
              <a:rPr lang="ja-JP" altLang="en-US" sz="2400" b="1" dirty="0"/>
              <a:t>人工知能がロボットを動かすことを多数繰り返し</a:t>
            </a:r>
            <a:r>
              <a:rPr lang="ja-JP" altLang="en-US" sz="2400" dirty="0"/>
              <a:t>，学習を行う．（自力で上達する）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B4EDF-8545-46BC-AF04-B895ABD6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A339D98-D697-4C00-AF5E-D88FFD0E336C}"/>
              </a:ext>
            </a:extLst>
          </p:cNvPr>
          <p:cNvSpPr/>
          <p:nvPr/>
        </p:nvSpPr>
        <p:spPr>
          <a:xfrm>
            <a:off x="167056" y="6398310"/>
            <a:ext cx="774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  <a:hlinkClick r:id="rId2"/>
              </a:rPr>
              <a:t>https://www.youtube.com/watch?v=Q9tDHuidzak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より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4B109-8CC5-4F34-9E93-2652908F6F5E}"/>
              </a:ext>
            </a:extLst>
          </p:cNvPr>
          <p:cNvSpPr txBox="1"/>
          <p:nvPr/>
        </p:nvSpPr>
        <p:spPr>
          <a:xfrm>
            <a:off x="0" y="4911018"/>
            <a:ext cx="9185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による，ロボットを用いた自己学習のニュース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カメラ等を活用．ロボットハンドを動かして，物体を把持．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ロボットハンドの動かし方，つかむ強さを自己学習し，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種類・大きさ・形状・素材に応じた把持を学習． 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E2F3509-A0B7-4D8E-B1EF-A650132AB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4" y="2452476"/>
            <a:ext cx="4233897" cy="24219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A275C79-182E-429A-800F-3420BA966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599" y="2457135"/>
            <a:ext cx="4202306" cy="241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87581-2ACA-4297-BC39-724C7CFE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強化学習のイメージ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36FABB-1470-41CF-BD73-645DBEEA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004" y="6148896"/>
            <a:ext cx="2586455" cy="6269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行動は複数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2D66C4-6690-47E7-9261-B6223DB8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C4FE75-1C6B-4AEC-B5D8-64E885AE1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668035"/>
            <a:ext cx="1337530" cy="12372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02EE941-8233-43FD-8CC9-4DE61CA84D52}"/>
              </a:ext>
            </a:extLst>
          </p:cNvPr>
          <p:cNvCxnSpPr/>
          <p:nvPr/>
        </p:nvCxnSpPr>
        <p:spPr>
          <a:xfrm flipV="1">
            <a:off x="2368550" y="2470484"/>
            <a:ext cx="863600" cy="46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7A1F676-38CC-474F-B939-0F916143203C}"/>
              </a:ext>
            </a:extLst>
          </p:cNvPr>
          <p:cNvCxnSpPr>
            <a:cxnSpLocks/>
          </p:cNvCxnSpPr>
          <p:nvPr/>
        </p:nvCxnSpPr>
        <p:spPr>
          <a:xfrm>
            <a:off x="2368550" y="3753127"/>
            <a:ext cx="768350" cy="59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3341293-00A1-4FFE-946F-363B099D7BBD}"/>
              </a:ext>
            </a:extLst>
          </p:cNvPr>
          <p:cNvSpPr txBox="1">
            <a:spLocks/>
          </p:cNvSpPr>
          <p:nvPr/>
        </p:nvSpPr>
        <p:spPr>
          <a:xfrm>
            <a:off x="1585495" y="1244215"/>
            <a:ext cx="2586455" cy="107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複数の行動から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１つを選択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21A42AC-3B1D-4B83-BAD7-BA7E04717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08" y="1570388"/>
            <a:ext cx="1505744" cy="143035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B998431-CF93-4410-B23C-3FF61FAEE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65" y="942428"/>
            <a:ext cx="1675185" cy="1160066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1B6E6B-B9AC-4878-BCFA-965087516373}"/>
              </a:ext>
            </a:extLst>
          </p:cNvPr>
          <p:cNvCxnSpPr/>
          <p:nvPr/>
        </p:nvCxnSpPr>
        <p:spPr>
          <a:xfrm flipV="1">
            <a:off x="5081215" y="1639830"/>
            <a:ext cx="863600" cy="46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752F2DC-98CA-4753-897F-9FA98E26A3A3}"/>
              </a:ext>
            </a:extLst>
          </p:cNvPr>
          <p:cNvSpPr txBox="1">
            <a:spLocks/>
          </p:cNvSpPr>
          <p:nvPr/>
        </p:nvSpPr>
        <p:spPr>
          <a:xfrm>
            <a:off x="8089900" y="1256914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成功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4B132DD-1DF1-4C38-B37A-6F24D9D3A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51" y="2400029"/>
            <a:ext cx="988245" cy="1430355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17DBBD2-7D67-4F33-ACB4-6B8A5EE719C9}"/>
              </a:ext>
            </a:extLst>
          </p:cNvPr>
          <p:cNvCxnSpPr>
            <a:cxnSpLocks/>
          </p:cNvCxnSpPr>
          <p:nvPr/>
        </p:nvCxnSpPr>
        <p:spPr>
          <a:xfrm>
            <a:off x="5112963" y="2800350"/>
            <a:ext cx="1066802" cy="38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64D0CEC-ED52-40B5-B81F-F1E51896B558}"/>
              </a:ext>
            </a:extLst>
          </p:cNvPr>
          <p:cNvSpPr txBox="1">
            <a:spLocks/>
          </p:cNvSpPr>
          <p:nvPr/>
        </p:nvSpPr>
        <p:spPr>
          <a:xfrm>
            <a:off x="7603518" y="2973168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6D8853-86B0-4900-A2EE-E421E1424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86" y="3606089"/>
            <a:ext cx="1855473" cy="1681523"/>
          </a:xfrm>
          <a:prstGeom prst="rect">
            <a:avLst/>
          </a:prstGeom>
        </p:spPr>
      </p:pic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B0BFE21E-B9BE-46EF-8C4C-429091D2843F}"/>
              </a:ext>
            </a:extLst>
          </p:cNvPr>
          <p:cNvSpPr txBox="1">
            <a:spLocks/>
          </p:cNvSpPr>
          <p:nvPr/>
        </p:nvSpPr>
        <p:spPr>
          <a:xfrm>
            <a:off x="6369451" y="5928390"/>
            <a:ext cx="2586455" cy="95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成功は報酬大、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失敗は報酬小として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学習を行う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29BAC77-DEC5-4FFE-BA80-9B90CDD43BE4}"/>
              </a:ext>
            </a:extLst>
          </p:cNvPr>
          <p:cNvCxnSpPr>
            <a:cxnSpLocks/>
          </p:cNvCxnSpPr>
          <p:nvPr/>
        </p:nvCxnSpPr>
        <p:spPr>
          <a:xfrm>
            <a:off x="5411414" y="4576928"/>
            <a:ext cx="1021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>
            <a:extLst>
              <a:ext uri="{FF2B5EF4-FFF2-40B4-BE49-F238E27FC236}">
                <a16:creationId xmlns:a16="http://schemas.microsoft.com/office/drawing/2014/main" id="{E109B1F8-12C7-47AC-A7FF-997B2A08F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29" y="3879010"/>
            <a:ext cx="1887206" cy="1722076"/>
          </a:xfrm>
          <a:prstGeom prst="rect">
            <a:avLst/>
          </a:prstGeom>
        </p:spPr>
      </p:pic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5850F0EC-6E76-4F55-A8C4-0E6A4E4F6565}"/>
              </a:ext>
            </a:extLst>
          </p:cNvPr>
          <p:cNvSpPr txBox="1">
            <a:spLocks/>
          </p:cNvSpPr>
          <p:nvPr/>
        </p:nvSpPr>
        <p:spPr>
          <a:xfrm>
            <a:off x="8089900" y="4660665"/>
            <a:ext cx="972763" cy="62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失敗</a:t>
            </a:r>
          </a:p>
        </p:txBody>
      </p:sp>
    </p:spTree>
    <p:extLst>
      <p:ext uri="{BB962C8B-B14F-4D97-AF65-F5344CB8AC3E}">
        <p14:creationId xmlns:p14="http://schemas.microsoft.com/office/powerpoint/2010/main" val="12710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9E51E-4B0D-49D5-9438-FB1E8678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1117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機械学習の分類の例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01D35-E4F8-4BA5-BC87-8896C8FE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1027"/>
            <a:ext cx="7886700" cy="438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「</a:t>
            </a:r>
            <a:r>
              <a:rPr lang="ja-JP" altLang="en-US" b="1" dirty="0"/>
              <a:t>花びらの幅と長さ</a:t>
            </a:r>
            <a:r>
              <a:rPr lang="ja-JP" altLang="en-US" dirty="0"/>
              <a:t>」から，花の種類を</a:t>
            </a:r>
            <a:r>
              <a:rPr lang="ja-JP" altLang="en-US" b="1" dirty="0"/>
              <a:t>推論</a:t>
            </a:r>
            <a:r>
              <a:rPr lang="ja-JP" altLang="en-US" dirty="0"/>
              <a:t>したい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花の種類が </a:t>
            </a:r>
            <a:r>
              <a:rPr lang="en-US" altLang="ja-JP" dirty="0"/>
              <a:t>A, B, C </a:t>
            </a:r>
            <a:r>
              <a:rPr lang="ja-JP" altLang="en-US" dirty="0"/>
              <a:t>の３種類のときは，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/>
              <a:t>花びらの幅と長さ</a:t>
            </a:r>
            <a:r>
              <a:rPr lang="ja-JP" altLang="en-US" dirty="0"/>
              <a:t>」を</a:t>
            </a:r>
            <a:r>
              <a:rPr lang="ja-JP" altLang="en-US" b="1" dirty="0"/>
              <a:t>入力</a:t>
            </a:r>
            <a:r>
              <a:rPr lang="ja-JP" altLang="en-US" dirty="0"/>
              <a:t>とし，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A </a:t>
            </a:r>
            <a:r>
              <a:rPr lang="ja-JP" altLang="en-US" b="1" dirty="0"/>
              <a:t>または </a:t>
            </a:r>
            <a:r>
              <a:rPr lang="en-US" altLang="ja-JP" b="1" dirty="0"/>
              <a:t>B </a:t>
            </a:r>
            <a:r>
              <a:rPr lang="ja-JP" altLang="en-US" b="1" dirty="0"/>
              <a:t>または </a:t>
            </a:r>
            <a:r>
              <a:rPr lang="en-US" altLang="ja-JP" b="1" dirty="0"/>
              <a:t>C </a:t>
            </a:r>
            <a:r>
              <a:rPr lang="ja-JP" altLang="en-US" dirty="0"/>
              <a:t>を</a:t>
            </a:r>
            <a:r>
              <a:rPr lang="ja-JP" altLang="en-US" b="1" dirty="0"/>
              <a:t>出力</a:t>
            </a:r>
            <a:r>
              <a:rPr lang="ja-JP" altLang="en-US" dirty="0"/>
              <a:t>する分類システム</a:t>
            </a:r>
            <a:endParaRPr lang="en-US" altLang="ja-JP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0E8C4743-065A-CE8C-9404-C7F4D662AEB1}"/>
              </a:ext>
            </a:extLst>
          </p:cNvPr>
          <p:cNvSpPr/>
          <p:nvPr/>
        </p:nvSpPr>
        <p:spPr>
          <a:xfrm>
            <a:off x="1453415" y="4851132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9B76D0D-F058-3057-D13A-91F6E15C2676}"/>
              </a:ext>
            </a:extLst>
          </p:cNvPr>
          <p:cNvSpPr/>
          <p:nvPr/>
        </p:nvSpPr>
        <p:spPr>
          <a:xfrm>
            <a:off x="6312569" y="4851131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C58D46-393A-5978-06A3-27CC53982C94}"/>
              </a:ext>
            </a:extLst>
          </p:cNvPr>
          <p:cNvSpPr txBox="1"/>
          <p:nvPr/>
        </p:nvSpPr>
        <p:spPr>
          <a:xfrm>
            <a:off x="1453415" y="40907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2DCD21-BE33-3A78-95BB-CF599F6F8934}"/>
              </a:ext>
            </a:extLst>
          </p:cNvPr>
          <p:cNvSpPr txBox="1"/>
          <p:nvPr/>
        </p:nvSpPr>
        <p:spPr>
          <a:xfrm>
            <a:off x="6312569" y="40522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8A7E76-04CA-03C4-E11F-95BFDFC02191}"/>
              </a:ext>
            </a:extLst>
          </p:cNvPr>
          <p:cNvSpPr txBox="1"/>
          <p:nvPr/>
        </p:nvSpPr>
        <p:spPr>
          <a:xfrm>
            <a:off x="3250574" y="4675512"/>
            <a:ext cx="223651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機械学習の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50A205-FC1C-B854-1C99-C87A6EA535A0}"/>
              </a:ext>
            </a:extLst>
          </p:cNvPr>
          <p:cNvSpPr txBox="1"/>
          <p:nvPr/>
        </p:nvSpPr>
        <p:spPr>
          <a:xfrm>
            <a:off x="5847346" y="5941813"/>
            <a:ext cx="295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または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または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5F93E527-7C55-D652-ACDE-BB263F07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56413E-67F3-01E2-7FFE-ED69C7D135E4}"/>
              </a:ext>
            </a:extLst>
          </p:cNvPr>
          <p:cNvSpPr txBox="1"/>
          <p:nvPr/>
        </p:nvSpPr>
        <p:spPr>
          <a:xfrm>
            <a:off x="558950" y="59418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花びらの幅と長さ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8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2FB6E6-57AF-4FDD-8709-25E8DF10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73937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のさまざまな手法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F47588-C7F6-4363-AE93-6AD88A79144B}"/>
              </a:ext>
            </a:extLst>
          </p:cNvPr>
          <p:cNvSpPr txBox="1"/>
          <p:nvPr/>
        </p:nvSpPr>
        <p:spPr>
          <a:xfrm>
            <a:off x="742749" y="1820191"/>
            <a:ext cx="400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教師あり学習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◇ 回帰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◇ 分類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F97C08-ED79-4FF7-9B32-3C0BCB980C5A}"/>
              </a:ext>
            </a:extLst>
          </p:cNvPr>
          <p:cNvSpPr txBox="1"/>
          <p:nvPr/>
        </p:nvSpPr>
        <p:spPr>
          <a:xfrm>
            <a:off x="4688905" y="1765930"/>
            <a:ext cx="67105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教師なし学習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◇ クラスタ分析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◇ 次元削減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◇ エンコード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◇ 量子化　　　など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4B6F5D-5565-4F31-8AB5-7A9B2F03FCA9}"/>
              </a:ext>
            </a:extLst>
          </p:cNvPr>
          <p:cNvSpPr/>
          <p:nvPr/>
        </p:nvSpPr>
        <p:spPr>
          <a:xfrm>
            <a:off x="2058202" y="43893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□　知的能力の向上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□　知識の獲得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□　ルールの獲得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4EC76AD-09D1-885D-C772-21F03A85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B494E0C-25E4-01F6-AB8E-9D9CB1DE9F6F}"/>
              </a:ext>
            </a:extLst>
          </p:cNvPr>
          <p:cNvSpPr/>
          <p:nvPr/>
        </p:nvSpPr>
        <p:spPr>
          <a:xfrm>
            <a:off x="1007443" y="950121"/>
            <a:ext cx="7414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機械学習は，分類以外にもさまざまある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1357A87-DEE8-476E-2B6C-823DB63F76EC}"/>
              </a:ext>
            </a:extLst>
          </p:cNvPr>
          <p:cNvSpPr/>
          <p:nvPr/>
        </p:nvSpPr>
        <p:spPr>
          <a:xfrm>
            <a:off x="201529" y="6198256"/>
            <a:ext cx="8576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ポイント：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教師あり学習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教師なし学習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２種類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5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9E51E-4B0D-49D5-9438-FB1E8678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1117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教師あり学習と教師なし学習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01D35-E4F8-4BA5-BC87-8896C8FE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79" y="1395663"/>
            <a:ext cx="7886700" cy="438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教師あり学習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を</a:t>
            </a:r>
            <a:r>
              <a:rPr lang="ja-JP" altLang="en-US" b="1" dirty="0"/>
              <a:t>使う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教師なし学習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は</a:t>
            </a:r>
            <a:r>
              <a:rPr lang="ja-JP" altLang="en-US" b="1" dirty="0"/>
              <a:t>使わない</a:t>
            </a:r>
            <a:r>
              <a:rPr lang="ja-JP" altLang="en-US" dirty="0"/>
              <a:t>．</a:t>
            </a:r>
            <a:r>
              <a:rPr lang="ja-JP" altLang="en-US" b="1" dirty="0"/>
              <a:t>データは使う</a:t>
            </a:r>
            <a:r>
              <a:rPr lang="ja-JP" altLang="en-US" dirty="0"/>
              <a:t>．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6C6BF2-80C1-0E5E-43F1-E34A5559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2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9E51E-4B0D-49D5-9438-FB1E8678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1117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訓練データ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01D35-E4F8-4BA5-BC87-8896C8FE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8" y="1235668"/>
            <a:ext cx="7886700" cy="438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入力と出力のデータ</a:t>
            </a:r>
            <a:r>
              <a:rPr lang="ja-JP" altLang="en-US" dirty="0"/>
              <a:t>：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どういう入力のときに，どういう出力が得られるべきか</a:t>
            </a:r>
            <a:r>
              <a:rPr lang="ja-JP" altLang="en-US" dirty="0"/>
              <a:t>の</a:t>
            </a:r>
            <a:r>
              <a:rPr lang="ja-JP" altLang="en-US" b="1" dirty="0"/>
              <a:t>正解</a:t>
            </a:r>
            <a:r>
              <a:rPr lang="ja-JP" altLang="en-US" dirty="0"/>
              <a:t>のデータ</a:t>
            </a:r>
            <a:endParaRPr lang="en-US" altLang="ja-JP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0E8C4743-065A-CE8C-9404-C7F4D662AEB1}"/>
              </a:ext>
            </a:extLst>
          </p:cNvPr>
          <p:cNvSpPr/>
          <p:nvPr/>
        </p:nvSpPr>
        <p:spPr>
          <a:xfrm>
            <a:off x="1559293" y="4296501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9B76D0D-F058-3057-D13A-91F6E15C2676}"/>
              </a:ext>
            </a:extLst>
          </p:cNvPr>
          <p:cNvSpPr/>
          <p:nvPr/>
        </p:nvSpPr>
        <p:spPr>
          <a:xfrm>
            <a:off x="6418447" y="4296500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C58D46-393A-5978-06A3-27CC53982C94}"/>
              </a:ext>
            </a:extLst>
          </p:cNvPr>
          <p:cNvSpPr txBox="1"/>
          <p:nvPr/>
        </p:nvSpPr>
        <p:spPr>
          <a:xfrm>
            <a:off x="1559293" y="35361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2DCD21-BE33-3A78-95BB-CF599F6F8934}"/>
              </a:ext>
            </a:extLst>
          </p:cNvPr>
          <p:cNvSpPr txBox="1"/>
          <p:nvPr/>
        </p:nvSpPr>
        <p:spPr>
          <a:xfrm>
            <a:off x="6418447" y="349760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8A7E76-04CA-03C4-E11F-95BFDFC02191}"/>
              </a:ext>
            </a:extLst>
          </p:cNvPr>
          <p:cNvSpPr txBox="1"/>
          <p:nvPr/>
        </p:nvSpPr>
        <p:spPr>
          <a:xfrm>
            <a:off x="3356452" y="4120881"/>
            <a:ext cx="223651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機械学習の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8E118C9-3E47-2A45-12B3-1880867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9E51E-4B0D-49D5-9438-FB1E8678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1117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訓練データ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01D35-E4F8-4BA5-BC87-8896C8FE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8" y="1235668"/>
            <a:ext cx="7886700" cy="438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入力と出力のデータ</a:t>
            </a:r>
            <a:r>
              <a:rPr lang="ja-JP" altLang="en-US" dirty="0"/>
              <a:t>：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どういう入力のときに，どういう出力が得られるべきか</a:t>
            </a:r>
            <a:r>
              <a:rPr lang="ja-JP" altLang="en-US" dirty="0"/>
              <a:t>の</a:t>
            </a:r>
            <a:r>
              <a:rPr lang="ja-JP" altLang="en-US" b="1" dirty="0"/>
              <a:t>正解</a:t>
            </a:r>
            <a:r>
              <a:rPr lang="ja-JP" altLang="en-US" dirty="0"/>
              <a:t>のデータ</a:t>
            </a:r>
            <a:endParaRPr lang="en-US" altLang="ja-JP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0E8C4743-065A-CE8C-9404-C7F4D662AEB1}"/>
              </a:ext>
            </a:extLst>
          </p:cNvPr>
          <p:cNvSpPr/>
          <p:nvPr/>
        </p:nvSpPr>
        <p:spPr>
          <a:xfrm>
            <a:off x="1559293" y="4296501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9B76D0D-F058-3057-D13A-91F6E15C2676}"/>
              </a:ext>
            </a:extLst>
          </p:cNvPr>
          <p:cNvSpPr/>
          <p:nvPr/>
        </p:nvSpPr>
        <p:spPr>
          <a:xfrm>
            <a:off x="6418447" y="4296500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C58D46-393A-5978-06A3-27CC53982C94}"/>
              </a:ext>
            </a:extLst>
          </p:cNvPr>
          <p:cNvSpPr txBox="1"/>
          <p:nvPr/>
        </p:nvSpPr>
        <p:spPr>
          <a:xfrm>
            <a:off x="1559293" y="35361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2DCD21-BE33-3A78-95BB-CF599F6F8934}"/>
              </a:ext>
            </a:extLst>
          </p:cNvPr>
          <p:cNvSpPr txBox="1"/>
          <p:nvPr/>
        </p:nvSpPr>
        <p:spPr>
          <a:xfrm>
            <a:off x="6418447" y="349760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8A7E76-04CA-03C4-E11F-95BFDFC02191}"/>
              </a:ext>
            </a:extLst>
          </p:cNvPr>
          <p:cNvSpPr txBox="1"/>
          <p:nvPr/>
        </p:nvSpPr>
        <p:spPr>
          <a:xfrm>
            <a:off x="3356452" y="4120881"/>
            <a:ext cx="223651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機械学習の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8E118C9-3E47-2A45-12B3-1880867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32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9E51E-4B0D-49D5-9438-FB1E8678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1117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訓練データ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01D35-E4F8-4BA5-BC87-8896C8FE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8" y="1235668"/>
            <a:ext cx="7886700" cy="438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花の種類 </a:t>
            </a:r>
            <a:r>
              <a:rPr lang="en-US" altLang="ja-JP" dirty="0"/>
              <a:t>A, B, C </a:t>
            </a:r>
            <a:r>
              <a:rPr lang="ja-JP" altLang="en-US" dirty="0"/>
              <a:t>を推論するシステム．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は，</a:t>
            </a:r>
            <a:r>
              <a:rPr lang="ja-JP" altLang="en-US" b="1" dirty="0"/>
              <a:t>入力</a:t>
            </a:r>
            <a:r>
              <a:rPr lang="ja-JP" altLang="en-US" dirty="0"/>
              <a:t>（花びらの幅と長さ）と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出力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または </a:t>
            </a:r>
            <a:r>
              <a:rPr lang="en-US" altLang="ja-JP" dirty="0"/>
              <a:t>B </a:t>
            </a:r>
            <a:r>
              <a:rPr lang="ja-JP" altLang="en-US" dirty="0"/>
              <a:t>または </a:t>
            </a:r>
            <a:r>
              <a:rPr lang="en-US" altLang="ja-JP" dirty="0"/>
              <a:t>C</a:t>
            </a:r>
            <a:r>
              <a:rPr lang="ja-JP" altLang="en-US" dirty="0"/>
              <a:t>）の両方</a:t>
            </a:r>
            <a:endParaRPr lang="en-US" altLang="ja-JP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0E8C4743-065A-CE8C-9404-C7F4D662AEB1}"/>
              </a:ext>
            </a:extLst>
          </p:cNvPr>
          <p:cNvSpPr/>
          <p:nvPr/>
        </p:nvSpPr>
        <p:spPr>
          <a:xfrm>
            <a:off x="1559293" y="4296501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9B76D0D-F058-3057-D13A-91F6E15C2676}"/>
              </a:ext>
            </a:extLst>
          </p:cNvPr>
          <p:cNvSpPr/>
          <p:nvPr/>
        </p:nvSpPr>
        <p:spPr>
          <a:xfrm>
            <a:off x="6418447" y="4296500"/>
            <a:ext cx="1203158" cy="721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C58D46-393A-5978-06A3-27CC53982C94}"/>
              </a:ext>
            </a:extLst>
          </p:cNvPr>
          <p:cNvSpPr txBox="1"/>
          <p:nvPr/>
        </p:nvSpPr>
        <p:spPr>
          <a:xfrm>
            <a:off x="1559293" y="35361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2DCD21-BE33-3A78-95BB-CF599F6F8934}"/>
              </a:ext>
            </a:extLst>
          </p:cNvPr>
          <p:cNvSpPr txBox="1"/>
          <p:nvPr/>
        </p:nvSpPr>
        <p:spPr>
          <a:xfrm>
            <a:off x="6418447" y="349760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8A7E76-04CA-03C4-E11F-95BFDFC02191}"/>
              </a:ext>
            </a:extLst>
          </p:cNvPr>
          <p:cNvSpPr txBox="1"/>
          <p:nvPr/>
        </p:nvSpPr>
        <p:spPr>
          <a:xfrm>
            <a:off x="3356452" y="4120881"/>
            <a:ext cx="223651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機械学習の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8E118C9-3E47-2A45-12B3-1880867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0E5542-F903-D0B5-616C-447F1A2BA18E}"/>
              </a:ext>
            </a:extLst>
          </p:cNvPr>
          <p:cNvSpPr txBox="1"/>
          <p:nvPr/>
        </p:nvSpPr>
        <p:spPr>
          <a:xfrm>
            <a:off x="5806081" y="5578419"/>
            <a:ext cx="2955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または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または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EE43D4-78E0-5C41-DEC2-6DD497537F72}"/>
              </a:ext>
            </a:extLst>
          </p:cNvPr>
          <p:cNvSpPr txBox="1"/>
          <p:nvPr/>
        </p:nvSpPr>
        <p:spPr>
          <a:xfrm>
            <a:off x="517685" y="557841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花びらの幅と長さ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4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B9E51E-4B0D-49D5-9438-FB1E8678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1117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訓練データ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201D35-E4F8-4BA5-BC87-8896C8FE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8" y="1235668"/>
            <a:ext cx="7886700" cy="438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花の種類 </a:t>
            </a:r>
            <a:r>
              <a:rPr lang="en-US" altLang="ja-JP" dirty="0"/>
              <a:t>A, B, C </a:t>
            </a:r>
            <a:r>
              <a:rPr lang="ja-JP" altLang="en-US" dirty="0"/>
              <a:t>を推論するシステム．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は，</a:t>
            </a:r>
            <a:r>
              <a:rPr lang="ja-JP" altLang="en-US" b="1" dirty="0"/>
              <a:t>入力</a:t>
            </a:r>
            <a:r>
              <a:rPr lang="ja-JP" altLang="en-US" dirty="0"/>
              <a:t>（花びらの幅と長さ）と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出力</a:t>
            </a:r>
            <a:r>
              <a:rPr lang="ja-JP" altLang="en-US" dirty="0"/>
              <a:t>（</a:t>
            </a:r>
            <a:r>
              <a:rPr lang="en-US" altLang="ja-JP" dirty="0"/>
              <a:t>A </a:t>
            </a:r>
            <a:r>
              <a:rPr lang="ja-JP" altLang="en-US" dirty="0"/>
              <a:t>または </a:t>
            </a:r>
            <a:r>
              <a:rPr lang="en-US" altLang="ja-JP" dirty="0"/>
              <a:t>B </a:t>
            </a:r>
            <a:r>
              <a:rPr lang="ja-JP" altLang="en-US" dirty="0"/>
              <a:t>または </a:t>
            </a:r>
            <a:r>
              <a:rPr lang="en-US" altLang="ja-JP" dirty="0"/>
              <a:t>C</a:t>
            </a:r>
            <a:r>
              <a:rPr lang="ja-JP" altLang="en-US" dirty="0"/>
              <a:t>）の両方</a:t>
            </a:r>
            <a:endParaRPr lang="en-US" altLang="ja-JP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8E118C9-3E47-2A45-12B3-1880867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F5E8AA2-9609-888F-1C70-6232F003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28" y="3285713"/>
            <a:ext cx="3363977" cy="317578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DFB078-D626-7FEE-2F9C-D81952D1DEC5}"/>
              </a:ext>
            </a:extLst>
          </p:cNvPr>
          <p:cNvSpPr txBox="1"/>
          <p:nvPr/>
        </p:nvSpPr>
        <p:spPr>
          <a:xfrm>
            <a:off x="4677878" y="3994484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縦軸と横軸は，花びらの幅と長さ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色（青，オレンジ，緑）は花の種類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04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1190</Words>
  <Application>Microsoft Office PowerPoint</Application>
  <PresentationFormat>画面に合わせる (4:3)</PresentationFormat>
  <Paragraphs>194</Paragraphs>
  <Slides>27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メイリオ</vt:lpstr>
      <vt:lpstr>游ゴシック</vt:lpstr>
      <vt:lpstr>Abadi</vt:lpstr>
      <vt:lpstr>Arial</vt:lpstr>
      <vt:lpstr>Calibri</vt:lpstr>
      <vt:lpstr>Times New Roman</vt:lpstr>
      <vt:lpstr>Office テーマ</vt:lpstr>
      <vt:lpstr>学習のバリエーション</vt:lpstr>
      <vt:lpstr>1. 教師あり学習と 教師なし学習 </vt:lpstr>
      <vt:lpstr>機械学習の分類の例</vt:lpstr>
      <vt:lpstr>機械学習のさまざまな手法</vt:lpstr>
      <vt:lpstr>教師あり学習と教師なし学習</vt:lpstr>
      <vt:lpstr>訓練データ</vt:lpstr>
      <vt:lpstr>訓練データ</vt:lpstr>
      <vt:lpstr>訓練データ</vt:lpstr>
      <vt:lpstr>訓練データ</vt:lpstr>
      <vt:lpstr>教師あり学習</vt:lpstr>
      <vt:lpstr>2. クラスタ分析 （教師なし学習の例） </vt:lpstr>
      <vt:lpstr>Excel の散布図</vt:lpstr>
      <vt:lpstr>Excel の散布図（色分け）</vt:lpstr>
      <vt:lpstr>クラスタ分析</vt:lpstr>
      <vt:lpstr>Titanic データセット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さまざまな学習 </vt:lpstr>
      <vt:lpstr>GAN の自律動作マシンへの応用</vt:lpstr>
      <vt:lpstr>自己学習のニュース</vt:lpstr>
      <vt:lpstr>自己学習のニュース</vt:lpstr>
      <vt:lpstr>自己学習のニュース</vt:lpstr>
      <vt:lpstr>強化学習のイメージ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学習のバリエーション（人工知能）</dc:title>
  <dc:creator>kunihiko</dc:creator>
  <cp:lastModifiedBy>金子　邦彦</cp:lastModifiedBy>
  <cp:revision>111</cp:revision>
  <cp:lastPrinted>2020-05-07T11:56:39Z</cp:lastPrinted>
  <dcterms:created xsi:type="dcterms:W3CDTF">2020-05-07T06:42:29Z</dcterms:created>
  <dcterms:modified xsi:type="dcterms:W3CDTF">2025-03-25T09:02:04Z</dcterms:modified>
</cp:coreProperties>
</file>