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610" r:id="rId2"/>
    <p:sldId id="811" r:id="rId3"/>
    <p:sldId id="887" r:id="rId4"/>
    <p:sldId id="827" r:id="rId5"/>
    <p:sldId id="880" r:id="rId6"/>
    <p:sldId id="879" r:id="rId7"/>
    <p:sldId id="881" r:id="rId8"/>
    <p:sldId id="882" r:id="rId9"/>
    <p:sldId id="883" r:id="rId10"/>
    <p:sldId id="884" r:id="rId11"/>
    <p:sldId id="885" r:id="rId12"/>
    <p:sldId id="734" r:id="rId13"/>
    <p:sldId id="862" r:id="rId14"/>
    <p:sldId id="927" r:id="rId15"/>
    <p:sldId id="680" r:id="rId16"/>
    <p:sldId id="929" r:id="rId17"/>
    <p:sldId id="662" r:id="rId18"/>
    <p:sldId id="663" r:id="rId19"/>
    <p:sldId id="926" r:id="rId20"/>
    <p:sldId id="812" r:id="rId21"/>
    <p:sldId id="893" r:id="rId22"/>
    <p:sldId id="931" r:id="rId23"/>
    <p:sldId id="914" r:id="rId24"/>
    <p:sldId id="566" r:id="rId25"/>
    <p:sldId id="894" r:id="rId26"/>
    <p:sldId id="896" r:id="rId27"/>
    <p:sldId id="916" r:id="rId28"/>
    <p:sldId id="917" r:id="rId29"/>
    <p:sldId id="919" r:id="rId30"/>
    <p:sldId id="920" r:id="rId31"/>
    <p:sldId id="918" r:id="rId32"/>
    <p:sldId id="930" r:id="rId33"/>
    <p:sldId id="899" r:id="rId34"/>
    <p:sldId id="932" r:id="rId35"/>
    <p:sldId id="902" r:id="rId36"/>
    <p:sldId id="912" r:id="rId37"/>
    <p:sldId id="934" r:id="rId38"/>
    <p:sldId id="888" r:id="rId39"/>
    <p:sldId id="904" r:id="rId40"/>
    <p:sldId id="924" r:id="rId4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0291" autoAdjust="0"/>
    <p:restoredTop sz="94660"/>
  </p:normalViewPr>
  <p:slideViewPr>
    <p:cSldViewPr snapToGrid="0">
      <p:cViewPr varScale="1">
        <p:scale>
          <a:sx n="71" d="100"/>
          <a:sy n="71" d="100"/>
        </p:scale>
        <p:origin x="1524" y="-1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1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5671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5A699-99A3-4A52-9CDC-C30447050A96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31833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5A699-99A3-4A52-9CDC-C30447050A96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en-US" altLang="ja-JP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546927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5671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C5B174-42CB-4E29-BEDB-5B349DA0C65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2266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DEA69A-4707-4D61-92AB-2A1682BD1357}" type="datetime1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2021/7/20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9054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2021/7/20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  <p:sldLayoutId id="2147483673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kaneko.jp/db/classify/tutorial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13-1 </a:t>
            </a:r>
            <a:r>
              <a:rPr lang="ja-JP" altLang="en-US" dirty="0"/>
              <a:t>第１３回の内容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54620"/>
            <a:ext cx="6858000" cy="1655762"/>
          </a:xfrm>
        </p:spPr>
        <p:txBody>
          <a:bodyPr>
            <a:noAutofit/>
          </a:bodyPr>
          <a:lstStyle/>
          <a:p>
            <a:r>
              <a:rPr lang="ja-JP" altLang="en-US" dirty="0"/>
              <a:t>（情報システム工学特論）</a:t>
            </a:r>
            <a:endParaRPr lang="en-US" altLang="ja-JP" dirty="0"/>
          </a:p>
          <a:p>
            <a:r>
              <a:rPr lang="en-US" altLang="ja-JP" dirty="0"/>
              <a:t>URL: https://www.kkaneko.jp/a/cs/index.html</a:t>
            </a:r>
            <a:endParaRPr lang="ja-JP" altLang="en-US" dirty="0"/>
          </a:p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328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57321" y="630400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802650" y="211253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6F5F310-B937-41A7-8713-0210CE8AD0E9}"/>
              </a:ext>
            </a:extLst>
          </p:cNvPr>
          <p:cNvSpPr/>
          <p:nvPr/>
        </p:nvSpPr>
        <p:spPr>
          <a:xfrm>
            <a:off x="6353004" y="4324350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51D1DA-1166-433C-934D-08481883538E}"/>
              </a:ext>
            </a:extLst>
          </p:cNvPr>
          <p:cNvGrpSpPr/>
          <p:nvPr/>
        </p:nvGrpSpPr>
        <p:grpSpPr>
          <a:xfrm>
            <a:off x="5284800" y="3033333"/>
            <a:ext cx="1092995" cy="2333220"/>
            <a:chOff x="4040300" y="3033333"/>
            <a:chExt cx="2337495" cy="2333220"/>
          </a:xfrm>
        </p:grpSpPr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2FE1FD9B-53F9-4487-B540-0F1BC2F12AA9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矢印コネクタ 48">
              <a:extLst>
                <a:ext uri="{FF2B5EF4-FFF2-40B4-BE49-F238E27FC236}">
                  <a16:creationId xmlns:a16="http://schemas.microsoft.com/office/drawing/2014/main" id="{6F9C7D64-793C-484E-A90B-A375B69B95C0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043374"/>
              <a:ext cx="2287913" cy="7768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C17C38D4-DCA8-4D6A-94BF-D90FFF07E746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7304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FE555754-28A0-4556-8F0D-9D4E6989076C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753776"/>
              <a:ext cx="2287913" cy="664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>
              <a:extLst>
                <a:ext uri="{FF2B5EF4-FFF2-40B4-BE49-F238E27FC236}">
                  <a16:creationId xmlns:a16="http://schemas.microsoft.com/office/drawing/2014/main" id="{A4C3E006-0BE0-4DD1-9D8B-1C5DE89934BB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53209" y="3033333"/>
              <a:ext cx="2299795" cy="15546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>
              <a:extLst>
                <a:ext uri="{FF2B5EF4-FFF2-40B4-BE49-F238E27FC236}">
                  <a16:creationId xmlns:a16="http://schemas.microsoft.com/office/drawing/2014/main" id="{8873C4B6-3B8B-4FEC-B4D9-49C53C21B9DA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40300" y="3033333"/>
              <a:ext cx="2312704" cy="23332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矢印コネクタ 58">
              <a:extLst>
                <a:ext uri="{FF2B5EF4-FFF2-40B4-BE49-F238E27FC236}">
                  <a16:creationId xmlns:a16="http://schemas.microsoft.com/office/drawing/2014/main" id="{1990018D-812F-47E3-B812-4AE895F80C4F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65091" y="3820261"/>
              <a:ext cx="2287913" cy="7520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矢印コネクタ 61">
              <a:extLst>
                <a:ext uri="{FF2B5EF4-FFF2-40B4-BE49-F238E27FC236}">
                  <a16:creationId xmlns:a16="http://schemas.microsoft.com/office/drawing/2014/main" id="{AC46D09B-E8FC-45C1-A9A1-50A7CBFF21C2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89882" y="3820261"/>
              <a:ext cx="2263122" cy="15389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F5932661-0380-44AC-82C3-F1495B60037E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3033335"/>
              <a:ext cx="2287913" cy="15873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A4D68174-0319-4F86-845E-B1C03E2D2A7E}"/>
                </a:ext>
              </a:extLst>
            </p:cNvPr>
            <p:cNvCxnSpPr>
              <a:cxnSpLocks/>
            </p:cNvCxnSpPr>
            <p:nvPr/>
          </p:nvCxnSpPr>
          <p:spPr>
            <a:xfrm>
              <a:off x="4065091" y="3802831"/>
              <a:ext cx="2312704" cy="817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9804F4B6-2B21-4AFD-B568-773C3D963F74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4572327"/>
              <a:ext cx="2287913" cy="484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>
              <a:extLst>
                <a:ext uri="{FF2B5EF4-FFF2-40B4-BE49-F238E27FC236}">
                  <a16:creationId xmlns:a16="http://schemas.microsoft.com/office/drawing/2014/main" id="{86E2516F-DC8E-4CF0-AA84-6F6F666FE3C0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 flipV="1">
              <a:off x="4065091" y="4620733"/>
              <a:ext cx="2287913" cy="7210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972B2EA-A7B6-4E57-BF32-99B3702E3420}"/>
              </a:ext>
            </a:extLst>
          </p:cNvPr>
          <p:cNvSpPr/>
          <p:nvPr/>
        </p:nvSpPr>
        <p:spPr>
          <a:xfrm>
            <a:off x="1525649" y="2631490"/>
            <a:ext cx="5359422" cy="31296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7847451-FFF7-47CE-8A9F-7C846057D30F}"/>
              </a:ext>
            </a:extLst>
          </p:cNvPr>
          <p:cNvSpPr/>
          <p:nvPr/>
        </p:nvSpPr>
        <p:spPr>
          <a:xfrm>
            <a:off x="6232714" y="2681742"/>
            <a:ext cx="584227" cy="30278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6406F9AB-C63D-4565-A265-A400F55533EC}"/>
              </a:ext>
            </a:extLst>
          </p:cNvPr>
          <p:cNvSpPr txBox="1"/>
          <p:nvPr/>
        </p:nvSpPr>
        <p:spPr>
          <a:xfrm>
            <a:off x="6059130" y="5792394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ニューロン数：３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BAE1A68-3497-4A69-81F3-693337106DB6}"/>
              </a:ext>
            </a:extLst>
          </p:cNvPr>
          <p:cNvSpPr txBox="1"/>
          <p:nvPr/>
        </p:nvSpPr>
        <p:spPr>
          <a:xfrm>
            <a:off x="1728853" y="3694877"/>
            <a:ext cx="326243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ニューラルネットワークの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最終層以外の部分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729564-3169-4067-BBEC-F9E2DA3D0B3E}"/>
              </a:ext>
            </a:extLst>
          </p:cNvPr>
          <p:cNvSpPr txBox="1"/>
          <p:nvPr/>
        </p:nvSpPr>
        <p:spPr>
          <a:xfrm flipH="1">
            <a:off x="1930358" y="1121577"/>
            <a:ext cx="44226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最終層について，１つが強く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活性化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するように調整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79C3BBF-AD08-4F46-9623-65094CD250D8}"/>
              </a:ext>
            </a:extLst>
          </p:cNvPr>
          <p:cNvSpPr txBox="1"/>
          <p:nvPr/>
        </p:nvSpPr>
        <p:spPr>
          <a:xfrm flipH="1">
            <a:off x="7088275" y="3132275"/>
            <a:ext cx="18402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出力は 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379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6F5F310-B937-41A7-8713-0210CE8AD0E9}"/>
              </a:ext>
            </a:extLst>
          </p:cNvPr>
          <p:cNvSpPr/>
          <p:nvPr/>
        </p:nvSpPr>
        <p:spPr>
          <a:xfrm>
            <a:off x="6353004" y="4324350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51D1DA-1166-433C-934D-08481883538E}"/>
              </a:ext>
            </a:extLst>
          </p:cNvPr>
          <p:cNvGrpSpPr/>
          <p:nvPr/>
        </p:nvGrpSpPr>
        <p:grpSpPr>
          <a:xfrm>
            <a:off x="5284800" y="3033333"/>
            <a:ext cx="1092995" cy="2333220"/>
            <a:chOff x="4040300" y="3033333"/>
            <a:chExt cx="2337495" cy="2333220"/>
          </a:xfrm>
        </p:grpSpPr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2FE1FD9B-53F9-4487-B540-0F1BC2F12AA9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矢印コネクタ 48">
              <a:extLst>
                <a:ext uri="{FF2B5EF4-FFF2-40B4-BE49-F238E27FC236}">
                  <a16:creationId xmlns:a16="http://schemas.microsoft.com/office/drawing/2014/main" id="{6F9C7D64-793C-484E-A90B-A375B69B95C0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043374"/>
              <a:ext cx="2287913" cy="7768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C17C38D4-DCA8-4D6A-94BF-D90FFF07E746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7304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FE555754-28A0-4556-8F0D-9D4E6989076C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753776"/>
              <a:ext cx="2287913" cy="664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>
              <a:extLst>
                <a:ext uri="{FF2B5EF4-FFF2-40B4-BE49-F238E27FC236}">
                  <a16:creationId xmlns:a16="http://schemas.microsoft.com/office/drawing/2014/main" id="{A4C3E006-0BE0-4DD1-9D8B-1C5DE89934BB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53209" y="3033333"/>
              <a:ext cx="2299795" cy="15546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>
              <a:extLst>
                <a:ext uri="{FF2B5EF4-FFF2-40B4-BE49-F238E27FC236}">
                  <a16:creationId xmlns:a16="http://schemas.microsoft.com/office/drawing/2014/main" id="{8873C4B6-3B8B-4FEC-B4D9-49C53C21B9DA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40300" y="3033333"/>
              <a:ext cx="2312704" cy="23332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矢印コネクタ 58">
              <a:extLst>
                <a:ext uri="{FF2B5EF4-FFF2-40B4-BE49-F238E27FC236}">
                  <a16:creationId xmlns:a16="http://schemas.microsoft.com/office/drawing/2014/main" id="{1990018D-812F-47E3-B812-4AE895F80C4F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65091" y="3820261"/>
              <a:ext cx="2287913" cy="7520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矢印コネクタ 61">
              <a:extLst>
                <a:ext uri="{FF2B5EF4-FFF2-40B4-BE49-F238E27FC236}">
                  <a16:creationId xmlns:a16="http://schemas.microsoft.com/office/drawing/2014/main" id="{AC46D09B-E8FC-45C1-A9A1-50A7CBFF21C2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89882" y="3820261"/>
              <a:ext cx="2263122" cy="15389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F5932661-0380-44AC-82C3-F1495B60037E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3033335"/>
              <a:ext cx="2287913" cy="15873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A4D68174-0319-4F86-845E-B1C03E2D2A7E}"/>
                </a:ext>
              </a:extLst>
            </p:cNvPr>
            <p:cNvCxnSpPr>
              <a:cxnSpLocks/>
            </p:cNvCxnSpPr>
            <p:nvPr/>
          </p:nvCxnSpPr>
          <p:spPr>
            <a:xfrm>
              <a:off x="4065091" y="3802831"/>
              <a:ext cx="2312704" cy="817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9804F4B6-2B21-4AFD-B568-773C3D963F74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4572327"/>
              <a:ext cx="2287913" cy="484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>
              <a:extLst>
                <a:ext uri="{FF2B5EF4-FFF2-40B4-BE49-F238E27FC236}">
                  <a16:creationId xmlns:a16="http://schemas.microsoft.com/office/drawing/2014/main" id="{86E2516F-DC8E-4CF0-AA84-6F6F666FE3C0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 flipV="1">
              <a:off x="4065091" y="4620733"/>
              <a:ext cx="2287913" cy="7210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972B2EA-A7B6-4E57-BF32-99B3702E3420}"/>
              </a:ext>
            </a:extLst>
          </p:cNvPr>
          <p:cNvSpPr/>
          <p:nvPr/>
        </p:nvSpPr>
        <p:spPr>
          <a:xfrm>
            <a:off x="1525649" y="2631490"/>
            <a:ext cx="5359422" cy="31296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7847451-FFF7-47CE-8A9F-7C846057D30F}"/>
              </a:ext>
            </a:extLst>
          </p:cNvPr>
          <p:cNvSpPr/>
          <p:nvPr/>
        </p:nvSpPr>
        <p:spPr>
          <a:xfrm>
            <a:off x="6232714" y="2681742"/>
            <a:ext cx="584227" cy="30278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BAE1A68-3497-4A69-81F3-693337106DB6}"/>
              </a:ext>
            </a:extLst>
          </p:cNvPr>
          <p:cNvSpPr txBox="1"/>
          <p:nvPr/>
        </p:nvSpPr>
        <p:spPr>
          <a:xfrm>
            <a:off x="1728853" y="3694877"/>
            <a:ext cx="326243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ニューラルネットワークの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最終層以外の部分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79C3BBF-AD08-4F46-9623-65094CD250D8}"/>
              </a:ext>
            </a:extLst>
          </p:cNvPr>
          <p:cNvSpPr txBox="1"/>
          <p:nvPr/>
        </p:nvSpPr>
        <p:spPr>
          <a:xfrm flipH="1">
            <a:off x="7088275" y="3132275"/>
            <a:ext cx="18402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出力は 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7CBB306-F520-4805-A5C1-0856EBCE8096}"/>
              </a:ext>
            </a:extLst>
          </p:cNvPr>
          <p:cNvSpPr txBox="1"/>
          <p:nvPr/>
        </p:nvSpPr>
        <p:spPr>
          <a:xfrm flipH="1">
            <a:off x="470136" y="5890317"/>
            <a:ext cx="80546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実際には，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活性度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は </a:t>
            </a:r>
            <a:r>
              <a:rPr kumimoji="1" lang="en-US" altLang="ja-JP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0 </a:t>
            </a:r>
            <a:r>
              <a:rPr kumimoji="1" lang="ja-JP" alt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から </a:t>
            </a:r>
            <a:r>
              <a:rPr kumimoji="1" lang="en-US" altLang="ja-JP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1 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のような数値である．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最も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活性度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値が高いもの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が選ばれて，分類結果となる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67CE01A-DB08-4BD8-937B-F94D70F17EB3}"/>
              </a:ext>
            </a:extLst>
          </p:cNvPr>
          <p:cNvSpPr txBox="1"/>
          <p:nvPr/>
        </p:nvSpPr>
        <p:spPr>
          <a:xfrm flipH="1">
            <a:off x="4129842" y="2767027"/>
            <a:ext cx="23304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活性度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: 0.0068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2B6762F-D677-400C-86EB-73D7EAE2775E}"/>
              </a:ext>
            </a:extLst>
          </p:cNvPr>
          <p:cNvSpPr txBox="1"/>
          <p:nvPr/>
        </p:nvSpPr>
        <p:spPr>
          <a:xfrm flipH="1">
            <a:off x="4129840" y="3992037"/>
            <a:ext cx="2755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活性度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: 0.1592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2F47736-4407-49AF-8AEF-9E74D55286DC}"/>
              </a:ext>
            </a:extLst>
          </p:cNvPr>
          <p:cNvSpPr txBox="1"/>
          <p:nvPr/>
        </p:nvSpPr>
        <p:spPr>
          <a:xfrm flipH="1">
            <a:off x="4117427" y="4871328"/>
            <a:ext cx="2755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活性度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: 0.8340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226663E-8D98-455A-9A0C-A4BF396664B5}"/>
              </a:ext>
            </a:extLst>
          </p:cNvPr>
          <p:cNvSpPr txBox="1"/>
          <p:nvPr/>
        </p:nvSpPr>
        <p:spPr>
          <a:xfrm flipH="1">
            <a:off x="1930358" y="1121577"/>
            <a:ext cx="44226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最終層について，１つが強く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活性化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するように調整</a:t>
            </a:r>
          </a:p>
        </p:txBody>
      </p:sp>
    </p:spTree>
    <p:extLst>
      <p:ext uri="{BB962C8B-B14F-4D97-AF65-F5344CB8AC3E}">
        <p14:creationId xmlns:p14="http://schemas.microsoft.com/office/powerpoint/2010/main" val="2865408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D8F20CD9-5980-45F6-B3AF-334D8F1A8244}"/>
              </a:ext>
            </a:extLst>
          </p:cNvPr>
          <p:cNvSpPr txBox="1"/>
          <p:nvPr/>
        </p:nvSpPr>
        <p:spPr>
          <a:xfrm flipH="1">
            <a:off x="388501" y="1917191"/>
            <a:ext cx="23304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活性度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: 0.0068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06065476-DABA-434F-A184-F8836B8EC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正解と誤差</a:t>
            </a:r>
            <a:endParaRPr kumimoji="1" lang="ja-JP" altLang="en-US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988CF70-183A-44E2-8E78-187474754BF0}"/>
              </a:ext>
            </a:extLst>
          </p:cNvPr>
          <p:cNvSpPr txBox="1"/>
          <p:nvPr/>
        </p:nvSpPr>
        <p:spPr>
          <a:xfrm flipH="1">
            <a:off x="360949" y="3142201"/>
            <a:ext cx="2755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活性度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: 0.1592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91B22F9-6BA1-4D6A-AB84-743D7EC3A574}"/>
              </a:ext>
            </a:extLst>
          </p:cNvPr>
          <p:cNvSpPr txBox="1"/>
          <p:nvPr/>
        </p:nvSpPr>
        <p:spPr>
          <a:xfrm flipH="1">
            <a:off x="360947" y="4367211"/>
            <a:ext cx="2755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活性度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: 0.8340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E0FF6AD-173B-45DB-98A5-283A37573F05}"/>
              </a:ext>
            </a:extLst>
          </p:cNvPr>
          <p:cNvSpPr txBox="1"/>
          <p:nvPr/>
        </p:nvSpPr>
        <p:spPr>
          <a:xfrm flipH="1">
            <a:off x="5799746" y="456480"/>
            <a:ext cx="2238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正解は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であるとする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73DCED33-5EF8-4F47-AE56-727103FC6235}"/>
              </a:ext>
            </a:extLst>
          </p:cNvPr>
          <p:cNvSpPr txBox="1"/>
          <p:nvPr/>
        </p:nvSpPr>
        <p:spPr>
          <a:xfrm flipH="1">
            <a:off x="5588139" y="1816279"/>
            <a:ext cx="3199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あるべき値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: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0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6F80ABA1-AB7F-420C-B738-81F3E8C1AEB7}"/>
              </a:ext>
            </a:extLst>
          </p:cNvPr>
          <p:cNvSpPr txBox="1"/>
          <p:nvPr/>
        </p:nvSpPr>
        <p:spPr>
          <a:xfrm flipH="1">
            <a:off x="5588140" y="3041290"/>
            <a:ext cx="2755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あるべき値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: 0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75FC37D8-DA0B-4761-823D-81404F4C079F}"/>
              </a:ext>
            </a:extLst>
          </p:cNvPr>
          <p:cNvSpPr txBox="1"/>
          <p:nvPr/>
        </p:nvSpPr>
        <p:spPr>
          <a:xfrm flipH="1">
            <a:off x="5588140" y="4261297"/>
            <a:ext cx="27552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あるべき値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: 1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9ABD0D00-DAE9-41CD-B6F6-16BBF3ADC222}"/>
              </a:ext>
            </a:extLst>
          </p:cNvPr>
          <p:cNvCxnSpPr>
            <a:cxnSpLocks/>
          </p:cNvCxnSpPr>
          <p:nvPr/>
        </p:nvCxnSpPr>
        <p:spPr>
          <a:xfrm flipV="1">
            <a:off x="4153550" y="2058190"/>
            <a:ext cx="1224370" cy="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6D9FC2B1-867A-4FEF-83A9-2E3278D561C6}"/>
              </a:ext>
            </a:extLst>
          </p:cNvPr>
          <p:cNvCxnSpPr/>
          <p:nvPr/>
        </p:nvCxnSpPr>
        <p:spPr>
          <a:xfrm flipV="1">
            <a:off x="4153550" y="3269411"/>
            <a:ext cx="1224370" cy="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6268875-6D6B-41CC-BA26-8ECDFF219B67}"/>
              </a:ext>
            </a:extLst>
          </p:cNvPr>
          <p:cNvCxnSpPr/>
          <p:nvPr/>
        </p:nvCxnSpPr>
        <p:spPr>
          <a:xfrm flipV="1">
            <a:off x="4133999" y="4491709"/>
            <a:ext cx="1224370" cy="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38B676B0-047E-435A-AE4F-082D464342CE}"/>
              </a:ext>
            </a:extLst>
          </p:cNvPr>
          <p:cNvSpPr txBox="1"/>
          <p:nvPr/>
        </p:nvSpPr>
        <p:spPr>
          <a:xfrm flipH="1">
            <a:off x="3895874" y="2612924"/>
            <a:ext cx="2089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誤差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: 0.1592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46681C5C-45D2-4B17-BC9B-964E2354F541}"/>
              </a:ext>
            </a:extLst>
          </p:cNvPr>
          <p:cNvSpPr txBox="1"/>
          <p:nvPr/>
        </p:nvSpPr>
        <p:spPr>
          <a:xfrm flipH="1">
            <a:off x="3911353" y="1319190"/>
            <a:ext cx="2089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誤差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: 0.0068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5B3A7937-D2E1-401B-8816-7F48E138CF2B}"/>
              </a:ext>
            </a:extLst>
          </p:cNvPr>
          <p:cNvSpPr txBox="1"/>
          <p:nvPr/>
        </p:nvSpPr>
        <p:spPr>
          <a:xfrm flipH="1">
            <a:off x="3911353" y="3824145"/>
            <a:ext cx="20894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誤差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: - 0.1760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B96884CD-69C3-4A7B-9A28-E7A22A5CF1B9}"/>
              </a:ext>
            </a:extLst>
          </p:cNvPr>
          <p:cNvSpPr txBox="1"/>
          <p:nvPr/>
        </p:nvSpPr>
        <p:spPr>
          <a:xfrm flipH="1">
            <a:off x="4840546" y="5525354"/>
            <a:ext cx="40806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誤差をもとに、結合の重みを自動調節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FFF8F5E-3588-4BB7-8857-C90F13A52434}"/>
              </a:ext>
            </a:extLst>
          </p:cNvPr>
          <p:cNvGrpSpPr/>
          <p:nvPr/>
        </p:nvGrpSpPr>
        <p:grpSpPr>
          <a:xfrm>
            <a:off x="2711500" y="1550022"/>
            <a:ext cx="825354" cy="4589229"/>
            <a:chOff x="1724327" y="1595571"/>
            <a:chExt cx="584227" cy="3027857"/>
          </a:xfrm>
        </p:grpSpPr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B62A7F0-700B-43DF-8D24-BEF90280E150}"/>
                </a:ext>
              </a:extLst>
            </p:cNvPr>
            <p:cNvSpPr/>
            <p:nvPr/>
          </p:nvSpPr>
          <p:spPr>
            <a:xfrm>
              <a:off x="1844617" y="1650779"/>
              <a:ext cx="366361" cy="59276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C37F7733-C928-4839-9678-B3209E09D927}"/>
                </a:ext>
              </a:extLst>
            </p:cNvPr>
            <p:cNvSpPr/>
            <p:nvPr/>
          </p:nvSpPr>
          <p:spPr>
            <a:xfrm>
              <a:off x="1844617" y="2437707"/>
              <a:ext cx="366361" cy="59276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CED268FB-9141-4D22-829A-3C289E274634}"/>
                </a:ext>
              </a:extLst>
            </p:cNvPr>
            <p:cNvSpPr/>
            <p:nvPr/>
          </p:nvSpPr>
          <p:spPr>
            <a:xfrm>
              <a:off x="1844617" y="3238179"/>
              <a:ext cx="366361" cy="59276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8E89DCB6-58C3-4EAD-A1DE-653BFBB8E4C6}"/>
                </a:ext>
              </a:extLst>
            </p:cNvPr>
            <p:cNvSpPr/>
            <p:nvPr/>
          </p:nvSpPr>
          <p:spPr>
            <a:xfrm>
              <a:off x="1724327" y="1595571"/>
              <a:ext cx="584227" cy="3027857"/>
            </a:xfrm>
            <a:prstGeom prst="rect">
              <a:avLst/>
            </a:prstGeom>
            <a:noFill/>
            <a:ln w="571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804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ja-JP" altLang="en-US" dirty="0"/>
              <a:t>ニューラルネットワークを用いた分類</a:t>
            </a:r>
            <a:endParaRPr kumimoji="1" lang="ja-JP" alt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4" name="コンテンツ プレースホルダー 2">
            <a:extLst>
              <a:ext uri="{FF2B5EF4-FFF2-40B4-BE49-F238E27FC236}">
                <a16:creationId xmlns:a16="http://schemas.microsoft.com/office/drawing/2014/main" id="{E07D1CDF-BF31-4DE8-9511-EB36765F1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2377439"/>
            <a:ext cx="8461208" cy="3801979"/>
          </a:xfrm>
        </p:spPr>
        <p:txBody>
          <a:bodyPr>
            <a:normAutofit/>
          </a:bodyPr>
          <a:lstStyle/>
          <a:p>
            <a:pPr marL="0" lvl="0" indent="0" defTabSz="457200">
              <a:spcBef>
                <a:spcPts val="0"/>
              </a:spcBef>
              <a:buNone/>
            </a:pPr>
            <a:r>
              <a:rPr lang="ja-JP" altLang="en-US" b="1" dirty="0">
                <a:solidFill>
                  <a:srgbClr val="C00000"/>
                </a:solidFill>
                <a:latin typeface="メイリオ" panose="020B0604030504040204" pitchFamily="50" charset="-128"/>
                <a:cs typeface="+mn-cs"/>
              </a:rPr>
              <a:t>ニューラルネットワーク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を分類に使うとき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pPr marL="0" lvl="0" indent="0" defTabSz="457200">
              <a:spcBef>
                <a:spcPts val="0"/>
              </a:spcBef>
              <a:buNone/>
            </a:pP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cs typeface="+mn-cs"/>
              </a:rPr>
              <a:t>最終層</a:t>
            </a:r>
            <a:r>
              <a:rPr kumimoji="1"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b="1" dirty="0">
                <a:solidFill>
                  <a:srgbClr val="C00000"/>
                </a:solidFill>
                <a:latin typeface="メイリオ" panose="020B0604030504040204" pitchFamily="50" charset="-128"/>
                <a:cs typeface="+mn-cs"/>
              </a:rPr>
              <a:t>ニューロン</a:t>
            </a:r>
            <a:r>
              <a:rPr kumimoji="1"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で、</a:t>
            </a:r>
            <a:r>
              <a:rPr kumimoji="1" lang="ja-JP" altLang="en-US" b="1" u="sng" dirty="0">
                <a:solidFill>
                  <a:srgbClr val="FF0000"/>
                </a:solidFill>
                <a:latin typeface="メイリオ" panose="020B0604030504040204" pitchFamily="50" charset="-128"/>
                <a:cs typeface="+mn-cs"/>
              </a:rPr>
              <a:t>最も活性度の値の高いもの</a:t>
            </a:r>
            <a:r>
              <a:rPr kumimoji="1"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が選ばれて、分類結果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となる</a:t>
            </a:r>
            <a:endParaRPr kumimoji="1"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r>
              <a:rPr lang="ja-JP" altLang="en-US" dirty="0">
                <a:latin typeface="メイリオ" panose="020B0604030504040204" pitchFamily="50" charset="-128"/>
                <a:cs typeface="+mn-cs"/>
              </a:rPr>
              <a:t>そこに</a:t>
            </a:r>
            <a:r>
              <a:rPr kumimoji="1"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は</a:t>
            </a:r>
            <a:r>
              <a:rPr kumimoji="1" lang="ja-JP" altLang="en-US" b="1" dirty="0">
                <a:solidFill>
                  <a:srgbClr val="C00000"/>
                </a:solidFill>
                <a:latin typeface="メイリオ" panose="020B0604030504040204" pitchFamily="50" charset="-128"/>
                <a:cs typeface="+mn-cs"/>
              </a:rPr>
              <a:t>誤差</a:t>
            </a:r>
            <a:r>
              <a:rPr kumimoji="1"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がある</a:t>
            </a:r>
            <a:endParaRPr kumimoji="1" lang="ja-JP" altLang="en-US" dirty="0"/>
          </a:p>
          <a:p>
            <a:pPr marL="0" indent="0">
              <a:buNone/>
            </a:pPr>
            <a:endParaRPr lang="en-US" altLang="ja-JP" dirty="0"/>
          </a:p>
          <a:p>
            <a:pPr marL="0" lvl="0" indent="0" defTabSz="457200">
              <a:spcBef>
                <a:spcPts val="0"/>
              </a:spcBef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34640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65DB2-0E06-4461-9351-492F31716A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734251"/>
          </a:xfrm>
        </p:spPr>
        <p:txBody>
          <a:bodyPr>
            <a:normAutofit/>
          </a:bodyPr>
          <a:lstStyle/>
          <a:p>
            <a:r>
              <a:rPr lang="en-US" altLang="ja-JP" dirty="0"/>
              <a:t>13-3 </a:t>
            </a:r>
            <a:r>
              <a:rPr lang="ja-JP" altLang="en-US" dirty="0"/>
              <a:t>画像データと次元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B18FAE-331A-4B6A-9408-F015AB242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字幕 5">
            <a:extLst>
              <a:ext uri="{FF2B5EF4-FFF2-40B4-BE49-F238E27FC236}">
                <a16:creationId xmlns:a16="http://schemas.microsoft.com/office/drawing/2014/main" id="{4C77BE5D-1D0C-4452-8F98-1E13943E00A2}"/>
              </a:ext>
            </a:extLst>
          </p:cNvPr>
          <p:cNvSpPr txBox="1">
            <a:spLocks/>
          </p:cNvSpPr>
          <p:nvPr/>
        </p:nvSpPr>
        <p:spPr>
          <a:xfrm>
            <a:off x="1143000" y="2954620"/>
            <a:ext cx="6858000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（情報システム工学特論）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URL: https://www.kkaneko.jp/a/cs/index.html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214B82-0171-4702-ABFC-11329ED67513}"/>
              </a:ext>
            </a:extLst>
          </p:cNvPr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>
            <a:extLst>
              <a:ext uri="{FF2B5EF4-FFF2-40B4-BE49-F238E27FC236}">
                <a16:creationId xmlns:a16="http://schemas.microsoft.com/office/drawing/2014/main" id="{AC80BCC8-ADD2-43B4-884A-1F9C50444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図 7" descr="メガネをかけた男性&#10;&#10;自動的に生成された説明">
            <a:extLst>
              <a:ext uri="{FF2B5EF4-FFF2-40B4-BE49-F238E27FC236}">
                <a16:creationId xmlns:a16="http://schemas.microsoft.com/office/drawing/2014/main" id="{34D0CB19-01A8-4246-B87F-EBA9DF3339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704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5279" y="4183805"/>
            <a:ext cx="6903107" cy="614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b="1" dirty="0">
                <a:solidFill>
                  <a:srgbClr val="C00000"/>
                </a:solidFill>
              </a:rPr>
              <a:t>配列（アレイ）</a:t>
            </a:r>
            <a:r>
              <a:rPr lang="ja-JP" altLang="en-US" dirty="0"/>
              <a:t>とは，</a:t>
            </a:r>
            <a:r>
              <a:rPr lang="ja-JP" altLang="en-US" b="1" u="sng" dirty="0"/>
              <a:t>データの並び</a:t>
            </a:r>
            <a:r>
              <a:rPr lang="ja-JP" altLang="en-US" dirty="0"/>
              <a:t>で，</a:t>
            </a:r>
            <a:r>
              <a:rPr lang="ja-JP" altLang="en-US" dirty="0">
                <a:solidFill>
                  <a:schemeClr val="tx2"/>
                </a:solidFill>
              </a:rPr>
              <a:t>０から始まる番号</a:t>
            </a:r>
            <a:r>
              <a:rPr lang="ja-JP" altLang="en-US" dirty="0"/>
              <a:t>（添字）が付いている</a:t>
            </a:r>
          </a:p>
        </p:txBody>
      </p:sp>
      <p:sp>
        <p:nvSpPr>
          <p:cNvPr id="1025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417910" indent="-160735"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642938" indent="-128588"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900113" indent="-128588"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1157288" indent="-128588"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1414463" indent="-128588" eaLnBrk="0" fontAlgn="base" hangingPunct="0">
              <a:spcBef>
                <a:spcPct val="0"/>
              </a:spcBef>
              <a:spcAft>
                <a:spcPct val="0"/>
              </a:spcAft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1671638" indent="-128588" eaLnBrk="0" fontAlgn="base" hangingPunct="0">
              <a:spcBef>
                <a:spcPct val="0"/>
              </a:spcBef>
              <a:spcAft>
                <a:spcPct val="0"/>
              </a:spcAft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928813" indent="-128588" eaLnBrk="0" fontAlgn="base" hangingPunct="0">
              <a:spcBef>
                <a:spcPct val="0"/>
              </a:spcBef>
              <a:spcAft>
                <a:spcPct val="0"/>
              </a:spcAft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2185988" indent="-128588" eaLnBrk="0" fontAlgn="base" hangingPunct="0">
              <a:spcBef>
                <a:spcPct val="0"/>
              </a:spcBef>
              <a:spcAft>
                <a:spcPct val="0"/>
              </a:spcAft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441FC7-660E-4AC8-B334-EE5344BF3C68}" type="slidenum"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b="1" dirty="0"/>
              <a:t>配列（アレイ）とは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735792" y="2185412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910169" y="2188180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084545" y="2190949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258921" y="2193717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789072" y="2580165"/>
            <a:ext cx="46281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180            20         250         40 </a:t>
            </a:r>
            <a:endParaRPr kumimoji="0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05772" y="2111761"/>
            <a:ext cx="4512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0               1               2              3</a:t>
            </a:r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0647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85934" y="2499969"/>
            <a:ext cx="2933030" cy="614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/>
              <a:t>１次元の配列</a:t>
            </a:r>
          </a:p>
        </p:txBody>
      </p:sp>
      <p:sp>
        <p:nvSpPr>
          <p:cNvPr id="1025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417910" indent="-160735"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642938" indent="-128588"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900113" indent="-128588"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1157288" indent="-128588"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1414463" indent="-128588" eaLnBrk="0" fontAlgn="base" hangingPunct="0">
              <a:spcBef>
                <a:spcPct val="0"/>
              </a:spcBef>
              <a:spcAft>
                <a:spcPct val="0"/>
              </a:spcAft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1671638" indent="-128588" eaLnBrk="0" fontAlgn="base" hangingPunct="0">
              <a:spcBef>
                <a:spcPct val="0"/>
              </a:spcBef>
              <a:spcAft>
                <a:spcPct val="0"/>
              </a:spcAft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1928813" indent="-128588" eaLnBrk="0" fontAlgn="base" hangingPunct="0">
              <a:spcBef>
                <a:spcPct val="0"/>
              </a:spcBef>
              <a:spcAft>
                <a:spcPct val="0"/>
              </a:spcAft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2185988" indent="-128588" eaLnBrk="0" fontAlgn="base" hangingPunct="0">
              <a:spcBef>
                <a:spcPct val="0"/>
              </a:spcBef>
              <a:spcAft>
                <a:spcPct val="0"/>
              </a:spcAft>
              <a:defRPr kumimoji="1" sz="1575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441FC7-660E-4AC8-B334-EE5344BF3C68}" type="slidenum">
              <a:rPr kumimoji="1" lang="en-US" altLang="ja-JP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ja-JP" altLang="en-US" b="1" dirty="0"/>
              <a:t>１次元と２次元の配列（アレイ）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030363" y="1160548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04740" y="1163316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379116" y="1166085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553492" y="1168853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83643" y="1555301"/>
            <a:ext cx="46281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180            20         250         40 </a:t>
            </a:r>
            <a:endParaRPr kumimoji="0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000343" y="1086897"/>
            <a:ext cx="4512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0               1               2              3</a:t>
            </a:r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BFF3680-DDE2-4E6D-9C20-2EE3D0C29E98}"/>
              </a:ext>
            </a:extLst>
          </p:cNvPr>
          <p:cNvSpPr/>
          <p:nvPr/>
        </p:nvSpPr>
        <p:spPr>
          <a:xfrm>
            <a:off x="2014328" y="3735364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97946AC-E0A0-439D-8283-ED538511F1A9}"/>
              </a:ext>
            </a:extLst>
          </p:cNvPr>
          <p:cNvSpPr/>
          <p:nvPr/>
        </p:nvSpPr>
        <p:spPr>
          <a:xfrm>
            <a:off x="3188705" y="3738132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7E045FF-7D33-427C-B1ED-90D3FF4E2474}"/>
              </a:ext>
            </a:extLst>
          </p:cNvPr>
          <p:cNvSpPr/>
          <p:nvPr/>
        </p:nvSpPr>
        <p:spPr>
          <a:xfrm>
            <a:off x="4363081" y="3740901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AC9395D-A652-4FA5-AC0E-E2B6600D81F2}"/>
              </a:ext>
            </a:extLst>
          </p:cNvPr>
          <p:cNvSpPr/>
          <p:nvPr/>
        </p:nvSpPr>
        <p:spPr>
          <a:xfrm>
            <a:off x="5537457" y="3743669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DA11990-3E3C-497C-B441-4EE643095E2A}"/>
              </a:ext>
            </a:extLst>
          </p:cNvPr>
          <p:cNvSpPr txBox="1"/>
          <p:nvPr/>
        </p:nvSpPr>
        <p:spPr>
          <a:xfrm>
            <a:off x="2067608" y="4130117"/>
            <a:ext cx="4022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b="1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4</a:t>
            </a: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           1             2            4 </a:t>
            </a:r>
            <a:endParaRPr kumimoji="0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2628B39-50F1-44BC-99AF-B92F8A10368A}"/>
              </a:ext>
            </a:extLst>
          </p:cNvPr>
          <p:cNvSpPr txBox="1"/>
          <p:nvPr/>
        </p:nvSpPr>
        <p:spPr>
          <a:xfrm>
            <a:off x="1984308" y="3661713"/>
            <a:ext cx="43765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0, 0         0, 1         0, 2       0, 3</a:t>
            </a:r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8F1A3BE-04C4-4252-A1D3-A2F2F9A32525}"/>
              </a:ext>
            </a:extLst>
          </p:cNvPr>
          <p:cNvSpPr/>
          <p:nvPr/>
        </p:nvSpPr>
        <p:spPr>
          <a:xfrm>
            <a:off x="2014328" y="4896953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834484D-93F6-4D45-89CC-E15CD22DFF1A}"/>
              </a:ext>
            </a:extLst>
          </p:cNvPr>
          <p:cNvSpPr/>
          <p:nvPr/>
        </p:nvSpPr>
        <p:spPr>
          <a:xfrm>
            <a:off x="3188705" y="4899721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08497FE-5F3A-4835-B276-81AA3CAAC127}"/>
              </a:ext>
            </a:extLst>
          </p:cNvPr>
          <p:cNvSpPr/>
          <p:nvPr/>
        </p:nvSpPr>
        <p:spPr>
          <a:xfrm>
            <a:off x="4363081" y="4902490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027160D-D22E-4A00-B30C-8BBF8D49CE1A}"/>
              </a:ext>
            </a:extLst>
          </p:cNvPr>
          <p:cNvSpPr/>
          <p:nvPr/>
        </p:nvSpPr>
        <p:spPr>
          <a:xfrm>
            <a:off x="5537457" y="4905258"/>
            <a:ext cx="1174376" cy="1169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427FEE2-1CE0-414E-AC58-7A5FD7DB5292}"/>
              </a:ext>
            </a:extLst>
          </p:cNvPr>
          <p:cNvSpPr txBox="1"/>
          <p:nvPr/>
        </p:nvSpPr>
        <p:spPr>
          <a:xfrm>
            <a:off x="2067608" y="5291706"/>
            <a:ext cx="4022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b="1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5            8             2            8</a:t>
            </a:r>
            <a:r>
              <a:rPr kumimoji="0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</a:t>
            </a:r>
            <a:endParaRPr kumimoji="0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5AC0221-4105-4869-982D-7F752E494019}"/>
              </a:ext>
            </a:extLst>
          </p:cNvPr>
          <p:cNvSpPr txBox="1"/>
          <p:nvPr/>
        </p:nvSpPr>
        <p:spPr>
          <a:xfrm>
            <a:off x="1984308" y="4823302"/>
            <a:ext cx="44582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1, 0         1, 1         1, 2        1, 3</a:t>
            </a:r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6" name="Rectangle 3">
            <a:extLst>
              <a:ext uri="{FF2B5EF4-FFF2-40B4-BE49-F238E27FC236}">
                <a16:creationId xmlns:a16="http://schemas.microsoft.com/office/drawing/2014/main" id="{7CC49FE3-7168-40D2-9414-2A8575A25774}"/>
              </a:ext>
            </a:extLst>
          </p:cNvPr>
          <p:cNvSpPr txBox="1">
            <a:spLocks noChangeArrowheads="1"/>
          </p:cNvSpPr>
          <p:nvPr/>
        </p:nvSpPr>
        <p:spPr>
          <a:xfrm>
            <a:off x="3089450" y="6119985"/>
            <a:ext cx="2933030" cy="6143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/>
              <a:t>２次元の配列</a:t>
            </a:r>
          </a:p>
        </p:txBody>
      </p:sp>
    </p:spTree>
    <p:extLst>
      <p:ext uri="{BB962C8B-B14F-4D97-AF65-F5344CB8AC3E}">
        <p14:creationId xmlns:p14="http://schemas.microsoft.com/office/powerpoint/2010/main" val="1100173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b="1" dirty="0"/>
              <a:t>画像と画素</a:t>
            </a:r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72" y="764099"/>
            <a:ext cx="7129921" cy="4869216"/>
          </a:xfrm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2573" y="5217816"/>
            <a:ext cx="48320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MNIST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データセット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（手書き文字のデータセットで，濃淡画像）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79058" y="6048813"/>
            <a:ext cx="32560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画像サイズ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: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28 × 28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939536" y="3629891"/>
            <a:ext cx="150028" cy="15932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11" name="直線矢印コネクタ 10"/>
          <p:cNvCxnSpPr/>
          <p:nvPr/>
        </p:nvCxnSpPr>
        <p:spPr>
          <a:xfrm flipH="1">
            <a:off x="3151909" y="2189018"/>
            <a:ext cx="2944091" cy="14408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6339137" y="2006722"/>
            <a:ext cx="800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画素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5812664" y="2964407"/>
            <a:ext cx="526473" cy="5056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578254" y="3008433"/>
            <a:ext cx="1733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白　　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255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254718" y="2592935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画素値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193951" y="4746936"/>
            <a:ext cx="38908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画素値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は，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画素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の明るさに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応じた </a:t>
            </a:r>
            <a:r>
              <a:rPr kumimoji="1" lang="en-US" altLang="ja-JP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 </a:t>
            </a:r>
            <a:r>
              <a:rPr kumimoji="1" lang="ja-JP" alt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から </a:t>
            </a:r>
            <a:r>
              <a:rPr kumimoji="1" lang="en-US" altLang="ja-JP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255 </a:t>
            </a:r>
            <a:r>
              <a:rPr kumimoji="1" lang="ja-JP" altLang="en-US" sz="2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の数値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5832763" y="3825747"/>
            <a:ext cx="526473" cy="505691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582920" y="3847996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黒　　０</a:t>
            </a:r>
          </a:p>
        </p:txBody>
      </p:sp>
    </p:spTree>
    <p:extLst>
      <p:ext uri="{BB962C8B-B14F-4D97-AF65-F5344CB8AC3E}">
        <p14:creationId xmlns:p14="http://schemas.microsoft.com/office/powerpoint/2010/main" val="1766425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b="1" dirty="0"/>
              <a:t>画像と配列（アレイ）</a:t>
            </a:r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72" y="764099"/>
            <a:ext cx="7129921" cy="4869216"/>
          </a:xfrm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2573" y="5217816"/>
            <a:ext cx="48320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MNIST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データセット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（手書き文字のデータセットで，濃淡画像）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79058" y="6048813"/>
            <a:ext cx="31790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画像サイズ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: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28 × 28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68986" y="907472"/>
            <a:ext cx="4228596" cy="105294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313996" y="561295"/>
            <a:ext cx="3631395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画像全体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は，サイズ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28 ×28 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２次元</a:t>
            </a:r>
            <a:r>
              <a:rPr kumimoji="1" lang="ja-JP" altLang="en-US" sz="28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配列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cxnSp>
        <p:nvCxnSpPr>
          <p:cNvPr id="10" name="直線矢印コネクタ 9"/>
          <p:cNvCxnSpPr/>
          <p:nvPr/>
        </p:nvCxnSpPr>
        <p:spPr>
          <a:xfrm>
            <a:off x="4812847" y="1958476"/>
            <a:ext cx="334117" cy="35714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5313996" y="4767159"/>
            <a:ext cx="3631395" cy="17543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画像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r>
              <a:rPr kumimoji="1" lang="ja-JP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上 </a:t>
            </a:r>
            <a:r>
              <a:rPr kumimoji="1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7</a:t>
            </a:r>
            <a:r>
              <a:rPr kumimoji="1" lang="ja-JP" alt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行分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の画素値を表示したところ（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28 ×7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分）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0126" y="2254509"/>
            <a:ext cx="3803277" cy="1568296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262370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12F8EF-D8AC-46C4-B5E1-EB9E9B78F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画像のバリエーション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F3FC974-13FF-4EEB-AAAF-C27ACBE0E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19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6A818BE-B4F5-41CA-8441-FDF9AEA7672A}"/>
              </a:ext>
            </a:extLst>
          </p:cNvPr>
          <p:cNvSpPr/>
          <p:nvPr/>
        </p:nvSpPr>
        <p:spPr>
          <a:xfrm>
            <a:off x="740747" y="1023173"/>
            <a:ext cx="525780" cy="5410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FE6A5B9-91DE-4A78-B4D0-167A73020F9C}"/>
              </a:ext>
            </a:extLst>
          </p:cNvPr>
          <p:cNvSpPr/>
          <p:nvPr/>
        </p:nvSpPr>
        <p:spPr>
          <a:xfrm>
            <a:off x="1266527" y="1023173"/>
            <a:ext cx="525780" cy="5410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651F63D-961B-42FA-A46F-739BED852AF4}"/>
              </a:ext>
            </a:extLst>
          </p:cNvPr>
          <p:cNvSpPr/>
          <p:nvPr/>
        </p:nvSpPr>
        <p:spPr>
          <a:xfrm>
            <a:off x="740747" y="1564193"/>
            <a:ext cx="525780" cy="5410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00234DD-8DD6-40C7-9AE0-44A08E8E2F96}"/>
              </a:ext>
            </a:extLst>
          </p:cNvPr>
          <p:cNvSpPr/>
          <p:nvPr/>
        </p:nvSpPr>
        <p:spPr>
          <a:xfrm>
            <a:off x="1266527" y="1564193"/>
            <a:ext cx="525780" cy="5410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02B30DB-9A4C-4FD6-A7DB-90BBFEDCBDE6}"/>
              </a:ext>
            </a:extLst>
          </p:cNvPr>
          <p:cNvSpPr txBox="1"/>
          <p:nvPr/>
        </p:nvSpPr>
        <p:spPr>
          <a:xfrm>
            <a:off x="161091" y="2368431"/>
            <a:ext cx="32624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画像のサイズ</a:t>
            </a:r>
            <a:r>
              <a:rPr kumimoji="1" lang="en-US" altLang="ja-JP" sz="2400" dirty="0"/>
              <a:t>:</a:t>
            </a:r>
            <a:r>
              <a:rPr kumimoji="1" lang="ja-JP" altLang="en-US" sz="2400" dirty="0"/>
              <a:t> </a:t>
            </a:r>
            <a:r>
              <a:rPr kumimoji="1" lang="en-US" altLang="ja-JP" sz="2400" b="1" dirty="0">
                <a:solidFill>
                  <a:srgbClr val="C00000"/>
                </a:solidFill>
              </a:rPr>
              <a:t>2 × 2</a:t>
            </a:r>
          </a:p>
          <a:p>
            <a:r>
              <a:rPr kumimoji="1" lang="ja-JP" altLang="en-US" sz="2400" dirty="0"/>
              <a:t>（画素は白または黒）</a:t>
            </a:r>
            <a:endParaRPr kumimoji="1" lang="en-US" altLang="ja-JP" sz="24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36D01F1-AE03-48AF-8A90-FB4246818799}"/>
              </a:ext>
            </a:extLst>
          </p:cNvPr>
          <p:cNvSpPr txBox="1"/>
          <p:nvPr/>
        </p:nvSpPr>
        <p:spPr>
          <a:xfrm>
            <a:off x="6294556" y="1438891"/>
            <a:ext cx="20329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数値の個数</a:t>
            </a:r>
            <a:r>
              <a:rPr kumimoji="1" lang="en-US" altLang="ja-JP" sz="2400" b="1" dirty="0"/>
              <a:t>: </a:t>
            </a:r>
            <a:r>
              <a:rPr kumimoji="1" lang="en-US" altLang="ja-JP" sz="2400" b="1" dirty="0">
                <a:solidFill>
                  <a:srgbClr val="C00000"/>
                </a:solidFill>
              </a:rPr>
              <a:t>4</a:t>
            </a:r>
            <a:endParaRPr kumimoji="1" lang="ja-JP" altLang="en-US" sz="2400" b="1" dirty="0">
              <a:solidFill>
                <a:srgbClr val="C00000"/>
              </a:solidFill>
            </a:endParaRPr>
          </a:p>
        </p:txBody>
      </p:sp>
      <p:pic>
        <p:nvPicPr>
          <p:cNvPr id="12" name="コンテンツ プレースホルダー 5">
            <a:extLst>
              <a:ext uri="{FF2B5EF4-FFF2-40B4-BE49-F238E27FC236}">
                <a16:creationId xmlns:a16="http://schemas.microsoft.com/office/drawing/2014/main" id="{9195AE56-69DC-4505-852E-3D30D690EF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954" y="3778765"/>
            <a:ext cx="1839464" cy="1256220"/>
          </a:xfr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842435A-A60A-46F9-9328-97514275861D}"/>
              </a:ext>
            </a:extLst>
          </p:cNvPr>
          <p:cNvSpPr txBox="1"/>
          <p:nvPr/>
        </p:nvSpPr>
        <p:spPr>
          <a:xfrm>
            <a:off x="3876820" y="1146504"/>
            <a:ext cx="1688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 × 2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236D1E6-1D78-4597-B183-24B4FC07F535}"/>
              </a:ext>
            </a:extLst>
          </p:cNvPr>
          <p:cNvSpPr txBox="1"/>
          <p:nvPr/>
        </p:nvSpPr>
        <p:spPr>
          <a:xfrm>
            <a:off x="3809314" y="1669724"/>
            <a:ext cx="1640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次元数は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D6C42F3-B351-46F0-954D-7AB764993DDA}"/>
              </a:ext>
            </a:extLst>
          </p:cNvPr>
          <p:cNvSpPr txBox="1"/>
          <p:nvPr/>
        </p:nvSpPr>
        <p:spPr>
          <a:xfrm>
            <a:off x="209922" y="5198823"/>
            <a:ext cx="32624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/>
              <a:t>画像のサイズ</a:t>
            </a:r>
            <a:r>
              <a:rPr kumimoji="1" lang="en-US" altLang="ja-JP" sz="2400" dirty="0"/>
              <a:t>:</a:t>
            </a:r>
            <a:r>
              <a:rPr kumimoji="1" lang="ja-JP" altLang="en-US" sz="2400" dirty="0"/>
              <a:t> </a:t>
            </a:r>
            <a:r>
              <a:rPr kumimoji="1" lang="en-US" altLang="ja-JP" sz="2400" b="1" dirty="0">
                <a:solidFill>
                  <a:srgbClr val="C00000"/>
                </a:solidFill>
              </a:rPr>
              <a:t>28 × 28</a:t>
            </a:r>
          </a:p>
          <a:p>
            <a:r>
              <a:rPr kumimoji="1" lang="ja-JP" altLang="en-US" sz="2400" dirty="0"/>
              <a:t>（画素は濃淡）</a:t>
            </a:r>
            <a:endParaRPr kumimoji="1" lang="en-US" altLang="ja-JP" sz="24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9CDA202-D36B-4F73-A164-940776C8681B}"/>
              </a:ext>
            </a:extLst>
          </p:cNvPr>
          <p:cNvSpPr txBox="1"/>
          <p:nvPr/>
        </p:nvSpPr>
        <p:spPr>
          <a:xfrm>
            <a:off x="3944326" y="3972559"/>
            <a:ext cx="1688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28 × 28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C30C2B7-95CA-4730-9522-EA1820FF5D6D}"/>
              </a:ext>
            </a:extLst>
          </p:cNvPr>
          <p:cNvSpPr txBox="1"/>
          <p:nvPr/>
        </p:nvSpPr>
        <p:spPr>
          <a:xfrm>
            <a:off x="3876820" y="4495779"/>
            <a:ext cx="1640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次元数は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462A014D-C5DF-4876-B127-9A1ABB00E2C2}"/>
              </a:ext>
            </a:extLst>
          </p:cNvPr>
          <p:cNvSpPr txBox="1"/>
          <p:nvPr/>
        </p:nvSpPr>
        <p:spPr>
          <a:xfrm>
            <a:off x="6294556" y="4234169"/>
            <a:ext cx="2343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数値の個数</a:t>
            </a:r>
            <a:r>
              <a:rPr kumimoji="1" lang="en-US" altLang="ja-JP" sz="2400" b="1" dirty="0"/>
              <a:t>: </a:t>
            </a:r>
            <a:r>
              <a:rPr kumimoji="1" lang="en-US" altLang="ja-JP" sz="2400" b="1" dirty="0">
                <a:solidFill>
                  <a:srgbClr val="C00000"/>
                </a:solidFill>
              </a:rPr>
              <a:t>784</a:t>
            </a:r>
            <a:endParaRPr kumimoji="1" lang="ja-JP" altLang="en-US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4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ja-JP" altLang="en-US" sz="3500" dirty="0"/>
              <a:t>第１３回</a:t>
            </a:r>
            <a:r>
              <a:rPr kumimoji="1" lang="ja-JP" altLang="en-US" sz="3500" dirty="0"/>
              <a:t>の内容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CF368F8-C711-4457-A709-6FBC7F1FD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6" y="2370740"/>
            <a:ext cx="7720728" cy="2859817"/>
          </a:xfrm>
        </p:spPr>
        <p:txBody>
          <a:bodyPr>
            <a:normAutofit/>
          </a:bodyPr>
          <a:lstStyle/>
          <a:p>
            <a:r>
              <a:rPr lang="ja-JP" altLang="en-US" b="1" dirty="0">
                <a:solidFill>
                  <a:srgbClr val="C00000"/>
                </a:solidFill>
              </a:rPr>
              <a:t>ニューラルネットワーク</a:t>
            </a:r>
            <a:r>
              <a:rPr lang="ja-JP" altLang="en-US" dirty="0"/>
              <a:t>の</a:t>
            </a:r>
            <a:r>
              <a:rPr lang="ja-JP" altLang="en-US" b="1" dirty="0"/>
              <a:t>作成</a:t>
            </a:r>
            <a:r>
              <a:rPr lang="ja-JP" altLang="en-US" dirty="0"/>
              <a:t>，</a:t>
            </a:r>
            <a:r>
              <a:rPr lang="ja-JP" altLang="en-US" b="1" dirty="0"/>
              <a:t>学習，</a:t>
            </a:r>
            <a:r>
              <a:rPr lang="ja-JP" altLang="en-US" b="1" u="sng" dirty="0">
                <a:solidFill>
                  <a:srgbClr val="FF0000"/>
                </a:solidFill>
              </a:rPr>
              <a:t>検証</a:t>
            </a:r>
            <a:r>
              <a:rPr lang="ja-JP" altLang="en-US" b="1" dirty="0"/>
              <a:t>，利用</a:t>
            </a:r>
            <a:r>
              <a:rPr lang="ja-JP" altLang="en-US" dirty="0"/>
              <a:t>を行う</a:t>
            </a:r>
            <a:r>
              <a:rPr lang="ja-JP" altLang="en-US" b="1" dirty="0"/>
              <a:t>プログラム</a:t>
            </a:r>
            <a:r>
              <a:rPr lang="ja-JP" altLang="en-US" dirty="0"/>
              <a:t>を見る</a:t>
            </a:r>
            <a:endParaRPr lang="en-US" altLang="ja-JP" dirty="0"/>
          </a:p>
          <a:p>
            <a:pPr marL="0" indent="0">
              <a:buNone/>
            </a:pPr>
            <a:endParaRPr lang="en-US" altLang="ja-JP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altLang="ja-JP" dirty="0"/>
              <a:t>※ </a:t>
            </a:r>
            <a:r>
              <a:rPr lang="ja-JP" altLang="en-US" dirty="0"/>
              <a:t>プログラムの詳細な説明は行わない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9723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13-4</a:t>
            </a:r>
            <a:r>
              <a:rPr lang="ja-JP" altLang="en-US" dirty="0"/>
              <a:t> ニューラルネットワークを作成するプログラム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54620"/>
            <a:ext cx="6858000" cy="1655762"/>
          </a:xfrm>
        </p:spPr>
        <p:txBody>
          <a:bodyPr>
            <a:noAutofit/>
          </a:bodyPr>
          <a:lstStyle/>
          <a:p>
            <a:r>
              <a:rPr lang="ja-JP" altLang="en-US" dirty="0"/>
              <a:t>（情報システム工学特論）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594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684C4C-BF84-4DDF-8045-11CF9F8B0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ニューラルネットワークのプログラムで行うこと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66D212-B776-46F9-B24F-792040BFF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65" y="846253"/>
            <a:ext cx="8611035" cy="53331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b="1" dirty="0"/>
              <a:t>1. </a:t>
            </a:r>
            <a:r>
              <a:rPr lang="ja-JP" altLang="en-US" b="1" dirty="0">
                <a:solidFill>
                  <a:srgbClr val="C00000"/>
                </a:solidFill>
              </a:rPr>
              <a:t>ニューラルネットワーク</a:t>
            </a:r>
            <a:r>
              <a:rPr lang="ja-JP" altLang="en-US" dirty="0"/>
              <a:t>の</a:t>
            </a:r>
            <a:r>
              <a:rPr lang="ja-JP" altLang="en-US" b="1" dirty="0"/>
              <a:t>作成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　ニューロンの数</a:t>
            </a:r>
            <a:r>
              <a:rPr lang="ja-JP" altLang="en-US" dirty="0"/>
              <a:t>，</a:t>
            </a:r>
            <a:r>
              <a:rPr lang="ja-JP" altLang="en-US" b="1" dirty="0"/>
              <a:t>ニューロンの種類</a:t>
            </a:r>
            <a:r>
              <a:rPr lang="ja-JP" altLang="en-US" dirty="0"/>
              <a:t>などの設定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2. </a:t>
            </a:r>
            <a:r>
              <a:rPr lang="ja-JP" altLang="en-US" b="1" dirty="0">
                <a:solidFill>
                  <a:srgbClr val="C00000"/>
                </a:solidFill>
              </a:rPr>
              <a:t>学習</a:t>
            </a:r>
            <a:r>
              <a:rPr lang="ja-JP" altLang="en-US" b="1" dirty="0"/>
              <a:t>に関する設定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dirty="0"/>
              <a:t>　使用する最適化手法，誤差算出法（損失関数）などの設定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3.</a:t>
            </a:r>
            <a:r>
              <a:rPr lang="en-US" altLang="ja-JP" b="1" dirty="0">
                <a:solidFill>
                  <a:srgbClr val="C00000"/>
                </a:solidFill>
              </a:rPr>
              <a:t> </a:t>
            </a:r>
            <a:r>
              <a:rPr lang="ja-JP" altLang="en-US" b="1" dirty="0">
                <a:solidFill>
                  <a:srgbClr val="C00000"/>
                </a:solidFill>
              </a:rPr>
              <a:t>学習</a:t>
            </a:r>
            <a:r>
              <a:rPr lang="ja-JP" altLang="en-US" b="1" dirty="0"/>
              <a:t>の実行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>
                <a:solidFill>
                  <a:srgbClr val="C00000"/>
                </a:solidFill>
              </a:rPr>
              <a:t>　教師データ</a:t>
            </a:r>
            <a:r>
              <a:rPr lang="ja-JP" altLang="en-US" dirty="0"/>
              <a:t>を使用．</a:t>
            </a:r>
            <a:r>
              <a:rPr lang="ja-JP" altLang="en-US" b="1" dirty="0"/>
              <a:t>結合の重み</a:t>
            </a:r>
            <a:r>
              <a:rPr lang="ja-JP" altLang="en-US" dirty="0"/>
              <a:t>が変化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4. </a:t>
            </a:r>
            <a:r>
              <a:rPr lang="ja-JP" altLang="en-US" b="1" dirty="0"/>
              <a:t>検証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　</a:t>
            </a:r>
            <a:r>
              <a:rPr lang="ja-JP" altLang="en-US" dirty="0"/>
              <a:t>検証用のデータを使用．学習不足や過学習などの検証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5. </a:t>
            </a:r>
            <a:r>
              <a:rPr lang="ja-JP" altLang="en-US" b="1" dirty="0"/>
              <a:t>実際の使用</a:t>
            </a:r>
            <a:endParaRPr lang="en-US" altLang="ja-JP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ja-JP" altLang="en-US" dirty="0"/>
              <a:t>　さまざまな用途に使用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7D4CB2-6919-4B62-8F5F-090FA95CE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7A39B25-9A7B-468B-A2A5-1975B61E4F34}"/>
              </a:ext>
            </a:extLst>
          </p:cNvPr>
          <p:cNvSpPr/>
          <p:nvPr/>
        </p:nvSpPr>
        <p:spPr>
          <a:xfrm>
            <a:off x="799446" y="3570514"/>
            <a:ext cx="5867835" cy="4955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4FE6DF5-47FB-469D-AC8D-735FDDC33A92}"/>
              </a:ext>
            </a:extLst>
          </p:cNvPr>
          <p:cNvSpPr/>
          <p:nvPr/>
        </p:nvSpPr>
        <p:spPr>
          <a:xfrm>
            <a:off x="799446" y="4536296"/>
            <a:ext cx="8198250" cy="4955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0145E44-74D5-472A-AC81-096DEA8DB7FB}"/>
              </a:ext>
            </a:extLst>
          </p:cNvPr>
          <p:cNvSpPr txBox="1"/>
          <p:nvPr/>
        </p:nvSpPr>
        <p:spPr>
          <a:xfrm>
            <a:off x="558921" y="6243188"/>
            <a:ext cx="8186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今回の授業では、１，２，３，４，５</a:t>
            </a: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の一連の流れを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説明</a:t>
            </a:r>
          </a:p>
        </p:txBody>
      </p:sp>
    </p:spTree>
    <p:extLst>
      <p:ext uri="{BB962C8B-B14F-4D97-AF65-F5344CB8AC3E}">
        <p14:creationId xmlns:p14="http://schemas.microsoft.com/office/powerpoint/2010/main" val="10320902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１０種類の中の１つに分類を行うニューラルネットワーク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962255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81869" y="6304305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982186" y="221395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48E5B34-EA1D-4537-A5CC-1FCBAF4F64B5}"/>
              </a:ext>
            </a:extLst>
          </p:cNvPr>
          <p:cNvSpPr txBox="1"/>
          <p:nvPr/>
        </p:nvSpPr>
        <p:spPr>
          <a:xfrm>
            <a:off x="4747462" y="2310593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6F5F310-B937-41A7-8713-0210CE8AD0E9}"/>
              </a:ext>
            </a:extLst>
          </p:cNvPr>
          <p:cNvSpPr/>
          <p:nvPr/>
        </p:nvSpPr>
        <p:spPr>
          <a:xfrm>
            <a:off x="6353004" y="4762727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CA459284-7A20-4479-9A56-F595368AE159}"/>
              </a:ext>
            </a:extLst>
          </p:cNvPr>
          <p:cNvGrpSpPr/>
          <p:nvPr/>
        </p:nvGrpSpPr>
        <p:grpSpPr>
          <a:xfrm>
            <a:off x="4615952" y="3033333"/>
            <a:ext cx="1737052" cy="2333220"/>
            <a:chOff x="4040300" y="3033333"/>
            <a:chExt cx="2312704" cy="2333220"/>
          </a:xfrm>
        </p:grpSpPr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2FE1FD9B-53F9-4487-B540-0F1BC2F12AA9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矢印コネクタ 48">
              <a:extLst>
                <a:ext uri="{FF2B5EF4-FFF2-40B4-BE49-F238E27FC236}">
                  <a16:creationId xmlns:a16="http://schemas.microsoft.com/office/drawing/2014/main" id="{6F9C7D64-793C-484E-A90B-A375B69B95C0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033335"/>
              <a:ext cx="2287913" cy="12253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C17C38D4-DCA8-4D6A-94BF-D90FFF07E746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7304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FE555754-28A0-4556-8F0D-9D4E6989076C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802831"/>
              <a:ext cx="2287913" cy="4558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>
              <a:extLst>
                <a:ext uri="{FF2B5EF4-FFF2-40B4-BE49-F238E27FC236}">
                  <a16:creationId xmlns:a16="http://schemas.microsoft.com/office/drawing/2014/main" id="{A4C3E006-0BE0-4DD1-9D8B-1C5DE89934BB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53209" y="3033333"/>
              <a:ext cx="2299795" cy="15546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>
              <a:extLst>
                <a:ext uri="{FF2B5EF4-FFF2-40B4-BE49-F238E27FC236}">
                  <a16:creationId xmlns:a16="http://schemas.microsoft.com/office/drawing/2014/main" id="{8873C4B6-3B8B-4FEC-B4D9-49C53C21B9DA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40300" y="3033333"/>
              <a:ext cx="2312704" cy="23332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矢印コネクタ 58">
              <a:extLst>
                <a:ext uri="{FF2B5EF4-FFF2-40B4-BE49-F238E27FC236}">
                  <a16:creationId xmlns:a16="http://schemas.microsoft.com/office/drawing/2014/main" id="{1990018D-812F-47E3-B812-4AE895F80C4F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65091" y="4258638"/>
              <a:ext cx="2287913" cy="3136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矢印コネクタ 61">
              <a:extLst>
                <a:ext uri="{FF2B5EF4-FFF2-40B4-BE49-F238E27FC236}">
                  <a16:creationId xmlns:a16="http://schemas.microsoft.com/office/drawing/2014/main" id="{AC46D09B-E8FC-45C1-A9A1-50A7CBFF21C2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65091" y="4258638"/>
              <a:ext cx="2287913" cy="10831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F5932661-0380-44AC-82C3-F1495B60037E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3033335"/>
              <a:ext cx="2287913" cy="20257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A4D68174-0319-4F86-845E-B1C03E2D2A7E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3802831"/>
              <a:ext cx="2287913" cy="125627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9804F4B6-2B21-4AFD-B568-773C3D963F74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4572327"/>
              <a:ext cx="2287913" cy="4867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>
              <a:extLst>
                <a:ext uri="{FF2B5EF4-FFF2-40B4-BE49-F238E27FC236}">
                  <a16:creationId xmlns:a16="http://schemas.microsoft.com/office/drawing/2014/main" id="{86E2516F-DC8E-4CF0-AA84-6F6F666FE3C0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 flipV="1">
              <a:off x="4065091" y="5059110"/>
              <a:ext cx="2287913" cy="2827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楕円 30">
            <a:extLst>
              <a:ext uri="{FF2B5EF4-FFF2-40B4-BE49-F238E27FC236}">
                <a16:creationId xmlns:a16="http://schemas.microsoft.com/office/drawing/2014/main" id="{1201EBBD-ACC8-49C0-9944-F6E9DB66A5BD}"/>
              </a:ext>
            </a:extLst>
          </p:cNvPr>
          <p:cNvSpPr/>
          <p:nvPr/>
        </p:nvSpPr>
        <p:spPr>
          <a:xfrm>
            <a:off x="6480580" y="3454079"/>
            <a:ext cx="77700" cy="740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ABC1C9B1-6EDA-4356-9C0F-92606B891327}"/>
              </a:ext>
            </a:extLst>
          </p:cNvPr>
          <p:cNvSpPr/>
          <p:nvPr/>
        </p:nvSpPr>
        <p:spPr>
          <a:xfrm>
            <a:off x="6478040" y="3548059"/>
            <a:ext cx="77700" cy="740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楕円 59">
            <a:extLst>
              <a:ext uri="{FF2B5EF4-FFF2-40B4-BE49-F238E27FC236}">
                <a16:creationId xmlns:a16="http://schemas.microsoft.com/office/drawing/2014/main" id="{9C77881A-5926-4DAA-A406-F49F747E55C9}"/>
              </a:ext>
            </a:extLst>
          </p:cNvPr>
          <p:cNvSpPr/>
          <p:nvPr/>
        </p:nvSpPr>
        <p:spPr>
          <a:xfrm>
            <a:off x="6475500" y="3642039"/>
            <a:ext cx="77700" cy="740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A0ED47E0-F269-45A4-B09C-A99B4CE9BAF7}"/>
              </a:ext>
            </a:extLst>
          </p:cNvPr>
          <p:cNvSpPr/>
          <p:nvPr/>
        </p:nvSpPr>
        <p:spPr>
          <a:xfrm>
            <a:off x="1525649" y="2631490"/>
            <a:ext cx="5359422" cy="31296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509FE92D-1A4E-4F2B-9215-000D418B4344}"/>
              </a:ext>
            </a:extLst>
          </p:cNvPr>
          <p:cNvSpPr txBox="1"/>
          <p:nvPr/>
        </p:nvSpPr>
        <p:spPr>
          <a:xfrm>
            <a:off x="1726159" y="3522902"/>
            <a:ext cx="2594382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ニューラルネットワークの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最終層以外の部分</a:t>
            </a: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93C02513-F862-4534-BF62-D5F905AAFFE6}"/>
              </a:ext>
            </a:extLst>
          </p:cNvPr>
          <p:cNvSpPr/>
          <p:nvPr/>
        </p:nvSpPr>
        <p:spPr>
          <a:xfrm>
            <a:off x="6232714" y="2681742"/>
            <a:ext cx="584227" cy="30278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ECD5B927-69E1-4954-B72A-A8BDCF57CB96}"/>
              </a:ext>
            </a:extLst>
          </p:cNvPr>
          <p:cNvSpPr txBox="1"/>
          <p:nvPr/>
        </p:nvSpPr>
        <p:spPr>
          <a:xfrm>
            <a:off x="6059130" y="5792394"/>
            <a:ext cx="24929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ニューロン数：１０</a:t>
            </a:r>
          </a:p>
        </p:txBody>
      </p:sp>
    </p:spTree>
    <p:extLst>
      <p:ext uri="{BB962C8B-B14F-4D97-AF65-F5344CB8AC3E}">
        <p14:creationId xmlns:p14="http://schemas.microsoft.com/office/powerpoint/2010/main" val="20408490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0979EE-6677-4CC7-9B53-33B838E16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ここで作成するニューラルネットワーク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C3979F-5B5D-4B99-BCE4-2C423BD9E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02" y="746295"/>
            <a:ext cx="8461208" cy="1761093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入力：</a:t>
            </a:r>
            <a:r>
              <a:rPr kumimoji="1" lang="ja-JP" altLang="en-US" b="1" dirty="0">
                <a:solidFill>
                  <a:srgbClr val="C00000"/>
                </a:solidFill>
              </a:rPr>
              <a:t> </a:t>
            </a:r>
            <a:r>
              <a:rPr kumimoji="1" lang="en-US" altLang="ja-JP" b="1" dirty="0">
                <a:solidFill>
                  <a:srgbClr val="C00000"/>
                </a:solidFill>
              </a:rPr>
              <a:t>28×28</a:t>
            </a:r>
            <a:r>
              <a:rPr kumimoji="1" lang="ja-JP" altLang="en-US" dirty="0"/>
              <a:t>個の数値のまとまり</a:t>
            </a:r>
            <a:endParaRPr kumimoji="1" lang="en-US" altLang="ja-JP" dirty="0"/>
          </a:p>
          <a:p>
            <a:r>
              <a:rPr kumimoji="1" lang="ja-JP" altLang="en-US" dirty="0"/>
              <a:t>出力</a:t>
            </a:r>
            <a:r>
              <a:rPr lang="ja-JP" altLang="en-US" dirty="0"/>
              <a:t>： 「</a:t>
            </a:r>
            <a:r>
              <a:rPr kumimoji="1" lang="en-US" altLang="ja-JP" b="1" dirty="0">
                <a:solidFill>
                  <a:srgbClr val="C00000"/>
                </a:solidFill>
              </a:rPr>
              <a:t>28×28</a:t>
            </a:r>
            <a:r>
              <a:rPr lang="ja-JP" altLang="en-US" dirty="0"/>
              <a:t>個の数字のまとまり」について，</a:t>
            </a:r>
            <a:r>
              <a:rPr lang="en-US" altLang="ja-JP" b="1" dirty="0">
                <a:solidFill>
                  <a:srgbClr val="C00000"/>
                </a:solidFill>
              </a:rPr>
              <a:t>10</a:t>
            </a:r>
            <a:r>
              <a:rPr lang="ja-JP" altLang="en-US" dirty="0"/>
              <a:t>種類の中から </a:t>
            </a:r>
            <a:r>
              <a:rPr lang="en-US" altLang="ja-JP" dirty="0"/>
              <a:t>1</a:t>
            </a:r>
            <a:r>
              <a:rPr lang="ja-JP" altLang="en-US" dirty="0" err="1"/>
              <a:t>つに</a:t>
            </a:r>
            <a:r>
              <a:rPr lang="ja-JP" altLang="en-US" b="1" dirty="0"/>
              <a:t>分類</a:t>
            </a:r>
            <a:endParaRPr kumimoji="1" lang="ja-JP" altLang="en-US" b="1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A6CC61-2305-4903-AB95-9E79CDFE7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819E592-C9D8-48D9-A2FC-063DBC8AD4D0}"/>
              </a:ext>
            </a:extLst>
          </p:cNvPr>
          <p:cNvSpPr/>
          <p:nvPr/>
        </p:nvSpPr>
        <p:spPr>
          <a:xfrm>
            <a:off x="4208945" y="2554760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F6CDA02-6830-41D5-9CCD-E2BA217520EB}"/>
              </a:ext>
            </a:extLst>
          </p:cNvPr>
          <p:cNvSpPr/>
          <p:nvPr/>
        </p:nvSpPr>
        <p:spPr>
          <a:xfrm>
            <a:off x="4208945" y="3324256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8259056-373E-4B3E-B0D3-2F2EFCC9CC38}"/>
              </a:ext>
            </a:extLst>
          </p:cNvPr>
          <p:cNvSpPr/>
          <p:nvPr/>
        </p:nvSpPr>
        <p:spPr>
          <a:xfrm>
            <a:off x="4208945" y="4365810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1D10345-970C-4470-B552-E208FF433FFD}"/>
              </a:ext>
            </a:extLst>
          </p:cNvPr>
          <p:cNvSpPr/>
          <p:nvPr/>
        </p:nvSpPr>
        <p:spPr>
          <a:xfrm>
            <a:off x="4208945" y="5135306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4853BEE1-1809-48DA-8054-F9C8AAA8071F}"/>
              </a:ext>
            </a:extLst>
          </p:cNvPr>
          <p:cNvSpPr/>
          <p:nvPr/>
        </p:nvSpPr>
        <p:spPr>
          <a:xfrm>
            <a:off x="2262552" y="3917022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9774577-D635-44D7-BFE2-87E92888BB1A}"/>
              </a:ext>
            </a:extLst>
          </p:cNvPr>
          <p:cNvSpPr txBox="1"/>
          <p:nvPr/>
        </p:nvSpPr>
        <p:spPr>
          <a:xfrm>
            <a:off x="1945055" y="4765941"/>
            <a:ext cx="198644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  <a:endParaRPr kumimoji="1" lang="en-US" altLang="ja-JP" sz="20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1" dirty="0">
                <a:solidFill>
                  <a:srgbClr val="C00000"/>
                </a:solidFill>
                <a:latin typeface="Calibri" panose="020F0502020204030204"/>
                <a:ea typeface="游ゴシック" panose="020B0400000000000000" pitchFamily="50" charset="-128"/>
              </a:rPr>
              <a:t>28×28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個の数字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のまとまり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5E6CF25-C009-4193-B06D-C1D428CAC26A}"/>
              </a:ext>
            </a:extLst>
          </p:cNvPr>
          <p:cNvSpPr txBox="1"/>
          <p:nvPr/>
        </p:nvSpPr>
        <p:spPr>
          <a:xfrm>
            <a:off x="3756687" y="2138974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32" name="楕円 31">
            <a:extLst>
              <a:ext uri="{FF2B5EF4-FFF2-40B4-BE49-F238E27FC236}">
                <a16:creationId xmlns:a16="http://schemas.microsoft.com/office/drawing/2014/main" id="{6BC84338-51FA-4E18-A9DA-5E853491D4D7}"/>
              </a:ext>
            </a:extLst>
          </p:cNvPr>
          <p:cNvSpPr/>
          <p:nvPr/>
        </p:nvSpPr>
        <p:spPr>
          <a:xfrm>
            <a:off x="4336921" y="3962702"/>
            <a:ext cx="83603" cy="840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3D1257F0-8B16-4652-A912-ECDFC14E09FD}"/>
              </a:ext>
            </a:extLst>
          </p:cNvPr>
          <p:cNvSpPr/>
          <p:nvPr/>
        </p:nvSpPr>
        <p:spPr>
          <a:xfrm>
            <a:off x="4337792" y="4099427"/>
            <a:ext cx="83603" cy="840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F8034F0E-050F-4507-BA7D-06432699D82E}"/>
              </a:ext>
            </a:extLst>
          </p:cNvPr>
          <p:cNvSpPr/>
          <p:nvPr/>
        </p:nvSpPr>
        <p:spPr>
          <a:xfrm>
            <a:off x="4343888" y="4236152"/>
            <a:ext cx="83603" cy="8402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1FE1E19F-D97D-419D-9FB7-C34A07041B49}"/>
              </a:ext>
            </a:extLst>
          </p:cNvPr>
          <p:cNvSpPr txBox="1"/>
          <p:nvPr/>
        </p:nvSpPr>
        <p:spPr>
          <a:xfrm>
            <a:off x="3279995" y="5715039"/>
            <a:ext cx="21114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ニューロン数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 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64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種類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 </a:t>
            </a:r>
            <a:r>
              <a:rPr kumimoji="1" lang="en-US" altLang="ja-JP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relu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862C8155-B556-4E0A-BD0C-263F7FC7797C}"/>
              </a:ext>
            </a:extLst>
          </p:cNvPr>
          <p:cNvSpPr txBox="1"/>
          <p:nvPr/>
        </p:nvSpPr>
        <p:spPr>
          <a:xfrm>
            <a:off x="5493788" y="5578657"/>
            <a:ext cx="21114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ニューロン数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 10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種類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: </a:t>
            </a:r>
            <a:r>
              <a:rPr kumimoji="1" lang="en-US" altLang="ja-JP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softmax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A3F8F0B1-0A80-4F0A-8393-D2DF7E3063D0}"/>
              </a:ext>
            </a:extLst>
          </p:cNvPr>
          <p:cNvSpPr txBox="1"/>
          <p:nvPr/>
        </p:nvSpPr>
        <p:spPr>
          <a:xfrm>
            <a:off x="3674909" y="6457890"/>
            <a:ext cx="1398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全体で 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層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573A21D6-8BB4-4E19-A1DA-B2B5227D0858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AE674E2-6F24-490D-ABF0-A65183299D18}"/>
              </a:ext>
            </a:extLst>
          </p:cNvPr>
          <p:cNvSpPr/>
          <p:nvPr/>
        </p:nvSpPr>
        <p:spPr>
          <a:xfrm>
            <a:off x="6353004" y="3962255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3F5320DE-16EB-4EC2-9913-B52AF7218E77}"/>
              </a:ext>
            </a:extLst>
          </p:cNvPr>
          <p:cNvSpPr/>
          <p:nvPr/>
        </p:nvSpPr>
        <p:spPr>
          <a:xfrm>
            <a:off x="6353004" y="4762727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E6C0F7B2-7525-4E2B-830F-A45536E79807}"/>
              </a:ext>
            </a:extLst>
          </p:cNvPr>
          <p:cNvGrpSpPr/>
          <p:nvPr/>
        </p:nvGrpSpPr>
        <p:grpSpPr>
          <a:xfrm>
            <a:off x="4615952" y="3033333"/>
            <a:ext cx="1737052" cy="2333220"/>
            <a:chOff x="4040300" y="3033333"/>
            <a:chExt cx="2312704" cy="2333220"/>
          </a:xfrm>
        </p:grpSpPr>
        <p:cxnSp>
          <p:nvCxnSpPr>
            <p:cNvPr id="43" name="直線矢印コネクタ 42">
              <a:extLst>
                <a:ext uri="{FF2B5EF4-FFF2-40B4-BE49-F238E27FC236}">
                  <a16:creationId xmlns:a16="http://schemas.microsoft.com/office/drawing/2014/main" id="{C30A7C74-BDB2-459D-AF09-DF10D49A4FB4}"/>
                </a:ext>
              </a:extLst>
            </p:cNvPr>
            <p:cNvCxnSpPr>
              <a:cxnSpLocks/>
              <a:endCxn id="39" idx="1"/>
            </p:cNvCxnSpPr>
            <p:nvPr/>
          </p:nvCxnSpPr>
          <p:spPr>
            <a:xfrm flipV="1">
              <a:off x="4065091" y="3033333"/>
              <a:ext cx="2287913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矢印コネクタ 43">
              <a:extLst>
                <a:ext uri="{FF2B5EF4-FFF2-40B4-BE49-F238E27FC236}">
                  <a16:creationId xmlns:a16="http://schemas.microsoft.com/office/drawing/2014/main" id="{62F8D039-3052-4630-858C-48554712FBCC}"/>
                </a:ext>
              </a:extLst>
            </p:cNvPr>
            <p:cNvCxnSpPr>
              <a:cxnSpLocks/>
              <a:endCxn id="40" idx="1"/>
            </p:cNvCxnSpPr>
            <p:nvPr/>
          </p:nvCxnSpPr>
          <p:spPr>
            <a:xfrm>
              <a:off x="4065091" y="3033335"/>
              <a:ext cx="2287913" cy="12253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97DC408A-F5C9-4B2C-9018-FB9ABF6583F6}"/>
                </a:ext>
              </a:extLst>
            </p:cNvPr>
            <p:cNvCxnSpPr>
              <a:cxnSpLocks/>
              <a:endCxn id="39" idx="1"/>
            </p:cNvCxnSpPr>
            <p:nvPr/>
          </p:nvCxnSpPr>
          <p:spPr>
            <a:xfrm flipV="1">
              <a:off x="4065091" y="3033333"/>
              <a:ext cx="2287913" cy="7304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8D6D507A-6925-42AB-898B-BFA08A8CCABF}"/>
                </a:ext>
              </a:extLst>
            </p:cNvPr>
            <p:cNvCxnSpPr>
              <a:cxnSpLocks/>
              <a:endCxn id="40" idx="1"/>
            </p:cNvCxnSpPr>
            <p:nvPr/>
          </p:nvCxnSpPr>
          <p:spPr>
            <a:xfrm>
              <a:off x="4065091" y="3802831"/>
              <a:ext cx="2287913" cy="45580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81AD9A08-6B43-4BF9-B83D-A0B3D0E83276}"/>
                </a:ext>
              </a:extLst>
            </p:cNvPr>
            <p:cNvCxnSpPr>
              <a:cxnSpLocks/>
              <a:endCxn id="39" idx="1"/>
            </p:cNvCxnSpPr>
            <p:nvPr/>
          </p:nvCxnSpPr>
          <p:spPr>
            <a:xfrm flipV="1">
              <a:off x="4053209" y="3033333"/>
              <a:ext cx="2299795" cy="15546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矢印コネクタ 47">
              <a:extLst>
                <a:ext uri="{FF2B5EF4-FFF2-40B4-BE49-F238E27FC236}">
                  <a16:creationId xmlns:a16="http://schemas.microsoft.com/office/drawing/2014/main" id="{8E44331B-C55B-4203-AB1B-284699C80799}"/>
                </a:ext>
              </a:extLst>
            </p:cNvPr>
            <p:cNvCxnSpPr>
              <a:cxnSpLocks/>
              <a:endCxn id="39" idx="1"/>
            </p:cNvCxnSpPr>
            <p:nvPr/>
          </p:nvCxnSpPr>
          <p:spPr>
            <a:xfrm flipV="1">
              <a:off x="4040300" y="3033333"/>
              <a:ext cx="2312704" cy="23332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矢印コネクタ 48">
              <a:extLst>
                <a:ext uri="{FF2B5EF4-FFF2-40B4-BE49-F238E27FC236}">
                  <a16:creationId xmlns:a16="http://schemas.microsoft.com/office/drawing/2014/main" id="{25896D01-545C-4928-AA31-E4DE7351D662}"/>
                </a:ext>
              </a:extLst>
            </p:cNvPr>
            <p:cNvCxnSpPr>
              <a:cxnSpLocks/>
              <a:endCxn id="40" idx="1"/>
            </p:cNvCxnSpPr>
            <p:nvPr/>
          </p:nvCxnSpPr>
          <p:spPr>
            <a:xfrm flipV="1">
              <a:off x="4065091" y="4258638"/>
              <a:ext cx="2287913" cy="31368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7A48814F-4CCC-4714-AFB9-8BE8057B1F38}"/>
                </a:ext>
              </a:extLst>
            </p:cNvPr>
            <p:cNvCxnSpPr>
              <a:cxnSpLocks/>
              <a:endCxn id="40" idx="1"/>
            </p:cNvCxnSpPr>
            <p:nvPr/>
          </p:nvCxnSpPr>
          <p:spPr>
            <a:xfrm flipV="1">
              <a:off x="4065091" y="4258638"/>
              <a:ext cx="2287913" cy="10831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F8CB88D4-A874-48EC-BC8E-28D6A346947D}"/>
                </a:ext>
              </a:extLst>
            </p:cNvPr>
            <p:cNvCxnSpPr>
              <a:cxnSpLocks/>
              <a:endCxn id="41" idx="1"/>
            </p:cNvCxnSpPr>
            <p:nvPr/>
          </p:nvCxnSpPr>
          <p:spPr>
            <a:xfrm>
              <a:off x="4065091" y="3033335"/>
              <a:ext cx="2287913" cy="202577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>
              <a:extLst>
                <a:ext uri="{FF2B5EF4-FFF2-40B4-BE49-F238E27FC236}">
                  <a16:creationId xmlns:a16="http://schemas.microsoft.com/office/drawing/2014/main" id="{E865455E-42B4-4828-90B9-84DEED5EF00D}"/>
                </a:ext>
              </a:extLst>
            </p:cNvPr>
            <p:cNvCxnSpPr>
              <a:cxnSpLocks/>
              <a:endCxn id="41" idx="1"/>
            </p:cNvCxnSpPr>
            <p:nvPr/>
          </p:nvCxnSpPr>
          <p:spPr>
            <a:xfrm>
              <a:off x="4065091" y="3802831"/>
              <a:ext cx="2287913" cy="125627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BAC902A3-5191-4067-B0FE-100916DEB7BA}"/>
                </a:ext>
              </a:extLst>
            </p:cNvPr>
            <p:cNvCxnSpPr>
              <a:cxnSpLocks/>
              <a:endCxn id="41" idx="1"/>
            </p:cNvCxnSpPr>
            <p:nvPr/>
          </p:nvCxnSpPr>
          <p:spPr>
            <a:xfrm>
              <a:off x="4065091" y="4572327"/>
              <a:ext cx="2287913" cy="48678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矢印コネクタ 53">
              <a:extLst>
                <a:ext uri="{FF2B5EF4-FFF2-40B4-BE49-F238E27FC236}">
                  <a16:creationId xmlns:a16="http://schemas.microsoft.com/office/drawing/2014/main" id="{4A6CE98F-D99C-4536-9249-E2BEEBD70505}"/>
                </a:ext>
              </a:extLst>
            </p:cNvPr>
            <p:cNvCxnSpPr>
              <a:cxnSpLocks/>
              <a:endCxn id="41" idx="1"/>
            </p:cNvCxnSpPr>
            <p:nvPr/>
          </p:nvCxnSpPr>
          <p:spPr>
            <a:xfrm flipV="1">
              <a:off x="4065091" y="5059110"/>
              <a:ext cx="2287913" cy="2827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楕円 54">
            <a:extLst>
              <a:ext uri="{FF2B5EF4-FFF2-40B4-BE49-F238E27FC236}">
                <a16:creationId xmlns:a16="http://schemas.microsoft.com/office/drawing/2014/main" id="{14E01F45-6376-4BCA-B3D8-31916774EF9E}"/>
              </a:ext>
            </a:extLst>
          </p:cNvPr>
          <p:cNvSpPr/>
          <p:nvPr/>
        </p:nvSpPr>
        <p:spPr>
          <a:xfrm>
            <a:off x="6480580" y="3454079"/>
            <a:ext cx="77700" cy="740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楕円 55">
            <a:extLst>
              <a:ext uri="{FF2B5EF4-FFF2-40B4-BE49-F238E27FC236}">
                <a16:creationId xmlns:a16="http://schemas.microsoft.com/office/drawing/2014/main" id="{601C9839-7543-4F66-B52F-BC0B0A4173B1}"/>
              </a:ext>
            </a:extLst>
          </p:cNvPr>
          <p:cNvSpPr/>
          <p:nvPr/>
        </p:nvSpPr>
        <p:spPr>
          <a:xfrm>
            <a:off x="6478040" y="3548059"/>
            <a:ext cx="77700" cy="740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56">
            <a:extLst>
              <a:ext uri="{FF2B5EF4-FFF2-40B4-BE49-F238E27FC236}">
                <a16:creationId xmlns:a16="http://schemas.microsoft.com/office/drawing/2014/main" id="{75C249A3-77C6-423C-8E00-6668F9D5F0CE}"/>
              </a:ext>
            </a:extLst>
          </p:cNvPr>
          <p:cNvSpPr/>
          <p:nvPr/>
        </p:nvSpPr>
        <p:spPr>
          <a:xfrm>
            <a:off x="6475500" y="3642039"/>
            <a:ext cx="77700" cy="74075"/>
          </a:xfrm>
          <a:prstGeom prst="ellipse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矢印: 右 57">
            <a:extLst>
              <a:ext uri="{FF2B5EF4-FFF2-40B4-BE49-F238E27FC236}">
                <a16:creationId xmlns:a16="http://schemas.microsoft.com/office/drawing/2014/main" id="{BD12CC9D-795D-4733-B3A0-08CC7C8C1686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45B3B3E1-0DA0-4C6E-9145-21B3E0AD12CB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DD2C5486-235F-4181-B7FE-3C7BAA92DDA4}"/>
              </a:ext>
            </a:extLst>
          </p:cNvPr>
          <p:cNvSpPr txBox="1"/>
          <p:nvPr/>
        </p:nvSpPr>
        <p:spPr>
          <a:xfrm>
            <a:off x="5921995" y="2273204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</p:spTree>
    <p:extLst>
      <p:ext uri="{BB962C8B-B14F-4D97-AF65-F5344CB8AC3E}">
        <p14:creationId xmlns:p14="http://schemas.microsoft.com/office/powerpoint/2010/main" val="1301074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solidFill>
                  <a:srgbClr val="C00000"/>
                </a:solidFill>
              </a:rPr>
              <a:t>ニューラルネットワークの作成</a:t>
            </a:r>
            <a:endParaRPr kumimoji="1" lang="ja-JP" altLang="en-US" sz="2800" b="1" dirty="0">
              <a:solidFill>
                <a:srgbClr val="C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4" name="コンテンツ プレースホルダー 2">
            <a:extLst>
              <a:ext uri="{FF2B5EF4-FFF2-40B4-BE49-F238E27FC236}">
                <a16:creationId xmlns:a16="http://schemas.microsoft.com/office/drawing/2014/main" id="{E07D1CDF-BF31-4DE8-9511-EB36765F1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2377439"/>
            <a:ext cx="8461208" cy="3801979"/>
          </a:xfrm>
        </p:spPr>
        <p:txBody>
          <a:bodyPr/>
          <a:lstStyle/>
          <a:p>
            <a:pPr marL="0" lvl="0" indent="0" defTabSz="457200">
              <a:spcBef>
                <a:spcPts val="600"/>
              </a:spcBef>
              <a:buNone/>
            </a:pPr>
            <a:r>
              <a:rPr lang="ja-JP" altLang="en-US" b="1" dirty="0">
                <a:solidFill>
                  <a:srgbClr val="C00000"/>
                </a:solidFill>
                <a:latin typeface="メイリオ" panose="020B0604030504040204" pitchFamily="50" charset="-128"/>
                <a:cs typeface="+mn-cs"/>
              </a:rPr>
              <a:t>ニューラルネットワーク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の作成では，次を設定する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pPr defTabSz="457200">
              <a:spcBef>
                <a:spcPts val="600"/>
              </a:spcBef>
            </a:pPr>
            <a:r>
              <a:rPr lang="ja-JP" altLang="en-US" dirty="0">
                <a:latin typeface="メイリオ" panose="020B0604030504040204" pitchFamily="50" charset="-128"/>
                <a:cs typeface="+mn-cs"/>
              </a:rPr>
              <a:t>入力データでの数値の個数</a:t>
            </a:r>
            <a:endParaRPr lang="en-US" altLang="ja-JP" dirty="0">
              <a:latin typeface="メイリオ" panose="020B0604030504040204" pitchFamily="50" charset="-128"/>
              <a:cs typeface="+mn-cs"/>
            </a:endParaRPr>
          </a:p>
          <a:p>
            <a:pPr defTabSz="457200">
              <a:spcBef>
                <a:spcPts val="600"/>
              </a:spcBef>
            </a:pPr>
            <a:r>
              <a:rPr lang="ja-JP" altLang="en-US" b="1" dirty="0">
                <a:solidFill>
                  <a:srgbClr val="C00000"/>
                </a:solidFill>
                <a:latin typeface="メイリオ" panose="020B0604030504040204" pitchFamily="50" charset="-128"/>
                <a:cs typeface="+mn-cs"/>
              </a:rPr>
              <a:t>ニューロン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の数（</a:t>
            </a:r>
            <a:r>
              <a:rPr lang="ja-JP" altLang="en-US" b="1" dirty="0">
                <a:solidFill>
                  <a:srgbClr val="C00000"/>
                </a:solidFill>
                <a:latin typeface="メイリオ" panose="020B0604030504040204" pitchFamily="50" charset="-128"/>
              </a:rPr>
              <a:t>層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</a:rPr>
              <a:t>ごと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）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pPr defTabSz="457200">
              <a:spcBef>
                <a:spcPts val="600"/>
              </a:spcBef>
            </a:pPr>
            <a:r>
              <a:rPr lang="ja-JP" altLang="en-US" b="1" dirty="0">
                <a:solidFill>
                  <a:srgbClr val="C00000"/>
                </a:solidFill>
                <a:latin typeface="メイリオ" panose="020B0604030504040204" pitchFamily="50" charset="-128"/>
                <a:cs typeface="+mn-cs"/>
              </a:rPr>
              <a:t>ニューロン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の種類（</a:t>
            </a:r>
            <a:r>
              <a:rPr lang="ja-JP" altLang="en-US" b="1" dirty="0">
                <a:solidFill>
                  <a:srgbClr val="C00000"/>
                </a:solidFill>
                <a:latin typeface="メイリオ" panose="020B0604030504040204" pitchFamily="50" charset="-128"/>
              </a:rPr>
              <a:t>層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</a:rPr>
              <a:t>ごと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）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36552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7F30CF-7E10-4076-B596-043CB1E58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ニューラルネットワーク作成のプログラム例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410FFC-E41D-470A-AC17-ADDB250AD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7E9491E-FECD-4EEB-B68E-2F6D388B04AA}"/>
              </a:ext>
            </a:extLst>
          </p:cNvPr>
          <p:cNvSpPr/>
          <p:nvPr/>
        </p:nvSpPr>
        <p:spPr>
          <a:xfrm>
            <a:off x="0" y="968458"/>
            <a:ext cx="894247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import </a:t>
            </a:r>
            <a:r>
              <a:rPr kumimoji="0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tensorflow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as </a:t>
            </a:r>
            <a:r>
              <a:rPr kumimoji="0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from </a:t>
            </a:r>
            <a:r>
              <a:rPr kumimoji="0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tensorflow.keras.models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import Sequential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from </a:t>
            </a:r>
            <a:r>
              <a:rPr kumimoji="0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tensorflow.keras.layers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import Dense, Activation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m = </a:t>
            </a:r>
            <a:r>
              <a:rPr kumimoji="0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tf.keras.models.</a:t>
            </a:r>
            <a:r>
              <a:rPr kumimoji="0" lang="en-US" altLang="ja-JP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Sequential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([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   </a:t>
            </a:r>
            <a:r>
              <a:rPr kumimoji="0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tf.keras.layers.Flatten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(</a:t>
            </a:r>
            <a:r>
              <a:rPr kumimoji="0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input_shape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=(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28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, 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28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, 1)),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   </a:t>
            </a:r>
            <a:r>
              <a:rPr kumimoji="0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tf.keras.layers.Dense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(units=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64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, activation=</a:t>
            </a:r>
            <a:r>
              <a:rPr kumimoji="0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tf.nn.</a:t>
            </a:r>
            <a:r>
              <a:rPr kumimoji="0" lang="en-US" altLang="ja-JP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relu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   </a:t>
            </a:r>
            <a:r>
              <a:rPr kumimoji="0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tf.keras.layers.Dense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(units=</a:t>
            </a:r>
            <a:r>
              <a:rPr kumimoji="0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10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, activation=</a:t>
            </a:r>
            <a:r>
              <a:rPr kumimoji="0" lang="en-US" altLang="ja-JP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tf.nn.</a:t>
            </a:r>
            <a:r>
              <a:rPr kumimoji="0" lang="en-US" altLang="ja-JP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softmax</a:t>
            </a: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1F70B41-4004-4F0D-8D7E-E2684DF98D70}"/>
              </a:ext>
            </a:extLst>
          </p:cNvPr>
          <p:cNvSpPr txBox="1"/>
          <p:nvPr/>
        </p:nvSpPr>
        <p:spPr>
          <a:xfrm>
            <a:off x="4853858" y="2767216"/>
            <a:ext cx="3950120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１層目のニューロン数は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64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種類は </a:t>
            </a:r>
            <a:r>
              <a:rPr kumimoji="1" lang="en-US" altLang="ja-JP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relu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349A6F4-84E3-47FF-9829-8F7712DA4AFC}"/>
              </a:ext>
            </a:extLst>
          </p:cNvPr>
          <p:cNvSpPr txBox="1"/>
          <p:nvPr/>
        </p:nvSpPr>
        <p:spPr>
          <a:xfrm>
            <a:off x="4853858" y="4767419"/>
            <a:ext cx="4105611" cy="83099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２層目のニューロン数は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種類は </a:t>
            </a:r>
            <a:r>
              <a:rPr kumimoji="1" lang="en-US" altLang="ja-JP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softmax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　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0923972-5639-4286-B7EA-C226479FFFDC}"/>
              </a:ext>
            </a:extLst>
          </p:cNvPr>
          <p:cNvSpPr txBox="1"/>
          <p:nvPr/>
        </p:nvSpPr>
        <p:spPr>
          <a:xfrm>
            <a:off x="4617257" y="2209553"/>
            <a:ext cx="4209807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入力データは </a:t>
            </a:r>
            <a:r>
              <a:rPr kumimoji="1" lang="en-US" altLang="ja-JP" sz="2400" b="1" dirty="0">
                <a:solidFill>
                  <a:srgbClr val="C00000"/>
                </a:solidFill>
                <a:latin typeface="Calibri" panose="020F0502020204030204"/>
                <a:ea typeface="メイリオ" panose="020B0604030504040204" pitchFamily="50" charset="-128"/>
              </a:rPr>
              <a:t>28×28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個の数字</a:t>
            </a:r>
          </a:p>
        </p:txBody>
      </p:sp>
    </p:spTree>
    <p:extLst>
      <p:ext uri="{BB962C8B-B14F-4D97-AF65-F5344CB8AC3E}">
        <p14:creationId xmlns:p14="http://schemas.microsoft.com/office/powerpoint/2010/main" val="20952909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23AF64C-86D8-4CCB-9618-FD59C21EA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C010AC7-ABEB-4C54-B2E2-5EBE601954F9}"/>
              </a:ext>
            </a:extLst>
          </p:cNvPr>
          <p:cNvSpPr txBox="1">
            <a:spLocks/>
          </p:cNvSpPr>
          <p:nvPr/>
        </p:nvSpPr>
        <p:spPr>
          <a:xfrm>
            <a:off x="2772362" y="6035738"/>
            <a:ext cx="5702300" cy="685738"/>
          </a:xfrm>
          <a:prstGeom prst="rect">
            <a:avLst/>
          </a:prstGeom>
          <a:solidFill>
            <a:schemeClr val="bg1"/>
          </a:solidFill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ニューラルネットワークのオブジェクト名は 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m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 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print(</a:t>
            </a:r>
            <a:r>
              <a:rPr kumimoji="1" lang="en-US" altLang="ja-JP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m</a:t>
            </a:r>
            <a:r>
              <a:rPr kumimoji="1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.summary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())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 は確認表示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73D1687-A382-4B81-969F-8B6E832F1B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80" y="82466"/>
            <a:ext cx="5755831" cy="584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7587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ja-JP" dirty="0"/>
              <a:t>13-5</a:t>
            </a:r>
            <a:r>
              <a:rPr lang="ja-JP" altLang="en-US" dirty="0"/>
              <a:t> 学習に関する設定を行うプログラム</a:t>
            </a:r>
            <a:br>
              <a:rPr lang="en-US" altLang="ja-JP" dirty="0"/>
            </a:br>
            <a:endParaRPr lang="ja-JP" altLang="en-US" dirty="0"/>
          </a:p>
        </p:txBody>
      </p:sp>
      <p:sp>
        <p:nvSpPr>
          <p:cNvPr id="6" name="字幕 5">
            <a:extLst>
              <a:ext uri="{FF2B5EF4-FFF2-40B4-BE49-F238E27FC236}">
                <a16:creationId xmlns:a16="http://schemas.microsoft.com/office/drawing/2014/main" id="{C84E1CA8-AB97-4D64-AAA1-5B084FB857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954620"/>
            <a:ext cx="6858000" cy="1655762"/>
          </a:xfrm>
        </p:spPr>
        <p:txBody>
          <a:bodyPr>
            <a:noAutofit/>
          </a:bodyPr>
          <a:lstStyle/>
          <a:p>
            <a:r>
              <a:rPr lang="ja-JP" altLang="en-US" dirty="0"/>
              <a:t>（情報システム工学特論）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940FB6-D91C-4C45-82A6-6C3F63B50793}" type="slidenum">
              <a:rPr kumimoji="0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 descr="メガネをかけた男性&#10;&#10;自動的に生成された説明">
            <a:extLst>
              <a:ext uri="{FF2B5EF4-FFF2-40B4-BE49-F238E27FC236}">
                <a16:creationId xmlns:a16="http://schemas.microsoft.com/office/drawing/2014/main" id="{1C3B59FE-4A47-434A-A600-E43D38ADCC7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3379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solidFill>
                  <a:srgbClr val="C00000"/>
                </a:solidFill>
              </a:rPr>
              <a:t>ニューラルネットワークの学習</a:t>
            </a:r>
            <a:endParaRPr kumimoji="1" lang="ja-JP" altLang="en-US" sz="2800" b="1" dirty="0">
              <a:solidFill>
                <a:srgbClr val="C00000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4" name="コンテンツ プレースホルダー 2">
            <a:extLst>
              <a:ext uri="{FF2B5EF4-FFF2-40B4-BE49-F238E27FC236}">
                <a16:creationId xmlns:a16="http://schemas.microsoft.com/office/drawing/2014/main" id="{E07D1CDF-BF31-4DE8-9511-EB36765F1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2377439"/>
            <a:ext cx="8461208" cy="4344037"/>
          </a:xfrm>
        </p:spPr>
        <p:txBody>
          <a:bodyPr>
            <a:normAutofit lnSpcReduction="10000"/>
          </a:bodyPr>
          <a:lstStyle/>
          <a:p>
            <a:pPr marL="0" lvl="0" indent="0" defTabSz="457200">
              <a:spcBef>
                <a:spcPts val="600"/>
              </a:spcBef>
              <a:buNone/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ニューラルネットワークの出力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と，</a:t>
            </a: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教師データの正解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との誤差を最小にするという</a:t>
            </a: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最適化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を行う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pPr defTabSz="457200">
              <a:spcBef>
                <a:spcPts val="600"/>
              </a:spcBef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最適化手法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のバリエーション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pPr marL="0" indent="0" defTabSz="457200">
              <a:spcBef>
                <a:spcPts val="600"/>
              </a:spcBef>
              <a:buNone/>
            </a:pPr>
            <a:r>
              <a:rPr lang="en-US" altLang="ja-JP" dirty="0" err="1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Adadelta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, </a:t>
            </a:r>
            <a:r>
              <a:rPr lang="en-US" altLang="ja-JP" dirty="0" err="1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Adagrad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, Adam, RMSprop, SGD 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など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pPr marL="0" indent="0" defTabSz="457200">
              <a:spcBef>
                <a:spcPts val="600"/>
              </a:spcBef>
              <a:buNone/>
            </a:pP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pPr defTabSz="457200">
              <a:spcBef>
                <a:spcPts val="600"/>
              </a:spcBef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誤差の算出法（損失関数）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のバリエーション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pPr marL="0" indent="0" defTabSz="457200">
              <a:spcBef>
                <a:spcPts val="600"/>
              </a:spcBef>
              <a:buNone/>
            </a:pPr>
            <a:r>
              <a:rPr lang="en-US" altLang="ja-JP" dirty="0" err="1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binary_crossentropy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, </a:t>
            </a:r>
            <a:r>
              <a:rPr lang="en-US" altLang="ja-JP" dirty="0" err="1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categorical_crossentropy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,</a:t>
            </a:r>
          </a:p>
          <a:p>
            <a:pPr marL="0" indent="0" defTabSz="457200">
              <a:spcBef>
                <a:spcPts val="600"/>
              </a:spcBef>
              <a:buNone/>
            </a:pPr>
            <a:r>
              <a:rPr lang="en-US" altLang="ja-JP" dirty="0" err="1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cosine_similarity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, </a:t>
            </a:r>
            <a:r>
              <a:rPr lang="en-US" altLang="ja-JP" dirty="0" err="1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kld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, </a:t>
            </a:r>
            <a:r>
              <a:rPr lang="en-US" altLang="ja-JP" dirty="0" err="1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kullback_leibler_divergence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, </a:t>
            </a:r>
            <a:r>
              <a:rPr lang="en-US" altLang="ja-JP" dirty="0" err="1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mae</a:t>
            </a:r>
            <a:r>
              <a:rPr lang="en-US" altLang="ja-JP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 </a:t>
            </a:r>
            <a:r>
              <a:rPr lang="ja-JP" altLang="en-US" dirty="0">
                <a:solidFill>
                  <a:prstClr val="black"/>
                </a:solidFill>
                <a:latin typeface="メイリオ" panose="020B0604030504040204" pitchFamily="50" charset="-128"/>
                <a:cs typeface="+mn-cs"/>
              </a:rPr>
              <a:t>など</a:t>
            </a:r>
            <a:endParaRPr lang="en-US" altLang="ja-JP" dirty="0">
              <a:solidFill>
                <a:prstClr val="black"/>
              </a:solidFill>
              <a:latin typeface="メイリオ" panose="020B0604030504040204" pitchFamily="50" charset="-128"/>
              <a:cs typeface="+mn-cs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4809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7F30CF-7E10-4076-B596-043CB1E58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ニューラルネットワーク作成のプログラム例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0410FFC-E41D-470A-AC17-ADDB250AD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7E9491E-FECD-4EEB-B68E-2F6D388B04AA}"/>
              </a:ext>
            </a:extLst>
          </p:cNvPr>
          <p:cNvSpPr/>
          <p:nvPr/>
        </p:nvSpPr>
        <p:spPr>
          <a:xfrm>
            <a:off x="321844" y="968458"/>
            <a:ext cx="8822155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import 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tensorflow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as 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from 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tensorflow.keras.models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import Sequential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from 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tensorflow.keras.layers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import Dense, Activation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m = 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tf.keras.models.</a:t>
            </a:r>
            <a:r>
              <a:rPr kumimoji="0" lang="en-US" altLang="ja-JP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Sequential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([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   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tf.keras.layers.Flatten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(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input_shape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=(</a:t>
            </a:r>
            <a:r>
              <a:rPr kumimoji="0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28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, </a:t>
            </a:r>
            <a:r>
              <a:rPr kumimoji="0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28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, 1)),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   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tf.keras.layers.Dense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(units=</a:t>
            </a:r>
            <a:r>
              <a:rPr kumimoji="0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64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, activation=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tf.nn.</a:t>
            </a:r>
            <a:r>
              <a:rPr kumimoji="0" lang="en-US" altLang="ja-JP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relu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),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   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tf.keras.layers.Dense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(units=</a:t>
            </a:r>
            <a:r>
              <a:rPr kumimoji="0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10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, activation=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tf.nn.</a:t>
            </a:r>
            <a:r>
              <a:rPr kumimoji="0" lang="en-US" altLang="ja-JP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softmax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m.compile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(loss=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tf.keras.losses.</a:t>
            </a:r>
            <a:r>
              <a:rPr kumimoji="0" lang="en-US" altLang="ja-JP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sparse_categorical_crossentropy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0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          </a:t>
            </a:r>
            <a:r>
              <a:rPr lang="it-IT" altLang="ja-JP" sz="20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metrics=['sparse_categorical_crossentropy', 'accuracy’],</a:t>
            </a: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         optimizer=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tf.keras.optimizers.</a:t>
            </a:r>
            <a:r>
              <a:rPr kumimoji="0" lang="en-US" altLang="ja-JP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Adam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(</a:t>
            </a:r>
            <a:r>
              <a:rPr kumimoji="0" lang="en-US" altLang="ja-JP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learning_rate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=0.001))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誤差の算出法（損失関数）は </a:t>
            </a:r>
            <a:r>
              <a:rPr kumimoji="1" lang="en-US" altLang="ja-JP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sparse_categorical_crossentropy</a:t>
            </a: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最適化手法は </a:t>
            </a: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Adam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A574D14-0C32-4563-883D-093745F2AD80}"/>
              </a:ext>
            </a:extLst>
          </p:cNvPr>
          <p:cNvSpPr/>
          <p:nvPr/>
        </p:nvSpPr>
        <p:spPr>
          <a:xfrm>
            <a:off x="202131" y="3983696"/>
            <a:ext cx="8740340" cy="10853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右中かっこ 5">
            <a:extLst>
              <a:ext uri="{FF2B5EF4-FFF2-40B4-BE49-F238E27FC236}">
                <a16:creationId xmlns:a16="http://schemas.microsoft.com/office/drawing/2014/main" id="{1CDAFAF9-F8A7-4762-80BC-48D633BA9A05}"/>
              </a:ext>
            </a:extLst>
          </p:cNvPr>
          <p:cNvSpPr/>
          <p:nvPr/>
        </p:nvSpPr>
        <p:spPr>
          <a:xfrm>
            <a:off x="6885071" y="1143000"/>
            <a:ext cx="193365" cy="240846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3B4DC7-724E-4FB9-B048-4EEA15A3A15D}"/>
              </a:ext>
            </a:extLst>
          </p:cNvPr>
          <p:cNvSpPr txBox="1"/>
          <p:nvPr/>
        </p:nvSpPr>
        <p:spPr>
          <a:xfrm>
            <a:off x="7180188" y="1885567"/>
            <a:ext cx="20313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先ほどと</a:t>
            </a:r>
            <a:endParaRPr kumimoji="1" lang="en-US" altLang="ja-JP" dirty="0"/>
          </a:p>
          <a:p>
            <a:r>
              <a:rPr kumimoji="1" lang="ja-JP" altLang="en-US" dirty="0"/>
              <a:t>同じプログラムを</a:t>
            </a:r>
            <a:endParaRPr kumimoji="1" lang="en-US" altLang="ja-JP" dirty="0"/>
          </a:p>
          <a:p>
            <a:r>
              <a:rPr kumimoji="1" lang="ja-JP" altLang="en-US" dirty="0"/>
              <a:t>参考のため掲載</a:t>
            </a:r>
          </a:p>
        </p:txBody>
      </p:sp>
    </p:spTree>
    <p:extLst>
      <p:ext uri="{BB962C8B-B14F-4D97-AF65-F5344CB8AC3E}">
        <p14:creationId xmlns:p14="http://schemas.microsoft.com/office/powerpoint/2010/main" val="1684347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65DB2-0E06-4461-9351-492F31716A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734251"/>
          </a:xfrm>
        </p:spPr>
        <p:txBody>
          <a:bodyPr/>
          <a:lstStyle/>
          <a:p>
            <a:r>
              <a:rPr lang="en-US" altLang="ja-JP" dirty="0"/>
              <a:t>13-2 </a:t>
            </a:r>
            <a:r>
              <a:rPr lang="ja-JP" altLang="en-US" dirty="0"/>
              <a:t>ニューラルネットワークを用いた分類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B18FAE-331A-4B6A-9408-F015AB242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字幕 5">
            <a:extLst>
              <a:ext uri="{FF2B5EF4-FFF2-40B4-BE49-F238E27FC236}">
                <a16:creationId xmlns:a16="http://schemas.microsoft.com/office/drawing/2014/main" id="{4C77BE5D-1D0C-4452-8F98-1E13943E00A2}"/>
              </a:ext>
            </a:extLst>
          </p:cNvPr>
          <p:cNvSpPr txBox="1">
            <a:spLocks/>
          </p:cNvSpPr>
          <p:nvPr/>
        </p:nvSpPr>
        <p:spPr>
          <a:xfrm>
            <a:off x="1143000" y="2954620"/>
            <a:ext cx="6858000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（情報システム工学特論）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URL: https://www.kkaneko.jp/a/cs/index.html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214B82-0171-4702-ABFC-11329ED67513}"/>
              </a:ext>
            </a:extLst>
          </p:cNvPr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>
            <a:extLst>
              <a:ext uri="{FF2B5EF4-FFF2-40B4-BE49-F238E27FC236}">
                <a16:creationId xmlns:a16="http://schemas.microsoft.com/office/drawing/2014/main" id="{AC80BCC8-ADD2-43B4-884A-1F9C50444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図 7" descr="メガネをかけた男性&#10;&#10;自動的に生成された説明">
            <a:extLst>
              <a:ext uri="{FF2B5EF4-FFF2-40B4-BE49-F238E27FC236}">
                <a16:creationId xmlns:a16="http://schemas.microsoft.com/office/drawing/2014/main" id="{34D0CB19-01A8-4246-B87F-EBA9DF3339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5800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23AF64C-86D8-4CCB-9618-FD59C21EA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7C010AC7-ABEB-4C54-B2E2-5EBE601954F9}"/>
              </a:ext>
            </a:extLst>
          </p:cNvPr>
          <p:cNvSpPr txBox="1">
            <a:spLocks/>
          </p:cNvSpPr>
          <p:nvPr/>
        </p:nvSpPr>
        <p:spPr>
          <a:xfrm>
            <a:off x="2685734" y="3086131"/>
            <a:ext cx="5702300" cy="685738"/>
          </a:xfrm>
          <a:prstGeom prst="rect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実行により、何か表示されるということはない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2BD9B00-DD29-4D55-BA4A-CB91CE8F5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889" y="1387541"/>
            <a:ext cx="8774690" cy="1274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3770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65DB2-0E06-4461-9351-492F31716A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734251"/>
          </a:xfrm>
        </p:spPr>
        <p:txBody>
          <a:bodyPr/>
          <a:lstStyle/>
          <a:p>
            <a:r>
              <a:rPr lang="en-US" altLang="ja-JP" dirty="0"/>
              <a:t>13-6 </a:t>
            </a:r>
            <a:r>
              <a:rPr lang="ja-JP" altLang="en-US" dirty="0"/>
              <a:t>学習の実行，検証を行うプログラム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B18FAE-331A-4B6A-9408-F015AB242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字幕 5">
            <a:extLst>
              <a:ext uri="{FF2B5EF4-FFF2-40B4-BE49-F238E27FC236}">
                <a16:creationId xmlns:a16="http://schemas.microsoft.com/office/drawing/2014/main" id="{4C77BE5D-1D0C-4452-8F98-1E13943E00A2}"/>
              </a:ext>
            </a:extLst>
          </p:cNvPr>
          <p:cNvSpPr txBox="1">
            <a:spLocks/>
          </p:cNvSpPr>
          <p:nvPr/>
        </p:nvSpPr>
        <p:spPr>
          <a:xfrm>
            <a:off x="1143000" y="2954620"/>
            <a:ext cx="6858000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（情報システム工学特論）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URL: https://www.kkaneko.jp/a/cs/index.html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214B82-0171-4702-ABFC-11329ED67513}"/>
              </a:ext>
            </a:extLst>
          </p:cNvPr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>
            <a:extLst>
              <a:ext uri="{FF2B5EF4-FFF2-40B4-BE49-F238E27FC236}">
                <a16:creationId xmlns:a16="http://schemas.microsoft.com/office/drawing/2014/main" id="{AC80BCC8-ADD2-43B4-884A-1F9C50444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図 7" descr="メガネをかけた男性&#10;&#10;自動的に生成された説明">
            <a:extLst>
              <a:ext uri="{FF2B5EF4-FFF2-40B4-BE49-F238E27FC236}">
                <a16:creationId xmlns:a16="http://schemas.microsoft.com/office/drawing/2014/main" id="{34D0CB19-01A8-4246-B87F-EBA9DF3339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253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AA9E3E-E1C7-4278-9146-B3EF4769B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78233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/>
              <a:t>大量のデータがある場合には、教師データと</a:t>
            </a:r>
            <a:br>
              <a:rPr kumimoji="1" lang="en-US" altLang="ja-JP" dirty="0"/>
            </a:br>
            <a:r>
              <a:rPr kumimoji="1" lang="ja-JP" altLang="en-US" dirty="0"/>
              <a:t>検証用データに振り分けることができる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3123A6-DFB3-4F0B-9FD8-2307E234D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1920853"/>
            <a:ext cx="8461208" cy="49371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kumimoji="1" lang="ja-JP" altLang="en-US" dirty="0"/>
              <a:t>例えば</a:t>
            </a:r>
            <a:r>
              <a:rPr lang="ja-JP" altLang="en-US" dirty="0"/>
              <a:t>，</a:t>
            </a:r>
            <a:r>
              <a:rPr lang="en-US" altLang="ja-JP" b="1" dirty="0">
                <a:solidFill>
                  <a:srgbClr val="C00000"/>
                </a:solidFill>
              </a:rPr>
              <a:t>7</a:t>
            </a:r>
            <a:r>
              <a:rPr kumimoji="1" lang="en-US" altLang="ja-JP" b="1" dirty="0">
                <a:solidFill>
                  <a:srgbClr val="C00000"/>
                </a:solidFill>
              </a:rPr>
              <a:t>0000</a:t>
            </a:r>
            <a:r>
              <a:rPr kumimoji="1" lang="en-US" altLang="ja-JP" dirty="0"/>
              <a:t> </a:t>
            </a:r>
            <a:r>
              <a:rPr kumimoji="1" lang="ja-JP" altLang="en-US" dirty="0"/>
              <a:t>枚の画像データを準備できる場合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うち </a:t>
            </a:r>
            <a:r>
              <a:rPr lang="en-US" altLang="ja-JP" b="1" dirty="0">
                <a:solidFill>
                  <a:srgbClr val="C00000"/>
                </a:solidFill>
              </a:rPr>
              <a:t>6</a:t>
            </a:r>
            <a:r>
              <a:rPr kumimoji="1" lang="en-US" altLang="ja-JP" b="1" dirty="0">
                <a:solidFill>
                  <a:srgbClr val="C00000"/>
                </a:solidFill>
              </a:rPr>
              <a:t>0000</a:t>
            </a:r>
            <a:r>
              <a:rPr kumimoji="1" lang="ja-JP" altLang="en-US" dirty="0"/>
              <a:t>枚 → </a:t>
            </a:r>
            <a:r>
              <a:rPr kumimoji="1" lang="ja-JP" altLang="en-US" b="1" dirty="0">
                <a:solidFill>
                  <a:srgbClr val="C00000"/>
                </a:solidFill>
              </a:rPr>
              <a:t>教師データ</a:t>
            </a:r>
            <a:r>
              <a:rPr kumimoji="1" lang="ja-JP" altLang="en-US" dirty="0"/>
              <a:t>として使用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</a:t>
            </a:r>
            <a:r>
              <a:rPr lang="ja-JP" altLang="en-US" dirty="0"/>
              <a:t>うち </a:t>
            </a:r>
            <a:r>
              <a:rPr lang="en-US" altLang="ja-JP" b="1" dirty="0">
                <a:solidFill>
                  <a:srgbClr val="C00000"/>
                </a:solidFill>
              </a:rPr>
              <a:t>10000</a:t>
            </a:r>
            <a:r>
              <a:rPr lang="ja-JP" altLang="en-US" dirty="0"/>
              <a:t>枚 → </a:t>
            </a:r>
            <a:r>
              <a:rPr lang="ja-JP" altLang="en-US" b="1" u="sng" dirty="0"/>
              <a:t>検証で使用</a:t>
            </a:r>
            <a:endParaRPr lang="en-US" altLang="ja-JP" b="1" u="sng" dirty="0"/>
          </a:p>
          <a:p>
            <a:pPr marL="0" indent="0">
              <a:buNone/>
            </a:pPr>
            <a:endParaRPr kumimoji="1" lang="en-US" altLang="ja-JP" b="1" u="sng" dirty="0"/>
          </a:p>
          <a:p>
            <a:pPr marL="0" indent="0">
              <a:buNone/>
            </a:pPr>
            <a:r>
              <a:rPr lang="ja-JP" altLang="en-US" dirty="0"/>
              <a:t>のように考えることができる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b="1" u="sng" dirty="0"/>
          </a:p>
          <a:p>
            <a:pPr marL="0" indent="0">
              <a:buNone/>
            </a:pPr>
            <a:r>
              <a:rPr kumimoji="1" lang="en-US" altLang="ja-JP" b="1" u="sng" dirty="0"/>
              <a:t>※ </a:t>
            </a:r>
            <a:r>
              <a:rPr kumimoji="1" lang="ja-JP" altLang="en-US" b="1" u="sng" dirty="0"/>
              <a:t>教師データと検証用データは別々であることが重要．</a:t>
            </a:r>
            <a:r>
              <a:rPr lang="en-US" altLang="ja-JP" dirty="0"/>
              <a:t>60000 </a:t>
            </a:r>
            <a:r>
              <a:rPr lang="ja-JP" altLang="en-US" dirty="0"/>
              <a:t>や </a:t>
            </a:r>
            <a:r>
              <a:rPr lang="en-US" altLang="ja-JP" dirty="0"/>
              <a:t>10000 </a:t>
            </a:r>
            <a:r>
              <a:rPr lang="ja-JP" altLang="en-US" dirty="0"/>
              <a:t>のような枚数は，自由に決めることができるもの．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95B202-B3D3-4347-B59D-9A2D96034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57773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563DD9-13BC-4ECF-908B-4B1D63E58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教師データの例</a:t>
            </a:r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DF0A30E0-F8E5-424A-9086-9D4D4EA28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6392035-C4B2-41D8-A26D-EF36B47C622B}"/>
              </a:ext>
            </a:extLst>
          </p:cNvPr>
          <p:cNvSpPr txBox="1"/>
          <p:nvPr/>
        </p:nvSpPr>
        <p:spPr>
          <a:xfrm>
            <a:off x="1598571" y="5200089"/>
            <a:ext cx="20313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画像 </a:t>
            </a:r>
            <a:r>
              <a:rPr kumimoji="1" lang="en-US" altLang="ja-JP" sz="24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60000</a:t>
            </a: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枚</a:t>
            </a:r>
            <a:endParaRPr kumimoji="1" lang="en-US" altLang="ja-JP" sz="2400" dirty="0">
              <a:solidFill>
                <a:prstClr val="black"/>
              </a:solidFill>
              <a:latin typeface="Calibri" panose="020F0502020204030204"/>
              <a:ea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（うち一部）</a:t>
            </a: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CD22E4A8-6E7E-4D76-8EA6-BDEC2A770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280" y="1196246"/>
            <a:ext cx="3868479" cy="3703013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1FBBC7D-0E45-45FB-8682-2137BD6CB580}"/>
              </a:ext>
            </a:extLst>
          </p:cNvPr>
          <p:cNvSpPr txBox="1"/>
          <p:nvPr/>
        </p:nvSpPr>
        <p:spPr>
          <a:xfrm>
            <a:off x="6168967" y="5200089"/>
            <a:ext cx="20313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正解 </a:t>
            </a:r>
            <a:r>
              <a:rPr kumimoji="1" lang="en-US" altLang="ja-JP" sz="24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60000</a:t>
            </a: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個</a:t>
            </a:r>
            <a:endParaRPr kumimoji="1" lang="en-US" altLang="ja-JP" sz="2400" dirty="0">
              <a:solidFill>
                <a:prstClr val="black"/>
              </a:solidFill>
              <a:latin typeface="Calibri" panose="020F0502020204030204"/>
              <a:ea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（うち一部）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4BFD278-6E19-4F8D-A66D-6DFE5B25C775}"/>
              </a:ext>
            </a:extLst>
          </p:cNvPr>
          <p:cNvSpPr txBox="1"/>
          <p:nvPr/>
        </p:nvSpPr>
        <p:spPr>
          <a:xfrm>
            <a:off x="6222282" y="1770479"/>
            <a:ext cx="169148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4 1 0 7 8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1 2 7 1 6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6 4 7 7 3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3 7 9 9 1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0 6 6 9 9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03124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1F368A-6259-419F-8872-898C1FB51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ニューラルネットワークの学習のプログラム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267AEC3-DF6D-4879-9BA6-D245A3AB9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5842ED5-3C1E-486D-A1B5-1A98BA2C228E}"/>
              </a:ext>
            </a:extLst>
          </p:cNvPr>
          <p:cNvSpPr/>
          <p:nvPr/>
        </p:nvSpPr>
        <p:spPr>
          <a:xfrm>
            <a:off x="108284" y="1951672"/>
            <a:ext cx="892743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EPOCHS = 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history = </a:t>
            </a:r>
            <a:r>
              <a:rPr kumimoji="0" lang="en-US" altLang="ja-JP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m.fit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</a:t>
            </a:r>
            <a:r>
              <a:rPr kumimoji="0" lang="en-US" altLang="ja-JP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ds_train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[0], </a:t>
            </a:r>
            <a:r>
              <a:rPr kumimoji="0" lang="en-US" altLang="ja-JP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ds_train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[1]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                   epochs=EPOCHS,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                   </a:t>
            </a:r>
            <a:r>
              <a:rPr kumimoji="0" lang="en-US" altLang="ja-JP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validation_data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=(</a:t>
            </a:r>
            <a:r>
              <a:rPr kumimoji="0" lang="en-US" altLang="ja-JP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ds_test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[0], </a:t>
            </a:r>
            <a:r>
              <a:rPr kumimoji="0" lang="en-US" altLang="ja-JP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ds_test</a:t>
            </a:r>
            <a:r>
              <a: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[1]</a:t>
            </a: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),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                   verbose=1)</a:t>
            </a:r>
            <a:endParaRPr kumimoji="0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D44E3C-C9B1-4DFC-8DCD-A2BF1B086CD5}"/>
              </a:ext>
            </a:extLst>
          </p:cNvPr>
          <p:cNvSpPr txBox="1"/>
          <p:nvPr/>
        </p:nvSpPr>
        <p:spPr>
          <a:xfrm>
            <a:off x="3049086" y="1142357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教師データ</a:t>
            </a: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の指定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1C12DC4-195A-4295-A864-D8E365DA8466}"/>
              </a:ext>
            </a:extLst>
          </p:cNvPr>
          <p:cNvSpPr txBox="1"/>
          <p:nvPr/>
        </p:nvSpPr>
        <p:spPr>
          <a:xfrm>
            <a:off x="5400396" y="1858234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学習の実行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7BA625-D7C8-47B1-85C8-129E1E09B599}"/>
              </a:ext>
            </a:extLst>
          </p:cNvPr>
          <p:cNvSpPr txBox="1"/>
          <p:nvPr/>
        </p:nvSpPr>
        <p:spPr>
          <a:xfrm>
            <a:off x="5415478" y="2245833"/>
            <a:ext cx="3026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学習を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0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回繰り返す</a:t>
            </a:r>
          </a:p>
        </p:txBody>
      </p:sp>
      <p:sp>
        <p:nvSpPr>
          <p:cNvPr id="9" name="右中かっこ 8">
            <a:extLst>
              <a:ext uri="{FF2B5EF4-FFF2-40B4-BE49-F238E27FC236}">
                <a16:creationId xmlns:a16="http://schemas.microsoft.com/office/drawing/2014/main" id="{D9207D64-4035-4A71-945D-AAEAAA04D0AD}"/>
              </a:ext>
            </a:extLst>
          </p:cNvPr>
          <p:cNvSpPr/>
          <p:nvPr/>
        </p:nvSpPr>
        <p:spPr>
          <a:xfrm>
            <a:off x="5211618" y="2110788"/>
            <a:ext cx="188778" cy="12703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D0ECC30B-A26C-4BAC-8291-2A94CD2D4744}"/>
              </a:ext>
            </a:extLst>
          </p:cNvPr>
          <p:cNvCxnSpPr>
            <a:cxnSpLocks/>
          </p:cNvCxnSpPr>
          <p:nvPr/>
        </p:nvCxnSpPr>
        <p:spPr>
          <a:xfrm flipH="1">
            <a:off x="3009900" y="1614764"/>
            <a:ext cx="387350" cy="5696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1485B3C-2635-4016-97EE-94ECB74C728D}"/>
              </a:ext>
            </a:extLst>
          </p:cNvPr>
          <p:cNvSpPr txBox="1"/>
          <p:nvPr/>
        </p:nvSpPr>
        <p:spPr>
          <a:xfrm>
            <a:off x="3397358" y="4371654"/>
            <a:ext cx="48013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検証用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データを</a:t>
            </a:r>
            <a:r>
              <a:rPr kumimoji="1" lang="ja-JP" altLang="en-US" sz="24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指定することで，</a:t>
            </a:r>
            <a:endParaRPr kumimoji="1" lang="en-US" altLang="ja-JP" sz="2400" dirty="0">
              <a:solidFill>
                <a:prstClr val="black"/>
              </a:solidFill>
              <a:latin typeface="Calibri" panose="020F0502020204030204"/>
              <a:ea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検証も行われる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71F28F32-CC4D-4E44-AE36-1C589BCE3A92}"/>
              </a:ext>
            </a:extLst>
          </p:cNvPr>
          <p:cNvCxnSpPr>
            <a:cxnSpLocks/>
          </p:cNvCxnSpPr>
          <p:nvPr/>
        </p:nvCxnSpPr>
        <p:spPr>
          <a:xfrm flipH="1" flipV="1">
            <a:off x="3488069" y="3277134"/>
            <a:ext cx="283831" cy="932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4634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19CCACE8-AA4C-45C8-B1B3-D82DE6831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2996733-DCED-4F9B-8070-EA388B58F7D4}"/>
              </a:ext>
            </a:extLst>
          </p:cNvPr>
          <p:cNvSpPr txBox="1"/>
          <p:nvPr/>
        </p:nvSpPr>
        <p:spPr>
          <a:xfrm>
            <a:off x="1315654" y="5875865"/>
            <a:ext cx="68237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ニューラルネットワークの学習，検証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2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0 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のようにある通り，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学習が 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20 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回繰り返されている．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学習のたびに検証を実施．繰り返し学習の間、誤差は減少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C45C854-C89E-467B-8351-5CBFA9E1D6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249" y="916462"/>
            <a:ext cx="8891501" cy="441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7420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20B56F-A628-4EBC-91E4-3E6E66D20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結合の重みの表示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E36ECF5-A645-4F9C-A67A-1E91D8D48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CBE5D564-AC5A-49A0-BED1-5DD4C1B21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716" y="1735349"/>
            <a:ext cx="4008855" cy="569797"/>
          </a:xfrm>
        </p:spPr>
        <p:txBody>
          <a:bodyPr/>
          <a:lstStyle/>
          <a:p>
            <a:pPr marL="0" indent="0">
              <a:buNone/>
            </a:pPr>
            <a:r>
              <a:rPr kumimoji="1" lang="en-US" altLang="ja-JP" dirty="0" err="1"/>
              <a:t>m.get_weights</a:t>
            </a:r>
            <a:r>
              <a:rPr kumimoji="1" lang="en-US" altLang="ja-JP" dirty="0"/>
              <a:t>()[2]</a:t>
            </a:r>
            <a:endParaRPr kumimoji="1" lang="ja-JP" altLang="en-US" dirty="0"/>
          </a:p>
        </p:txBody>
      </p:sp>
      <p:sp>
        <p:nvSpPr>
          <p:cNvPr id="12" name="コンテンツ プレースホルダー 2">
            <a:extLst>
              <a:ext uri="{FF2B5EF4-FFF2-40B4-BE49-F238E27FC236}">
                <a16:creationId xmlns:a16="http://schemas.microsoft.com/office/drawing/2014/main" id="{C0E2C477-E215-4EDC-8957-C9537A736D2A}"/>
              </a:ext>
            </a:extLst>
          </p:cNvPr>
          <p:cNvSpPr txBox="1">
            <a:spLocks/>
          </p:cNvSpPr>
          <p:nvPr/>
        </p:nvSpPr>
        <p:spPr>
          <a:xfrm>
            <a:off x="321845" y="2649845"/>
            <a:ext cx="4008855" cy="569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実行結果</a:t>
            </a: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C54427B4-19FC-46B4-A83B-27733373FEB9}"/>
              </a:ext>
            </a:extLst>
          </p:cNvPr>
          <p:cNvSpPr txBox="1">
            <a:spLocks/>
          </p:cNvSpPr>
          <p:nvPr/>
        </p:nvSpPr>
        <p:spPr>
          <a:xfrm>
            <a:off x="321845" y="982989"/>
            <a:ext cx="4008855" cy="569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プログラム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493D0F7-ADA7-4CD7-AFE2-603A661B0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6104" y="484637"/>
            <a:ext cx="2523963" cy="318848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0298574-BA0C-4C34-A637-D49EC308D1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716" y="3219642"/>
            <a:ext cx="3737546" cy="3531586"/>
          </a:xfrm>
          <a:prstGeom prst="rect">
            <a:avLst/>
          </a:prstGeom>
        </p:spPr>
      </p:pic>
      <p:sp>
        <p:nvSpPr>
          <p:cNvPr id="39" name="コンテンツ プレースホルダー 2">
            <a:extLst>
              <a:ext uri="{FF2B5EF4-FFF2-40B4-BE49-F238E27FC236}">
                <a16:creationId xmlns:a16="http://schemas.microsoft.com/office/drawing/2014/main" id="{F7E00302-263A-4575-A348-4B792F6D0497}"/>
              </a:ext>
            </a:extLst>
          </p:cNvPr>
          <p:cNvSpPr txBox="1">
            <a:spLocks/>
          </p:cNvSpPr>
          <p:nvPr/>
        </p:nvSpPr>
        <p:spPr>
          <a:xfrm>
            <a:off x="4951063" y="3982730"/>
            <a:ext cx="3922561" cy="143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学習により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ja-JP" altLang="en-US" dirty="0">
                <a:solidFill>
                  <a:prstClr val="black"/>
                </a:solidFill>
              </a:rPr>
              <a:t>結合の重みが変化する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939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F3E0B45-21FE-4BB3-A4FA-FE419B943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37</a:t>
            </a:fld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2730479-7C05-4C03-ABFD-34A4134FDA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4699"/>
            <a:ext cx="8935835" cy="5581651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2F8FEC6-E0F3-41B5-9AFF-A63BA6F53E46}"/>
              </a:ext>
            </a:extLst>
          </p:cNvPr>
          <p:cNvSpPr txBox="1"/>
          <p:nvPr/>
        </p:nvSpPr>
        <p:spPr>
          <a:xfrm>
            <a:off x="4997374" y="3733799"/>
            <a:ext cx="3775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検証用データでの誤差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68975E0-E3FB-405E-A72D-D201F6CE4075}"/>
              </a:ext>
            </a:extLst>
          </p:cNvPr>
          <p:cNvSpPr txBox="1"/>
          <p:nvPr/>
        </p:nvSpPr>
        <p:spPr>
          <a:xfrm>
            <a:off x="5321300" y="5105400"/>
            <a:ext cx="3416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/>
              <a:t>教師データでの誤差</a:t>
            </a:r>
          </a:p>
        </p:txBody>
      </p:sp>
    </p:spTree>
    <p:extLst>
      <p:ext uri="{BB962C8B-B14F-4D97-AF65-F5344CB8AC3E}">
        <p14:creationId xmlns:p14="http://schemas.microsoft.com/office/powerpoint/2010/main" val="33148455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65DB2-0E06-4461-9351-492F31716A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1734251"/>
          </a:xfrm>
        </p:spPr>
        <p:txBody>
          <a:bodyPr/>
          <a:lstStyle/>
          <a:p>
            <a:r>
              <a:rPr lang="en-US" altLang="ja-JP" dirty="0"/>
              <a:t>13-7 </a:t>
            </a:r>
            <a:r>
              <a:rPr lang="ja-JP" altLang="en-US" dirty="0"/>
              <a:t>ニューラルネットワークを用いた分類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B18FAE-331A-4B6A-9408-F015AB242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字幕 5">
            <a:extLst>
              <a:ext uri="{FF2B5EF4-FFF2-40B4-BE49-F238E27FC236}">
                <a16:creationId xmlns:a16="http://schemas.microsoft.com/office/drawing/2014/main" id="{4C77BE5D-1D0C-4452-8F98-1E13943E00A2}"/>
              </a:ext>
            </a:extLst>
          </p:cNvPr>
          <p:cNvSpPr txBox="1">
            <a:spLocks/>
          </p:cNvSpPr>
          <p:nvPr/>
        </p:nvSpPr>
        <p:spPr>
          <a:xfrm>
            <a:off x="1143000" y="2954620"/>
            <a:ext cx="6858000" cy="16557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（情報システム工学特論）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URL: https://www.kkaneko.jp/a/cs/index.html</a:t>
            </a: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3214B82-0171-4702-ABFC-11329ED67513}"/>
              </a:ext>
            </a:extLst>
          </p:cNvPr>
          <p:cNvSpPr/>
          <p:nvPr/>
        </p:nvSpPr>
        <p:spPr>
          <a:xfrm>
            <a:off x="3875482" y="4869762"/>
            <a:ext cx="1415772" cy="461665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t>金子邦彦</a:t>
            </a:r>
          </a:p>
        </p:txBody>
      </p:sp>
      <p:pic>
        <p:nvPicPr>
          <p:cNvPr id="7" name="Picture 2" descr="https://mirrors.creativecommons.org/presskit/buttons/88x31/png/by-nc-sa.eu.png">
            <a:extLst>
              <a:ext uri="{FF2B5EF4-FFF2-40B4-BE49-F238E27FC236}">
                <a16:creationId xmlns:a16="http://schemas.microsoft.com/office/drawing/2014/main" id="{AC80BCC8-ADD2-43B4-884A-1F9C50444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780" y="6105526"/>
            <a:ext cx="1433790" cy="50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図 7" descr="メガネをかけた男性&#10;&#10;自動的に生成された説明">
            <a:extLst>
              <a:ext uri="{FF2B5EF4-FFF2-40B4-BE49-F238E27FC236}">
                <a16:creationId xmlns:a16="http://schemas.microsoft.com/office/drawing/2014/main" id="{34D0CB19-01A8-4246-B87F-EBA9DF3339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9428" y="4610382"/>
            <a:ext cx="710957" cy="937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0673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ADFF95-0550-4A7B-8FB6-385543734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ニューラルネットワークによる分類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7A0DB00-7CD3-4651-BCCB-B11590A2E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27EC4B7-CC5B-4334-B3C3-585342181599}"/>
              </a:ext>
            </a:extLst>
          </p:cNvPr>
          <p:cNvSpPr txBox="1"/>
          <p:nvPr/>
        </p:nvSpPr>
        <p:spPr>
          <a:xfrm>
            <a:off x="199296" y="1246487"/>
            <a:ext cx="19800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入力 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多数の画像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A9A40B-6AC8-48F0-85D1-7F2EBC5F191F}"/>
              </a:ext>
            </a:extLst>
          </p:cNvPr>
          <p:cNvSpPr/>
          <p:nvPr/>
        </p:nvSpPr>
        <p:spPr>
          <a:xfrm>
            <a:off x="1334122" y="3429000"/>
            <a:ext cx="3549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m</a:t>
            </a:r>
            <a:r>
              <a:rPr kumimoji="0" lang="en-US" altLang="ja-JP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.predict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( </a:t>
            </a:r>
            <a:r>
              <a:rPr lang="en-US" altLang="ja-JP" sz="2800" dirty="0" err="1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ds_test</a:t>
            </a:r>
            <a:r>
              <a:rPr lang="en-US" altLang="ja-JP" sz="28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[0]</a:t>
            </a:r>
            <a:r>
              <a:rPr kumimoji="0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 )</a:t>
            </a:r>
            <a:endParaRPr kumimoji="0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3921807-07B6-490A-A86F-02CDF028E0D5}"/>
              </a:ext>
            </a:extLst>
          </p:cNvPr>
          <p:cNvSpPr txBox="1"/>
          <p:nvPr/>
        </p:nvSpPr>
        <p:spPr>
          <a:xfrm>
            <a:off x="697029" y="2837866"/>
            <a:ext cx="66479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上の入力について分類を行うプログラム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1D02F5F-BC79-47CC-9190-E0BD0BFA72E7}"/>
              </a:ext>
            </a:extLst>
          </p:cNvPr>
          <p:cNvSpPr txBox="1"/>
          <p:nvPr/>
        </p:nvSpPr>
        <p:spPr>
          <a:xfrm>
            <a:off x="697029" y="4174482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実行結果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3558BFF-D62C-4F83-A574-5B915B5965AD}"/>
              </a:ext>
            </a:extLst>
          </p:cNvPr>
          <p:cNvSpPr txBox="1"/>
          <p:nvPr/>
        </p:nvSpPr>
        <p:spPr>
          <a:xfrm>
            <a:off x="5728928" y="4737248"/>
            <a:ext cx="300595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最終層の</a:t>
            </a:r>
            <a:r>
              <a:rPr kumimoji="1" lang="ja-JP" altLang="en-US" sz="2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１０個の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ニューロンの活性度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（入力の画像の枚数分）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→　活性度の最も高い</a:t>
            </a:r>
            <a:endParaRPr kumimoji="1" lang="en-US" altLang="ja-JP" sz="2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ニューロンが分類結果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2FB7228A-46C1-4807-9C02-7D202CE3B9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55" y="838132"/>
            <a:ext cx="1764686" cy="1804342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C08B0314-C7C5-45AD-9B01-F35F2FE8BF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5452" y="860416"/>
            <a:ext cx="1804342" cy="1791122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8ACFE89E-3F3A-48FF-8806-8819E7C01F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7765" y="855363"/>
            <a:ext cx="1751466" cy="1771295"/>
          </a:xfrm>
          <a:prstGeom prst="rect">
            <a:avLst/>
          </a:prstGeom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2D4EAC0-0B22-4753-81E0-2F74EF968087}"/>
              </a:ext>
            </a:extLst>
          </p:cNvPr>
          <p:cNvSpPr txBox="1"/>
          <p:nvPr/>
        </p:nvSpPr>
        <p:spPr>
          <a:xfrm>
            <a:off x="8074618" y="1551973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dirty="0">
                <a:solidFill>
                  <a:prstClr val="black"/>
                </a:solidFill>
                <a:latin typeface="Calibri" panose="020F0502020204030204"/>
                <a:ea typeface="メイリオ" panose="020B0604030504040204" pitchFamily="50" charset="-128"/>
              </a:rPr>
              <a:t>など</a:t>
            </a: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29" name="図 28">
            <a:extLst>
              <a:ext uri="{FF2B5EF4-FFF2-40B4-BE49-F238E27FC236}">
                <a16:creationId xmlns:a16="http://schemas.microsoft.com/office/drawing/2014/main" id="{03679638-FB13-4C3C-A1F6-C7CBDEE737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1578" y="4526765"/>
            <a:ext cx="4161942" cy="2331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964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ja-JP" altLang="en-US" dirty="0"/>
              <a:t>層が直列になっているニューラルネットワーク</a:t>
            </a:r>
            <a:endParaRPr kumimoji="1" lang="ja-JP" alt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068DC3F-737B-4507-9967-31F060DA4365}"/>
              </a:ext>
            </a:extLst>
          </p:cNvPr>
          <p:cNvSpPr/>
          <p:nvPr/>
        </p:nvSpPr>
        <p:spPr>
          <a:xfrm>
            <a:off x="1905493" y="2736954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496F9C3-DA84-4B5A-86A1-A7405FAE6FF0}"/>
              </a:ext>
            </a:extLst>
          </p:cNvPr>
          <p:cNvSpPr/>
          <p:nvPr/>
        </p:nvSpPr>
        <p:spPr>
          <a:xfrm>
            <a:off x="1905493" y="3614809"/>
            <a:ext cx="366361" cy="5927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1E2DD24-B62E-494F-B68B-40305F5447F1}"/>
              </a:ext>
            </a:extLst>
          </p:cNvPr>
          <p:cNvSpPr/>
          <p:nvPr/>
        </p:nvSpPr>
        <p:spPr>
          <a:xfrm>
            <a:off x="3698730" y="2736952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E981F53-9BA6-4503-8275-E2EAB7549276}"/>
              </a:ext>
            </a:extLst>
          </p:cNvPr>
          <p:cNvSpPr/>
          <p:nvPr/>
        </p:nvSpPr>
        <p:spPr>
          <a:xfrm>
            <a:off x="3698730" y="3506448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855295E-2784-4414-BEB7-7DF3D41C9C35}"/>
              </a:ext>
            </a:extLst>
          </p:cNvPr>
          <p:cNvSpPr/>
          <p:nvPr/>
        </p:nvSpPr>
        <p:spPr>
          <a:xfrm>
            <a:off x="3698730" y="4275944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21F5FEF-26E0-4F34-9340-FF499B577DD1}"/>
              </a:ext>
            </a:extLst>
          </p:cNvPr>
          <p:cNvSpPr/>
          <p:nvPr/>
        </p:nvSpPr>
        <p:spPr>
          <a:xfrm>
            <a:off x="3698730" y="5045440"/>
            <a:ext cx="366361" cy="592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589E2390-6F39-4389-ACD7-662C7487FB13}"/>
              </a:ext>
            </a:extLst>
          </p:cNvPr>
          <p:cNvCxnSpPr>
            <a:stCxn id="14" idx="3"/>
            <a:endCxn id="17" idx="1"/>
          </p:cNvCxnSpPr>
          <p:nvPr/>
        </p:nvCxnSpPr>
        <p:spPr>
          <a:xfrm flipV="1">
            <a:off x="2271854" y="3033335"/>
            <a:ext cx="1426876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75A1925E-E31B-4538-873D-E33A01352DD7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2271854" y="3033337"/>
            <a:ext cx="1440594" cy="841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4FF3482F-2CC0-4FA4-9D42-349709A93DFB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2271854" y="3033339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>
            <a:extLst>
              <a:ext uri="{FF2B5EF4-FFF2-40B4-BE49-F238E27FC236}">
                <a16:creationId xmlns:a16="http://schemas.microsoft.com/office/drawing/2014/main" id="{3242FE2F-7353-4C5A-9D80-E8AC1971059C}"/>
              </a:ext>
            </a:extLst>
          </p:cNvPr>
          <p:cNvCxnSpPr>
            <a:cxnSpLocks/>
          </p:cNvCxnSpPr>
          <p:nvPr/>
        </p:nvCxnSpPr>
        <p:spPr>
          <a:xfrm>
            <a:off x="2271854" y="3033341"/>
            <a:ext cx="1426876" cy="1538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矢印コネクタ 32">
            <a:extLst>
              <a:ext uri="{FF2B5EF4-FFF2-40B4-BE49-F238E27FC236}">
                <a16:creationId xmlns:a16="http://schemas.microsoft.com/office/drawing/2014/main" id="{E28BE466-F6A4-4213-9693-141C78C1A562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2271854" y="3033343"/>
            <a:ext cx="1426876" cy="2308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57321" y="630400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DDA1807D-5DDB-453F-A54E-0D5AC44BDEA1}"/>
              </a:ext>
            </a:extLst>
          </p:cNvPr>
          <p:cNvCxnSpPr>
            <a:cxnSpLocks/>
            <a:stCxn id="16" idx="3"/>
            <a:endCxn id="17" idx="1"/>
          </p:cNvCxnSpPr>
          <p:nvPr/>
        </p:nvCxnSpPr>
        <p:spPr>
          <a:xfrm flipV="1">
            <a:off x="2271854" y="3033335"/>
            <a:ext cx="1426876" cy="8778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599ED851-C4C5-4046-B886-3E368B6C5ADE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2271854" y="3802831"/>
            <a:ext cx="1426876" cy="10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FBEE6A29-C264-4907-A5B1-E141518289CC}"/>
              </a:ext>
            </a:extLst>
          </p:cNvPr>
          <p:cNvCxnSpPr>
            <a:cxnSpLocks/>
            <a:stCxn id="16" idx="3"/>
          </p:cNvCxnSpPr>
          <p:nvPr/>
        </p:nvCxnSpPr>
        <p:spPr>
          <a:xfrm>
            <a:off x="2271854" y="3911192"/>
            <a:ext cx="1426876" cy="6611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AE6611FF-47B6-4481-8852-E0378FACE3DD}"/>
              </a:ext>
            </a:extLst>
          </p:cNvPr>
          <p:cNvCxnSpPr>
            <a:cxnSpLocks/>
            <a:stCxn id="16" idx="3"/>
            <a:endCxn id="20" idx="1"/>
          </p:cNvCxnSpPr>
          <p:nvPr/>
        </p:nvCxnSpPr>
        <p:spPr>
          <a:xfrm>
            <a:off x="2271854" y="3911192"/>
            <a:ext cx="1426876" cy="14306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2FE1FD9B-53F9-4487-B540-0F1BC2F12AA9}"/>
              </a:ext>
            </a:extLst>
          </p:cNvPr>
          <p:cNvCxnSpPr>
            <a:cxnSpLocks/>
            <a:stCxn id="17" idx="3"/>
            <a:endCxn id="21" idx="1"/>
          </p:cNvCxnSpPr>
          <p:nvPr/>
        </p:nvCxnSpPr>
        <p:spPr>
          <a:xfrm flipV="1">
            <a:off x="4065091" y="3033333"/>
            <a:ext cx="2287913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F9C7D64-793C-484E-A90B-A375B69B95C0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043374"/>
            <a:ext cx="2287913" cy="776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C17C38D4-DCA8-4D6A-94BF-D90FFF07E746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65091" y="3033333"/>
            <a:ext cx="2287913" cy="730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矢印コネクタ 52">
            <a:extLst>
              <a:ext uri="{FF2B5EF4-FFF2-40B4-BE49-F238E27FC236}">
                <a16:creationId xmlns:a16="http://schemas.microsoft.com/office/drawing/2014/main" id="{FE555754-28A0-4556-8F0D-9D4E6989076C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65091" y="3753776"/>
            <a:ext cx="2287913" cy="66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矢印コネクタ 54">
            <a:extLst>
              <a:ext uri="{FF2B5EF4-FFF2-40B4-BE49-F238E27FC236}">
                <a16:creationId xmlns:a16="http://schemas.microsoft.com/office/drawing/2014/main" id="{A4C3E006-0BE0-4DD1-9D8B-1C5DE89934BB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53209" y="3033333"/>
            <a:ext cx="2299795" cy="15546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8873C4B6-3B8B-4FEC-B4D9-49C53C21B9DA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40300" y="3033333"/>
            <a:ext cx="2312704" cy="23332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1990018D-812F-47E3-B812-4AE895F80C4F}"/>
              </a:ext>
            </a:extLst>
          </p:cNvPr>
          <p:cNvCxnSpPr>
            <a:cxnSpLocks/>
            <a:stCxn id="19" idx="3"/>
            <a:endCxn id="22" idx="1"/>
          </p:cNvCxnSpPr>
          <p:nvPr/>
        </p:nvCxnSpPr>
        <p:spPr>
          <a:xfrm flipV="1">
            <a:off x="4065091" y="3820261"/>
            <a:ext cx="2287913" cy="752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AC46D09B-E8FC-45C1-A9A1-50A7CBFF21C2}"/>
              </a:ext>
            </a:extLst>
          </p:cNvPr>
          <p:cNvCxnSpPr>
            <a:cxnSpLocks/>
            <a:endCxn id="22" idx="1"/>
          </p:cNvCxnSpPr>
          <p:nvPr/>
        </p:nvCxnSpPr>
        <p:spPr>
          <a:xfrm flipV="1">
            <a:off x="4089882" y="3820261"/>
            <a:ext cx="2263122" cy="1538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5C328647-1DC0-4AC1-9578-A4D8148AD1F1}"/>
              </a:ext>
            </a:extLst>
          </p:cNvPr>
          <p:cNvSpPr txBox="1"/>
          <p:nvPr/>
        </p:nvSpPr>
        <p:spPr>
          <a:xfrm>
            <a:off x="1618951" y="221888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B9B72B9-0330-4DAE-B628-D61C69423CD9}"/>
              </a:ext>
            </a:extLst>
          </p:cNvPr>
          <p:cNvSpPr txBox="1"/>
          <p:nvPr/>
        </p:nvSpPr>
        <p:spPr>
          <a:xfrm>
            <a:off x="3399895" y="2222896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982186" y="2213950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65BE8905-C0F3-4ED8-903F-C7909A67A6FA}"/>
              </a:ext>
            </a:extLst>
          </p:cNvPr>
          <p:cNvSpPr txBox="1"/>
          <p:nvPr/>
        </p:nvSpPr>
        <p:spPr>
          <a:xfrm>
            <a:off x="2315969" y="2440562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48E5B34-EA1D-4537-A5CC-1FCBAF4F64B5}"/>
              </a:ext>
            </a:extLst>
          </p:cNvPr>
          <p:cNvSpPr txBox="1"/>
          <p:nvPr/>
        </p:nvSpPr>
        <p:spPr>
          <a:xfrm>
            <a:off x="4615952" y="2441364"/>
            <a:ext cx="1567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ニューロン間の結合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6F5F310-B937-41A7-8713-0210CE8AD0E9}"/>
              </a:ext>
            </a:extLst>
          </p:cNvPr>
          <p:cNvSpPr/>
          <p:nvPr/>
        </p:nvSpPr>
        <p:spPr>
          <a:xfrm>
            <a:off x="6353004" y="43243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F5932661-0380-44AC-82C3-F1495B60037E}"/>
              </a:ext>
            </a:extLst>
          </p:cNvPr>
          <p:cNvCxnSpPr>
            <a:cxnSpLocks/>
            <a:stCxn id="17" idx="3"/>
            <a:endCxn id="44" idx="1"/>
          </p:cNvCxnSpPr>
          <p:nvPr/>
        </p:nvCxnSpPr>
        <p:spPr>
          <a:xfrm>
            <a:off x="4065091" y="3033335"/>
            <a:ext cx="2287913" cy="1587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A4D68174-0319-4F86-845E-B1C03E2D2A7E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4065091" y="3802831"/>
            <a:ext cx="2312704" cy="817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9804F4B6-2B21-4AFD-B568-773C3D963F74}"/>
              </a:ext>
            </a:extLst>
          </p:cNvPr>
          <p:cNvCxnSpPr>
            <a:cxnSpLocks/>
            <a:stCxn id="19" idx="3"/>
            <a:endCxn id="44" idx="1"/>
          </p:cNvCxnSpPr>
          <p:nvPr/>
        </p:nvCxnSpPr>
        <p:spPr>
          <a:xfrm>
            <a:off x="4065091" y="4572327"/>
            <a:ext cx="2287913" cy="48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86E2516F-DC8E-4CF0-AA84-6F6F666FE3C0}"/>
              </a:ext>
            </a:extLst>
          </p:cNvPr>
          <p:cNvCxnSpPr>
            <a:cxnSpLocks/>
            <a:endCxn id="44" idx="1"/>
          </p:cNvCxnSpPr>
          <p:nvPr/>
        </p:nvCxnSpPr>
        <p:spPr>
          <a:xfrm flipV="1">
            <a:off x="4065091" y="4620733"/>
            <a:ext cx="2287913" cy="721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39546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66E30B-EDE9-46EC-A9DF-7B175D5C6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2058D2-817A-4146-9CB1-1043B8F09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プログラムは、次で公開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>
                <a:hlinkClick r:id="rId2"/>
              </a:rPr>
              <a:t>https://www.kkaneko.jp/db/classify/tutorials.html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Google </a:t>
            </a:r>
            <a:r>
              <a:rPr lang="en-US" altLang="ja-JP" dirty="0" err="1"/>
              <a:t>Colaboratory</a:t>
            </a:r>
            <a:r>
              <a:rPr lang="en-US" altLang="ja-JP" dirty="0"/>
              <a:t> </a:t>
            </a:r>
            <a:r>
              <a:rPr lang="ja-JP" altLang="en-US" dirty="0"/>
              <a:t>へのリンク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（利用には </a:t>
            </a:r>
            <a:r>
              <a:rPr lang="en-US" altLang="ja-JP" dirty="0"/>
              <a:t>Google </a:t>
            </a:r>
            <a:r>
              <a:rPr lang="ja-JP" altLang="en-US" dirty="0"/>
              <a:t>アカウントが必要）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https://colab.research.google.com/drive/1IfArIvhh-FsvJIE9YTNO8T44Qhpi0rIJ?usp=sharing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C2B917-66AF-495E-A2F4-84DF47677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1" lang="ja-JP" altLang="en-US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1377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３種類の中から１つに分類する場合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972B2EA-A7B6-4E57-BF32-99B3702E3420}"/>
              </a:ext>
            </a:extLst>
          </p:cNvPr>
          <p:cNvSpPr/>
          <p:nvPr/>
        </p:nvSpPr>
        <p:spPr>
          <a:xfrm>
            <a:off x="1525649" y="2631490"/>
            <a:ext cx="5359422" cy="31296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CE90A53B-758F-4A3C-A0E8-C5B799A52924}"/>
              </a:ext>
            </a:extLst>
          </p:cNvPr>
          <p:cNvSpPr txBox="1"/>
          <p:nvPr/>
        </p:nvSpPr>
        <p:spPr>
          <a:xfrm flipH="1">
            <a:off x="7177788" y="5163148"/>
            <a:ext cx="18402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0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または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1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 または 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358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5665B6-9D80-458C-ABB8-4E972658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３種類の中から１つに分類する場合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57321" y="630400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802650" y="211253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6F5F310-B937-41A7-8713-0210CE8AD0E9}"/>
              </a:ext>
            </a:extLst>
          </p:cNvPr>
          <p:cNvSpPr/>
          <p:nvPr/>
        </p:nvSpPr>
        <p:spPr>
          <a:xfrm>
            <a:off x="6353004" y="43243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51D1DA-1166-433C-934D-08481883538E}"/>
              </a:ext>
            </a:extLst>
          </p:cNvPr>
          <p:cNvGrpSpPr/>
          <p:nvPr/>
        </p:nvGrpSpPr>
        <p:grpSpPr>
          <a:xfrm>
            <a:off x="5284800" y="3033333"/>
            <a:ext cx="1092995" cy="2333220"/>
            <a:chOff x="4040300" y="3033333"/>
            <a:chExt cx="2337495" cy="2333220"/>
          </a:xfrm>
        </p:grpSpPr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2FE1FD9B-53F9-4487-B540-0F1BC2F12AA9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矢印コネクタ 48">
              <a:extLst>
                <a:ext uri="{FF2B5EF4-FFF2-40B4-BE49-F238E27FC236}">
                  <a16:creationId xmlns:a16="http://schemas.microsoft.com/office/drawing/2014/main" id="{6F9C7D64-793C-484E-A90B-A375B69B95C0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043374"/>
              <a:ext cx="2287913" cy="7768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C17C38D4-DCA8-4D6A-94BF-D90FFF07E746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7304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FE555754-28A0-4556-8F0D-9D4E6989076C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753776"/>
              <a:ext cx="2287913" cy="664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>
              <a:extLst>
                <a:ext uri="{FF2B5EF4-FFF2-40B4-BE49-F238E27FC236}">
                  <a16:creationId xmlns:a16="http://schemas.microsoft.com/office/drawing/2014/main" id="{A4C3E006-0BE0-4DD1-9D8B-1C5DE89934BB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53209" y="3033333"/>
              <a:ext cx="2299795" cy="15546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>
              <a:extLst>
                <a:ext uri="{FF2B5EF4-FFF2-40B4-BE49-F238E27FC236}">
                  <a16:creationId xmlns:a16="http://schemas.microsoft.com/office/drawing/2014/main" id="{8873C4B6-3B8B-4FEC-B4D9-49C53C21B9DA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40300" y="3033333"/>
              <a:ext cx="2312704" cy="23332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矢印コネクタ 58">
              <a:extLst>
                <a:ext uri="{FF2B5EF4-FFF2-40B4-BE49-F238E27FC236}">
                  <a16:creationId xmlns:a16="http://schemas.microsoft.com/office/drawing/2014/main" id="{1990018D-812F-47E3-B812-4AE895F80C4F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65091" y="3820261"/>
              <a:ext cx="2287913" cy="7520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矢印コネクタ 61">
              <a:extLst>
                <a:ext uri="{FF2B5EF4-FFF2-40B4-BE49-F238E27FC236}">
                  <a16:creationId xmlns:a16="http://schemas.microsoft.com/office/drawing/2014/main" id="{AC46D09B-E8FC-45C1-A9A1-50A7CBFF21C2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89882" y="3820261"/>
              <a:ext cx="2263122" cy="15389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F5932661-0380-44AC-82C3-F1495B60037E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3033335"/>
              <a:ext cx="2287913" cy="15873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A4D68174-0319-4F86-845E-B1C03E2D2A7E}"/>
                </a:ext>
              </a:extLst>
            </p:cNvPr>
            <p:cNvCxnSpPr>
              <a:cxnSpLocks/>
            </p:cNvCxnSpPr>
            <p:nvPr/>
          </p:nvCxnSpPr>
          <p:spPr>
            <a:xfrm>
              <a:off x="4065091" y="3802831"/>
              <a:ext cx="2312704" cy="817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9804F4B6-2B21-4AFD-B568-773C3D963F74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4572327"/>
              <a:ext cx="2287913" cy="484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>
              <a:extLst>
                <a:ext uri="{FF2B5EF4-FFF2-40B4-BE49-F238E27FC236}">
                  <a16:creationId xmlns:a16="http://schemas.microsoft.com/office/drawing/2014/main" id="{86E2516F-DC8E-4CF0-AA84-6F6F666FE3C0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 flipV="1">
              <a:off x="4065091" y="4620733"/>
              <a:ext cx="2287913" cy="7210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972B2EA-A7B6-4E57-BF32-99B3702E3420}"/>
              </a:ext>
            </a:extLst>
          </p:cNvPr>
          <p:cNvSpPr/>
          <p:nvPr/>
        </p:nvSpPr>
        <p:spPr>
          <a:xfrm>
            <a:off x="1525649" y="2631490"/>
            <a:ext cx="5359422" cy="31296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7847451-FFF7-47CE-8A9F-7C846057D30F}"/>
              </a:ext>
            </a:extLst>
          </p:cNvPr>
          <p:cNvSpPr/>
          <p:nvPr/>
        </p:nvSpPr>
        <p:spPr>
          <a:xfrm>
            <a:off x="6232714" y="2681742"/>
            <a:ext cx="584227" cy="30278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6406F9AB-C63D-4565-A265-A400F55533EC}"/>
              </a:ext>
            </a:extLst>
          </p:cNvPr>
          <p:cNvSpPr txBox="1"/>
          <p:nvPr/>
        </p:nvSpPr>
        <p:spPr>
          <a:xfrm>
            <a:off x="6059130" y="5792394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ニューロン数：３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BAE1A68-3497-4A69-81F3-693337106DB6}"/>
              </a:ext>
            </a:extLst>
          </p:cNvPr>
          <p:cNvSpPr txBox="1"/>
          <p:nvPr/>
        </p:nvSpPr>
        <p:spPr>
          <a:xfrm>
            <a:off x="1728853" y="3694877"/>
            <a:ext cx="326243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ニューラルネットワークの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最終層以外の部分</a:t>
            </a:r>
          </a:p>
        </p:txBody>
      </p:sp>
    </p:spTree>
    <p:extLst>
      <p:ext uri="{BB962C8B-B14F-4D97-AF65-F5344CB8AC3E}">
        <p14:creationId xmlns:p14="http://schemas.microsoft.com/office/powerpoint/2010/main" val="3912133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57321" y="630400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802650" y="211253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6F5F310-B937-41A7-8713-0210CE8AD0E9}"/>
              </a:ext>
            </a:extLst>
          </p:cNvPr>
          <p:cNvSpPr/>
          <p:nvPr/>
        </p:nvSpPr>
        <p:spPr>
          <a:xfrm>
            <a:off x="6353004" y="43243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51D1DA-1166-433C-934D-08481883538E}"/>
              </a:ext>
            </a:extLst>
          </p:cNvPr>
          <p:cNvGrpSpPr/>
          <p:nvPr/>
        </p:nvGrpSpPr>
        <p:grpSpPr>
          <a:xfrm>
            <a:off x="5284800" y="3033333"/>
            <a:ext cx="1092995" cy="2333220"/>
            <a:chOff x="4040300" y="3033333"/>
            <a:chExt cx="2337495" cy="2333220"/>
          </a:xfrm>
        </p:grpSpPr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2FE1FD9B-53F9-4487-B540-0F1BC2F12AA9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矢印コネクタ 48">
              <a:extLst>
                <a:ext uri="{FF2B5EF4-FFF2-40B4-BE49-F238E27FC236}">
                  <a16:creationId xmlns:a16="http://schemas.microsoft.com/office/drawing/2014/main" id="{6F9C7D64-793C-484E-A90B-A375B69B95C0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043374"/>
              <a:ext cx="2287913" cy="7768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C17C38D4-DCA8-4D6A-94BF-D90FFF07E746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7304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FE555754-28A0-4556-8F0D-9D4E6989076C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753776"/>
              <a:ext cx="2287913" cy="664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>
              <a:extLst>
                <a:ext uri="{FF2B5EF4-FFF2-40B4-BE49-F238E27FC236}">
                  <a16:creationId xmlns:a16="http://schemas.microsoft.com/office/drawing/2014/main" id="{A4C3E006-0BE0-4DD1-9D8B-1C5DE89934BB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53209" y="3033333"/>
              <a:ext cx="2299795" cy="15546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>
              <a:extLst>
                <a:ext uri="{FF2B5EF4-FFF2-40B4-BE49-F238E27FC236}">
                  <a16:creationId xmlns:a16="http://schemas.microsoft.com/office/drawing/2014/main" id="{8873C4B6-3B8B-4FEC-B4D9-49C53C21B9DA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40300" y="3033333"/>
              <a:ext cx="2312704" cy="23332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矢印コネクタ 58">
              <a:extLst>
                <a:ext uri="{FF2B5EF4-FFF2-40B4-BE49-F238E27FC236}">
                  <a16:creationId xmlns:a16="http://schemas.microsoft.com/office/drawing/2014/main" id="{1990018D-812F-47E3-B812-4AE895F80C4F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65091" y="3820261"/>
              <a:ext cx="2287913" cy="7520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矢印コネクタ 61">
              <a:extLst>
                <a:ext uri="{FF2B5EF4-FFF2-40B4-BE49-F238E27FC236}">
                  <a16:creationId xmlns:a16="http://schemas.microsoft.com/office/drawing/2014/main" id="{AC46D09B-E8FC-45C1-A9A1-50A7CBFF21C2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89882" y="3820261"/>
              <a:ext cx="2263122" cy="15389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F5932661-0380-44AC-82C3-F1495B60037E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3033335"/>
              <a:ext cx="2287913" cy="15873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A4D68174-0319-4F86-845E-B1C03E2D2A7E}"/>
                </a:ext>
              </a:extLst>
            </p:cNvPr>
            <p:cNvCxnSpPr>
              <a:cxnSpLocks/>
            </p:cNvCxnSpPr>
            <p:nvPr/>
          </p:nvCxnSpPr>
          <p:spPr>
            <a:xfrm>
              <a:off x="4065091" y="3802831"/>
              <a:ext cx="2312704" cy="817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9804F4B6-2B21-4AFD-B568-773C3D963F74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4572327"/>
              <a:ext cx="2287913" cy="484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>
              <a:extLst>
                <a:ext uri="{FF2B5EF4-FFF2-40B4-BE49-F238E27FC236}">
                  <a16:creationId xmlns:a16="http://schemas.microsoft.com/office/drawing/2014/main" id="{86E2516F-DC8E-4CF0-AA84-6F6F666FE3C0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 flipV="1">
              <a:off x="4065091" y="4620733"/>
              <a:ext cx="2287913" cy="7210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972B2EA-A7B6-4E57-BF32-99B3702E3420}"/>
              </a:ext>
            </a:extLst>
          </p:cNvPr>
          <p:cNvSpPr/>
          <p:nvPr/>
        </p:nvSpPr>
        <p:spPr>
          <a:xfrm>
            <a:off x="1525649" y="2631490"/>
            <a:ext cx="5359422" cy="31296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7847451-FFF7-47CE-8A9F-7C846057D30F}"/>
              </a:ext>
            </a:extLst>
          </p:cNvPr>
          <p:cNvSpPr/>
          <p:nvPr/>
        </p:nvSpPr>
        <p:spPr>
          <a:xfrm>
            <a:off x="6232714" y="2681742"/>
            <a:ext cx="584227" cy="30278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6406F9AB-C63D-4565-A265-A400F55533EC}"/>
              </a:ext>
            </a:extLst>
          </p:cNvPr>
          <p:cNvSpPr txBox="1"/>
          <p:nvPr/>
        </p:nvSpPr>
        <p:spPr>
          <a:xfrm>
            <a:off x="6059130" y="5792394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ニューロン数：３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BAE1A68-3497-4A69-81F3-693337106DB6}"/>
              </a:ext>
            </a:extLst>
          </p:cNvPr>
          <p:cNvSpPr txBox="1"/>
          <p:nvPr/>
        </p:nvSpPr>
        <p:spPr>
          <a:xfrm>
            <a:off x="1728853" y="3694877"/>
            <a:ext cx="326243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ニューラルネットワークの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最終層以外の部分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729564-3169-4067-BBEC-F9E2DA3D0B3E}"/>
              </a:ext>
            </a:extLst>
          </p:cNvPr>
          <p:cNvSpPr txBox="1"/>
          <p:nvPr/>
        </p:nvSpPr>
        <p:spPr>
          <a:xfrm flipH="1">
            <a:off x="1930358" y="1121577"/>
            <a:ext cx="44226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最終層について，１つが強く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活性化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するように調整</a:t>
            </a:r>
          </a:p>
        </p:txBody>
      </p:sp>
    </p:spTree>
    <p:extLst>
      <p:ext uri="{BB962C8B-B14F-4D97-AF65-F5344CB8AC3E}">
        <p14:creationId xmlns:p14="http://schemas.microsoft.com/office/powerpoint/2010/main" val="176690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57321" y="630400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802650" y="211253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6F5F310-B937-41A7-8713-0210CE8AD0E9}"/>
              </a:ext>
            </a:extLst>
          </p:cNvPr>
          <p:cNvSpPr/>
          <p:nvPr/>
        </p:nvSpPr>
        <p:spPr>
          <a:xfrm>
            <a:off x="6353004" y="43243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51D1DA-1166-433C-934D-08481883538E}"/>
              </a:ext>
            </a:extLst>
          </p:cNvPr>
          <p:cNvGrpSpPr/>
          <p:nvPr/>
        </p:nvGrpSpPr>
        <p:grpSpPr>
          <a:xfrm>
            <a:off x="5284800" y="3033333"/>
            <a:ext cx="1092995" cy="2333220"/>
            <a:chOff x="4040300" y="3033333"/>
            <a:chExt cx="2337495" cy="2333220"/>
          </a:xfrm>
        </p:grpSpPr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2FE1FD9B-53F9-4487-B540-0F1BC2F12AA9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矢印コネクタ 48">
              <a:extLst>
                <a:ext uri="{FF2B5EF4-FFF2-40B4-BE49-F238E27FC236}">
                  <a16:creationId xmlns:a16="http://schemas.microsoft.com/office/drawing/2014/main" id="{6F9C7D64-793C-484E-A90B-A375B69B95C0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043374"/>
              <a:ext cx="2287913" cy="7768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C17C38D4-DCA8-4D6A-94BF-D90FFF07E746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7304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FE555754-28A0-4556-8F0D-9D4E6989076C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753776"/>
              <a:ext cx="2287913" cy="664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>
              <a:extLst>
                <a:ext uri="{FF2B5EF4-FFF2-40B4-BE49-F238E27FC236}">
                  <a16:creationId xmlns:a16="http://schemas.microsoft.com/office/drawing/2014/main" id="{A4C3E006-0BE0-4DD1-9D8B-1C5DE89934BB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53209" y="3033333"/>
              <a:ext cx="2299795" cy="15546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>
              <a:extLst>
                <a:ext uri="{FF2B5EF4-FFF2-40B4-BE49-F238E27FC236}">
                  <a16:creationId xmlns:a16="http://schemas.microsoft.com/office/drawing/2014/main" id="{8873C4B6-3B8B-4FEC-B4D9-49C53C21B9DA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40300" y="3033333"/>
              <a:ext cx="2312704" cy="23332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矢印コネクタ 58">
              <a:extLst>
                <a:ext uri="{FF2B5EF4-FFF2-40B4-BE49-F238E27FC236}">
                  <a16:creationId xmlns:a16="http://schemas.microsoft.com/office/drawing/2014/main" id="{1990018D-812F-47E3-B812-4AE895F80C4F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65091" y="3820261"/>
              <a:ext cx="2287913" cy="7520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矢印コネクタ 61">
              <a:extLst>
                <a:ext uri="{FF2B5EF4-FFF2-40B4-BE49-F238E27FC236}">
                  <a16:creationId xmlns:a16="http://schemas.microsoft.com/office/drawing/2014/main" id="{AC46D09B-E8FC-45C1-A9A1-50A7CBFF21C2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89882" y="3820261"/>
              <a:ext cx="2263122" cy="15389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F5932661-0380-44AC-82C3-F1495B60037E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3033335"/>
              <a:ext cx="2287913" cy="15873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A4D68174-0319-4F86-845E-B1C03E2D2A7E}"/>
                </a:ext>
              </a:extLst>
            </p:cNvPr>
            <p:cNvCxnSpPr>
              <a:cxnSpLocks/>
            </p:cNvCxnSpPr>
            <p:nvPr/>
          </p:nvCxnSpPr>
          <p:spPr>
            <a:xfrm>
              <a:off x="4065091" y="3802831"/>
              <a:ext cx="2312704" cy="817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9804F4B6-2B21-4AFD-B568-773C3D963F74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4572327"/>
              <a:ext cx="2287913" cy="484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>
              <a:extLst>
                <a:ext uri="{FF2B5EF4-FFF2-40B4-BE49-F238E27FC236}">
                  <a16:creationId xmlns:a16="http://schemas.microsoft.com/office/drawing/2014/main" id="{86E2516F-DC8E-4CF0-AA84-6F6F666FE3C0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 flipV="1">
              <a:off x="4065091" y="4620733"/>
              <a:ext cx="2287913" cy="7210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972B2EA-A7B6-4E57-BF32-99B3702E3420}"/>
              </a:ext>
            </a:extLst>
          </p:cNvPr>
          <p:cNvSpPr/>
          <p:nvPr/>
        </p:nvSpPr>
        <p:spPr>
          <a:xfrm>
            <a:off x="1525649" y="2631490"/>
            <a:ext cx="5359422" cy="31296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7847451-FFF7-47CE-8A9F-7C846057D30F}"/>
              </a:ext>
            </a:extLst>
          </p:cNvPr>
          <p:cNvSpPr/>
          <p:nvPr/>
        </p:nvSpPr>
        <p:spPr>
          <a:xfrm>
            <a:off x="6232714" y="2681742"/>
            <a:ext cx="584227" cy="30278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6406F9AB-C63D-4565-A265-A400F55533EC}"/>
              </a:ext>
            </a:extLst>
          </p:cNvPr>
          <p:cNvSpPr txBox="1"/>
          <p:nvPr/>
        </p:nvSpPr>
        <p:spPr>
          <a:xfrm>
            <a:off x="6059130" y="5792394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ニューロン数：３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BAE1A68-3497-4A69-81F3-693337106DB6}"/>
              </a:ext>
            </a:extLst>
          </p:cNvPr>
          <p:cNvSpPr txBox="1"/>
          <p:nvPr/>
        </p:nvSpPr>
        <p:spPr>
          <a:xfrm>
            <a:off x="1728853" y="3694877"/>
            <a:ext cx="326243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ニューラルネットワークの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最終層以外の部分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729564-3169-4067-BBEC-F9E2DA3D0B3E}"/>
              </a:ext>
            </a:extLst>
          </p:cNvPr>
          <p:cNvSpPr txBox="1"/>
          <p:nvPr/>
        </p:nvSpPr>
        <p:spPr>
          <a:xfrm flipH="1">
            <a:off x="1930358" y="1121577"/>
            <a:ext cx="44226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最終層について，１つが強く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活性化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するように調整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4201E4BE-E593-47BF-B948-EE3564B8FAB2}"/>
              </a:ext>
            </a:extLst>
          </p:cNvPr>
          <p:cNvSpPr txBox="1"/>
          <p:nvPr/>
        </p:nvSpPr>
        <p:spPr>
          <a:xfrm flipH="1">
            <a:off x="7088275" y="3132275"/>
            <a:ext cx="18402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出力は 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956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35982F-CB59-4F31-B30A-DED86020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5D82C-95A1-431E-8E38-AA614A14CDCF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メイリオ" panose="020B060403050404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791D7EF-113D-427A-AECF-531EC057AF06}"/>
              </a:ext>
            </a:extLst>
          </p:cNvPr>
          <p:cNvSpPr/>
          <p:nvPr/>
        </p:nvSpPr>
        <p:spPr>
          <a:xfrm>
            <a:off x="6353004" y="27369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6E9CEAD-6D16-4BB6-AC1A-EB7575FAFF78}"/>
              </a:ext>
            </a:extLst>
          </p:cNvPr>
          <p:cNvSpPr/>
          <p:nvPr/>
        </p:nvSpPr>
        <p:spPr>
          <a:xfrm>
            <a:off x="6353004" y="3523878"/>
            <a:ext cx="366361" cy="592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矢印: 右 6">
            <a:extLst>
              <a:ext uri="{FF2B5EF4-FFF2-40B4-BE49-F238E27FC236}">
                <a16:creationId xmlns:a16="http://schemas.microsoft.com/office/drawing/2014/main" id="{A258DFA7-8B11-4315-BEDD-C4BC2CBA4D60}"/>
              </a:ext>
            </a:extLst>
          </p:cNvPr>
          <p:cNvSpPr/>
          <p:nvPr/>
        </p:nvSpPr>
        <p:spPr>
          <a:xfrm>
            <a:off x="470137" y="3810983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1BE0D411-BF09-4B05-B2A4-1DB1B172B0CA}"/>
              </a:ext>
            </a:extLst>
          </p:cNvPr>
          <p:cNvSpPr/>
          <p:nvPr/>
        </p:nvSpPr>
        <p:spPr>
          <a:xfrm>
            <a:off x="7495285" y="3830525"/>
            <a:ext cx="703835" cy="572238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35B30D-CBE5-4B69-A7FC-9D8B7D749133}"/>
              </a:ext>
            </a:extLst>
          </p:cNvPr>
          <p:cNvSpPr txBox="1"/>
          <p:nvPr/>
        </p:nvSpPr>
        <p:spPr>
          <a:xfrm>
            <a:off x="152640" y="465990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入力データ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41223CB-07F1-454C-AE54-88A2FCF8C5B1}"/>
              </a:ext>
            </a:extLst>
          </p:cNvPr>
          <p:cNvSpPr txBox="1"/>
          <p:nvPr/>
        </p:nvSpPr>
        <p:spPr>
          <a:xfrm>
            <a:off x="7177788" y="4654529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出力データ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231DCA21-B873-49E0-A792-378D84B1BABE}"/>
              </a:ext>
            </a:extLst>
          </p:cNvPr>
          <p:cNvSpPr txBox="1"/>
          <p:nvPr/>
        </p:nvSpPr>
        <p:spPr>
          <a:xfrm>
            <a:off x="2457321" y="6304003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データは入力から出力の方向へ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3BA82FF2-30E0-497F-80E1-AD60E94874F4}"/>
              </a:ext>
            </a:extLst>
          </p:cNvPr>
          <p:cNvSpPr txBox="1"/>
          <p:nvPr/>
        </p:nvSpPr>
        <p:spPr>
          <a:xfrm>
            <a:off x="5802650" y="2112532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46F5F310-B937-41A7-8713-0210CE8AD0E9}"/>
              </a:ext>
            </a:extLst>
          </p:cNvPr>
          <p:cNvSpPr/>
          <p:nvPr/>
        </p:nvSpPr>
        <p:spPr>
          <a:xfrm>
            <a:off x="6353004" y="4324350"/>
            <a:ext cx="366361" cy="5927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51D1DA-1166-433C-934D-08481883538E}"/>
              </a:ext>
            </a:extLst>
          </p:cNvPr>
          <p:cNvGrpSpPr/>
          <p:nvPr/>
        </p:nvGrpSpPr>
        <p:grpSpPr>
          <a:xfrm>
            <a:off x="5284800" y="3033333"/>
            <a:ext cx="1092995" cy="2333220"/>
            <a:chOff x="4040300" y="3033333"/>
            <a:chExt cx="2337495" cy="2333220"/>
          </a:xfrm>
        </p:grpSpPr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2FE1FD9B-53F9-4487-B540-0F1BC2F12AA9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矢印コネクタ 48">
              <a:extLst>
                <a:ext uri="{FF2B5EF4-FFF2-40B4-BE49-F238E27FC236}">
                  <a16:creationId xmlns:a16="http://schemas.microsoft.com/office/drawing/2014/main" id="{6F9C7D64-793C-484E-A90B-A375B69B95C0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043374"/>
              <a:ext cx="2287913" cy="7768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矢印コネクタ 50">
              <a:extLst>
                <a:ext uri="{FF2B5EF4-FFF2-40B4-BE49-F238E27FC236}">
                  <a16:creationId xmlns:a16="http://schemas.microsoft.com/office/drawing/2014/main" id="{C17C38D4-DCA8-4D6A-94BF-D90FFF07E746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65091" y="3033333"/>
              <a:ext cx="2287913" cy="7304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矢印コネクタ 52">
              <a:extLst>
                <a:ext uri="{FF2B5EF4-FFF2-40B4-BE49-F238E27FC236}">
                  <a16:creationId xmlns:a16="http://schemas.microsoft.com/office/drawing/2014/main" id="{FE555754-28A0-4556-8F0D-9D4E6989076C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4065091" y="3753776"/>
              <a:ext cx="2287913" cy="664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>
              <a:extLst>
                <a:ext uri="{FF2B5EF4-FFF2-40B4-BE49-F238E27FC236}">
                  <a16:creationId xmlns:a16="http://schemas.microsoft.com/office/drawing/2014/main" id="{A4C3E006-0BE0-4DD1-9D8B-1C5DE89934BB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53209" y="3033333"/>
              <a:ext cx="2299795" cy="15546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>
              <a:extLst>
                <a:ext uri="{FF2B5EF4-FFF2-40B4-BE49-F238E27FC236}">
                  <a16:creationId xmlns:a16="http://schemas.microsoft.com/office/drawing/2014/main" id="{8873C4B6-3B8B-4FEC-B4D9-49C53C21B9DA}"/>
                </a:ext>
              </a:extLst>
            </p:cNvPr>
            <p:cNvCxnSpPr>
              <a:cxnSpLocks/>
              <a:endCxn id="21" idx="1"/>
            </p:cNvCxnSpPr>
            <p:nvPr/>
          </p:nvCxnSpPr>
          <p:spPr>
            <a:xfrm flipV="1">
              <a:off x="4040300" y="3033333"/>
              <a:ext cx="2312704" cy="233322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矢印コネクタ 58">
              <a:extLst>
                <a:ext uri="{FF2B5EF4-FFF2-40B4-BE49-F238E27FC236}">
                  <a16:creationId xmlns:a16="http://schemas.microsoft.com/office/drawing/2014/main" id="{1990018D-812F-47E3-B812-4AE895F80C4F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65091" y="3820261"/>
              <a:ext cx="2287913" cy="75206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矢印コネクタ 61">
              <a:extLst>
                <a:ext uri="{FF2B5EF4-FFF2-40B4-BE49-F238E27FC236}">
                  <a16:creationId xmlns:a16="http://schemas.microsoft.com/office/drawing/2014/main" id="{AC46D09B-E8FC-45C1-A9A1-50A7CBFF21C2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 flipV="1">
              <a:off x="4089882" y="3820261"/>
              <a:ext cx="2263122" cy="15389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F5932661-0380-44AC-82C3-F1495B60037E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3033335"/>
              <a:ext cx="2287913" cy="158739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id="{A4D68174-0319-4F86-845E-B1C03E2D2A7E}"/>
                </a:ext>
              </a:extLst>
            </p:cNvPr>
            <p:cNvCxnSpPr>
              <a:cxnSpLocks/>
            </p:cNvCxnSpPr>
            <p:nvPr/>
          </p:nvCxnSpPr>
          <p:spPr>
            <a:xfrm>
              <a:off x="4065091" y="3802831"/>
              <a:ext cx="2312704" cy="8179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矢印コネクタ 49">
              <a:extLst>
                <a:ext uri="{FF2B5EF4-FFF2-40B4-BE49-F238E27FC236}">
                  <a16:creationId xmlns:a16="http://schemas.microsoft.com/office/drawing/2014/main" id="{9804F4B6-2B21-4AFD-B568-773C3D963F74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>
              <a:off x="4065091" y="4572327"/>
              <a:ext cx="2287913" cy="484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矢印コネクタ 51">
              <a:extLst>
                <a:ext uri="{FF2B5EF4-FFF2-40B4-BE49-F238E27FC236}">
                  <a16:creationId xmlns:a16="http://schemas.microsoft.com/office/drawing/2014/main" id="{86E2516F-DC8E-4CF0-AA84-6F6F666FE3C0}"/>
                </a:ext>
              </a:extLst>
            </p:cNvPr>
            <p:cNvCxnSpPr>
              <a:cxnSpLocks/>
              <a:endCxn id="44" idx="1"/>
            </p:cNvCxnSpPr>
            <p:nvPr/>
          </p:nvCxnSpPr>
          <p:spPr>
            <a:xfrm flipV="1">
              <a:off x="4065091" y="4620733"/>
              <a:ext cx="2287913" cy="7210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972B2EA-A7B6-4E57-BF32-99B3702E3420}"/>
              </a:ext>
            </a:extLst>
          </p:cNvPr>
          <p:cNvSpPr/>
          <p:nvPr/>
        </p:nvSpPr>
        <p:spPr>
          <a:xfrm>
            <a:off x="1525649" y="2631490"/>
            <a:ext cx="5359422" cy="31296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87847451-FFF7-47CE-8A9F-7C846057D30F}"/>
              </a:ext>
            </a:extLst>
          </p:cNvPr>
          <p:cNvSpPr/>
          <p:nvPr/>
        </p:nvSpPr>
        <p:spPr>
          <a:xfrm>
            <a:off x="6232714" y="2681742"/>
            <a:ext cx="584227" cy="302785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6406F9AB-C63D-4565-A265-A400F55533EC}"/>
              </a:ext>
            </a:extLst>
          </p:cNvPr>
          <p:cNvSpPr txBox="1"/>
          <p:nvPr/>
        </p:nvSpPr>
        <p:spPr>
          <a:xfrm>
            <a:off x="6059130" y="5792394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ニューロン数：３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BAE1A68-3497-4A69-81F3-693337106DB6}"/>
              </a:ext>
            </a:extLst>
          </p:cNvPr>
          <p:cNvSpPr txBox="1"/>
          <p:nvPr/>
        </p:nvSpPr>
        <p:spPr>
          <a:xfrm>
            <a:off x="1728853" y="3694877"/>
            <a:ext cx="326243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ニューラルネットワークの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最終層以外の部分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8729564-3169-4067-BBEC-F9E2DA3D0B3E}"/>
              </a:ext>
            </a:extLst>
          </p:cNvPr>
          <p:cNvSpPr txBox="1"/>
          <p:nvPr/>
        </p:nvSpPr>
        <p:spPr>
          <a:xfrm flipH="1">
            <a:off x="1930358" y="1121577"/>
            <a:ext cx="44226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最終層について，１つが強く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活性化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するように調整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33FCFD6-1540-487C-BEC2-5C874410B872}"/>
              </a:ext>
            </a:extLst>
          </p:cNvPr>
          <p:cNvSpPr txBox="1"/>
          <p:nvPr/>
        </p:nvSpPr>
        <p:spPr>
          <a:xfrm flipH="1">
            <a:off x="7088275" y="3132275"/>
            <a:ext cx="18402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出力は </a:t>
            </a:r>
            <a: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メイリオ" panose="020B0604030504040204" pitchFamily="50" charset="-128"/>
                <a:cs typeface="+mn-cs"/>
              </a:rPr>
              <a:t>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3439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1246</TotalTime>
  <Words>1872</Words>
  <Application>Microsoft Office PowerPoint</Application>
  <PresentationFormat>画面に合わせる (4:3)</PresentationFormat>
  <Paragraphs>352</Paragraphs>
  <Slides>40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8" baseType="lpstr">
      <vt:lpstr>ＭＳ Ｐゴシック</vt:lpstr>
      <vt:lpstr>メイリオ</vt:lpstr>
      <vt:lpstr>游ゴシック</vt:lpstr>
      <vt:lpstr>Arial</vt:lpstr>
      <vt:lpstr>Calibri</vt:lpstr>
      <vt:lpstr>Segoe UI</vt:lpstr>
      <vt:lpstr>Times New Roman</vt:lpstr>
      <vt:lpstr>Office テーマ</vt:lpstr>
      <vt:lpstr>13-1 第１３回の内容 </vt:lpstr>
      <vt:lpstr>第１３回の内容</vt:lpstr>
      <vt:lpstr>13-2 ニューラルネットワークを用いた分類</vt:lpstr>
      <vt:lpstr>層が直列になっているニューラルネットワーク</vt:lpstr>
      <vt:lpstr>３種類の中から１つに分類する場合</vt:lpstr>
      <vt:lpstr>３種類の中から１つに分類する場合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正解と誤差</vt:lpstr>
      <vt:lpstr>ニューラルネットワークを用いた分類</vt:lpstr>
      <vt:lpstr>13-3 画像データと次元</vt:lpstr>
      <vt:lpstr>配列（アレイ）とは</vt:lpstr>
      <vt:lpstr>１次元と２次元の配列（アレイ）</vt:lpstr>
      <vt:lpstr>画像と画素</vt:lpstr>
      <vt:lpstr>画像と配列（アレイ）</vt:lpstr>
      <vt:lpstr>画像のバリエーション</vt:lpstr>
      <vt:lpstr>13-4 ニューラルネットワークを作成するプログラム </vt:lpstr>
      <vt:lpstr>ニューラルネットワークのプログラムで行うこと</vt:lpstr>
      <vt:lpstr>１０種類の中の１つに分類を行うニューラルネットワーク</vt:lpstr>
      <vt:lpstr>ここで作成するニューラルネットワーク</vt:lpstr>
      <vt:lpstr>ニューラルネットワークの作成</vt:lpstr>
      <vt:lpstr>ニューラルネットワーク作成のプログラム例</vt:lpstr>
      <vt:lpstr>PowerPoint プレゼンテーション</vt:lpstr>
      <vt:lpstr>13-5 学習に関する設定を行うプログラム </vt:lpstr>
      <vt:lpstr>ニューラルネットワークの学習</vt:lpstr>
      <vt:lpstr>ニューラルネットワーク作成のプログラム例</vt:lpstr>
      <vt:lpstr>PowerPoint プレゼンテーション</vt:lpstr>
      <vt:lpstr>13-6 学習の実行，検証を行うプログラム</vt:lpstr>
      <vt:lpstr>大量のデータがある場合には、教師データと 検証用データに振り分けることができる</vt:lpstr>
      <vt:lpstr>教師データの例</vt:lpstr>
      <vt:lpstr>ニューラルネットワークの学習のプログラム</vt:lpstr>
      <vt:lpstr>PowerPoint プレゼンテーション</vt:lpstr>
      <vt:lpstr>結合の重みの表示</vt:lpstr>
      <vt:lpstr>PowerPoint プレゼンテーション</vt:lpstr>
      <vt:lpstr>13-7 ニューラルネットワークを用いた分類</vt:lpstr>
      <vt:lpstr>ニューラルネットワークによる分類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mi-6 述語，Prolog</dc:title>
  <dc:creator>kunihiko</dc:creator>
  <cp:lastModifiedBy>邦彦 金子</cp:lastModifiedBy>
  <cp:revision>103</cp:revision>
  <cp:lastPrinted>2020-05-07T11:56:39Z</cp:lastPrinted>
  <dcterms:created xsi:type="dcterms:W3CDTF">2020-05-07T06:42:29Z</dcterms:created>
  <dcterms:modified xsi:type="dcterms:W3CDTF">2021-07-20T00:20:59Z</dcterms:modified>
</cp:coreProperties>
</file>