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37"/>
  </p:notesMasterIdLst>
  <p:sldIdLst>
    <p:sldId id="544" r:id="rId3"/>
    <p:sldId id="811" r:id="rId4"/>
    <p:sldId id="794" r:id="rId5"/>
    <p:sldId id="850" r:id="rId6"/>
    <p:sldId id="593" r:id="rId7"/>
    <p:sldId id="594" r:id="rId8"/>
    <p:sldId id="567" r:id="rId9"/>
    <p:sldId id="867" r:id="rId10"/>
    <p:sldId id="566" r:id="rId11"/>
    <p:sldId id="870" r:id="rId12"/>
    <p:sldId id="852" r:id="rId13"/>
    <p:sldId id="568" r:id="rId14"/>
    <p:sldId id="569" r:id="rId15"/>
    <p:sldId id="570" r:id="rId16"/>
    <p:sldId id="571" r:id="rId17"/>
    <p:sldId id="572" r:id="rId18"/>
    <p:sldId id="865" r:id="rId19"/>
    <p:sldId id="565" r:id="rId20"/>
    <p:sldId id="868" r:id="rId21"/>
    <p:sldId id="871" r:id="rId22"/>
    <p:sldId id="872" r:id="rId23"/>
    <p:sldId id="857" r:id="rId24"/>
    <p:sldId id="858" r:id="rId25"/>
    <p:sldId id="596" r:id="rId26"/>
    <p:sldId id="597" r:id="rId27"/>
    <p:sldId id="869" r:id="rId28"/>
    <p:sldId id="873" r:id="rId29"/>
    <p:sldId id="573" r:id="rId30"/>
    <p:sldId id="863" r:id="rId31"/>
    <p:sldId id="611" r:id="rId32"/>
    <p:sldId id="547" r:id="rId33"/>
    <p:sldId id="612" r:id="rId34"/>
    <p:sldId id="576" r:id="rId35"/>
    <p:sldId id="577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493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-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-66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671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BF3FA4-16F8-084B-957F-59CF15D3FD0A}" type="slidenum">
              <a:rPr kumimoji="0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0453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420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71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07264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2191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EA69A-4707-4D61-92AB-2A1682BD1357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94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911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42792-6756-4051-9F94-0D6FAA564538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652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1F4E1-74CB-4767-940E-415E66CE3E19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25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8CCE8-F124-4E38-8021-73C3736673B8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094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2CDA3-6006-4FF8-8295-72AFA69FA95E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04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32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06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8297C-6E44-48D7-9823-EA6FF40F9728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80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CCA01-312F-4205-B554-FBADE0633E35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110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A5FB9-5BA3-4E80-A4F1-888B97453D4D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89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2021/7/6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メイリオ" panose="020B0604030504040204" pitchFamily="50" charset="-128"/>
              </a:defRPr>
            </a:lvl1pPr>
          </a:lstStyle>
          <a:p>
            <a:fld id="{EBFBE731-6ED8-4A42-8A57-3C41D7584935}" type="datetime1">
              <a:rPr kumimoji="1" lang="ja-JP" altLang="en-US" smtClean="0"/>
              <a:pPr/>
              <a:t>2021/7/6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メイリオ" panose="020B0604030504040204" pitchFamily="50" charset="-128"/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725" y="13240"/>
            <a:ext cx="1304925" cy="122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01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Calibri" panose="020F0502020204030204" pitchFamily="34" charset="0"/>
          <a:ea typeface="メイリオ" panose="020B0604030504040204" pitchFamily="50" charset="-128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Calibri" panose="020F0502020204030204" pitchFamily="34" charset="0"/>
          <a:ea typeface="メイリオ" panose="020B0604030504040204" pitchFamily="50" charset="-128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Calibri" panose="020F0502020204030204" pitchFamily="34" charset="0"/>
          <a:ea typeface="メイリオ" panose="020B0604030504040204" pitchFamily="50" charset="-128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Calibri" panose="020F0502020204030204" pitchFamily="34" charset="0"/>
          <a:ea typeface="メイリオ" panose="020B0604030504040204" pitchFamily="50" charset="-128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Calibri" panose="020F0502020204030204" pitchFamily="34" charset="0"/>
          <a:ea typeface="メイリオ" panose="020B0604030504040204" pitchFamily="50" charset="-128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Calibri" panose="020F0502020204030204" pitchFamily="34" charset="0"/>
          <a:ea typeface="メイリオ" panose="020B0604030504040204" pitchFamily="50" charset="-128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11-1 </a:t>
            </a:r>
            <a:r>
              <a:rPr lang="ja-JP" altLang="en-US" dirty="0"/>
              <a:t>第１１回の内容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（情報システム工学特論）</a:t>
            </a:r>
            <a:endParaRPr lang="en-US" altLang="ja-JP" dirty="0"/>
          </a:p>
          <a:p>
            <a:r>
              <a:rPr lang="en-US" altLang="ja-JP" dirty="0"/>
              <a:t>URL: https://www.kkaneko.jp/a/cs.html</a:t>
            </a:r>
            <a:endParaRPr lang="ja-JP" altLang="en-US" dirty="0"/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328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dirty="0"/>
              <a:t>層が直列になっているニューラルネットワーク</a:t>
            </a:r>
            <a:endParaRPr kumimoji="1" lang="ja-JP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589E2390-6F39-4389-ACD7-662C7487FB13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 flipV="1">
            <a:off x="2271854" y="3033335"/>
            <a:ext cx="1426876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FE1FD9B-53F9-4487-B540-0F1BC2F12AA9}"/>
              </a:ext>
            </a:extLst>
          </p:cNvPr>
          <p:cNvCxnSpPr>
            <a:cxnSpLocks/>
            <a:stCxn id="17" idx="3"/>
            <a:endCxn id="21" idx="1"/>
          </p:cNvCxnSpPr>
          <p:nvPr/>
        </p:nvCxnSpPr>
        <p:spPr>
          <a:xfrm flipV="1">
            <a:off x="4065091" y="3033333"/>
            <a:ext cx="2287913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5C328647-1DC0-4AC1-9578-A4D8148AD1F1}"/>
              </a:ext>
            </a:extLst>
          </p:cNvPr>
          <p:cNvSpPr txBox="1"/>
          <p:nvPr/>
        </p:nvSpPr>
        <p:spPr>
          <a:xfrm>
            <a:off x="1618951" y="221888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B9B72B9-0330-4DAE-B628-D61C69423CD9}"/>
              </a:ext>
            </a:extLst>
          </p:cNvPr>
          <p:cNvSpPr txBox="1"/>
          <p:nvPr/>
        </p:nvSpPr>
        <p:spPr>
          <a:xfrm>
            <a:off x="3399895" y="222289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982186" y="221395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5BE8905-C0F3-4ED8-903F-C7909A67A6FA}"/>
              </a:ext>
            </a:extLst>
          </p:cNvPr>
          <p:cNvSpPr txBox="1"/>
          <p:nvPr/>
        </p:nvSpPr>
        <p:spPr>
          <a:xfrm>
            <a:off x="2315969" y="2440562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48E5B34-EA1D-4537-A5CC-1FCBAF4F64B5}"/>
              </a:ext>
            </a:extLst>
          </p:cNvPr>
          <p:cNvSpPr txBox="1"/>
          <p:nvPr/>
        </p:nvSpPr>
        <p:spPr>
          <a:xfrm>
            <a:off x="4615952" y="2441364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375F1EF-46F1-4958-9EE0-0485C7F215F8}"/>
              </a:ext>
            </a:extLst>
          </p:cNvPr>
          <p:cNvSpPr/>
          <p:nvPr/>
        </p:nvSpPr>
        <p:spPr>
          <a:xfrm>
            <a:off x="1628573" y="2523281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52FA639-2755-4F55-9794-2DFF41C53E12}"/>
              </a:ext>
            </a:extLst>
          </p:cNvPr>
          <p:cNvSpPr/>
          <p:nvPr/>
        </p:nvSpPr>
        <p:spPr>
          <a:xfrm>
            <a:off x="3424192" y="2523281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53EE4651-CC24-4607-9338-1FA41BE28104}"/>
              </a:ext>
            </a:extLst>
          </p:cNvPr>
          <p:cNvSpPr/>
          <p:nvPr/>
        </p:nvSpPr>
        <p:spPr>
          <a:xfrm>
            <a:off x="6077214" y="2540280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B163AD42-46BF-43CD-8110-62969403BBC0}"/>
              </a:ext>
            </a:extLst>
          </p:cNvPr>
          <p:cNvSpPr txBox="1"/>
          <p:nvPr/>
        </p:nvSpPr>
        <p:spPr>
          <a:xfrm>
            <a:off x="1602341" y="594323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一層目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F7FE75B-66D7-408F-BB07-38146643AC50}"/>
              </a:ext>
            </a:extLst>
          </p:cNvPr>
          <p:cNvSpPr txBox="1"/>
          <p:nvPr/>
        </p:nvSpPr>
        <p:spPr>
          <a:xfrm>
            <a:off x="3397960" y="5934776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srgbClr val="FF0000"/>
                </a:solidFill>
                <a:latin typeface="Calibri" panose="020F0502020204030204"/>
                <a:ea typeface="游ゴシック" panose="020B0400000000000000" pitchFamily="50" charset="-128"/>
              </a:rPr>
              <a:t>二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層目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FD4A72F-5A97-4D06-829B-64F1593217F2}"/>
              </a:ext>
            </a:extLst>
          </p:cNvPr>
          <p:cNvSpPr txBox="1"/>
          <p:nvPr/>
        </p:nvSpPr>
        <p:spPr>
          <a:xfrm>
            <a:off x="6086531" y="5978861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三層目</a:t>
            </a:r>
          </a:p>
        </p:txBody>
      </p:sp>
    </p:spTree>
    <p:extLst>
      <p:ext uri="{BB962C8B-B14F-4D97-AF65-F5344CB8AC3E}">
        <p14:creationId xmlns:p14="http://schemas.microsoft.com/office/powerpoint/2010/main" val="2198524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ニューロン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1282705" y="3411474"/>
            <a:ext cx="366361" cy="59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2011596" y="3493729"/>
            <a:ext cx="563234" cy="43881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</p:cNvCxnSpPr>
          <p:nvPr/>
        </p:nvCxnSpPr>
        <p:spPr>
          <a:xfrm>
            <a:off x="616243" y="3428904"/>
            <a:ext cx="680180" cy="350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0" y="4471208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入り口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（入力）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616243" y="3707857"/>
            <a:ext cx="666462" cy="421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B9B72B9-0330-4DAE-B628-D61C69423CD9}"/>
              </a:ext>
            </a:extLst>
          </p:cNvPr>
          <p:cNvSpPr txBox="1"/>
          <p:nvPr/>
        </p:nvSpPr>
        <p:spPr>
          <a:xfrm>
            <a:off x="796058" y="2487168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ニューロン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1155E258-A9F5-4A36-99D9-2703724DD882}"/>
              </a:ext>
            </a:extLst>
          </p:cNvPr>
          <p:cNvSpPr txBox="1"/>
          <p:nvPr/>
        </p:nvSpPr>
        <p:spPr>
          <a:xfrm>
            <a:off x="1709130" y="4471207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（出力）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0AFF2D7-C88C-4355-A277-9891359E7477}"/>
              </a:ext>
            </a:extLst>
          </p:cNvPr>
          <p:cNvSpPr txBox="1"/>
          <p:nvPr/>
        </p:nvSpPr>
        <p:spPr>
          <a:xfrm>
            <a:off x="3886337" y="2828347"/>
            <a:ext cx="479161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ニューロン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は、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入力の合計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が大きいと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活性化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する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（高い値を出力する）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入力の合計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が低いと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非活性化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する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（低い値を出力する）</a:t>
            </a:r>
          </a:p>
        </p:txBody>
      </p:sp>
    </p:spTree>
    <p:extLst>
      <p:ext uri="{BB962C8B-B14F-4D97-AF65-F5344CB8AC3E}">
        <p14:creationId xmlns:p14="http://schemas.microsoft.com/office/powerpoint/2010/main" val="2614698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2F07D6-2E46-4890-AFE4-1F8A0B344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確認問題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B43927-C5A7-4AE5-9BF0-CB4039C78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85071" y="6356351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EBDFD77-3E38-43EC-B666-21CB33CACF21}"/>
              </a:ext>
            </a:extLst>
          </p:cNvPr>
          <p:cNvSpPr txBox="1"/>
          <p:nvPr/>
        </p:nvSpPr>
        <p:spPr>
          <a:xfrm>
            <a:off x="3562075" y="980347"/>
            <a:ext cx="557075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次のような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ニューロン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がある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・入力の合計が</a:t>
            </a: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１０以上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のとき、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活性化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し、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１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を出力する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・入力の合計が</a:t>
            </a: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１０未満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のとき、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非活性化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し、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０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を出力する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F6708FB-638A-400D-9C9F-8BB9A6E2E3FB}"/>
              </a:ext>
            </a:extLst>
          </p:cNvPr>
          <p:cNvSpPr txBox="1"/>
          <p:nvPr/>
        </p:nvSpPr>
        <p:spPr>
          <a:xfrm>
            <a:off x="2708325" y="4096592"/>
            <a:ext cx="6032421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入力が　３　と　５　のとき出力は？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０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入力が　２０　と　３０　のとき出力は？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　１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388CE66-15B0-4E8E-AD55-54C99865090A}"/>
              </a:ext>
            </a:extLst>
          </p:cNvPr>
          <p:cNvSpPr/>
          <p:nvPr/>
        </p:nvSpPr>
        <p:spPr>
          <a:xfrm>
            <a:off x="2421152" y="1873715"/>
            <a:ext cx="366361" cy="59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BA9633DB-0E50-4342-817F-43FDA25C334F}"/>
              </a:ext>
            </a:extLst>
          </p:cNvPr>
          <p:cNvCxnSpPr>
            <a:cxnSpLocks/>
          </p:cNvCxnSpPr>
          <p:nvPr/>
        </p:nvCxnSpPr>
        <p:spPr>
          <a:xfrm>
            <a:off x="1106280" y="1550052"/>
            <a:ext cx="1328590" cy="692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885B43E-EA06-4969-B5DE-926FCAB4F5F9}"/>
              </a:ext>
            </a:extLst>
          </p:cNvPr>
          <p:cNvSpPr txBox="1"/>
          <p:nvPr/>
        </p:nvSpPr>
        <p:spPr>
          <a:xfrm>
            <a:off x="1749253" y="2623704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入り口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（入力）</a:t>
            </a: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54140A9A-CA5F-43B3-AF72-6B6DF8F615F4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1036627" y="2170098"/>
            <a:ext cx="1384525" cy="437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3907BD3-C3EE-4360-A0EC-259028D4737C}"/>
              </a:ext>
            </a:extLst>
          </p:cNvPr>
          <p:cNvSpPr txBox="1"/>
          <p:nvPr/>
        </p:nvSpPr>
        <p:spPr>
          <a:xfrm>
            <a:off x="523740" y="2976247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（出力）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99A3262-0438-45A3-9060-D0D1DCF76185}"/>
              </a:ext>
            </a:extLst>
          </p:cNvPr>
          <p:cNvSpPr/>
          <p:nvPr/>
        </p:nvSpPr>
        <p:spPr>
          <a:xfrm>
            <a:off x="739919" y="1219305"/>
            <a:ext cx="366361" cy="5927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BFAC663-2426-491B-8850-BE4C82CE6AED}"/>
              </a:ext>
            </a:extLst>
          </p:cNvPr>
          <p:cNvSpPr/>
          <p:nvPr/>
        </p:nvSpPr>
        <p:spPr>
          <a:xfrm>
            <a:off x="713680" y="2298641"/>
            <a:ext cx="366361" cy="5927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DA4B726-6655-43D4-8A63-E231D4884C1D}"/>
              </a:ext>
            </a:extLst>
          </p:cNvPr>
          <p:cNvSpPr txBox="1"/>
          <p:nvPr/>
        </p:nvSpPr>
        <p:spPr>
          <a:xfrm>
            <a:off x="771674" y="82088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出力：３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9B8806E-759D-47FA-9962-9B8C3A2B36DE}"/>
              </a:ext>
            </a:extLst>
          </p:cNvPr>
          <p:cNvSpPr txBox="1"/>
          <p:nvPr/>
        </p:nvSpPr>
        <p:spPr>
          <a:xfrm>
            <a:off x="771674" y="199071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出力：２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8E2999D-A6D1-4306-89E3-08D23B9FF907}"/>
              </a:ext>
            </a:extLst>
          </p:cNvPr>
          <p:cNvSpPr txBox="1"/>
          <p:nvPr/>
        </p:nvSpPr>
        <p:spPr>
          <a:xfrm>
            <a:off x="1503196" y="146871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４倍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8CA824F-D6C1-420D-B183-707B96A7417E}"/>
              </a:ext>
            </a:extLst>
          </p:cNvPr>
          <p:cNvSpPr txBox="1"/>
          <p:nvPr/>
        </p:nvSpPr>
        <p:spPr>
          <a:xfrm>
            <a:off x="1278656" y="244563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―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２倍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284EF28-BE88-406A-B97F-BFFD0E57EB83}"/>
              </a:ext>
            </a:extLst>
          </p:cNvPr>
          <p:cNvSpPr txBox="1"/>
          <p:nvPr/>
        </p:nvSpPr>
        <p:spPr>
          <a:xfrm>
            <a:off x="1870190" y="173440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１２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CF1CDAD-ECBE-4B91-A7EB-934F64C2B382}"/>
              </a:ext>
            </a:extLst>
          </p:cNvPr>
          <p:cNvSpPr txBox="1"/>
          <p:nvPr/>
        </p:nvSpPr>
        <p:spPr>
          <a:xfrm>
            <a:off x="1822506" y="221008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―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</a:t>
            </a:r>
          </a:p>
        </p:txBody>
      </p:sp>
    </p:spTree>
    <p:extLst>
      <p:ext uri="{BB962C8B-B14F-4D97-AF65-F5344CB8AC3E}">
        <p14:creationId xmlns:p14="http://schemas.microsoft.com/office/powerpoint/2010/main" val="15546807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sz="3500" dirty="0"/>
              <a:t>ニューロン間の結合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229492" y="3263990"/>
            <a:ext cx="366361" cy="59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</p:cNvCxnSpPr>
          <p:nvPr/>
        </p:nvCxnSpPr>
        <p:spPr>
          <a:xfrm>
            <a:off x="1914620" y="2940327"/>
            <a:ext cx="1328590" cy="692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557593" y="4013979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入り口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（入力）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1844967" y="3560373"/>
            <a:ext cx="1384525" cy="437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0AFF2D7-C88C-4355-A277-9891359E7477}"/>
              </a:ext>
            </a:extLst>
          </p:cNvPr>
          <p:cNvSpPr txBox="1"/>
          <p:nvPr/>
        </p:nvSpPr>
        <p:spPr>
          <a:xfrm>
            <a:off x="4675333" y="2614889"/>
            <a:ext cx="47916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ニューロン間の結合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では、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出力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の値が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○○倍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されて、次の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ニューロン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入力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になる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5E274E1-B58F-4EF1-971B-5E4433D7E453}"/>
              </a:ext>
            </a:extLst>
          </p:cNvPr>
          <p:cNvSpPr txBox="1"/>
          <p:nvPr/>
        </p:nvSpPr>
        <p:spPr>
          <a:xfrm>
            <a:off x="1332080" y="436652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（出力）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A331ADE-ED0D-49A5-AEBD-056356175D4E}"/>
              </a:ext>
            </a:extLst>
          </p:cNvPr>
          <p:cNvSpPr/>
          <p:nvPr/>
        </p:nvSpPr>
        <p:spPr>
          <a:xfrm>
            <a:off x="1548259" y="2609580"/>
            <a:ext cx="366361" cy="5927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4FA1485-01D1-4D56-8138-E823E127D7F2}"/>
              </a:ext>
            </a:extLst>
          </p:cNvPr>
          <p:cNvSpPr/>
          <p:nvPr/>
        </p:nvSpPr>
        <p:spPr>
          <a:xfrm>
            <a:off x="1522020" y="3688916"/>
            <a:ext cx="366361" cy="5927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5ECA1AE-DF3B-4015-AE02-F8EDBDD3F8DC}"/>
              </a:ext>
            </a:extLst>
          </p:cNvPr>
          <p:cNvSpPr txBox="1"/>
          <p:nvPr/>
        </p:nvSpPr>
        <p:spPr>
          <a:xfrm>
            <a:off x="1580014" y="221116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出力：３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0B1B4EE-0EF0-49B7-A3A9-F33E1D5B3FD5}"/>
              </a:ext>
            </a:extLst>
          </p:cNvPr>
          <p:cNvSpPr txBox="1"/>
          <p:nvPr/>
        </p:nvSpPr>
        <p:spPr>
          <a:xfrm>
            <a:off x="1580014" y="3380988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出力：２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85356EF-6EA2-4F4A-9349-92EC3658268F}"/>
              </a:ext>
            </a:extLst>
          </p:cNvPr>
          <p:cNvSpPr txBox="1"/>
          <p:nvPr/>
        </p:nvSpPr>
        <p:spPr>
          <a:xfrm>
            <a:off x="2311536" y="285899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４倍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9557728-F6B8-4452-90A2-24A893C223FA}"/>
              </a:ext>
            </a:extLst>
          </p:cNvPr>
          <p:cNvSpPr txBox="1"/>
          <p:nvPr/>
        </p:nvSpPr>
        <p:spPr>
          <a:xfrm>
            <a:off x="2086996" y="383590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―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２倍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E6C4E06-EAAB-4B33-833A-DCDDB3185291}"/>
              </a:ext>
            </a:extLst>
          </p:cNvPr>
          <p:cNvSpPr txBox="1"/>
          <p:nvPr/>
        </p:nvSpPr>
        <p:spPr>
          <a:xfrm>
            <a:off x="2678530" y="312467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１２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CE0A887-A2FB-4445-9393-E9C55CED3CD5}"/>
              </a:ext>
            </a:extLst>
          </p:cNvPr>
          <p:cNvSpPr txBox="1"/>
          <p:nvPr/>
        </p:nvSpPr>
        <p:spPr>
          <a:xfrm>
            <a:off x="2729545" y="360185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―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</a:t>
            </a:r>
          </a:p>
        </p:txBody>
      </p:sp>
    </p:spTree>
    <p:extLst>
      <p:ext uri="{BB962C8B-B14F-4D97-AF65-F5344CB8AC3E}">
        <p14:creationId xmlns:p14="http://schemas.microsoft.com/office/powerpoint/2010/main" val="3742880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sz="3500" dirty="0"/>
              <a:t>ニューラルネットワークの学習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80AFF2D7-C88C-4355-A277-9891359E7477}"/>
              </a:ext>
            </a:extLst>
          </p:cNvPr>
          <p:cNvSpPr txBox="1"/>
          <p:nvPr/>
        </p:nvSpPr>
        <p:spPr>
          <a:xfrm>
            <a:off x="4447734" y="2552999"/>
            <a:ext cx="479161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ニューロン間の結合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「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○○倍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」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は、学習の途中で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変化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する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ニューラルネットワーク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学習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は、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望み通りの出力が得られるように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、「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○○倍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」のところ（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結合の重み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）を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自動調整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すること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39BD9E86-E68A-4E77-AF5E-2EA3B2AF64E2}"/>
              </a:ext>
            </a:extLst>
          </p:cNvPr>
          <p:cNvSpPr/>
          <p:nvPr/>
        </p:nvSpPr>
        <p:spPr>
          <a:xfrm>
            <a:off x="2851103" y="3528525"/>
            <a:ext cx="366361" cy="59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BDE0AC23-C951-4DE3-9075-3AE9AE0FE40F}"/>
              </a:ext>
            </a:extLst>
          </p:cNvPr>
          <p:cNvCxnSpPr>
            <a:cxnSpLocks/>
          </p:cNvCxnSpPr>
          <p:nvPr/>
        </p:nvCxnSpPr>
        <p:spPr>
          <a:xfrm>
            <a:off x="1536231" y="3204862"/>
            <a:ext cx="1328590" cy="692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0E6656E-92E2-4E8D-B207-F7E8847387D7}"/>
              </a:ext>
            </a:extLst>
          </p:cNvPr>
          <p:cNvSpPr txBox="1"/>
          <p:nvPr/>
        </p:nvSpPr>
        <p:spPr>
          <a:xfrm>
            <a:off x="2179204" y="4278514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入り口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（入力）</a:t>
            </a:r>
          </a:p>
        </p:txBody>
      </p: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6ED3FCBF-A239-4BD0-9ECF-1834D929289A}"/>
              </a:ext>
            </a:extLst>
          </p:cNvPr>
          <p:cNvCxnSpPr>
            <a:cxnSpLocks/>
            <a:endCxn id="30" idx="1"/>
          </p:cNvCxnSpPr>
          <p:nvPr/>
        </p:nvCxnSpPr>
        <p:spPr>
          <a:xfrm flipV="1">
            <a:off x="1466578" y="3824908"/>
            <a:ext cx="1384525" cy="437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01CD907-335A-430D-A0D3-2D6C402F9679}"/>
              </a:ext>
            </a:extLst>
          </p:cNvPr>
          <p:cNvSpPr txBox="1"/>
          <p:nvPr/>
        </p:nvSpPr>
        <p:spPr>
          <a:xfrm>
            <a:off x="953691" y="4631057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（出力）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ED044555-87DD-40BC-B723-7B65414FCA33}"/>
              </a:ext>
            </a:extLst>
          </p:cNvPr>
          <p:cNvSpPr/>
          <p:nvPr/>
        </p:nvSpPr>
        <p:spPr>
          <a:xfrm>
            <a:off x="1169870" y="2874115"/>
            <a:ext cx="366361" cy="5927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CB1CD03-25A5-49C4-B942-B9517B99D1D3}"/>
              </a:ext>
            </a:extLst>
          </p:cNvPr>
          <p:cNvSpPr/>
          <p:nvPr/>
        </p:nvSpPr>
        <p:spPr>
          <a:xfrm>
            <a:off x="1143631" y="3953451"/>
            <a:ext cx="366361" cy="5927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D3237CF-5CD1-4EEA-B673-8F0F5E887A0E}"/>
              </a:ext>
            </a:extLst>
          </p:cNvPr>
          <p:cNvSpPr txBox="1"/>
          <p:nvPr/>
        </p:nvSpPr>
        <p:spPr>
          <a:xfrm>
            <a:off x="1201625" y="247569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出力：３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8E13790-C847-4698-B7A0-6251B1374718}"/>
              </a:ext>
            </a:extLst>
          </p:cNvPr>
          <p:cNvSpPr txBox="1"/>
          <p:nvPr/>
        </p:nvSpPr>
        <p:spPr>
          <a:xfrm>
            <a:off x="1201625" y="364552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出力：２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AAC1308-B501-47AB-AAD0-D7C715CE9675}"/>
              </a:ext>
            </a:extLst>
          </p:cNvPr>
          <p:cNvSpPr txBox="1"/>
          <p:nvPr/>
        </p:nvSpPr>
        <p:spPr>
          <a:xfrm>
            <a:off x="1933147" y="3123529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４倍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E5D38F3E-8680-4ED0-8B61-312A17531760}"/>
              </a:ext>
            </a:extLst>
          </p:cNvPr>
          <p:cNvSpPr txBox="1"/>
          <p:nvPr/>
        </p:nvSpPr>
        <p:spPr>
          <a:xfrm>
            <a:off x="1708607" y="410044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―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２倍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3564E87-01EF-4520-8AC7-CBB97CE60D0E}"/>
              </a:ext>
            </a:extLst>
          </p:cNvPr>
          <p:cNvSpPr txBox="1"/>
          <p:nvPr/>
        </p:nvSpPr>
        <p:spPr>
          <a:xfrm>
            <a:off x="2300141" y="338921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１２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E2480EE6-5449-476C-B5DD-BA86CF44C05E}"/>
              </a:ext>
            </a:extLst>
          </p:cNvPr>
          <p:cNvSpPr txBox="1"/>
          <p:nvPr/>
        </p:nvSpPr>
        <p:spPr>
          <a:xfrm>
            <a:off x="2447674" y="3872983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―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6BB90AED-BA24-4E50-A6D4-76B9CE15A5B4}"/>
              </a:ext>
            </a:extLst>
          </p:cNvPr>
          <p:cNvSpPr txBox="1"/>
          <p:nvPr/>
        </p:nvSpPr>
        <p:spPr>
          <a:xfrm>
            <a:off x="666204" y="2952563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4ED5A0E-9A03-47A7-9AF9-05C20B068F1E}"/>
              </a:ext>
            </a:extLst>
          </p:cNvPr>
          <p:cNvSpPr txBox="1"/>
          <p:nvPr/>
        </p:nvSpPr>
        <p:spPr>
          <a:xfrm>
            <a:off x="666740" y="3999592"/>
            <a:ext cx="35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B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6BA9084-4917-48C5-8017-A78C7ACB77A0}"/>
              </a:ext>
            </a:extLst>
          </p:cNvPr>
          <p:cNvSpPr txBox="1"/>
          <p:nvPr/>
        </p:nvSpPr>
        <p:spPr>
          <a:xfrm>
            <a:off x="3234323" y="3625668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C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0123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2F07D6-2E46-4890-AFE4-1F8A0B344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確認問題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B43927-C5A7-4AE5-9BF0-CB4039C78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EBDFD77-3E38-43EC-B666-21CB33CACF21}"/>
              </a:ext>
            </a:extLst>
          </p:cNvPr>
          <p:cNvSpPr txBox="1"/>
          <p:nvPr/>
        </p:nvSpPr>
        <p:spPr>
          <a:xfrm>
            <a:off x="3371715" y="1063423"/>
            <a:ext cx="557075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次のような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ニューロン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がある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・入力の合計が</a:t>
            </a: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１０以上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のとき、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活性化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し、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１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を出力する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・入力の合計が</a:t>
            </a: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１０未満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のとき、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非活性化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し、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０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を出力する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F6708FB-638A-400D-9C9F-8BB9A6E2E3FB}"/>
              </a:ext>
            </a:extLst>
          </p:cNvPr>
          <p:cNvSpPr txBox="1"/>
          <p:nvPr/>
        </p:nvSpPr>
        <p:spPr>
          <a:xfrm>
            <a:off x="1260421" y="3996457"/>
            <a:ext cx="6703708" cy="26776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の出力は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であるとする。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B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の出力が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 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以下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のとき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ニューロン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C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は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活性化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B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の出力が少しでも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を超えたとき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ニューロン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C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は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非活性化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にしたい。結合の重みをどう調整するか？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（答え）「－２倍」を「－１倍」へ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DEF0680-AD50-464F-98C8-046122B9AEBF}"/>
              </a:ext>
            </a:extLst>
          </p:cNvPr>
          <p:cNvSpPr/>
          <p:nvPr/>
        </p:nvSpPr>
        <p:spPr>
          <a:xfrm>
            <a:off x="2449947" y="1746920"/>
            <a:ext cx="366361" cy="59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FAF95AEC-4368-4E81-B6B2-EA98E076AECF}"/>
              </a:ext>
            </a:extLst>
          </p:cNvPr>
          <p:cNvCxnSpPr>
            <a:cxnSpLocks/>
          </p:cNvCxnSpPr>
          <p:nvPr/>
        </p:nvCxnSpPr>
        <p:spPr>
          <a:xfrm>
            <a:off x="1135075" y="1423257"/>
            <a:ext cx="1328590" cy="692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1BDCA02-1E50-497A-AA43-F04B9FF90730}"/>
              </a:ext>
            </a:extLst>
          </p:cNvPr>
          <p:cNvSpPr txBox="1"/>
          <p:nvPr/>
        </p:nvSpPr>
        <p:spPr>
          <a:xfrm>
            <a:off x="1778048" y="2496909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入り口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（入力）</a:t>
            </a: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761D2289-B994-4129-9BB0-263B0345BC1A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1065422" y="2043303"/>
            <a:ext cx="1384525" cy="437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90AA318-305E-48AF-B31F-C3A8C7BD8C15}"/>
              </a:ext>
            </a:extLst>
          </p:cNvPr>
          <p:cNvSpPr txBox="1"/>
          <p:nvPr/>
        </p:nvSpPr>
        <p:spPr>
          <a:xfrm>
            <a:off x="552535" y="284945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出口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（出力）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A7A956F-F0CC-4B5D-B2DF-E1919CE03D39}"/>
              </a:ext>
            </a:extLst>
          </p:cNvPr>
          <p:cNvSpPr/>
          <p:nvPr/>
        </p:nvSpPr>
        <p:spPr>
          <a:xfrm>
            <a:off x="768714" y="1092510"/>
            <a:ext cx="366361" cy="5927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E59BA7B-F61B-478E-87F2-9870A6E064A4}"/>
              </a:ext>
            </a:extLst>
          </p:cNvPr>
          <p:cNvSpPr/>
          <p:nvPr/>
        </p:nvSpPr>
        <p:spPr>
          <a:xfrm>
            <a:off x="742475" y="2171846"/>
            <a:ext cx="366361" cy="59276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45FB118-B5FE-438E-B1EB-35D7E38059D3}"/>
              </a:ext>
            </a:extLst>
          </p:cNvPr>
          <p:cNvSpPr txBox="1"/>
          <p:nvPr/>
        </p:nvSpPr>
        <p:spPr>
          <a:xfrm>
            <a:off x="800469" y="69409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出力：３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6D4F9B2-1315-43FD-A73B-9D33F011AF66}"/>
              </a:ext>
            </a:extLst>
          </p:cNvPr>
          <p:cNvSpPr txBox="1"/>
          <p:nvPr/>
        </p:nvSpPr>
        <p:spPr>
          <a:xfrm>
            <a:off x="800469" y="1863918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出力：２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38DCB7D-A31B-4F8D-965F-FE4D1B5094F1}"/>
              </a:ext>
            </a:extLst>
          </p:cNvPr>
          <p:cNvSpPr txBox="1"/>
          <p:nvPr/>
        </p:nvSpPr>
        <p:spPr>
          <a:xfrm>
            <a:off x="1531991" y="134192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４倍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06D11F0-3BC2-464E-AB83-351D79D16362}"/>
              </a:ext>
            </a:extLst>
          </p:cNvPr>
          <p:cNvSpPr txBox="1"/>
          <p:nvPr/>
        </p:nvSpPr>
        <p:spPr>
          <a:xfrm>
            <a:off x="1307451" y="2318838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―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２倍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3859C2D-F361-499D-8FC7-E68FFD1B16ED}"/>
              </a:ext>
            </a:extLst>
          </p:cNvPr>
          <p:cNvSpPr txBox="1"/>
          <p:nvPr/>
        </p:nvSpPr>
        <p:spPr>
          <a:xfrm>
            <a:off x="1898985" y="1607605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１２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CD0660A-BE09-408C-A7EA-C53831DF4B9A}"/>
              </a:ext>
            </a:extLst>
          </p:cNvPr>
          <p:cNvSpPr txBox="1"/>
          <p:nvPr/>
        </p:nvSpPr>
        <p:spPr>
          <a:xfrm>
            <a:off x="2046518" y="209137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―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4D8EF14-5F7F-4BA9-9D1B-6E67384C9871}"/>
              </a:ext>
            </a:extLst>
          </p:cNvPr>
          <p:cNvSpPr txBox="1"/>
          <p:nvPr/>
        </p:nvSpPr>
        <p:spPr>
          <a:xfrm>
            <a:off x="265048" y="1170958"/>
            <a:ext cx="362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DC764E2F-52DF-485B-AAAA-93A0920E6E4F}"/>
              </a:ext>
            </a:extLst>
          </p:cNvPr>
          <p:cNvSpPr txBox="1"/>
          <p:nvPr/>
        </p:nvSpPr>
        <p:spPr>
          <a:xfrm>
            <a:off x="265584" y="2217987"/>
            <a:ext cx="351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B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282A80C-E847-485C-93EB-76A85C1448C5}"/>
              </a:ext>
            </a:extLst>
          </p:cNvPr>
          <p:cNvSpPr txBox="1"/>
          <p:nvPr/>
        </p:nvSpPr>
        <p:spPr>
          <a:xfrm>
            <a:off x="2833167" y="1844063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C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137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まとめ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589E2390-6F39-4389-ACD7-662C7487FB13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 flipV="1">
            <a:off x="2271854" y="3033335"/>
            <a:ext cx="1426876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165512" y="584799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FE1FD9B-53F9-4487-B540-0F1BC2F12AA9}"/>
              </a:ext>
            </a:extLst>
          </p:cNvPr>
          <p:cNvCxnSpPr>
            <a:cxnSpLocks/>
            <a:stCxn id="17" idx="3"/>
            <a:endCxn id="21" idx="1"/>
          </p:cNvCxnSpPr>
          <p:nvPr/>
        </p:nvCxnSpPr>
        <p:spPr>
          <a:xfrm flipV="1">
            <a:off x="4065091" y="3033333"/>
            <a:ext cx="2287913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5C328647-1DC0-4AC1-9578-A4D8148AD1F1}"/>
              </a:ext>
            </a:extLst>
          </p:cNvPr>
          <p:cNvSpPr txBox="1"/>
          <p:nvPr/>
        </p:nvSpPr>
        <p:spPr>
          <a:xfrm>
            <a:off x="1618951" y="221888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B9B72B9-0330-4DAE-B628-D61C69423CD9}"/>
              </a:ext>
            </a:extLst>
          </p:cNvPr>
          <p:cNvSpPr txBox="1"/>
          <p:nvPr/>
        </p:nvSpPr>
        <p:spPr>
          <a:xfrm>
            <a:off x="3399895" y="222289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982186" y="221395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5BE8905-C0F3-4ED8-903F-C7909A67A6FA}"/>
              </a:ext>
            </a:extLst>
          </p:cNvPr>
          <p:cNvSpPr txBox="1"/>
          <p:nvPr/>
        </p:nvSpPr>
        <p:spPr>
          <a:xfrm>
            <a:off x="2315969" y="2440562"/>
            <a:ext cx="1567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48E5B34-EA1D-4537-A5CC-1FCBAF4F64B5}"/>
              </a:ext>
            </a:extLst>
          </p:cNvPr>
          <p:cNvSpPr txBox="1"/>
          <p:nvPr/>
        </p:nvSpPr>
        <p:spPr>
          <a:xfrm>
            <a:off x="4615952" y="2441364"/>
            <a:ext cx="1567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DDE24A2F-DDDF-4F37-971C-D9201863BBD5}"/>
              </a:ext>
            </a:extLst>
          </p:cNvPr>
          <p:cNvSpPr txBox="1"/>
          <p:nvPr/>
        </p:nvSpPr>
        <p:spPr>
          <a:xfrm>
            <a:off x="201529" y="6329433"/>
            <a:ext cx="8392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学習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では、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重み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が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変化</a:t>
            </a:r>
          </a:p>
        </p:txBody>
      </p:sp>
    </p:spTree>
    <p:extLst>
      <p:ext uri="{BB962C8B-B14F-4D97-AF65-F5344CB8AC3E}">
        <p14:creationId xmlns:p14="http://schemas.microsoft.com/office/powerpoint/2010/main" val="1259286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11-4 </a:t>
            </a:r>
            <a:r>
              <a:rPr lang="ja-JP" altLang="en-US" dirty="0"/>
              <a:t>ニューラルネットワーク</a:t>
            </a:r>
            <a:br>
              <a:rPr lang="en-US" altLang="ja-JP" dirty="0"/>
            </a:br>
            <a:r>
              <a:rPr lang="ja-JP" altLang="en-US" dirty="0"/>
              <a:t>の現状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（人工知能の基本）</a:t>
            </a:r>
            <a:endParaRPr lang="en-US" altLang="ja-JP" dirty="0"/>
          </a:p>
          <a:p>
            <a:r>
              <a:rPr lang="en-US" altLang="ja-JP" dirty="0"/>
              <a:t>URL: https://</a:t>
            </a:r>
            <a:r>
              <a:rPr lang="en-US" altLang="ja-JP" dirty="0" err="1"/>
              <a:t>www.kkaneko.jp</a:t>
            </a:r>
            <a:r>
              <a:rPr lang="en-US" altLang="ja-JP" dirty="0"/>
              <a:t>/</a:t>
            </a:r>
            <a:r>
              <a:rPr lang="en-US" altLang="ja-JP" dirty="0" err="1"/>
              <a:t>db</a:t>
            </a:r>
            <a:r>
              <a:rPr lang="en-US" altLang="ja-JP" dirty="0"/>
              <a:t>/mi/</a:t>
            </a:r>
            <a:r>
              <a:rPr lang="en-US" altLang="ja-JP" dirty="0" err="1"/>
              <a:t>index.html</a:t>
            </a:r>
            <a:endParaRPr lang="ja-JP" altLang="en-US" dirty="0"/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960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kumimoji="1" lang="ja-JP" altLang="en-US" b="1" dirty="0"/>
              <a:t>ニューラルネットワーク</a:t>
            </a:r>
            <a:r>
              <a:rPr kumimoji="1" lang="ja-JP" altLang="en-US" b="1"/>
              <a:t>の進展</a:t>
            </a:r>
            <a:endParaRPr kumimoji="1" lang="ja-JP" altLang="en-US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4" y="846252"/>
            <a:ext cx="8620627" cy="5741583"/>
          </a:xfrm>
        </p:spPr>
        <p:txBody>
          <a:bodyPr>
            <a:normAutofit fontScale="70000" lnSpcReduction="20000"/>
          </a:bodyPr>
          <a:lstStyle/>
          <a:p>
            <a:r>
              <a:rPr lang="ja-JP" altLang="en-US" b="1" dirty="0">
                <a:solidFill>
                  <a:srgbClr val="C00000"/>
                </a:solidFill>
              </a:rPr>
              <a:t>ニューラルネットワーク</a:t>
            </a:r>
            <a:r>
              <a:rPr lang="ja-JP" altLang="en-US" dirty="0"/>
              <a:t>の</a:t>
            </a:r>
            <a:r>
              <a:rPr lang="ja-JP" altLang="en-US" b="1" u="sng" dirty="0"/>
              <a:t>技術革新，学習能力の向上</a:t>
            </a:r>
            <a:endParaRPr lang="en-US" altLang="ja-JP" b="1" u="sng" dirty="0"/>
          </a:p>
          <a:p>
            <a:pPr marL="0" indent="0">
              <a:buNone/>
            </a:pPr>
            <a:r>
              <a:rPr lang="ja-JP" altLang="en-US" dirty="0"/>
              <a:t>　　基盤技術</a:t>
            </a:r>
            <a:r>
              <a:rPr lang="en-US" altLang="ja-JP" dirty="0"/>
              <a:t>: He</a:t>
            </a:r>
            <a:r>
              <a:rPr lang="ja-JP" altLang="en-US" dirty="0"/>
              <a:t>の初期化</a:t>
            </a:r>
            <a:r>
              <a:rPr lang="en-US" altLang="ja-JP" dirty="0"/>
              <a:t>, Batch Normalization, </a:t>
            </a:r>
          </a:p>
          <a:p>
            <a:pPr marL="0" indent="0">
              <a:buNone/>
            </a:pPr>
            <a:r>
              <a:rPr lang="en-US" altLang="ja-JP" dirty="0"/>
              <a:t>		     Dropout</a:t>
            </a:r>
          </a:p>
          <a:p>
            <a:r>
              <a:rPr lang="ja-JP" altLang="en-US" b="1" u="sng" dirty="0"/>
              <a:t>多層の構成，多種のニューロン等により広範囲の用途へ</a:t>
            </a:r>
            <a:endParaRPr lang="en-US" altLang="ja-JP" b="1" u="sng" dirty="0"/>
          </a:p>
          <a:p>
            <a:pPr marL="0" indent="0">
              <a:buNone/>
            </a:pPr>
            <a:r>
              <a:rPr lang="en-US" altLang="ja-JP" dirty="0"/>
              <a:t>	 CNN, LTSM, GAN </a:t>
            </a:r>
            <a:r>
              <a:rPr lang="ja-JP" altLang="en-US" dirty="0"/>
              <a:t>など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ニューラルネットワークの能力の実証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	VGG16 </a:t>
            </a:r>
            <a:r>
              <a:rPr lang="ja-JP" altLang="en-US" dirty="0"/>
              <a:t>など多数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b="1" dirty="0">
                <a:solidFill>
                  <a:srgbClr val="C00000"/>
                </a:solidFill>
              </a:rPr>
              <a:t>ニューラルネットワーク</a:t>
            </a:r>
            <a:r>
              <a:rPr lang="ja-JP" altLang="en-US" dirty="0"/>
              <a:t>を</a:t>
            </a:r>
            <a:r>
              <a:rPr lang="ja-JP" altLang="en-US" b="1" u="sng" dirty="0">
                <a:solidFill>
                  <a:srgbClr val="FF0000"/>
                </a:solidFill>
              </a:rPr>
              <a:t>高速にシミュレーション</a:t>
            </a:r>
            <a:r>
              <a:rPr lang="ja-JP" altLang="en-US" dirty="0"/>
              <a:t>できる高性能のコンピュータ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高性能プロセッサ、</a:t>
            </a:r>
            <a:r>
              <a:rPr lang="en-US" altLang="ja-JP" dirty="0"/>
              <a:t>GPU</a:t>
            </a:r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b="1" dirty="0">
                <a:solidFill>
                  <a:srgbClr val="C00000"/>
                </a:solidFill>
              </a:rPr>
              <a:t>ニューラルネットワーク</a:t>
            </a:r>
            <a:r>
              <a:rPr lang="ja-JP" altLang="en-US" dirty="0"/>
              <a:t>の学習に役立つ</a:t>
            </a:r>
            <a:r>
              <a:rPr lang="ja-JP" altLang="en-US" b="1" u="sng" dirty="0">
                <a:solidFill>
                  <a:srgbClr val="FF0000"/>
                </a:solidFill>
              </a:rPr>
              <a:t>大量のデータ</a:t>
            </a:r>
            <a:endParaRPr lang="en-US" altLang="ja-JP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データ計測、データ収集</a:t>
            </a:r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91881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11-5 </a:t>
            </a:r>
            <a:r>
              <a:rPr lang="ja-JP" altLang="en-US" dirty="0"/>
              <a:t>ニューラルネットワーク</a:t>
            </a:r>
            <a:br>
              <a:rPr lang="en-US" altLang="ja-JP" dirty="0"/>
            </a:br>
            <a:r>
              <a:rPr lang="ja-JP" altLang="en-US" dirty="0"/>
              <a:t>の構造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（人工知能の基本）</a:t>
            </a:r>
            <a:endParaRPr lang="en-US" altLang="ja-JP" dirty="0"/>
          </a:p>
          <a:p>
            <a:r>
              <a:rPr lang="en-US" altLang="ja-JP" dirty="0"/>
              <a:t>URL: https://</a:t>
            </a:r>
            <a:r>
              <a:rPr lang="en-US" altLang="ja-JP" dirty="0" err="1"/>
              <a:t>www.kkaneko.jp</a:t>
            </a:r>
            <a:r>
              <a:rPr lang="en-US" altLang="ja-JP" dirty="0"/>
              <a:t>/</a:t>
            </a:r>
            <a:r>
              <a:rPr lang="en-US" altLang="ja-JP" dirty="0" err="1"/>
              <a:t>db</a:t>
            </a:r>
            <a:r>
              <a:rPr lang="en-US" altLang="ja-JP" dirty="0"/>
              <a:t>/mi/</a:t>
            </a:r>
            <a:r>
              <a:rPr lang="en-US" altLang="ja-JP" dirty="0" err="1"/>
              <a:t>index.html</a:t>
            </a:r>
            <a:endParaRPr lang="ja-JP" altLang="en-US" dirty="0"/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272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sz="3500" dirty="0"/>
              <a:t>第１１回</a:t>
            </a:r>
            <a:r>
              <a:rPr kumimoji="1" lang="ja-JP" altLang="en-US" sz="3500" dirty="0"/>
              <a:t>の内容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F368F8-C711-4457-A709-6FBC7F1FD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6" y="2370741"/>
            <a:ext cx="7720728" cy="994464"/>
          </a:xfrm>
        </p:spPr>
        <p:txBody>
          <a:bodyPr>
            <a:normAutofit fontScale="70000" lnSpcReduction="20000"/>
          </a:bodyPr>
          <a:lstStyle/>
          <a:p>
            <a:r>
              <a:rPr lang="ja-JP" altLang="en-US" b="1" dirty="0">
                <a:solidFill>
                  <a:srgbClr val="C00000"/>
                </a:solidFill>
              </a:rPr>
              <a:t>機械学習</a:t>
            </a:r>
            <a:r>
              <a:rPr lang="ja-JP" altLang="en-US" dirty="0"/>
              <a:t>を知る</a:t>
            </a:r>
            <a:endParaRPr lang="en-US" altLang="ja-JP" dirty="0"/>
          </a:p>
          <a:p>
            <a:r>
              <a:rPr lang="ja-JP" altLang="en-US" b="1" dirty="0">
                <a:solidFill>
                  <a:srgbClr val="C00000"/>
                </a:solidFill>
              </a:rPr>
              <a:t>機械学習</a:t>
            </a:r>
            <a:r>
              <a:rPr lang="ja-JP" altLang="en-US" dirty="0"/>
              <a:t>の代表技術である、</a:t>
            </a:r>
            <a:r>
              <a:rPr lang="ja-JP" altLang="en-US" b="1" dirty="0">
                <a:solidFill>
                  <a:srgbClr val="C00000"/>
                </a:solidFill>
              </a:rPr>
              <a:t>ニューラルネットワーク</a:t>
            </a:r>
            <a:r>
              <a:rPr lang="ja-JP" altLang="en-US" dirty="0"/>
              <a:t>について、その仕組みや基礎を知る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6F56FE-EA47-4182-99F7-DDD72254C41E}"/>
              </a:ext>
            </a:extLst>
          </p:cNvPr>
          <p:cNvSpPr/>
          <p:nvPr/>
        </p:nvSpPr>
        <p:spPr>
          <a:xfrm>
            <a:off x="1113521" y="4511438"/>
            <a:ext cx="73492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【</a:t>
            </a: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次回に向けての準備学習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】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次回はニューラルネットワークについて，さらに詳しく学ぶ．今回の資料を復習しておく．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72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dirty="0"/>
              <a:t>層が直列になっているニューラルネットワーク</a:t>
            </a:r>
            <a:endParaRPr kumimoji="1" lang="ja-JP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589E2390-6F39-4389-ACD7-662C7487FB13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 flipV="1">
            <a:off x="2271854" y="3033335"/>
            <a:ext cx="1426876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FE1FD9B-53F9-4487-B540-0F1BC2F12AA9}"/>
              </a:ext>
            </a:extLst>
          </p:cNvPr>
          <p:cNvCxnSpPr>
            <a:cxnSpLocks/>
            <a:stCxn id="17" idx="3"/>
            <a:endCxn id="21" idx="1"/>
          </p:cNvCxnSpPr>
          <p:nvPr/>
        </p:nvCxnSpPr>
        <p:spPr>
          <a:xfrm flipV="1">
            <a:off x="4065091" y="3033333"/>
            <a:ext cx="2287913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5C328647-1DC0-4AC1-9578-A4D8148AD1F1}"/>
              </a:ext>
            </a:extLst>
          </p:cNvPr>
          <p:cNvSpPr txBox="1"/>
          <p:nvPr/>
        </p:nvSpPr>
        <p:spPr>
          <a:xfrm>
            <a:off x="1618951" y="221888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B9B72B9-0330-4DAE-B628-D61C69423CD9}"/>
              </a:ext>
            </a:extLst>
          </p:cNvPr>
          <p:cNvSpPr txBox="1"/>
          <p:nvPr/>
        </p:nvSpPr>
        <p:spPr>
          <a:xfrm>
            <a:off x="3399895" y="222289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982186" y="221395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5BE8905-C0F3-4ED8-903F-C7909A67A6FA}"/>
              </a:ext>
            </a:extLst>
          </p:cNvPr>
          <p:cNvSpPr txBox="1"/>
          <p:nvPr/>
        </p:nvSpPr>
        <p:spPr>
          <a:xfrm>
            <a:off x="2315969" y="2440562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48E5B34-EA1D-4537-A5CC-1FCBAF4F64B5}"/>
              </a:ext>
            </a:extLst>
          </p:cNvPr>
          <p:cNvSpPr txBox="1"/>
          <p:nvPr/>
        </p:nvSpPr>
        <p:spPr>
          <a:xfrm>
            <a:off x="4615952" y="2441364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05946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dirty="0"/>
              <a:t>層が直列になっているニューラルネットワーク</a:t>
            </a:r>
            <a:endParaRPr kumimoji="1" lang="ja-JP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589E2390-6F39-4389-ACD7-662C7487FB13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 flipV="1">
            <a:off x="2271854" y="3033335"/>
            <a:ext cx="1426876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FE1FD9B-53F9-4487-B540-0F1BC2F12AA9}"/>
              </a:ext>
            </a:extLst>
          </p:cNvPr>
          <p:cNvCxnSpPr>
            <a:cxnSpLocks/>
            <a:stCxn id="17" idx="3"/>
            <a:endCxn id="21" idx="1"/>
          </p:cNvCxnSpPr>
          <p:nvPr/>
        </p:nvCxnSpPr>
        <p:spPr>
          <a:xfrm flipV="1">
            <a:off x="4065091" y="3033333"/>
            <a:ext cx="2287913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5C328647-1DC0-4AC1-9578-A4D8148AD1F1}"/>
              </a:ext>
            </a:extLst>
          </p:cNvPr>
          <p:cNvSpPr txBox="1"/>
          <p:nvPr/>
        </p:nvSpPr>
        <p:spPr>
          <a:xfrm>
            <a:off x="1618951" y="221888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B9B72B9-0330-4DAE-B628-D61C69423CD9}"/>
              </a:ext>
            </a:extLst>
          </p:cNvPr>
          <p:cNvSpPr txBox="1"/>
          <p:nvPr/>
        </p:nvSpPr>
        <p:spPr>
          <a:xfrm>
            <a:off x="3399895" y="222289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982186" y="221395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5BE8905-C0F3-4ED8-903F-C7909A67A6FA}"/>
              </a:ext>
            </a:extLst>
          </p:cNvPr>
          <p:cNvSpPr txBox="1"/>
          <p:nvPr/>
        </p:nvSpPr>
        <p:spPr>
          <a:xfrm>
            <a:off x="2315969" y="2440562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48E5B34-EA1D-4537-A5CC-1FCBAF4F64B5}"/>
              </a:ext>
            </a:extLst>
          </p:cNvPr>
          <p:cNvSpPr txBox="1"/>
          <p:nvPr/>
        </p:nvSpPr>
        <p:spPr>
          <a:xfrm>
            <a:off x="4615952" y="2441364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375F1EF-46F1-4958-9EE0-0485C7F215F8}"/>
              </a:ext>
            </a:extLst>
          </p:cNvPr>
          <p:cNvSpPr/>
          <p:nvPr/>
        </p:nvSpPr>
        <p:spPr>
          <a:xfrm>
            <a:off x="1628573" y="2523281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D52FA639-2755-4F55-9794-2DFF41C53E12}"/>
              </a:ext>
            </a:extLst>
          </p:cNvPr>
          <p:cNvSpPr/>
          <p:nvPr/>
        </p:nvSpPr>
        <p:spPr>
          <a:xfrm>
            <a:off x="3424192" y="2523281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53EE4651-CC24-4607-9338-1FA41BE28104}"/>
              </a:ext>
            </a:extLst>
          </p:cNvPr>
          <p:cNvSpPr/>
          <p:nvPr/>
        </p:nvSpPr>
        <p:spPr>
          <a:xfrm>
            <a:off x="6077214" y="2540280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B163AD42-46BF-43CD-8110-62969403BBC0}"/>
              </a:ext>
            </a:extLst>
          </p:cNvPr>
          <p:cNvSpPr txBox="1"/>
          <p:nvPr/>
        </p:nvSpPr>
        <p:spPr>
          <a:xfrm>
            <a:off x="1602341" y="594323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一層目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F7FE75B-66D7-408F-BB07-38146643AC50}"/>
              </a:ext>
            </a:extLst>
          </p:cNvPr>
          <p:cNvSpPr txBox="1"/>
          <p:nvPr/>
        </p:nvSpPr>
        <p:spPr>
          <a:xfrm>
            <a:off x="3397960" y="5934776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二層目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FD4A72F-5A97-4D06-829B-64F1593217F2}"/>
              </a:ext>
            </a:extLst>
          </p:cNvPr>
          <p:cNvSpPr txBox="1"/>
          <p:nvPr/>
        </p:nvSpPr>
        <p:spPr>
          <a:xfrm>
            <a:off x="6086531" y="5978861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三層目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D23F910B-59DB-4857-B2C2-7193773A8708}"/>
              </a:ext>
            </a:extLst>
          </p:cNvPr>
          <p:cNvSpPr txBox="1"/>
          <p:nvPr/>
        </p:nvSpPr>
        <p:spPr>
          <a:xfrm>
            <a:off x="6969569" y="5451063"/>
            <a:ext cx="19800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それぞれの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層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に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は、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同じ種類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77005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伝搬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sp>
        <p:nvSpPr>
          <p:cNvPr id="52" name="矢印: 右 51">
            <a:extLst>
              <a:ext uri="{FF2B5EF4-FFF2-40B4-BE49-F238E27FC236}">
                <a16:creationId xmlns:a16="http://schemas.microsoft.com/office/drawing/2014/main" id="{CD01C3DE-B4C8-4AFC-B5F8-E402EFB51EDE}"/>
              </a:ext>
            </a:extLst>
          </p:cNvPr>
          <p:cNvSpPr/>
          <p:nvPr/>
        </p:nvSpPr>
        <p:spPr>
          <a:xfrm>
            <a:off x="2688131" y="3789230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4" name="矢印: 右 53">
            <a:extLst>
              <a:ext uri="{FF2B5EF4-FFF2-40B4-BE49-F238E27FC236}">
                <a16:creationId xmlns:a16="http://schemas.microsoft.com/office/drawing/2014/main" id="{C6FF99A1-8DEA-45A8-94CD-6EE3B95CCD80}"/>
              </a:ext>
            </a:extLst>
          </p:cNvPr>
          <p:cNvSpPr/>
          <p:nvPr/>
        </p:nvSpPr>
        <p:spPr>
          <a:xfrm>
            <a:off x="4906125" y="3767477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4ACC2CC8-AF43-4A5E-8DE0-C2B7F2E9F7E1}"/>
              </a:ext>
            </a:extLst>
          </p:cNvPr>
          <p:cNvSpPr/>
          <p:nvPr/>
        </p:nvSpPr>
        <p:spPr>
          <a:xfrm>
            <a:off x="1628573" y="2523281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990AEC6-A4FD-4882-94E4-E93858A94594}"/>
              </a:ext>
            </a:extLst>
          </p:cNvPr>
          <p:cNvSpPr/>
          <p:nvPr/>
        </p:nvSpPr>
        <p:spPr>
          <a:xfrm>
            <a:off x="3424192" y="2523281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28B3A93C-B28D-400C-9C90-A52E4D846F60}"/>
              </a:ext>
            </a:extLst>
          </p:cNvPr>
          <p:cNvSpPr/>
          <p:nvPr/>
        </p:nvSpPr>
        <p:spPr>
          <a:xfrm>
            <a:off x="6077214" y="2540280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471D077-CC05-4412-8BC6-7EBDF9C788E4}"/>
              </a:ext>
            </a:extLst>
          </p:cNvPr>
          <p:cNvSpPr txBox="1"/>
          <p:nvPr/>
        </p:nvSpPr>
        <p:spPr>
          <a:xfrm>
            <a:off x="1602341" y="594323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一層目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7EDA9E29-3629-4BB8-A874-C0E976717515}"/>
              </a:ext>
            </a:extLst>
          </p:cNvPr>
          <p:cNvSpPr txBox="1"/>
          <p:nvPr/>
        </p:nvSpPr>
        <p:spPr>
          <a:xfrm>
            <a:off x="3397960" y="5934776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二層目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96CBA1A-39C0-40FD-AAA8-0D2B26C682EB}"/>
              </a:ext>
            </a:extLst>
          </p:cNvPr>
          <p:cNvSpPr txBox="1"/>
          <p:nvPr/>
        </p:nvSpPr>
        <p:spPr>
          <a:xfrm>
            <a:off x="6086531" y="5978861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三層目</a:t>
            </a:r>
          </a:p>
        </p:txBody>
      </p:sp>
    </p:spTree>
    <p:extLst>
      <p:ext uri="{BB962C8B-B14F-4D97-AF65-F5344CB8AC3E}">
        <p14:creationId xmlns:p14="http://schemas.microsoft.com/office/powerpoint/2010/main" val="3385980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ニューロン間の結合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958885" y="2089534"/>
            <a:ext cx="6853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前の層の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と、次の層の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の間をつなぐ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28F70856-CC43-4BA8-9939-551DA91D414D}"/>
              </a:ext>
            </a:extLst>
          </p:cNvPr>
          <p:cNvCxnSpPr/>
          <p:nvPr/>
        </p:nvCxnSpPr>
        <p:spPr>
          <a:xfrm flipV="1">
            <a:off x="2271854" y="3033335"/>
            <a:ext cx="1426876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1C6FD70E-9086-4CC6-9DD4-F6855C19929C}"/>
              </a:ext>
            </a:extLst>
          </p:cNvPr>
          <p:cNvCxnSpPr>
            <a:cxnSpLocks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D660B448-4424-4B30-BE04-9697496DABE9}"/>
              </a:ext>
            </a:extLst>
          </p:cNvPr>
          <p:cNvCxnSpPr>
            <a:cxnSpLocks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57586BDE-DDBC-4E08-878E-ED60363AD136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AC232A48-E8B6-4D40-AD8C-3B89037BAC20}"/>
              </a:ext>
            </a:extLst>
          </p:cNvPr>
          <p:cNvCxnSpPr>
            <a:cxnSpLocks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735B6631-F7CB-4514-B904-6427E8912595}"/>
              </a:ext>
            </a:extLst>
          </p:cNvPr>
          <p:cNvCxnSpPr>
            <a:cxnSpLocks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024814DD-029D-417C-9C5E-D2EA13243CB5}"/>
              </a:ext>
            </a:extLst>
          </p:cNvPr>
          <p:cNvCxnSpPr>
            <a:cxnSpLocks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094D26F7-9787-4555-B32D-AEDC2B1DAA47}"/>
              </a:ext>
            </a:extLst>
          </p:cNvPr>
          <p:cNvCxnSpPr>
            <a:cxnSpLocks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8A816349-4977-4944-88CE-503D5C9C66FE}"/>
              </a:ext>
            </a:extLst>
          </p:cNvPr>
          <p:cNvCxnSpPr>
            <a:cxnSpLocks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87A8FA5E-5056-4E47-8646-D4AC61DEF658}"/>
              </a:ext>
            </a:extLst>
          </p:cNvPr>
          <p:cNvCxnSpPr>
            <a:cxnSpLocks/>
          </p:cNvCxnSpPr>
          <p:nvPr/>
        </p:nvCxnSpPr>
        <p:spPr>
          <a:xfrm flipV="1">
            <a:off x="4065091" y="3033333"/>
            <a:ext cx="2287913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A084DDFF-E81B-4178-B41A-0B83CF6BAF6B}"/>
              </a:ext>
            </a:extLst>
          </p:cNvPr>
          <p:cNvCxnSpPr>
            <a:cxnSpLocks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27C735FF-FABA-4FFE-A516-612139E12B06}"/>
              </a:ext>
            </a:extLst>
          </p:cNvPr>
          <p:cNvCxnSpPr>
            <a:cxnSpLocks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C4921366-BFFE-4ECD-B3D5-AFEE267873BB}"/>
              </a:ext>
            </a:extLst>
          </p:cNvPr>
          <p:cNvCxnSpPr>
            <a:cxnSpLocks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C2591606-A733-4C04-B9EB-0E319B0B3DBC}"/>
              </a:ext>
            </a:extLst>
          </p:cNvPr>
          <p:cNvCxnSpPr>
            <a:cxnSpLocks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37183414-2380-45AC-8D22-C3614499E42D}"/>
              </a:ext>
            </a:extLst>
          </p:cNvPr>
          <p:cNvCxnSpPr>
            <a:cxnSpLocks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E55BF23C-3FF3-4D25-B8F7-69736ABABA86}"/>
              </a:ext>
            </a:extLst>
          </p:cNvPr>
          <p:cNvCxnSpPr>
            <a:cxnSpLocks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DB500913-C5AB-46EA-A90C-6788B3605F5D}"/>
              </a:ext>
            </a:extLst>
          </p:cNvPr>
          <p:cNvCxnSpPr>
            <a:cxnSpLocks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DA30206D-3F98-4EC9-9301-DA728FBB45C8}"/>
              </a:ext>
            </a:extLst>
          </p:cNvPr>
          <p:cNvSpPr txBox="1"/>
          <p:nvPr/>
        </p:nvSpPr>
        <p:spPr>
          <a:xfrm>
            <a:off x="4698558" y="5262824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全結合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6C8A476-5506-43A8-B3F2-D3ECBCB37997}"/>
              </a:ext>
            </a:extLst>
          </p:cNvPr>
          <p:cNvSpPr txBox="1"/>
          <p:nvPr/>
        </p:nvSpPr>
        <p:spPr>
          <a:xfrm>
            <a:off x="2533995" y="5272280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全結合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D01BC34-9313-41FD-9F17-7446470CE155}"/>
              </a:ext>
            </a:extLst>
          </p:cNvPr>
          <p:cNvSpPr/>
          <p:nvPr/>
        </p:nvSpPr>
        <p:spPr>
          <a:xfrm>
            <a:off x="1628573" y="2523281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D5E824F6-B8F4-431C-AC5A-781D22B81000}"/>
              </a:ext>
            </a:extLst>
          </p:cNvPr>
          <p:cNvSpPr/>
          <p:nvPr/>
        </p:nvSpPr>
        <p:spPr>
          <a:xfrm>
            <a:off x="3424192" y="2523281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5372FF8D-4FEB-48B8-9275-DD1B3FC265F1}"/>
              </a:ext>
            </a:extLst>
          </p:cNvPr>
          <p:cNvSpPr/>
          <p:nvPr/>
        </p:nvSpPr>
        <p:spPr>
          <a:xfrm>
            <a:off x="6077214" y="2540280"/>
            <a:ext cx="927875" cy="34029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E903BE6-089A-43C1-AF3B-BD2DA89E11A4}"/>
              </a:ext>
            </a:extLst>
          </p:cNvPr>
          <p:cNvSpPr txBox="1"/>
          <p:nvPr/>
        </p:nvSpPr>
        <p:spPr>
          <a:xfrm>
            <a:off x="1602341" y="5943237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一層目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B4B48C35-5263-4D3A-B35C-48D51AC50256}"/>
              </a:ext>
            </a:extLst>
          </p:cNvPr>
          <p:cNvSpPr txBox="1"/>
          <p:nvPr/>
        </p:nvSpPr>
        <p:spPr>
          <a:xfrm>
            <a:off x="3397960" y="5934776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二層目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3F731FCC-CBB7-4380-86F0-447D11BA73AB}"/>
              </a:ext>
            </a:extLst>
          </p:cNvPr>
          <p:cNvSpPr txBox="1"/>
          <p:nvPr/>
        </p:nvSpPr>
        <p:spPr>
          <a:xfrm>
            <a:off x="6086531" y="5978861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三層目</a:t>
            </a:r>
          </a:p>
        </p:txBody>
      </p:sp>
    </p:spTree>
    <p:extLst>
      <p:ext uri="{BB962C8B-B14F-4D97-AF65-F5344CB8AC3E}">
        <p14:creationId xmlns:p14="http://schemas.microsoft.com/office/powerpoint/2010/main" val="2222291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/>
              <a:t>ニューラルネットワークのバリエーション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9385" y="834039"/>
            <a:ext cx="7468202" cy="875000"/>
          </a:xfrm>
        </p:spPr>
        <p:txBody>
          <a:bodyPr/>
          <a:lstStyle/>
          <a:p>
            <a:r>
              <a:rPr kumimoji="1" lang="en-US" altLang="ja-JP" dirty="0"/>
              <a:t>Recurrent Network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520792" y="1443789"/>
            <a:ext cx="505326" cy="1564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645343" y="1443788"/>
            <a:ext cx="505326" cy="1564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739013" y="1443784"/>
            <a:ext cx="505326" cy="1564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894445" y="1443786"/>
            <a:ext cx="505326" cy="1564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10" name="直線コネクタ 9"/>
          <p:cNvCxnSpPr>
            <a:stCxn id="5" idx="3"/>
            <a:endCxn id="6" idx="1"/>
          </p:cNvCxnSpPr>
          <p:nvPr/>
        </p:nvCxnSpPr>
        <p:spPr>
          <a:xfrm flipV="1">
            <a:off x="2026118" y="2225841"/>
            <a:ext cx="6192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 flipV="1">
            <a:off x="3119788" y="2225837"/>
            <a:ext cx="6192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V="1">
            <a:off x="4275220" y="2225836"/>
            <a:ext cx="6192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 flipH="1">
            <a:off x="1958339" y="2230322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全結合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 flipH="1">
            <a:off x="3114574" y="2225836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全結合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 flipH="1">
            <a:off x="4270809" y="2221350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全結合</a:t>
            </a:r>
          </a:p>
        </p:txBody>
      </p:sp>
      <p:sp>
        <p:nvSpPr>
          <p:cNvPr id="19" name="フリーフォーム 18"/>
          <p:cNvSpPr/>
          <p:nvPr/>
        </p:nvSpPr>
        <p:spPr>
          <a:xfrm>
            <a:off x="2714741" y="2983831"/>
            <a:ext cx="370565" cy="370629"/>
          </a:xfrm>
          <a:custGeom>
            <a:avLst/>
            <a:gdLst>
              <a:gd name="connsiteX0" fmla="*/ 302779 w 370565"/>
              <a:gd name="connsiteY0" fmla="*/ 14438 h 370629"/>
              <a:gd name="connsiteX1" fmla="*/ 365343 w 370565"/>
              <a:gd name="connsiteY1" fmla="*/ 182880 h 370629"/>
              <a:gd name="connsiteX2" fmla="*/ 182463 w 370565"/>
              <a:gd name="connsiteY2" fmla="*/ 370572 h 370629"/>
              <a:gd name="connsiteX3" fmla="*/ 4396 w 370565"/>
              <a:gd name="connsiteY3" fmla="*/ 163629 h 370629"/>
              <a:gd name="connsiteX4" fmla="*/ 71773 w 370565"/>
              <a:gd name="connsiteY4" fmla="*/ 0 h 37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65" h="370629">
                <a:moveTo>
                  <a:pt x="302779" y="14438"/>
                </a:moveTo>
                <a:cubicBezTo>
                  <a:pt x="344087" y="68981"/>
                  <a:pt x="385396" y="123524"/>
                  <a:pt x="365343" y="182880"/>
                </a:cubicBezTo>
                <a:cubicBezTo>
                  <a:pt x="345290" y="242236"/>
                  <a:pt x="242621" y="373780"/>
                  <a:pt x="182463" y="370572"/>
                </a:cubicBezTo>
                <a:cubicBezTo>
                  <a:pt x="122305" y="367364"/>
                  <a:pt x="22844" y="225391"/>
                  <a:pt x="4396" y="163629"/>
                </a:cubicBezTo>
                <a:cubicBezTo>
                  <a:pt x="-14052" y="101867"/>
                  <a:pt x="28860" y="50933"/>
                  <a:pt x="71773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フリーフォーム 19"/>
          <p:cNvSpPr/>
          <p:nvPr/>
        </p:nvSpPr>
        <p:spPr>
          <a:xfrm>
            <a:off x="3800775" y="2983831"/>
            <a:ext cx="370565" cy="370629"/>
          </a:xfrm>
          <a:custGeom>
            <a:avLst/>
            <a:gdLst>
              <a:gd name="connsiteX0" fmla="*/ 302779 w 370565"/>
              <a:gd name="connsiteY0" fmla="*/ 14438 h 370629"/>
              <a:gd name="connsiteX1" fmla="*/ 365343 w 370565"/>
              <a:gd name="connsiteY1" fmla="*/ 182880 h 370629"/>
              <a:gd name="connsiteX2" fmla="*/ 182463 w 370565"/>
              <a:gd name="connsiteY2" fmla="*/ 370572 h 370629"/>
              <a:gd name="connsiteX3" fmla="*/ 4396 w 370565"/>
              <a:gd name="connsiteY3" fmla="*/ 163629 h 370629"/>
              <a:gd name="connsiteX4" fmla="*/ 71773 w 370565"/>
              <a:gd name="connsiteY4" fmla="*/ 0 h 37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65" h="370629">
                <a:moveTo>
                  <a:pt x="302779" y="14438"/>
                </a:moveTo>
                <a:cubicBezTo>
                  <a:pt x="344087" y="68981"/>
                  <a:pt x="385396" y="123524"/>
                  <a:pt x="365343" y="182880"/>
                </a:cubicBezTo>
                <a:cubicBezTo>
                  <a:pt x="345290" y="242236"/>
                  <a:pt x="242621" y="373780"/>
                  <a:pt x="182463" y="370572"/>
                </a:cubicBezTo>
                <a:cubicBezTo>
                  <a:pt x="122305" y="367364"/>
                  <a:pt x="22844" y="225391"/>
                  <a:pt x="4396" y="163629"/>
                </a:cubicBezTo>
                <a:cubicBezTo>
                  <a:pt x="-14052" y="101867"/>
                  <a:pt x="28860" y="50933"/>
                  <a:pt x="71773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750166" y="322044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フィード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バック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954270" y="3287450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フィード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バック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1520792" y="4490184"/>
            <a:ext cx="505326" cy="1564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645343" y="4490183"/>
            <a:ext cx="505326" cy="156410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739013" y="4490179"/>
            <a:ext cx="505326" cy="156410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894445" y="4490181"/>
            <a:ext cx="505326" cy="1564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27" name="直線コネクタ 26"/>
          <p:cNvCxnSpPr>
            <a:stCxn id="23" idx="3"/>
            <a:endCxn id="24" idx="1"/>
          </p:cNvCxnSpPr>
          <p:nvPr/>
        </p:nvCxnSpPr>
        <p:spPr>
          <a:xfrm flipV="1">
            <a:off x="2026118" y="5272236"/>
            <a:ext cx="6192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V="1">
            <a:off x="3119788" y="5272232"/>
            <a:ext cx="6192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V="1">
            <a:off x="4275220" y="5272231"/>
            <a:ext cx="6192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 flipH="1">
            <a:off x="1958339" y="5276717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全結合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 flipH="1">
            <a:off x="3114574" y="5272231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全結合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 flipH="1">
            <a:off x="4270809" y="5267745"/>
            <a:ext cx="963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全結合</a:t>
            </a:r>
          </a:p>
        </p:txBody>
      </p:sp>
      <p:sp>
        <p:nvSpPr>
          <p:cNvPr id="33" name="フリーフォーム 32"/>
          <p:cNvSpPr/>
          <p:nvPr/>
        </p:nvSpPr>
        <p:spPr>
          <a:xfrm>
            <a:off x="2714741" y="6030226"/>
            <a:ext cx="370565" cy="370629"/>
          </a:xfrm>
          <a:custGeom>
            <a:avLst/>
            <a:gdLst>
              <a:gd name="connsiteX0" fmla="*/ 302779 w 370565"/>
              <a:gd name="connsiteY0" fmla="*/ 14438 h 370629"/>
              <a:gd name="connsiteX1" fmla="*/ 365343 w 370565"/>
              <a:gd name="connsiteY1" fmla="*/ 182880 h 370629"/>
              <a:gd name="connsiteX2" fmla="*/ 182463 w 370565"/>
              <a:gd name="connsiteY2" fmla="*/ 370572 h 370629"/>
              <a:gd name="connsiteX3" fmla="*/ 4396 w 370565"/>
              <a:gd name="connsiteY3" fmla="*/ 163629 h 370629"/>
              <a:gd name="connsiteX4" fmla="*/ 71773 w 370565"/>
              <a:gd name="connsiteY4" fmla="*/ 0 h 37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65" h="370629">
                <a:moveTo>
                  <a:pt x="302779" y="14438"/>
                </a:moveTo>
                <a:cubicBezTo>
                  <a:pt x="344087" y="68981"/>
                  <a:pt x="385396" y="123524"/>
                  <a:pt x="365343" y="182880"/>
                </a:cubicBezTo>
                <a:cubicBezTo>
                  <a:pt x="345290" y="242236"/>
                  <a:pt x="242621" y="373780"/>
                  <a:pt x="182463" y="370572"/>
                </a:cubicBezTo>
                <a:cubicBezTo>
                  <a:pt x="122305" y="367364"/>
                  <a:pt x="22844" y="225391"/>
                  <a:pt x="4396" y="163629"/>
                </a:cubicBezTo>
                <a:cubicBezTo>
                  <a:pt x="-14052" y="101867"/>
                  <a:pt x="28860" y="50933"/>
                  <a:pt x="71773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4" name="フリーフォーム 33"/>
          <p:cNvSpPr/>
          <p:nvPr/>
        </p:nvSpPr>
        <p:spPr>
          <a:xfrm>
            <a:off x="3800775" y="6030226"/>
            <a:ext cx="370565" cy="370629"/>
          </a:xfrm>
          <a:custGeom>
            <a:avLst/>
            <a:gdLst>
              <a:gd name="connsiteX0" fmla="*/ 302779 w 370565"/>
              <a:gd name="connsiteY0" fmla="*/ 14438 h 370629"/>
              <a:gd name="connsiteX1" fmla="*/ 365343 w 370565"/>
              <a:gd name="connsiteY1" fmla="*/ 182880 h 370629"/>
              <a:gd name="connsiteX2" fmla="*/ 182463 w 370565"/>
              <a:gd name="connsiteY2" fmla="*/ 370572 h 370629"/>
              <a:gd name="connsiteX3" fmla="*/ 4396 w 370565"/>
              <a:gd name="connsiteY3" fmla="*/ 163629 h 370629"/>
              <a:gd name="connsiteX4" fmla="*/ 71773 w 370565"/>
              <a:gd name="connsiteY4" fmla="*/ 0 h 37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65" h="370629">
                <a:moveTo>
                  <a:pt x="302779" y="14438"/>
                </a:moveTo>
                <a:cubicBezTo>
                  <a:pt x="344087" y="68981"/>
                  <a:pt x="385396" y="123524"/>
                  <a:pt x="365343" y="182880"/>
                </a:cubicBezTo>
                <a:cubicBezTo>
                  <a:pt x="345290" y="242236"/>
                  <a:pt x="242621" y="373780"/>
                  <a:pt x="182463" y="370572"/>
                </a:cubicBezTo>
                <a:cubicBezTo>
                  <a:pt x="122305" y="367364"/>
                  <a:pt x="22844" y="225391"/>
                  <a:pt x="4396" y="163629"/>
                </a:cubicBezTo>
                <a:cubicBezTo>
                  <a:pt x="-14052" y="101867"/>
                  <a:pt x="28860" y="50933"/>
                  <a:pt x="71773" y="0"/>
                </a:cubicBezTo>
              </a:path>
            </a:pathLst>
          </a:custGeom>
          <a:noFill/>
          <a:ln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750166" y="626683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フィード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バック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954270" y="6333845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フィード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バック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 flipH="1">
            <a:off x="2365260" y="5484779"/>
            <a:ext cx="13625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メモリニューロン付き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 flipH="1">
            <a:off x="3665743" y="5475390"/>
            <a:ext cx="13625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メモリニューロン付き</a:t>
            </a:r>
          </a:p>
        </p:txBody>
      </p:sp>
      <p:sp>
        <p:nvSpPr>
          <p:cNvPr id="39" name="コンテンツ プレースホルダー 2"/>
          <p:cNvSpPr txBox="1">
            <a:spLocks/>
          </p:cNvSpPr>
          <p:nvPr/>
        </p:nvSpPr>
        <p:spPr>
          <a:xfrm>
            <a:off x="299385" y="3882175"/>
            <a:ext cx="8461208" cy="14869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LSTM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Recurrent Neural Network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049877" y="1814823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フィード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バック付き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6167652" y="4764432"/>
            <a:ext cx="26468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メモリニューロン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付き</a:t>
            </a:r>
          </a:p>
        </p:txBody>
      </p:sp>
    </p:spTree>
    <p:extLst>
      <p:ext uri="{BB962C8B-B14F-4D97-AF65-F5344CB8AC3E}">
        <p14:creationId xmlns:p14="http://schemas.microsoft.com/office/powerpoint/2010/main" val="15306969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4" name="コンテンツ プレースホルダー 2">
            <a:extLst>
              <a:ext uri="{FF2B5EF4-FFF2-40B4-BE49-F238E27FC236}">
                <a16:creationId xmlns:a16="http://schemas.microsoft.com/office/drawing/2014/main" id="{0D4A9225-84EE-4A0C-931D-228180ABF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47" y="4345399"/>
            <a:ext cx="8718804" cy="2063549"/>
          </a:xfrm>
        </p:spPr>
        <p:txBody>
          <a:bodyPr>
            <a:normAutofit lnSpcReduction="10000"/>
          </a:bodyPr>
          <a:lstStyle/>
          <a:p>
            <a:r>
              <a:rPr lang="ja-JP" altLang="en-US" b="1" dirty="0">
                <a:solidFill>
                  <a:srgbClr val="C00000"/>
                </a:solidFill>
              </a:rPr>
              <a:t>ニューラルネットワーク</a:t>
            </a:r>
            <a:r>
              <a:rPr lang="ja-JP" altLang="en-US" dirty="0"/>
              <a:t>は，</a:t>
            </a:r>
            <a:r>
              <a:rPr lang="ja-JP" altLang="en-US" b="1" dirty="0">
                <a:solidFill>
                  <a:srgbClr val="C00000"/>
                </a:solidFill>
              </a:rPr>
              <a:t>層</a:t>
            </a:r>
            <a:r>
              <a:rPr lang="ja-JP" altLang="en-US" dirty="0"/>
              <a:t>が積み重なっている</a:t>
            </a:r>
          </a:p>
          <a:p>
            <a:r>
              <a:rPr lang="ja-JP" altLang="en-US" b="1" dirty="0">
                <a:solidFill>
                  <a:srgbClr val="C00000"/>
                </a:solidFill>
              </a:rPr>
              <a:t>層</a:t>
            </a:r>
            <a:r>
              <a:rPr lang="ja-JP" altLang="en-US" dirty="0"/>
              <a:t>の中には，</a:t>
            </a:r>
            <a:r>
              <a:rPr lang="ja-JP" altLang="en-US" b="1" dirty="0">
                <a:solidFill>
                  <a:srgbClr val="C00000"/>
                </a:solidFill>
              </a:rPr>
              <a:t>ニューロン</a:t>
            </a:r>
            <a:r>
              <a:rPr lang="ja-JP" altLang="en-US" dirty="0"/>
              <a:t>が並ぶ．</a:t>
            </a:r>
          </a:p>
          <a:p>
            <a:r>
              <a:rPr lang="ja-JP" altLang="en-US" b="1" dirty="0">
                <a:solidFill>
                  <a:srgbClr val="C00000"/>
                </a:solidFill>
              </a:rPr>
              <a:t>ニューロン</a:t>
            </a:r>
            <a:r>
              <a:rPr lang="ja-JP" altLang="en-US" dirty="0"/>
              <a:t>は，互いにつながる．</a:t>
            </a:r>
            <a:endParaRPr lang="en-US" altLang="ja-JP" dirty="0"/>
          </a:p>
          <a:p>
            <a:r>
              <a:rPr kumimoji="1" lang="ja-JP" altLang="en-US" dirty="0"/>
              <a:t>より複雑な構造のバリエーションもある．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FC27C385-9405-4A80-B7AF-90A2D570999A}"/>
              </a:ext>
            </a:extLst>
          </p:cNvPr>
          <p:cNvGrpSpPr/>
          <p:nvPr/>
        </p:nvGrpSpPr>
        <p:grpSpPr>
          <a:xfrm>
            <a:off x="1951226" y="2152914"/>
            <a:ext cx="3647262" cy="1923540"/>
            <a:chOff x="1905493" y="2736950"/>
            <a:chExt cx="4813872" cy="2901256"/>
          </a:xfrm>
        </p:grpSpPr>
        <p:sp>
          <p:nvSpPr>
            <p:cNvPr id="47" name="正方形/長方形 46">
              <a:extLst>
                <a:ext uri="{FF2B5EF4-FFF2-40B4-BE49-F238E27FC236}">
                  <a16:creationId xmlns:a16="http://schemas.microsoft.com/office/drawing/2014/main" id="{27B2DA5A-9AC4-4BD5-8168-AA3AF71737A6}"/>
                </a:ext>
              </a:extLst>
            </p:cNvPr>
            <p:cNvSpPr/>
            <p:nvPr/>
          </p:nvSpPr>
          <p:spPr>
            <a:xfrm>
              <a:off x="1905493" y="2736954"/>
              <a:ext cx="366361" cy="59276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16149CFD-874C-48E2-BEE2-E9962851485B}"/>
                </a:ext>
              </a:extLst>
            </p:cNvPr>
            <p:cNvSpPr/>
            <p:nvPr/>
          </p:nvSpPr>
          <p:spPr>
            <a:xfrm>
              <a:off x="1905493" y="3614809"/>
              <a:ext cx="366361" cy="59276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CF16BE30-1CB1-4DC9-8F5F-49519C1D3E9A}"/>
                </a:ext>
              </a:extLst>
            </p:cNvPr>
            <p:cNvSpPr/>
            <p:nvPr/>
          </p:nvSpPr>
          <p:spPr>
            <a:xfrm>
              <a:off x="3698730" y="2736952"/>
              <a:ext cx="366361" cy="5927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B18524F1-1622-4E42-B562-D682A01ECBC8}"/>
                </a:ext>
              </a:extLst>
            </p:cNvPr>
            <p:cNvSpPr/>
            <p:nvPr/>
          </p:nvSpPr>
          <p:spPr>
            <a:xfrm>
              <a:off x="3698730" y="3506448"/>
              <a:ext cx="366361" cy="5927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A4ED5434-EAB0-42B7-AB8B-9FD8C54993D8}"/>
                </a:ext>
              </a:extLst>
            </p:cNvPr>
            <p:cNvSpPr/>
            <p:nvPr/>
          </p:nvSpPr>
          <p:spPr>
            <a:xfrm>
              <a:off x="3698730" y="4275944"/>
              <a:ext cx="366361" cy="5927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F1AA28D1-F91C-4509-895A-103C61B0107F}"/>
                </a:ext>
              </a:extLst>
            </p:cNvPr>
            <p:cNvSpPr/>
            <p:nvPr/>
          </p:nvSpPr>
          <p:spPr>
            <a:xfrm>
              <a:off x="3698730" y="5045440"/>
              <a:ext cx="366361" cy="5927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DABBBDE9-0F77-4247-862F-7DD0D16488FF}"/>
                </a:ext>
              </a:extLst>
            </p:cNvPr>
            <p:cNvSpPr/>
            <p:nvPr/>
          </p:nvSpPr>
          <p:spPr>
            <a:xfrm>
              <a:off x="6353004" y="2736950"/>
              <a:ext cx="366361" cy="59276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B826F92C-57E2-4CBE-93D3-21421DBDEDB0}"/>
                </a:ext>
              </a:extLst>
            </p:cNvPr>
            <p:cNvSpPr/>
            <p:nvPr/>
          </p:nvSpPr>
          <p:spPr>
            <a:xfrm>
              <a:off x="6353004" y="3523878"/>
              <a:ext cx="366361" cy="59276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cxnSp>
          <p:nvCxnSpPr>
            <p:cNvPr id="61" name="直線矢印コネクタ 60">
              <a:extLst>
                <a:ext uri="{FF2B5EF4-FFF2-40B4-BE49-F238E27FC236}">
                  <a16:creationId xmlns:a16="http://schemas.microsoft.com/office/drawing/2014/main" id="{829C4320-4546-44A3-B2E5-2C4FCCDAC6D5}"/>
                </a:ext>
              </a:extLst>
            </p:cNvPr>
            <p:cNvCxnSpPr>
              <a:stCxn id="47" idx="3"/>
              <a:endCxn id="50" idx="1"/>
            </p:cNvCxnSpPr>
            <p:nvPr/>
          </p:nvCxnSpPr>
          <p:spPr>
            <a:xfrm flipV="1">
              <a:off x="2271854" y="3033335"/>
              <a:ext cx="1426876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矢印コネクタ 62">
              <a:extLst>
                <a:ext uri="{FF2B5EF4-FFF2-40B4-BE49-F238E27FC236}">
                  <a16:creationId xmlns:a16="http://schemas.microsoft.com/office/drawing/2014/main" id="{EB0678F1-9B65-4CC4-9677-EC3EFE86CAD7}"/>
                </a:ext>
              </a:extLst>
            </p:cNvPr>
            <p:cNvCxnSpPr>
              <a:cxnSpLocks/>
              <a:stCxn id="47" idx="3"/>
            </p:cNvCxnSpPr>
            <p:nvPr/>
          </p:nvCxnSpPr>
          <p:spPr>
            <a:xfrm>
              <a:off x="2271854" y="3033337"/>
              <a:ext cx="1440594" cy="8414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矢印コネクタ 68">
              <a:extLst>
                <a:ext uri="{FF2B5EF4-FFF2-40B4-BE49-F238E27FC236}">
                  <a16:creationId xmlns:a16="http://schemas.microsoft.com/office/drawing/2014/main" id="{2BFDDFA9-55C0-45A3-B94D-E41B2DBC2749}"/>
                </a:ext>
              </a:extLst>
            </p:cNvPr>
            <p:cNvCxnSpPr>
              <a:cxnSpLocks/>
              <a:endCxn id="54" idx="1"/>
            </p:cNvCxnSpPr>
            <p:nvPr/>
          </p:nvCxnSpPr>
          <p:spPr>
            <a:xfrm>
              <a:off x="2271854" y="3033339"/>
              <a:ext cx="1426876" cy="15389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矢印コネクタ 69">
              <a:extLst>
                <a:ext uri="{FF2B5EF4-FFF2-40B4-BE49-F238E27FC236}">
                  <a16:creationId xmlns:a16="http://schemas.microsoft.com/office/drawing/2014/main" id="{4357A8C5-53D1-4FE8-B094-59EE94E4BAF3}"/>
                </a:ext>
              </a:extLst>
            </p:cNvPr>
            <p:cNvCxnSpPr>
              <a:cxnSpLocks/>
            </p:cNvCxnSpPr>
            <p:nvPr/>
          </p:nvCxnSpPr>
          <p:spPr>
            <a:xfrm>
              <a:off x="2271854" y="3033341"/>
              <a:ext cx="1426876" cy="153898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線矢印コネクタ 70">
              <a:extLst>
                <a:ext uri="{FF2B5EF4-FFF2-40B4-BE49-F238E27FC236}">
                  <a16:creationId xmlns:a16="http://schemas.microsoft.com/office/drawing/2014/main" id="{6E5066D8-96E6-4EAC-8AC8-2C5AB97B689C}"/>
                </a:ext>
              </a:extLst>
            </p:cNvPr>
            <p:cNvCxnSpPr>
              <a:cxnSpLocks/>
              <a:endCxn id="56" idx="1"/>
            </p:cNvCxnSpPr>
            <p:nvPr/>
          </p:nvCxnSpPr>
          <p:spPr>
            <a:xfrm>
              <a:off x="2271854" y="3033343"/>
              <a:ext cx="1426876" cy="230848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矢印コネクタ 71">
              <a:extLst>
                <a:ext uri="{FF2B5EF4-FFF2-40B4-BE49-F238E27FC236}">
                  <a16:creationId xmlns:a16="http://schemas.microsoft.com/office/drawing/2014/main" id="{2E5E7EC7-8B16-4794-9DF2-24118E7598A2}"/>
                </a:ext>
              </a:extLst>
            </p:cNvPr>
            <p:cNvCxnSpPr>
              <a:cxnSpLocks/>
              <a:stCxn id="48" idx="3"/>
              <a:endCxn id="50" idx="1"/>
            </p:cNvCxnSpPr>
            <p:nvPr/>
          </p:nvCxnSpPr>
          <p:spPr>
            <a:xfrm flipV="1">
              <a:off x="2271854" y="3033335"/>
              <a:ext cx="1426876" cy="8778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矢印コネクタ 72">
              <a:extLst>
                <a:ext uri="{FF2B5EF4-FFF2-40B4-BE49-F238E27FC236}">
                  <a16:creationId xmlns:a16="http://schemas.microsoft.com/office/drawing/2014/main" id="{D41E53F8-F729-4830-A771-F839D7BEF481}"/>
                </a:ext>
              </a:extLst>
            </p:cNvPr>
            <p:cNvCxnSpPr>
              <a:cxnSpLocks/>
              <a:endCxn id="52" idx="1"/>
            </p:cNvCxnSpPr>
            <p:nvPr/>
          </p:nvCxnSpPr>
          <p:spPr>
            <a:xfrm flipV="1">
              <a:off x="2271854" y="3802831"/>
              <a:ext cx="1426876" cy="10836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矢印コネクタ 73">
              <a:extLst>
                <a:ext uri="{FF2B5EF4-FFF2-40B4-BE49-F238E27FC236}">
                  <a16:creationId xmlns:a16="http://schemas.microsoft.com/office/drawing/2014/main" id="{A928A85F-A438-4A23-BB78-1B034E3293DB}"/>
                </a:ext>
              </a:extLst>
            </p:cNvPr>
            <p:cNvCxnSpPr>
              <a:cxnSpLocks/>
              <a:stCxn id="48" idx="3"/>
            </p:cNvCxnSpPr>
            <p:nvPr/>
          </p:nvCxnSpPr>
          <p:spPr>
            <a:xfrm>
              <a:off x="2271854" y="3911192"/>
              <a:ext cx="1426876" cy="6611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矢印コネクタ 74">
              <a:extLst>
                <a:ext uri="{FF2B5EF4-FFF2-40B4-BE49-F238E27FC236}">
                  <a16:creationId xmlns:a16="http://schemas.microsoft.com/office/drawing/2014/main" id="{6450BA9D-5E31-4B7B-B0A3-0FE81BB470D4}"/>
                </a:ext>
              </a:extLst>
            </p:cNvPr>
            <p:cNvCxnSpPr>
              <a:cxnSpLocks/>
              <a:stCxn id="48" idx="3"/>
              <a:endCxn id="56" idx="1"/>
            </p:cNvCxnSpPr>
            <p:nvPr/>
          </p:nvCxnSpPr>
          <p:spPr>
            <a:xfrm>
              <a:off x="2271854" y="3911192"/>
              <a:ext cx="1426876" cy="143063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矢印コネクタ 75">
              <a:extLst>
                <a:ext uri="{FF2B5EF4-FFF2-40B4-BE49-F238E27FC236}">
                  <a16:creationId xmlns:a16="http://schemas.microsoft.com/office/drawing/2014/main" id="{1890D13B-23C3-4A48-994E-201AA4A12383}"/>
                </a:ext>
              </a:extLst>
            </p:cNvPr>
            <p:cNvCxnSpPr>
              <a:cxnSpLocks/>
              <a:stCxn id="50" idx="3"/>
              <a:endCxn id="58" idx="1"/>
            </p:cNvCxnSpPr>
            <p:nvPr/>
          </p:nvCxnSpPr>
          <p:spPr>
            <a:xfrm flipV="1">
              <a:off x="4065091" y="3033333"/>
              <a:ext cx="2287913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矢印コネクタ 76">
              <a:extLst>
                <a:ext uri="{FF2B5EF4-FFF2-40B4-BE49-F238E27FC236}">
                  <a16:creationId xmlns:a16="http://schemas.microsoft.com/office/drawing/2014/main" id="{D8C874F6-2F45-4679-926B-E8BE46F8F5C0}"/>
                </a:ext>
              </a:extLst>
            </p:cNvPr>
            <p:cNvCxnSpPr>
              <a:cxnSpLocks/>
              <a:endCxn id="60" idx="1"/>
            </p:cNvCxnSpPr>
            <p:nvPr/>
          </p:nvCxnSpPr>
          <p:spPr>
            <a:xfrm>
              <a:off x="4065091" y="3043374"/>
              <a:ext cx="2287913" cy="7768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矢印コネクタ 77">
              <a:extLst>
                <a:ext uri="{FF2B5EF4-FFF2-40B4-BE49-F238E27FC236}">
                  <a16:creationId xmlns:a16="http://schemas.microsoft.com/office/drawing/2014/main" id="{5A8ED1CA-B37E-48D7-BAB8-71647BEB1EBB}"/>
                </a:ext>
              </a:extLst>
            </p:cNvPr>
            <p:cNvCxnSpPr>
              <a:cxnSpLocks/>
              <a:endCxn id="58" idx="1"/>
            </p:cNvCxnSpPr>
            <p:nvPr/>
          </p:nvCxnSpPr>
          <p:spPr>
            <a:xfrm flipV="1">
              <a:off x="4065091" y="3033333"/>
              <a:ext cx="2287913" cy="730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矢印コネクタ 78">
              <a:extLst>
                <a:ext uri="{FF2B5EF4-FFF2-40B4-BE49-F238E27FC236}">
                  <a16:creationId xmlns:a16="http://schemas.microsoft.com/office/drawing/2014/main" id="{2C765527-03A5-4319-887A-BBDA29D25987}"/>
                </a:ext>
              </a:extLst>
            </p:cNvPr>
            <p:cNvCxnSpPr>
              <a:cxnSpLocks/>
              <a:endCxn id="60" idx="1"/>
            </p:cNvCxnSpPr>
            <p:nvPr/>
          </p:nvCxnSpPr>
          <p:spPr>
            <a:xfrm>
              <a:off x="4065091" y="3753776"/>
              <a:ext cx="2287913" cy="664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矢印コネクタ 79">
              <a:extLst>
                <a:ext uri="{FF2B5EF4-FFF2-40B4-BE49-F238E27FC236}">
                  <a16:creationId xmlns:a16="http://schemas.microsoft.com/office/drawing/2014/main" id="{CDE09F30-0232-4945-A0F3-1188F5DEAFB9}"/>
                </a:ext>
              </a:extLst>
            </p:cNvPr>
            <p:cNvCxnSpPr>
              <a:cxnSpLocks/>
              <a:endCxn id="58" idx="1"/>
            </p:cNvCxnSpPr>
            <p:nvPr/>
          </p:nvCxnSpPr>
          <p:spPr>
            <a:xfrm flipV="1">
              <a:off x="4053209" y="3033333"/>
              <a:ext cx="2299795" cy="15546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矢印コネクタ 80">
              <a:extLst>
                <a:ext uri="{FF2B5EF4-FFF2-40B4-BE49-F238E27FC236}">
                  <a16:creationId xmlns:a16="http://schemas.microsoft.com/office/drawing/2014/main" id="{58BE0978-C02F-408A-A3BE-EB319CE2C657}"/>
                </a:ext>
              </a:extLst>
            </p:cNvPr>
            <p:cNvCxnSpPr>
              <a:cxnSpLocks/>
              <a:endCxn id="58" idx="1"/>
            </p:cNvCxnSpPr>
            <p:nvPr/>
          </p:nvCxnSpPr>
          <p:spPr>
            <a:xfrm flipV="1">
              <a:off x="4040300" y="3033333"/>
              <a:ext cx="2312704" cy="23332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矢印コネクタ 81">
              <a:extLst>
                <a:ext uri="{FF2B5EF4-FFF2-40B4-BE49-F238E27FC236}">
                  <a16:creationId xmlns:a16="http://schemas.microsoft.com/office/drawing/2014/main" id="{70E3FE30-82D2-4983-958D-F9C1F2A59E18}"/>
                </a:ext>
              </a:extLst>
            </p:cNvPr>
            <p:cNvCxnSpPr>
              <a:cxnSpLocks/>
              <a:stCxn id="54" idx="3"/>
              <a:endCxn id="60" idx="1"/>
            </p:cNvCxnSpPr>
            <p:nvPr/>
          </p:nvCxnSpPr>
          <p:spPr>
            <a:xfrm flipV="1">
              <a:off x="4065091" y="3820261"/>
              <a:ext cx="2287913" cy="7520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矢印コネクタ 82">
              <a:extLst>
                <a:ext uri="{FF2B5EF4-FFF2-40B4-BE49-F238E27FC236}">
                  <a16:creationId xmlns:a16="http://schemas.microsoft.com/office/drawing/2014/main" id="{D2DCDEAD-EC20-43AD-90FE-63BF3A82E022}"/>
                </a:ext>
              </a:extLst>
            </p:cNvPr>
            <p:cNvCxnSpPr>
              <a:cxnSpLocks/>
              <a:endCxn id="60" idx="1"/>
            </p:cNvCxnSpPr>
            <p:nvPr/>
          </p:nvCxnSpPr>
          <p:spPr>
            <a:xfrm flipV="1">
              <a:off x="4089882" y="3820261"/>
              <a:ext cx="2263122" cy="15389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68506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11-6 </a:t>
            </a:r>
            <a:r>
              <a:rPr lang="ja-JP" altLang="en-US" dirty="0"/>
              <a:t>ニューラルネットワーク</a:t>
            </a:r>
            <a:br>
              <a:rPr lang="en-US" altLang="ja-JP" dirty="0"/>
            </a:br>
            <a:r>
              <a:rPr lang="ja-JP" altLang="en-US" dirty="0"/>
              <a:t>の活性化と伝搬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（人工知能の基本）</a:t>
            </a:r>
            <a:endParaRPr lang="en-US" altLang="ja-JP" dirty="0"/>
          </a:p>
          <a:p>
            <a:r>
              <a:rPr lang="en-US" altLang="ja-JP" dirty="0"/>
              <a:t>URL: https://</a:t>
            </a:r>
            <a:r>
              <a:rPr lang="en-US" altLang="ja-JP" dirty="0" err="1"/>
              <a:t>www.kkaneko.jp</a:t>
            </a:r>
            <a:r>
              <a:rPr lang="en-US" altLang="ja-JP" dirty="0"/>
              <a:t>/</a:t>
            </a:r>
            <a:r>
              <a:rPr lang="en-US" altLang="ja-JP" dirty="0" err="1"/>
              <a:t>db</a:t>
            </a:r>
            <a:r>
              <a:rPr lang="en-US" altLang="ja-JP" dirty="0"/>
              <a:t>/mi/</a:t>
            </a:r>
            <a:r>
              <a:rPr lang="en-US" altLang="ja-JP" dirty="0" err="1"/>
              <a:t>index.html</a:t>
            </a:r>
            <a:endParaRPr lang="ja-JP" altLang="en-US" dirty="0"/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5046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dirty="0"/>
              <a:t>層が直列になっているニューラルネットワーク</a:t>
            </a:r>
            <a:endParaRPr kumimoji="1" lang="ja-JP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589E2390-6F39-4389-ACD7-662C7487FB13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 flipV="1">
            <a:off x="2271854" y="3033335"/>
            <a:ext cx="1426876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FE1FD9B-53F9-4487-B540-0F1BC2F12AA9}"/>
              </a:ext>
            </a:extLst>
          </p:cNvPr>
          <p:cNvCxnSpPr>
            <a:cxnSpLocks/>
            <a:stCxn id="17" idx="3"/>
            <a:endCxn id="21" idx="1"/>
          </p:cNvCxnSpPr>
          <p:nvPr/>
        </p:nvCxnSpPr>
        <p:spPr>
          <a:xfrm flipV="1">
            <a:off x="4065091" y="3033333"/>
            <a:ext cx="2287913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5C328647-1DC0-4AC1-9578-A4D8148AD1F1}"/>
              </a:ext>
            </a:extLst>
          </p:cNvPr>
          <p:cNvSpPr txBox="1"/>
          <p:nvPr/>
        </p:nvSpPr>
        <p:spPr>
          <a:xfrm>
            <a:off x="1618951" y="221888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B9B72B9-0330-4DAE-B628-D61C69423CD9}"/>
              </a:ext>
            </a:extLst>
          </p:cNvPr>
          <p:cNvSpPr txBox="1"/>
          <p:nvPr/>
        </p:nvSpPr>
        <p:spPr>
          <a:xfrm>
            <a:off x="3399895" y="222289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982186" y="221395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5BE8905-C0F3-4ED8-903F-C7909A67A6FA}"/>
              </a:ext>
            </a:extLst>
          </p:cNvPr>
          <p:cNvSpPr txBox="1"/>
          <p:nvPr/>
        </p:nvSpPr>
        <p:spPr>
          <a:xfrm>
            <a:off x="2315969" y="2440562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48E5B34-EA1D-4537-A5CC-1FCBAF4F64B5}"/>
              </a:ext>
            </a:extLst>
          </p:cNvPr>
          <p:cNvSpPr txBox="1"/>
          <p:nvPr/>
        </p:nvSpPr>
        <p:spPr>
          <a:xfrm>
            <a:off x="4615952" y="2441364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50936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C00000"/>
                </a:solidFill>
              </a:rPr>
              <a:t>活性化と非活性化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D665642-5C75-4016-96C7-DEC9ACFBB98E}"/>
              </a:ext>
            </a:extLst>
          </p:cNvPr>
          <p:cNvSpPr txBox="1"/>
          <p:nvPr/>
        </p:nvSpPr>
        <p:spPr>
          <a:xfrm>
            <a:off x="1486638" y="5851304"/>
            <a:ext cx="69557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は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活性化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したり、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非活性化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したりする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（入力に応じて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ダイナミック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に変化）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98AAF86C-6DDD-4646-8A5B-D8D2A4302DBF}"/>
              </a:ext>
            </a:extLst>
          </p:cNvPr>
          <p:cNvCxnSpPr>
            <a:cxnSpLocks/>
          </p:cNvCxnSpPr>
          <p:nvPr/>
        </p:nvCxnSpPr>
        <p:spPr>
          <a:xfrm>
            <a:off x="2271854" y="3021293"/>
            <a:ext cx="1426876" cy="120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AD5F59C9-F2ED-4C40-905E-FA779E7E50E0}"/>
              </a:ext>
            </a:extLst>
          </p:cNvPr>
          <p:cNvCxnSpPr>
            <a:cxnSpLocks/>
          </p:cNvCxnSpPr>
          <p:nvPr/>
        </p:nvCxnSpPr>
        <p:spPr>
          <a:xfrm>
            <a:off x="4043426" y="3002214"/>
            <a:ext cx="2309578" cy="31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54119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sz="2800" b="1" dirty="0">
                <a:solidFill>
                  <a:srgbClr val="C00000"/>
                </a:solidFill>
              </a:rPr>
              <a:t>伝搬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D665642-5C75-4016-96C7-DEC9ACFBB98E}"/>
              </a:ext>
            </a:extLst>
          </p:cNvPr>
          <p:cNvSpPr txBox="1"/>
          <p:nvPr/>
        </p:nvSpPr>
        <p:spPr>
          <a:xfrm>
            <a:off x="103731" y="4701790"/>
            <a:ext cx="35702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活性化したユニットは、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大きな値を出力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CC4309F-9FB1-4C87-B340-737BDC4A5ED3}"/>
              </a:ext>
            </a:extLst>
          </p:cNvPr>
          <p:cNvSpPr txBox="1"/>
          <p:nvPr/>
        </p:nvSpPr>
        <p:spPr>
          <a:xfrm>
            <a:off x="2170075" y="3390876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大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9CA894F-42AB-4BA1-936F-A3A37F3B070B}"/>
              </a:ext>
            </a:extLst>
          </p:cNvPr>
          <p:cNvSpPr txBox="1"/>
          <p:nvPr/>
        </p:nvSpPr>
        <p:spPr>
          <a:xfrm>
            <a:off x="2836955" y="1933532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正の値で大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負の値で大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3BA5BF29-8D07-461E-A016-98D08E10C0D6}"/>
              </a:ext>
            </a:extLst>
          </p:cNvPr>
          <p:cNvSpPr txBox="1"/>
          <p:nvPr/>
        </p:nvSpPr>
        <p:spPr>
          <a:xfrm>
            <a:off x="4280199" y="5167571"/>
            <a:ext cx="48013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次の層のユニットに、大きな値が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伝搬される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・重みが正なら、正の大きな値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・重みが負なら、負の大きな値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5D987760-9CAA-4D02-97B6-BAE8F5AFCDD6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2271854" y="3021293"/>
            <a:ext cx="1426876" cy="120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4E060EBF-5780-4E7B-ABA1-4EFD1BB8DAE1}"/>
              </a:ext>
            </a:extLst>
          </p:cNvPr>
          <p:cNvCxnSpPr>
            <a:cxnSpLocks/>
            <a:endCxn id="21" idx="1"/>
          </p:cNvCxnSpPr>
          <p:nvPr/>
        </p:nvCxnSpPr>
        <p:spPr>
          <a:xfrm>
            <a:off x="4043426" y="3002214"/>
            <a:ext cx="2309578" cy="31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62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65DB2-0E06-4461-9351-492F31716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734251"/>
          </a:xfrm>
        </p:spPr>
        <p:txBody>
          <a:bodyPr/>
          <a:lstStyle/>
          <a:p>
            <a:r>
              <a:rPr lang="en-US" altLang="ja-JP" dirty="0"/>
              <a:t>11-2 </a:t>
            </a:r>
            <a:r>
              <a:rPr lang="ja-JP" altLang="en-US" dirty="0"/>
              <a:t>機械学習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B18FAE-331A-4B6A-9408-F015AB24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字幕 5">
            <a:extLst>
              <a:ext uri="{FF2B5EF4-FFF2-40B4-BE49-F238E27FC236}">
                <a16:creationId xmlns:a16="http://schemas.microsoft.com/office/drawing/2014/main" id="{4C77BE5D-1D0C-4452-8F98-1E13943E00A2}"/>
              </a:ext>
            </a:extLst>
          </p:cNvPr>
          <p:cNvSpPr txBox="1">
            <a:spLocks/>
          </p:cNvSpPr>
          <p:nvPr/>
        </p:nvSpPr>
        <p:spPr>
          <a:xfrm>
            <a:off x="1143000" y="2954620"/>
            <a:ext cx="6858000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（人工知能の基本）</a:t>
            </a:r>
            <a:endParaRPr lang="en-US" altLang="ja-JP" dirty="0"/>
          </a:p>
          <a:p>
            <a:r>
              <a:rPr lang="en-US" altLang="ja-JP" dirty="0"/>
              <a:t>URL: https://</a:t>
            </a:r>
            <a:r>
              <a:rPr lang="en-US" altLang="ja-JP" dirty="0" err="1"/>
              <a:t>www.kkaneko.jp</a:t>
            </a:r>
            <a:r>
              <a:rPr lang="en-US" altLang="ja-JP" dirty="0"/>
              <a:t>/</a:t>
            </a:r>
            <a:r>
              <a:rPr lang="en-US" altLang="ja-JP" dirty="0" err="1"/>
              <a:t>db</a:t>
            </a:r>
            <a:r>
              <a:rPr lang="en-US" altLang="ja-JP" dirty="0"/>
              <a:t>/mi/</a:t>
            </a:r>
            <a:r>
              <a:rPr lang="en-US" altLang="ja-JP" dirty="0" err="1"/>
              <a:t>index.html</a:t>
            </a:r>
            <a:endParaRPr lang="ja-JP" altLang="en-US" dirty="0"/>
          </a:p>
          <a:p>
            <a:endParaRPr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214B82-0171-4702-ABFC-11329ED67513}"/>
              </a:ext>
            </a:extLst>
          </p:cNvPr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>
            <a:extLst>
              <a:ext uri="{FF2B5EF4-FFF2-40B4-BE49-F238E27FC236}">
                <a16:creationId xmlns:a16="http://schemas.microsoft.com/office/drawing/2014/main" id="{AC80BCC8-ADD2-43B4-884A-1F9C50444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図 7" descr="メガネをかけた男性&#10;&#10;自動的に生成された説明">
            <a:extLst>
              <a:ext uri="{FF2B5EF4-FFF2-40B4-BE49-F238E27FC236}">
                <a16:creationId xmlns:a16="http://schemas.microsoft.com/office/drawing/2014/main" id="{34D0CB19-01A8-4246-B87F-EBA9DF3339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5800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solidFill>
                  <a:srgbClr val="C00000"/>
                </a:solidFill>
              </a:rPr>
              <a:t>ニューラルネットワークの動作イメージ</a:t>
            </a:r>
            <a:endParaRPr kumimoji="1" lang="ja-JP" altLang="en-US" sz="2800" b="1" dirty="0">
              <a:solidFill>
                <a:srgbClr val="C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BFEE8F8-2FF0-4518-AFD5-D564E9CCCE1D}"/>
              </a:ext>
            </a:extLst>
          </p:cNvPr>
          <p:cNvSpPr txBox="1"/>
          <p:nvPr/>
        </p:nvSpPr>
        <p:spPr>
          <a:xfrm>
            <a:off x="5970584" y="3181237"/>
            <a:ext cx="15408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活性度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 0.24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BA41558-B6DB-4DF0-B84C-0913756C7DD0}"/>
              </a:ext>
            </a:extLst>
          </p:cNvPr>
          <p:cNvSpPr txBox="1"/>
          <p:nvPr/>
        </p:nvSpPr>
        <p:spPr>
          <a:xfrm>
            <a:off x="5965776" y="4168148"/>
            <a:ext cx="15408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活性度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 0.83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8AF26ED-7555-4484-8668-6BA76AECC375}"/>
              </a:ext>
            </a:extLst>
          </p:cNvPr>
          <p:cNvSpPr txBox="1"/>
          <p:nvPr/>
        </p:nvSpPr>
        <p:spPr>
          <a:xfrm>
            <a:off x="7763821" y="2276856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本来ある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べき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値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78609A0F-DC49-44C9-9435-7F5F9E6CC1F3}"/>
              </a:ext>
            </a:extLst>
          </p:cNvPr>
          <p:cNvSpPr txBox="1"/>
          <p:nvPr/>
        </p:nvSpPr>
        <p:spPr>
          <a:xfrm>
            <a:off x="7990605" y="318836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0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6066E53A-F00F-4E76-A396-6C7481B099CA}"/>
              </a:ext>
            </a:extLst>
          </p:cNvPr>
          <p:cNvSpPr txBox="1"/>
          <p:nvPr/>
        </p:nvSpPr>
        <p:spPr>
          <a:xfrm>
            <a:off x="7990605" y="418654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1D933CEA-ED7E-40EF-83A5-70839353D81D}"/>
              </a:ext>
            </a:extLst>
          </p:cNvPr>
          <p:cNvCxnSpPr>
            <a:stCxn id="4" idx="3"/>
          </p:cNvCxnSpPr>
          <p:nvPr/>
        </p:nvCxnSpPr>
        <p:spPr>
          <a:xfrm>
            <a:off x="7511390" y="3381292"/>
            <a:ext cx="483260" cy="32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F415E9E7-4774-4302-BA88-426B19A98AA4}"/>
              </a:ext>
            </a:extLst>
          </p:cNvPr>
          <p:cNvCxnSpPr/>
          <p:nvPr/>
        </p:nvCxnSpPr>
        <p:spPr>
          <a:xfrm>
            <a:off x="7500992" y="4364573"/>
            <a:ext cx="483260" cy="32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AC3A50D-698B-4357-9AF7-3A1E0C8386A7}"/>
              </a:ext>
            </a:extLst>
          </p:cNvPr>
          <p:cNvSpPr txBox="1"/>
          <p:nvPr/>
        </p:nvSpPr>
        <p:spPr>
          <a:xfrm>
            <a:off x="7163245" y="3579454"/>
            <a:ext cx="1170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誤差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0.24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0A48F3A3-49B4-48E5-8F56-CB57911569D6}"/>
              </a:ext>
            </a:extLst>
          </p:cNvPr>
          <p:cNvSpPr txBox="1"/>
          <p:nvPr/>
        </p:nvSpPr>
        <p:spPr>
          <a:xfrm>
            <a:off x="7134602" y="4626507"/>
            <a:ext cx="124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誤差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-0.17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135193BF-90CC-4F61-96A5-5BD10B87AA93}"/>
              </a:ext>
            </a:extLst>
          </p:cNvPr>
          <p:cNvCxnSpPr>
            <a:cxnSpLocks/>
            <a:endCxn id="17" idx="1"/>
          </p:cNvCxnSpPr>
          <p:nvPr/>
        </p:nvCxnSpPr>
        <p:spPr>
          <a:xfrm flipV="1">
            <a:off x="2284087" y="3033335"/>
            <a:ext cx="1414643" cy="373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FAE22458-7838-4318-83A0-FC626B3888BF}"/>
              </a:ext>
            </a:extLst>
          </p:cNvPr>
          <p:cNvCxnSpPr>
            <a:cxnSpLocks/>
          </p:cNvCxnSpPr>
          <p:nvPr/>
        </p:nvCxnSpPr>
        <p:spPr>
          <a:xfrm flipV="1">
            <a:off x="4134231" y="3049009"/>
            <a:ext cx="2171319" cy="2981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C0A9F41-F890-4AAC-B610-66B252DEB379}"/>
              </a:ext>
            </a:extLst>
          </p:cNvPr>
          <p:cNvSpPr txBox="1"/>
          <p:nvPr/>
        </p:nvSpPr>
        <p:spPr>
          <a:xfrm>
            <a:off x="4274026" y="2330141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活性度が下がるように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結合の重みを調整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53D9372B-B3F3-445A-AC22-298AD09EFBA6}"/>
              </a:ext>
            </a:extLst>
          </p:cNvPr>
          <p:cNvSpPr txBox="1"/>
          <p:nvPr/>
        </p:nvSpPr>
        <p:spPr>
          <a:xfrm>
            <a:off x="4769326" y="4920457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dirty="0">
                <a:solidFill>
                  <a:srgbClr val="0070C0"/>
                </a:solidFill>
                <a:latin typeface="Calibri" panose="020F0502020204030204"/>
                <a:ea typeface="游ゴシック" panose="020B0400000000000000" pitchFamily="50" charset="-128"/>
              </a:rPr>
              <a:t>活性度が上がるように</a:t>
            </a:r>
            <a:endParaRPr kumimoji="1" lang="en-US" altLang="ja-JP" b="1" dirty="0">
              <a:solidFill>
                <a:srgbClr val="0070C0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結合の重みを調整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B9865EE5-473D-49F3-BEDA-75F6F36D613D}"/>
              </a:ext>
            </a:extLst>
          </p:cNvPr>
          <p:cNvSpPr txBox="1"/>
          <p:nvPr/>
        </p:nvSpPr>
        <p:spPr>
          <a:xfrm>
            <a:off x="2126652" y="5139518"/>
            <a:ext cx="22365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より前の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層の結合の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重みも調整される</a:t>
            </a:r>
          </a:p>
        </p:txBody>
      </p:sp>
    </p:spTree>
    <p:extLst>
      <p:ext uri="{BB962C8B-B14F-4D97-AF65-F5344CB8AC3E}">
        <p14:creationId xmlns:p14="http://schemas.microsoft.com/office/powerpoint/2010/main" val="8798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30CEF7-60A7-4C1E-A41E-5F59CD53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7591926" cy="1047380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学習能力をコンピュータに組み込んでおき，あとでデータを与えて学習させる</a:t>
            </a:r>
            <a:br>
              <a:rPr lang="en-US" altLang="ja-JP" dirty="0"/>
            </a:b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7181EE-D0C9-49DD-A0B6-CE20F3822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6058" y="5855518"/>
            <a:ext cx="6367713" cy="683395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http://</a:t>
            </a:r>
            <a:r>
              <a:rPr lang="en-US" altLang="ja-JP" dirty="0" err="1"/>
              <a:t>playground.tensorflow.org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1E563E-F9D8-475C-B3C7-3969F8531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6D8D0334-60B2-47DC-9553-42B37F8429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378" y="1303199"/>
            <a:ext cx="6813117" cy="4581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35317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360CFBB-2D9C-49E1-9903-BB47637A0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D445A5C-8030-4E0E-AE1E-8D4E6F745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103" y="768292"/>
            <a:ext cx="8859005" cy="3213158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B11046D-9A03-4706-8C91-286356253884}"/>
              </a:ext>
            </a:extLst>
          </p:cNvPr>
          <p:cNvSpPr txBox="1"/>
          <p:nvPr/>
        </p:nvSpPr>
        <p:spPr>
          <a:xfrm>
            <a:off x="1924050" y="4699000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1 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層目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A669F14-7655-4841-9FB5-35529178A5EF}"/>
              </a:ext>
            </a:extLst>
          </p:cNvPr>
          <p:cNvSpPr txBox="1"/>
          <p:nvPr/>
        </p:nvSpPr>
        <p:spPr>
          <a:xfrm>
            <a:off x="4483100" y="4693682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 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層目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4305C3D-1BAE-4D28-9AAA-49AA044CE0BA}"/>
              </a:ext>
            </a:extLst>
          </p:cNvPr>
          <p:cNvSpPr txBox="1"/>
          <p:nvPr/>
        </p:nvSpPr>
        <p:spPr>
          <a:xfrm>
            <a:off x="3203575" y="4693682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→結合→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3A8A05C-F6B5-4F58-8A87-386494DB564C}"/>
              </a:ext>
            </a:extLst>
          </p:cNvPr>
          <p:cNvSpPr txBox="1"/>
          <p:nvPr/>
        </p:nvSpPr>
        <p:spPr>
          <a:xfrm>
            <a:off x="860938" y="4656693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→結合→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74D5ADB-DE51-4F9D-8592-16108A3A342F}"/>
              </a:ext>
            </a:extLst>
          </p:cNvPr>
          <p:cNvSpPr txBox="1"/>
          <p:nvPr/>
        </p:nvSpPr>
        <p:spPr>
          <a:xfrm>
            <a:off x="305861" y="3891845"/>
            <a:ext cx="4108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前処理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（データが青い部分にあれば活性化）</a:t>
            </a:r>
          </a:p>
        </p:txBody>
      </p:sp>
      <p:sp>
        <p:nvSpPr>
          <p:cNvPr id="9" name="右中かっこ 8">
            <a:extLst>
              <a:ext uri="{FF2B5EF4-FFF2-40B4-BE49-F238E27FC236}">
                <a16:creationId xmlns:a16="http://schemas.microsoft.com/office/drawing/2014/main" id="{1FABB553-AFFC-4758-B050-F245D74B2832}"/>
              </a:ext>
            </a:extLst>
          </p:cNvPr>
          <p:cNvSpPr/>
          <p:nvPr/>
        </p:nvSpPr>
        <p:spPr>
          <a:xfrm rot="5400000">
            <a:off x="3356390" y="3361821"/>
            <a:ext cx="356444" cy="38469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334ABDF-CA42-4B1E-8C70-907862F23C59}"/>
              </a:ext>
            </a:extLst>
          </p:cNvPr>
          <p:cNvSpPr txBox="1"/>
          <p:nvPr/>
        </p:nvSpPr>
        <p:spPr>
          <a:xfrm>
            <a:off x="2167401" y="5544591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3531FDF-4B04-42CA-8551-D624C57B5DEC}"/>
              </a:ext>
            </a:extLst>
          </p:cNvPr>
          <p:cNvSpPr/>
          <p:nvPr/>
        </p:nvSpPr>
        <p:spPr>
          <a:xfrm>
            <a:off x="2643261" y="6352144"/>
            <a:ext cx="39626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URL: https://playground.tensorflow.org/</a:t>
            </a:r>
            <a:endParaRPr kumimoji="0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FCC4EB6-CF0A-4F2A-A2C6-4E6AD604D354}"/>
              </a:ext>
            </a:extLst>
          </p:cNvPr>
          <p:cNvSpPr txBox="1"/>
          <p:nvPr/>
        </p:nvSpPr>
        <p:spPr>
          <a:xfrm>
            <a:off x="5868621" y="4289504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データが中央にあれば活性化</a:t>
            </a:r>
          </a:p>
        </p:txBody>
      </p:sp>
    </p:spTree>
    <p:extLst>
      <p:ext uri="{BB962C8B-B14F-4D97-AF65-F5344CB8AC3E}">
        <p14:creationId xmlns:p14="http://schemas.microsoft.com/office/powerpoint/2010/main" val="13519946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3F0A94-D1C1-4BC1-9E30-4597D65E8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確認問題①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F5A01A-C55E-4597-8E1E-ADF0E7D1F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50B7D1C-5FD2-4764-8871-60497B7E4681}"/>
              </a:ext>
            </a:extLst>
          </p:cNvPr>
          <p:cNvSpPr/>
          <p:nvPr/>
        </p:nvSpPr>
        <p:spPr>
          <a:xfrm>
            <a:off x="660729" y="2057379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EA1F8A-65C5-4853-9D05-F0C12DEEDE0D}"/>
              </a:ext>
            </a:extLst>
          </p:cNvPr>
          <p:cNvSpPr/>
          <p:nvPr/>
        </p:nvSpPr>
        <p:spPr>
          <a:xfrm>
            <a:off x="2453966" y="1179522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0145E56-2E0F-4D9D-8F29-D31AA6784873}"/>
              </a:ext>
            </a:extLst>
          </p:cNvPr>
          <p:cNvSpPr/>
          <p:nvPr/>
        </p:nvSpPr>
        <p:spPr>
          <a:xfrm>
            <a:off x="2453966" y="1949018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ECC8B9E-7D38-4CB2-AED7-9BD5B909AC17}"/>
              </a:ext>
            </a:extLst>
          </p:cNvPr>
          <p:cNvSpPr/>
          <p:nvPr/>
        </p:nvSpPr>
        <p:spPr>
          <a:xfrm>
            <a:off x="2453966" y="2718514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810CF819-E5BA-4381-8F69-4A5C634286D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1027090" y="147590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7F46C9BA-9754-4C12-8A4C-29B7813407D9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1027090" y="224540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39928460-6517-4C2C-94C0-99DE4986E9D6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027090" y="235376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6C727731-A427-47A8-96D3-E505680E67BC}"/>
              </a:ext>
            </a:extLst>
          </p:cNvPr>
          <p:cNvCxnSpPr>
            <a:cxnSpLocks/>
          </p:cNvCxnSpPr>
          <p:nvPr/>
        </p:nvCxnSpPr>
        <p:spPr>
          <a:xfrm>
            <a:off x="1027090" y="2381227"/>
            <a:ext cx="1426876" cy="687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23A99FE-5379-4533-9174-AB3208F9F3A4}"/>
              </a:ext>
            </a:extLst>
          </p:cNvPr>
          <p:cNvSpPr/>
          <p:nvPr/>
        </p:nvSpPr>
        <p:spPr>
          <a:xfrm>
            <a:off x="2453966" y="3583867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36D57D4-85BC-4EDC-A999-0E0C32B71AFB}"/>
              </a:ext>
            </a:extLst>
          </p:cNvPr>
          <p:cNvSpPr txBox="1"/>
          <p:nvPr/>
        </p:nvSpPr>
        <p:spPr>
          <a:xfrm>
            <a:off x="123886" y="2901315"/>
            <a:ext cx="1657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X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3E6FF4F-F98A-45DA-B7B8-7DB901BE0FFA}"/>
              </a:ext>
            </a:extLst>
          </p:cNvPr>
          <p:cNvSpPr txBox="1"/>
          <p:nvPr/>
        </p:nvSpPr>
        <p:spPr>
          <a:xfrm>
            <a:off x="2966083" y="1291239"/>
            <a:ext cx="1673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8A5BAE6-2E0D-4EDF-91B7-50A31EC1014D}"/>
              </a:ext>
            </a:extLst>
          </p:cNvPr>
          <p:cNvSpPr txBox="1"/>
          <p:nvPr/>
        </p:nvSpPr>
        <p:spPr>
          <a:xfrm>
            <a:off x="2966083" y="2060735"/>
            <a:ext cx="1664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B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A069927-8D9E-4F0F-9578-D52A541E5740}"/>
              </a:ext>
            </a:extLst>
          </p:cNvPr>
          <p:cNvSpPr txBox="1"/>
          <p:nvPr/>
        </p:nvSpPr>
        <p:spPr>
          <a:xfrm>
            <a:off x="2966083" y="2830231"/>
            <a:ext cx="1661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C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95A3F05-7324-4215-B843-0DD19BCFE102}"/>
              </a:ext>
            </a:extLst>
          </p:cNvPr>
          <p:cNvSpPr txBox="1"/>
          <p:nvPr/>
        </p:nvSpPr>
        <p:spPr>
          <a:xfrm>
            <a:off x="2966083" y="3599727"/>
            <a:ext cx="1681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D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22F254E-34C2-493E-9278-DCBFEE82A701}"/>
              </a:ext>
            </a:extLst>
          </p:cNvPr>
          <p:cNvSpPr txBox="1"/>
          <p:nvPr/>
        </p:nvSpPr>
        <p:spPr>
          <a:xfrm>
            <a:off x="1519955" y="140868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３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7D59AD4-81A3-4199-8D8B-8DE6F4C6A6C1}"/>
              </a:ext>
            </a:extLst>
          </p:cNvPr>
          <p:cNvSpPr txBox="1"/>
          <p:nvPr/>
        </p:nvSpPr>
        <p:spPr>
          <a:xfrm>
            <a:off x="1739405" y="194676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BBE953-FA41-498C-837A-B14842C05A0F}"/>
              </a:ext>
            </a:extLst>
          </p:cNvPr>
          <p:cNvSpPr txBox="1"/>
          <p:nvPr/>
        </p:nvSpPr>
        <p:spPr>
          <a:xfrm>
            <a:off x="1829640" y="2488769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２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B150140-D577-48FE-81CF-3B000CA7FF87}"/>
              </a:ext>
            </a:extLst>
          </p:cNvPr>
          <p:cNvSpPr txBox="1"/>
          <p:nvPr/>
        </p:nvSpPr>
        <p:spPr>
          <a:xfrm>
            <a:off x="1632199" y="338881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ー２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F905B96-D763-4993-AEF1-88E85A185AF4}"/>
              </a:ext>
            </a:extLst>
          </p:cNvPr>
          <p:cNvSpPr txBox="1"/>
          <p:nvPr/>
        </p:nvSpPr>
        <p:spPr>
          <a:xfrm>
            <a:off x="4772871" y="1091348"/>
            <a:ext cx="4322402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が、左の図のように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結合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している．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結合の重み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は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3, 4, 2, -2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である．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X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は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活性化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し，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   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を出力したとき，それにより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A, B, C, D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が受け取る値は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何か？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（答え）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B 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C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D -2</a:t>
            </a:r>
          </a:p>
        </p:txBody>
      </p:sp>
    </p:spTree>
    <p:extLst>
      <p:ext uri="{BB962C8B-B14F-4D97-AF65-F5344CB8AC3E}">
        <p14:creationId xmlns:p14="http://schemas.microsoft.com/office/powerpoint/2010/main" val="16971980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3F0A94-D1C1-4BC1-9E30-4597D65E8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確認問題②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F5A01A-C55E-4597-8E1E-ADF0E7D1F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50B7D1C-5FD2-4764-8871-60497B7E4681}"/>
              </a:ext>
            </a:extLst>
          </p:cNvPr>
          <p:cNvSpPr/>
          <p:nvPr/>
        </p:nvSpPr>
        <p:spPr>
          <a:xfrm>
            <a:off x="660729" y="2057379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EA1F8A-65C5-4853-9D05-F0C12DEEDE0D}"/>
              </a:ext>
            </a:extLst>
          </p:cNvPr>
          <p:cNvSpPr/>
          <p:nvPr/>
        </p:nvSpPr>
        <p:spPr>
          <a:xfrm>
            <a:off x="2453966" y="1179522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0145E56-2E0F-4D9D-8F29-D31AA6784873}"/>
              </a:ext>
            </a:extLst>
          </p:cNvPr>
          <p:cNvSpPr/>
          <p:nvPr/>
        </p:nvSpPr>
        <p:spPr>
          <a:xfrm>
            <a:off x="2453966" y="1949018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ECC8B9E-7D38-4CB2-AED7-9BD5B909AC17}"/>
              </a:ext>
            </a:extLst>
          </p:cNvPr>
          <p:cNvSpPr/>
          <p:nvPr/>
        </p:nvSpPr>
        <p:spPr>
          <a:xfrm>
            <a:off x="2453966" y="2718514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810CF819-E5BA-4381-8F69-4A5C634286DD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1027090" y="147590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7F46C9BA-9754-4C12-8A4C-29B7813407D9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1027090" y="224540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39928460-6517-4C2C-94C0-99DE4986E9D6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027090" y="235376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6C727731-A427-47A8-96D3-E505680E67BC}"/>
              </a:ext>
            </a:extLst>
          </p:cNvPr>
          <p:cNvCxnSpPr>
            <a:cxnSpLocks/>
          </p:cNvCxnSpPr>
          <p:nvPr/>
        </p:nvCxnSpPr>
        <p:spPr>
          <a:xfrm>
            <a:off x="1027090" y="2381227"/>
            <a:ext cx="1426876" cy="687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23A99FE-5379-4533-9174-AB3208F9F3A4}"/>
              </a:ext>
            </a:extLst>
          </p:cNvPr>
          <p:cNvSpPr/>
          <p:nvPr/>
        </p:nvSpPr>
        <p:spPr>
          <a:xfrm>
            <a:off x="2453966" y="3583867"/>
            <a:ext cx="366361" cy="5927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36D57D4-85BC-4EDC-A999-0E0C32B71AFB}"/>
              </a:ext>
            </a:extLst>
          </p:cNvPr>
          <p:cNvSpPr txBox="1"/>
          <p:nvPr/>
        </p:nvSpPr>
        <p:spPr>
          <a:xfrm>
            <a:off x="123886" y="2901315"/>
            <a:ext cx="1657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X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3E6FF4F-F98A-45DA-B7B8-7DB901BE0FFA}"/>
              </a:ext>
            </a:extLst>
          </p:cNvPr>
          <p:cNvSpPr txBox="1"/>
          <p:nvPr/>
        </p:nvSpPr>
        <p:spPr>
          <a:xfrm>
            <a:off x="2966083" y="1291239"/>
            <a:ext cx="1673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8A5BAE6-2E0D-4EDF-91B7-50A31EC1014D}"/>
              </a:ext>
            </a:extLst>
          </p:cNvPr>
          <p:cNvSpPr txBox="1"/>
          <p:nvPr/>
        </p:nvSpPr>
        <p:spPr>
          <a:xfrm>
            <a:off x="2966083" y="2060735"/>
            <a:ext cx="1664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B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A069927-8D9E-4F0F-9578-D52A541E5740}"/>
              </a:ext>
            </a:extLst>
          </p:cNvPr>
          <p:cNvSpPr txBox="1"/>
          <p:nvPr/>
        </p:nvSpPr>
        <p:spPr>
          <a:xfrm>
            <a:off x="2966083" y="2830231"/>
            <a:ext cx="1661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C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95A3F05-7324-4215-B843-0DD19BCFE102}"/>
              </a:ext>
            </a:extLst>
          </p:cNvPr>
          <p:cNvSpPr txBox="1"/>
          <p:nvPr/>
        </p:nvSpPr>
        <p:spPr>
          <a:xfrm>
            <a:off x="2966083" y="3599727"/>
            <a:ext cx="16818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D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F22F254E-34C2-493E-9278-DCBFEE82A701}"/>
              </a:ext>
            </a:extLst>
          </p:cNvPr>
          <p:cNvSpPr txBox="1"/>
          <p:nvPr/>
        </p:nvSpPr>
        <p:spPr>
          <a:xfrm>
            <a:off x="1519955" y="140868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３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7D59AD4-81A3-4199-8D8B-8DE6F4C6A6C1}"/>
              </a:ext>
            </a:extLst>
          </p:cNvPr>
          <p:cNvSpPr txBox="1"/>
          <p:nvPr/>
        </p:nvSpPr>
        <p:spPr>
          <a:xfrm>
            <a:off x="1739405" y="1946760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４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BBE953-FA41-498C-837A-B14842C05A0F}"/>
              </a:ext>
            </a:extLst>
          </p:cNvPr>
          <p:cNvSpPr txBox="1"/>
          <p:nvPr/>
        </p:nvSpPr>
        <p:spPr>
          <a:xfrm>
            <a:off x="1829640" y="2488769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２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B150140-D577-48FE-81CF-3B000CA7FF87}"/>
              </a:ext>
            </a:extLst>
          </p:cNvPr>
          <p:cNvSpPr txBox="1"/>
          <p:nvPr/>
        </p:nvSpPr>
        <p:spPr>
          <a:xfrm>
            <a:off x="1632199" y="3388814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ー２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F905B96-D763-4993-AEF1-88E85A185AF4}"/>
              </a:ext>
            </a:extLst>
          </p:cNvPr>
          <p:cNvSpPr txBox="1"/>
          <p:nvPr/>
        </p:nvSpPr>
        <p:spPr>
          <a:xfrm>
            <a:off x="4821598" y="1075488"/>
            <a:ext cx="4322402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が、左の図のように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結合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している．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結合の重み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は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3, 4, 2, -2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である．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X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が</a:t>
            </a:r>
            <a:r>
              <a:rPr kumimoji="1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非活性化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し，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   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を出力したとき，それにより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A, B, C, D 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が受け取る値は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何か？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（答え）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A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B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C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D 0</a:t>
            </a:r>
          </a:p>
        </p:txBody>
      </p:sp>
    </p:spTree>
    <p:extLst>
      <p:ext uri="{BB962C8B-B14F-4D97-AF65-F5344CB8AC3E}">
        <p14:creationId xmlns:p14="http://schemas.microsoft.com/office/powerpoint/2010/main" val="2602954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sz="4000" dirty="0"/>
              <a:t>人工知能システムの種類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99DC259-B6A8-437C-8542-1E06BD100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dirty="0"/>
              <a:t>（１）</a:t>
            </a:r>
            <a:r>
              <a:rPr lang="ja-JP" altLang="en-US" b="1" dirty="0"/>
              <a:t>知的な能力を備えた </a:t>
            </a:r>
            <a:r>
              <a:rPr lang="en-US" altLang="ja-JP" b="1" dirty="0"/>
              <a:t>IT </a:t>
            </a:r>
            <a:r>
              <a:rPr lang="ja-JP" altLang="en-US" b="1" dirty="0"/>
              <a:t>システム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b="1" dirty="0"/>
              <a:t>最初から知的である</a:t>
            </a:r>
            <a:endParaRPr lang="en-US" altLang="ja-JP" b="1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（２）</a:t>
            </a:r>
            <a:r>
              <a:rPr lang="ja-JP" altLang="en-US" b="1" dirty="0">
                <a:solidFill>
                  <a:srgbClr val="C00000"/>
                </a:solidFill>
              </a:rPr>
              <a:t>学習</a:t>
            </a:r>
            <a:r>
              <a:rPr lang="ja-JP" altLang="en-US" b="1" dirty="0"/>
              <a:t>による</a:t>
            </a:r>
            <a:r>
              <a:rPr lang="ja-JP" altLang="en-US" b="1" u="sng" dirty="0">
                <a:solidFill>
                  <a:srgbClr val="FF0000"/>
                </a:solidFill>
              </a:rPr>
              <a:t>上達の能力　</a:t>
            </a:r>
            <a:r>
              <a:rPr lang="ja-JP" altLang="en-US" dirty="0"/>
              <a:t>＝　</a:t>
            </a:r>
            <a:r>
              <a:rPr lang="ja-JP" altLang="en-US" b="1" dirty="0">
                <a:solidFill>
                  <a:srgbClr val="C00000"/>
                </a:solidFill>
              </a:rPr>
              <a:t>機械学習　</a:t>
            </a:r>
            <a:endParaRPr lang="en-US" altLang="ja-JP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rgbClr val="C00000"/>
                </a:solidFill>
              </a:rPr>
              <a:t>　　　</a:t>
            </a:r>
            <a:r>
              <a:rPr lang="ja-JP" altLang="en-US" b="1" dirty="0"/>
              <a:t>を持った </a:t>
            </a:r>
            <a:r>
              <a:rPr lang="en-US" altLang="ja-JP" b="1" dirty="0"/>
              <a:t>IT </a:t>
            </a:r>
            <a:r>
              <a:rPr lang="ja-JP" altLang="en-US" b="1" dirty="0"/>
              <a:t>システム　</a:t>
            </a:r>
            <a:r>
              <a:rPr lang="en-US" altLang="ja-JP" dirty="0"/>
              <a:t>	</a:t>
            </a:r>
            <a:r>
              <a:rPr lang="ja-JP" altLang="en-US" b="1" dirty="0"/>
              <a:t>学習能力がある</a:t>
            </a:r>
            <a:endParaRPr lang="en-US" altLang="ja-JP" b="1" dirty="0"/>
          </a:p>
          <a:p>
            <a:pPr marL="0" indent="0">
              <a:buNone/>
            </a:pP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</a:t>
            </a:r>
            <a:r>
              <a:rPr lang="ja-JP" altLang="en-US" b="1" u="sng" dirty="0"/>
              <a:t>機械学習により獲得できる能力の例</a:t>
            </a:r>
            <a:endParaRPr lang="en-US" altLang="ja-JP" b="1" u="sng" dirty="0"/>
          </a:p>
          <a:p>
            <a:pPr marL="0" indent="0">
              <a:buNone/>
            </a:pPr>
            <a:r>
              <a:rPr lang="ja-JP" altLang="en-US" dirty="0"/>
              <a:t>　　・分類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・検出，認識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・予測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・合成，翻訳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・特徴抽出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b="1" dirty="0"/>
              <a:t>　</a:t>
            </a:r>
            <a:endParaRPr lang="en-US" altLang="ja-JP" b="1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2" name="右中かっこ 1">
            <a:extLst>
              <a:ext uri="{FF2B5EF4-FFF2-40B4-BE49-F238E27FC236}">
                <a16:creationId xmlns:a16="http://schemas.microsoft.com/office/drawing/2014/main" id="{C5A93C3E-F93A-40D3-BBBE-22EF3DD941F8}"/>
              </a:ext>
            </a:extLst>
          </p:cNvPr>
          <p:cNvSpPr/>
          <p:nvPr/>
        </p:nvSpPr>
        <p:spPr>
          <a:xfrm>
            <a:off x="3506742" y="3793238"/>
            <a:ext cx="336884" cy="208868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A0AC73E-BC96-4F7A-A9E8-30F9F5772E5B}"/>
              </a:ext>
            </a:extLst>
          </p:cNvPr>
          <p:cNvSpPr txBox="1"/>
          <p:nvPr/>
        </p:nvSpPr>
        <p:spPr>
          <a:xfrm>
            <a:off x="4171186" y="4007516"/>
            <a:ext cx="45915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・コンピュータが，これらを自動で行う</a:t>
            </a:r>
            <a:endParaRPr kumimoji="1"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・学習を重ねることで，これらに上達する</a:t>
            </a:r>
          </a:p>
        </p:txBody>
      </p:sp>
    </p:spTree>
    <p:extLst>
      <p:ext uri="{BB962C8B-B14F-4D97-AF65-F5344CB8AC3E}">
        <p14:creationId xmlns:p14="http://schemas.microsoft.com/office/powerpoint/2010/main" val="2411371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教師データの例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5055577"/>
            <a:ext cx="8461208" cy="1123842"/>
          </a:xfrm>
        </p:spPr>
        <p:txBody>
          <a:bodyPr/>
          <a:lstStyle/>
          <a:p>
            <a:r>
              <a:rPr kumimoji="1" lang="ja-JP" altLang="en-US" b="1" dirty="0">
                <a:solidFill>
                  <a:srgbClr val="C00000"/>
                </a:solidFill>
              </a:rPr>
              <a:t>教師データ</a:t>
            </a:r>
            <a:r>
              <a:rPr kumimoji="1" lang="ja-JP" altLang="en-US" dirty="0"/>
              <a:t>は，</a:t>
            </a:r>
            <a:r>
              <a:rPr kumimoji="1" lang="ja-JP" altLang="en-US" b="1" u="sng" dirty="0">
                <a:solidFill>
                  <a:srgbClr val="FF0000"/>
                </a:solidFill>
              </a:rPr>
              <a:t>多数のデータの集まり</a:t>
            </a:r>
            <a:endParaRPr kumimoji="1" lang="en-US" altLang="ja-JP" b="1" u="sng" dirty="0">
              <a:solidFill>
                <a:srgbClr val="FF0000"/>
              </a:solidFill>
            </a:endParaRPr>
          </a:p>
          <a:p>
            <a:r>
              <a:rPr lang="ja-JP" altLang="en-US" dirty="0"/>
              <a:t>上の図では，点１つで，１つのデータ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56399" y="1960673"/>
            <a:ext cx="37810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Iris 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データセット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・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3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種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，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150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のアヤメの花びらのデータ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76" y="792770"/>
            <a:ext cx="4358777" cy="4114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712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機械学習と分類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2295" y="4618966"/>
            <a:ext cx="8461208" cy="1123842"/>
          </a:xfrm>
        </p:spPr>
        <p:txBody>
          <a:bodyPr>
            <a:noAutofit/>
          </a:bodyPr>
          <a:lstStyle/>
          <a:p>
            <a:r>
              <a:rPr kumimoji="1" lang="ja-JP" altLang="en-US" sz="2400" b="1" dirty="0">
                <a:solidFill>
                  <a:srgbClr val="C00000"/>
                </a:solidFill>
              </a:rPr>
              <a:t>分類</a:t>
            </a:r>
            <a:endParaRPr kumimoji="1" lang="en-US" altLang="ja-JP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b="1" dirty="0"/>
              <a:t>未知のデータを，３種に自動分類したい</a:t>
            </a:r>
            <a:r>
              <a:rPr lang="ja-JP" altLang="en-US" sz="2400" dirty="0"/>
              <a:t>とする</a:t>
            </a:r>
            <a:endParaRPr kumimoji="1" lang="en-US" altLang="ja-JP" sz="2400" dirty="0"/>
          </a:p>
          <a:p>
            <a:r>
              <a:rPr kumimoji="1" lang="ja-JP" altLang="en-US" sz="2400" b="1" dirty="0">
                <a:solidFill>
                  <a:srgbClr val="C00000"/>
                </a:solidFill>
              </a:rPr>
              <a:t>教師データ</a:t>
            </a:r>
            <a:r>
              <a:rPr kumimoji="1" lang="ja-JP" altLang="en-US" sz="2400" dirty="0"/>
              <a:t>を用いた</a:t>
            </a:r>
            <a:r>
              <a:rPr kumimoji="1" lang="ja-JP" altLang="en-US" sz="2400" b="1" dirty="0">
                <a:solidFill>
                  <a:srgbClr val="FF0000"/>
                </a:solidFill>
              </a:rPr>
              <a:t>学習</a:t>
            </a:r>
            <a:endParaRPr kumimoji="1" lang="en-US" altLang="ja-JP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kumimoji="1" lang="ja-JP" altLang="en-US" sz="2400" dirty="0"/>
              <a:t>　ここでは，</a:t>
            </a:r>
            <a:r>
              <a:rPr kumimoji="1" lang="ja-JP" altLang="en-US" sz="2400" b="1" dirty="0"/>
              <a:t>花を３種類に自動分類する能力</a:t>
            </a:r>
            <a:r>
              <a:rPr kumimoji="1" lang="ja-JP" altLang="en-US" sz="2400" dirty="0"/>
              <a:t>が上達</a:t>
            </a:r>
            <a:endParaRPr kumimoji="1" lang="en-US" altLang="ja-JP" sz="2400" dirty="0"/>
          </a:p>
          <a:p>
            <a:pPr marL="0" indent="0">
              <a:buNone/>
            </a:pP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926" y="644893"/>
            <a:ext cx="4358777" cy="4114929"/>
          </a:xfrm>
          <a:prstGeom prst="rect">
            <a:avLst/>
          </a:prstGeom>
        </p:spPr>
      </p:pic>
      <p:sp>
        <p:nvSpPr>
          <p:cNvPr id="8" name="楕円 7"/>
          <p:cNvSpPr/>
          <p:nvPr/>
        </p:nvSpPr>
        <p:spPr>
          <a:xfrm>
            <a:off x="2135393" y="1479176"/>
            <a:ext cx="247426" cy="24742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02125" y="1202779"/>
            <a:ext cx="1723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未知のデータ</a:t>
            </a:r>
          </a:p>
        </p:txBody>
      </p:sp>
    </p:spTree>
    <p:extLst>
      <p:ext uri="{BB962C8B-B14F-4D97-AF65-F5344CB8AC3E}">
        <p14:creationId xmlns:p14="http://schemas.microsoft.com/office/powerpoint/2010/main" val="1004216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機械学習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1248776"/>
            <a:ext cx="8037549" cy="4360448"/>
          </a:xfrm>
        </p:spPr>
        <p:txBody>
          <a:bodyPr/>
          <a:lstStyle/>
          <a:p>
            <a:r>
              <a:rPr kumimoji="1" lang="ja-JP" altLang="en-US" b="1" dirty="0">
                <a:solidFill>
                  <a:srgbClr val="C00000"/>
                </a:solidFill>
              </a:rPr>
              <a:t>機械学習</a:t>
            </a:r>
            <a:r>
              <a:rPr lang="ja-JP" altLang="en-US" dirty="0"/>
              <a:t>では，データによる</a:t>
            </a:r>
            <a:r>
              <a:rPr lang="ja-JP" altLang="en-US" b="1" dirty="0">
                <a:solidFill>
                  <a:srgbClr val="C00000"/>
                </a:solidFill>
              </a:rPr>
              <a:t>学習</a:t>
            </a:r>
            <a:r>
              <a:rPr lang="ja-JP" altLang="en-US" dirty="0"/>
              <a:t>を行う</a:t>
            </a:r>
            <a:endParaRPr lang="en-US" altLang="ja-JP" dirty="0"/>
          </a:p>
          <a:p>
            <a:r>
              <a:rPr lang="ja-JP" altLang="en-US" b="1" dirty="0">
                <a:solidFill>
                  <a:srgbClr val="C00000"/>
                </a:solidFill>
              </a:rPr>
              <a:t>学習</a:t>
            </a:r>
            <a:r>
              <a:rPr lang="ja-JP" altLang="en-US" dirty="0"/>
              <a:t>に用いるデータのことを，</a:t>
            </a:r>
            <a:r>
              <a:rPr kumimoji="1" lang="ja-JP" altLang="en-US" b="1" dirty="0">
                <a:solidFill>
                  <a:srgbClr val="C00000"/>
                </a:solidFill>
              </a:rPr>
              <a:t>教師データ</a:t>
            </a:r>
            <a:r>
              <a:rPr lang="ja-JP" altLang="en-US" dirty="0"/>
              <a:t>などという</a:t>
            </a:r>
            <a:endParaRPr lang="en-US" altLang="ja-JP" dirty="0"/>
          </a:p>
          <a:p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学習を重ねることで上達する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b="1" u="sng" dirty="0">
              <a:solidFill>
                <a:srgbClr val="FF0000"/>
              </a:solidFill>
              <a:latin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</a:rPr>
              <a:t>「</a:t>
            </a:r>
            <a:r>
              <a:rPr lang="ja-JP" altLang="en-US" b="1" dirty="0">
                <a:solidFill>
                  <a:srgbClr val="C00000"/>
                </a:solidFill>
                <a:latin typeface="メイリオ" panose="020B0604030504040204" pitchFamily="50" charset="-128"/>
              </a:rPr>
              <a:t>学習</a:t>
            </a:r>
            <a:r>
              <a:rPr lang="ja-JP" altLang="en-US" dirty="0">
                <a:latin typeface="メイリオ" panose="020B0604030504040204" pitchFamily="50" charset="-128"/>
              </a:rPr>
              <a:t>によって，</a:t>
            </a:r>
            <a:r>
              <a:rPr lang="ja-JP" altLang="en-US" b="1" dirty="0"/>
              <a:t>未知のデータに対しても当てはまるパターンや規則</a:t>
            </a:r>
            <a:r>
              <a:rPr lang="ja-JP" altLang="en-US" dirty="0"/>
              <a:t>を，コンピュータが抽出している」という考え方もある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8232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11-3 </a:t>
            </a:r>
            <a:r>
              <a:rPr lang="ja-JP" altLang="en-US" dirty="0"/>
              <a:t>ニューラルネットワーク</a:t>
            </a:r>
            <a:br>
              <a:rPr lang="en-US" altLang="ja-JP" dirty="0"/>
            </a:br>
            <a:r>
              <a:rPr lang="ja-JP" altLang="en-US" dirty="0"/>
              <a:t>での学習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（人工知能の基本）</a:t>
            </a:r>
            <a:endParaRPr lang="en-US" altLang="ja-JP" dirty="0"/>
          </a:p>
          <a:p>
            <a:r>
              <a:rPr lang="en-US" altLang="ja-JP" dirty="0"/>
              <a:t>URL: https://</a:t>
            </a:r>
            <a:r>
              <a:rPr lang="en-US" altLang="ja-JP" dirty="0" err="1"/>
              <a:t>www.kkaneko.jp</a:t>
            </a:r>
            <a:r>
              <a:rPr lang="en-US" altLang="ja-JP" dirty="0"/>
              <a:t>/</a:t>
            </a:r>
            <a:r>
              <a:rPr lang="en-US" altLang="ja-JP" dirty="0" err="1"/>
              <a:t>db</a:t>
            </a:r>
            <a:r>
              <a:rPr lang="en-US" altLang="ja-JP" dirty="0"/>
              <a:t>/mi/</a:t>
            </a:r>
            <a:r>
              <a:rPr lang="en-US" altLang="ja-JP" dirty="0" err="1"/>
              <a:t>index.html</a:t>
            </a:r>
            <a:endParaRPr lang="ja-JP" altLang="en-US" dirty="0"/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241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dirty="0"/>
              <a:t>層が直列になっているニューラルネットワーク</a:t>
            </a:r>
            <a:endParaRPr kumimoji="1" lang="ja-JP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589E2390-6F39-4389-ACD7-662C7487FB13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 flipV="1">
            <a:off x="2271854" y="3033335"/>
            <a:ext cx="1426876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FE1FD9B-53F9-4487-B540-0F1BC2F12AA9}"/>
              </a:ext>
            </a:extLst>
          </p:cNvPr>
          <p:cNvCxnSpPr>
            <a:cxnSpLocks/>
            <a:stCxn id="17" idx="3"/>
            <a:endCxn id="21" idx="1"/>
          </p:cNvCxnSpPr>
          <p:nvPr/>
        </p:nvCxnSpPr>
        <p:spPr>
          <a:xfrm flipV="1">
            <a:off x="4065091" y="3033333"/>
            <a:ext cx="2287913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5C328647-1DC0-4AC1-9578-A4D8148AD1F1}"/>
              </a:ext>
            </a:extLst>
          </p:cNvPr>
          <p:cNvSpPr txBox="1"/>
          <p:nvPr/>
        </p:nvSpPr>
        <p:spPr>
          <a:xfrm>
            <a:off x="1618951" y="221888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B9B72B9-0330-4DAE-B628-D61C69423CD9}"/>
              </a:ext>
            </a:extLst>
          </p:cNvPr>
          <p:cNvSpPr txBox="1"/>
          <p:nvPr/>
        </p:nvSpPr>
        <p:spPr>
          <a:xfrm>
            <a:off x="3399895" y="222289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982186" y="221395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5BE8905-C0F3-4ED8-903F-C7909A67A6FA}"/>
              </a:ext>
            </a:extLst>
          </p:cNvPr>
          <p:cNvSpPr txBox="1"/>
          <p:nvPr/>
        </p:nvSpPr>
        <p:spPr>
          <a:xfrm>
            <a:off x="2315969" y="2440562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48E5B34-EA1D-4537-A5CC-1FCBAF4F64B5}"/>
              </a:ext>
            </a:extLst>
          </p:cNvPr>
          <p:cNvSpPr txBox="1"/>
          <p:nvPr/>
        </p:nvSpPr>
        <p:spPr>
          <a:xfrm>
            <a:off x="4615952" y="2441364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3655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1656</Words>
  <Application>Microsoft Office PowerPoint</Application>
  <PresentationFormat>画面に合わせる (4:3)</PresentationFormat>
  <Paragraphs>416</Paragraphs>
  <Slides>34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メイリオ</vt:lpstr>
      <vt:lpstr>游ゴシック</vt:lpstr>
      <vt:lpstr>Arial</vt:lpstr>
      <vt:lpstr>Calibri</vt:lpstr>
      <vt:lpstr>Segoe UI</vt:lpstr>
      <vt:lpstr>Office テーマ</vt:lpstr>
      <vt:lpstr>1_Office テーマ</vt:lpstr>
      <vt:lpstr>11-1 第１１回の内容 </vt:lpstr>
      <vt:lpstr>第１１回の内容</vt:lpstr>
      <vt:lpstr>11-2 機械学習</vt:lpstr>
      <vt:lpstr>人工知能システムの種類</vt:lpstr>
      <vt:lpstr>教師データの例</vt:lpstr>
      <vt:lpstr>機械学習と分類</vt:lpstr>
      <vt:lpstr>機械学習</vt:lpstr>
      <vt:lpstr>11-3 ニューラルネットワーク での学習 </vt:lpstr>
      <vt:lpstr>層が直列になっているニューラルネットワーク</vt:lpstr>
      <vt:lpstr>層が直列になっているニューラルネットワーク</vt:lpstr>
      <vt:lpstr>ニューロン</vt:lpstr>
      <vt:lpstr>確認問題</vt:lpstr>
      <vt:lpstr>ニューロン間の結合</vt:lpstr>
      <vt:lpstr>ニューラルネットワークの学習</vt:lpstr>
      <vt:lpstr>確認問題</vt:lpstr>
      <vt:lpstr>まとめ</vt:lpstr>
      <vt:lpstr>11-4 ニューラルネットワーク の現状 </vt:lpstr>
      <vt:lpstr>ニューラルネットワークの進展</vt:lpstr>
      <vt:lpstr>11-5 ニューラルネットワーク の構造 </vt:lpstr>
      <vt:lpstr>層が直列になっているニューラルネットワーク</vt:lpstr>
      <vt:lpstr>層が直列になっているニューラルネットワーク</vt:lpstr>
      <vt:lpstr>伝搬</vt:lpstr>
      <vt:lpstr>ニューロン間の結合</vt:lpstr>
      <vt:lpstr>ニューラルネットワークのバリエーション</vt:lpstr>
      <vt:lpstr>まとめ</vt:lpstr>
      <vt:lpstr>11-6 ニューラルネットワーク の活性化と伝搬 </vt:lpstr>
      <vt:lpstr>層が直列になっているニューラルネットワーク</vt:lpstr>
      <vt:lpstr>活性化と非活性化</vt:lpstr>
      <vt:lpstr>伝搬</vt:lpstr>
      <vt:lpstr>ニューラルネットワークの動作イメージ</vt:lpstr>
      <vt:lpstr>学習能力をコンピュータに組み込んでおき，あとでデータを与えて学習させる </vt:lpstr>
      <vt:lpstr>PowerPoint プレゼンテーション</vt:lpstr>
      <vt:lpstr>確認問題①</vt:lpstr>
      <vt:lpstr>確認問題②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mi-6 述語，Prolog</dc:title>
  <dc:creator>kunihiko</dc:creator>
  <cp:lastModifiedBy>邦彦 金子</cp:lastModifiedBy>
  <cp:revision>68</cp:revision>
  <cp:lastPrinted>2020-05-07T11:56:39Z</cp:lastPrinted>
  <dcterms:created xsi:type="dcterms:W3CDTF">2020-05-07T06:42:29Z</dcterms:created>
  <dcterms:modified xsi:type="dcterms:W3CDTF">2021-07-05T23:58:17Z</dcterms:modified>
</cp:coreProperties>
</file>