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694" r:id="rId2"/>
    <p:sldId id="566" r:id="rId3"/>
    <p:sldId id="698" r:id="rId4"/>
    <p:sldId id="699" r:id="rId5"/>
    <p:sldId id="700" r:id="rId6"/>
    <p:sldId id="695" r:id="rId7"/>
    <p:sldId id="696" r:id="rId8"/>
    <p:sldId id="697" r:id="rId9"/>
    <p:sldId id="544" r:id="rId10"/>
    <p:sldId id="701" r:id="rId11"/>
    <p:sldId id="702" r:id="rId12"/>
    <p:sldId id="703" r:id="rId13"/>
    <p:sldId id="705" r:id="rId14"/>
    <p:sldId id="704" r:id="rId15"/>
    <p:sldId id="707" r:id="rId16"/>
    <p:sldId id="708" r:id="rId17"/>
    <p:sldId id="706" r:id="rId18"/>
    <p:sldId id="709" r:id="rId19"/>
    <p:sldId id="710" r:id="rId20"/>
    <p:sldId id="712" r:id="rId21"/>
    <p:sldId id="713" r:id="rId22"/>
    <p:sldId id="714" r:id="rId23"/>
    <p:sldId id="715" r:id="rId24"/>
    <p:sldId id="716" r:id="rId25"/>
    <p:sldId id="717" r:id="rId26"/>
    <p:sldId id="718" r:id="rId2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1" d="100"/>
          <a:sy n="51" d="100"/>
        </p:scale>
        <p:origin x="450" y="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67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366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oloclub.github.io/cnn-explaine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画像を扱うニューラルネットワーク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53904"/>
            <a:ext cx="6858000" cy="1456477"/>
          </a:xfrm>
        </p:spPr>
        <p:txBody>
          <a:bodyPr>
            <a:noAutofit/>
          </a:bodyPr>
          <a:lstStyle/>
          <a:p>
            <a:r>
              <a:rPr lang="en-US" altLang="ja-JP" dirty="0"/>
              <a:t>URL: https://www.kkaneko.</a:t>
            </a:r>
            <a:r>
              <a:rPr lang="en-US" altLang="ja-JP"/>
              <a:t>jp/cc/ni/</a:t>
            </a:r>
            <a:r>
              <a:rPr lang="en-US" altLang="ja-JP" dirty="0"/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1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002D57-51A1-43A9-89D8-3D8FF86F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EB3AE0-0D0E-41C8-87AF-28C32B75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620627" cy="5333166"/>
          </a:xfrm>
        </p:spPr>
        <p:txBody>
          <a:bodyPr/>
          <a:lstStyle/>
          <a:p>
            <a:r>
              <a:rPr kumimoji="1" lang="ja-JP" altLang="en-US" dirty="0"/>
              <a:t>画像を，</a:t>
            </a:r>
            <a:r>
              <a:rPr kumimoji="1" lang="ja-JP" altLang="en-US" b="1" dirty="0">
                <a:solidFill>
                  <a:srgbClr val="C00000"/>
                </a:solidFill>
              </a:rPr>
              <a:t>全結合</a:t>
            </a:r>
            <a:r>
              <a:rPr lang="ja-JP" altLang="en-US" b="1" dirty="0">
                <a:solidFill>
                  <a:srgbClr val="C00000"/>
                </a:solidFill>
              </a:rPr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kumimoji="1" lang="ja-JP" altLang="en-US" dirty="0"/>
              <a:t>で扱うときの</a:t>
            </a:r>
            <a:r>
              <a:rPr kumimoji="1" lang="ja-JP" altLang="en-US" b="1" dirty="0"/>
              <a:t>問題</a:t>
            </a:r>
            <a:endParaRPr kumimoji="1" lang="en-US" altLang="ja-JP" b="1" dirty="0"/>
          </a:p>
          <a:p>
            <a:pPr lvl="1"/>
            <a:r>
              <a:rPr kumimoji="1" lang="ja-JP" altLang="en-US" b="1" dirty="0"/>
              <a:t>入力層のユニット数は大</a:t>
            </a:r>
            <a:endParaRPr kumimoji="1" lang="en-US" altLang="ja-JP" b="1" dirty="0"/>
          </a:p>
          <a:p>
            <a:pPr marL="457200" lvl="1" indent="0">
              <a:buNone/>
            </a:pPr>
            <a:r>
              <a:rPr lang="en-US" altLang="ja-JP" dirty="0"/>
              <a:t>640 × 480 </a:t>
            </a:r>
            <a:r>
              <a:rPr lang="ja-JP" altLang="en-US" dirty="0"/>
              <a:t>のモノクロ画像：画素数は　</a:t>
            </a:r>
            <a:r>
              <a:rPr lang="en-US" altLang="ja-JP" dirty="0"/>
              <a:t>307,200</a:t>
            </a:r>
            <a:r>
              <a:rPr lang="ja-JP" altLang="en-US" dirty="0"/>
              <a:t> </a:t>
            </a:r>
            <a:endParaRPr lang="en-US" altLang="ja-JP" dirty="0"/>
          </a:p>
          <a:p>
            <a:pPr lvl="1"/>
            <a:r>
              <a:rPr lang="ja-JP" altLang="en-US" b="1" dirty="0"/>
              <a:t>結合の数も大</a:t>
            </a:r>
            <a:endParaRPr lang="en-US" altLang="ja-JP" b="1" dirty="0"/>
          </a:p>
          <a:p>
            <a:pPr lvl="1"/>
            <a:r>
              <a:rPr kumimoji="1" lang="ja-JP" altLang="en-US" b="1" dirty="0"/>
              <a:t>学習（結合の重みの調整）のために必要となる画像も大</a:t>
            </a:r>
            <a:endParaRPr kumimoji="1" lang="en-US" altLang="ja-JP" b="1" dirty="0"/>
          </a:p>
          <a:p>
            <a:pPr lvl="1"/>
            <a:endParaRPr lang="en-US" altLang="ja-JP" dirty="0"/>
          </a:p>
          <a:p>
            <a:r>
              <a:rPr kumimoji="1" lang="ja-JP" altLang="en-US" b="1" dirty="0"/>
              <a:t>畳み込み</a:t>
            </a:r>
            <a:r>
              <a:rPr kumimoji="1" lang="ja-JP" altLang="en-US" dirty="0"/>
              <a:t>を利用して，</a:t>
            </a:r>
            <a:r>
              <a:rPr kumimoji="1" lang="ja-JP" altLang="en-US" b="1" dirty="0"/>
              <a:t>近くの画素の情報を１つにまとめる</a:t>
            </a:r>
            <a:r>
              <a:rPr kumimoji="1" lang="ja-JP" altLang="en-US" dirty="0"/>
              <a:t>ことにより，ユニット数と結合数の削減を行う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D68447-8ACF-434F-BBD3-340EADEF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76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0BB5035-0B4C-4B92-9CBE-AD224D439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15" y="1783964"/>
            <a:ext cx="5907356" cy="349118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670A0DB-0629-41AC-8E16-D512AB52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畳み込み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145F98-F8C9-47BD-AA0A-C445149CC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カーネル（フィルタ）</a:t>
            </a:r>
            <a:r>
              <a:rPr kumimoji="1" lang="ja-JP" altLang="en-US" dirty="0"/>
              <a:t>を使用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E0CF22-EBAC-48E6-95AB-FADD5606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DF21232-D702-4FD9-8535-60E7ECA899BA}"/>
              </a:ext>
            </a:extLst>
          </p:cNvPr>
          <p:cNvSpPr txBox="1">
            <a:spLocks/>
          </p:cNvSpPr>
          <p:nvPr/>
        </p:nvSpPr>
        <p:spPr>
          <a:xfrm>
            <a:off x="321845" y="6209648"/>
            <a:ext cx="8409405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/>
              <a:t>出典</a:t>
            </a:r>
            <a:r>
              <a:rPr lang="en-US" altLang="ja-JP" sz="1800"/>
              <a:t>: https://serokell.io/blog/introduction-to-convolutional-neural-networks</a:t>
            </a:r>
            <a:endParaRPr lang="ja-JP" altLang="en-US" sz="1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D09067-F2C6-43D7-9D1C-05F2769142B7}"/>
              </a:ext>
            </a:extLst>
          </p:cNvPr>
          <p:cNvSpPr txBox="1"/>
          <p:nvPr/>
        </p:nvSpPr>
        <p:spPr>
          <a:xfrm>
            <a:off x="360947" y="53761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元画像（５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５マス）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766C2C-7ECE-4831-9C05-422FFBE90678}"/>
              </a:ext>
            </a:extLst>
          </p:cNvPr>
          <p:cNvSpPr txBox="1"/>
          <p:nvPr/>
        </p:nvSpPr>
        <p:spPr>
          <a:xfrm>
            <a:off x="3412693" y="414822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カーネル（３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68D3E5-8139-4B51-9DFA-E134AE7343CB}"/>
              </a:ext>
            </a:extLst>
          </p:cNvPr>
          <p:cNvSpPr txBox="1"/>
          <p:nvPr/>
        </p:nvSpPr>
        <p:spPr>
          <a:xfrm>
            <a:off x="5789608" y="2401246"/>
            <a:ext cx="35702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元画像</a:t>
            </a:r>
            <a:r>
              <a:rPr kumimoji="1" lang="ja-JP" altLang="en-US" sz="2400" dirty="0"/>
              <a:t>の中から，</a:t>
            </a:r>
            <a:endParaRPr kumimoji="1"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カーネル</a:t>
            </a:r>
            <a:r>
              <a:rPr kumimoji="1" lang="ja-JP" altLang="en-US" sz="2400" dirty="0"/>
              <a:t>に</a:t>
            </a:r>
            <a:r>
              <a:rPr kumimoji="1" lang="ja-JP" altLang="en-US" sz="2400" b="1" dirty="0"/>
              <a:t>似た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部分</a:t>
            </a:r>
            <a:r>
              <a:rPr kumimoji="1" lang="ja-JP" altLang="en-US" sz="2400" dirty="0"/>
              <a:t>を取り出すために，</a:t>
            </a:r>
            <a:endParaRPr kumimoji="1"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畳み込み</a:t>
            </a:r>
            <a:r>
              <a:rPr kumimoji="1" lang="ja-JP" altLang="en-US" sz="2400" dirty="0"/>
              <a:t>を行う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813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1ED6B-FCC7-4E20-8084-A4237E4E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2D8D0A-F737-4036-910D-7145643E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AC4A35-615F-4661-8D16-2DDBE3995E04}"/>
              </a:ext>
            </a:extLst>
          </p:cNvPr>
          <p:cNvSpPr txBox="1"/>
          <p:nvPr/>
        </p:nvSpPr>
        <p:spPr>
          <a:xfrm>
            <a:off x="118404" y="2808124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元画像（５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５マス）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F6580B-A893-4769-95BB-5154EECE4E6E}"/>
              </a:ext>
            </a:extLst>
          </p:cNvPr>
          <p:cNvSpPr txBox="1"/>
          <p:nvPr/>
        </p:nvSpPr>
        <p:spPr>
          <a:xfrm>
            <a:off x="6017777" y="5471142"/>
            <a:ext cx="230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畳み込み結果</a:t>
            </a:r>
          </a:p>
        </p:txBody>
      </p:sp>
      <p:graphicFrame>
        <p:nvGraphicFramePr>
          <p:cNvPr id="14" name="表 14">
            <a:extLst>
              <a:ext uri="{FF2B5EF4-FFF2-40B4-BE49-F238E27FC236}">
                <a16:creationId xmlns:a16="http://schemas.microsoft.com/office/drawing/2014/main" id="{AA29537B-FAE1-4585-A9E9-B3BF7A77C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30968"/>
              </p:ext>
            </p:extLst>
          </p:nvPr>
        </p:nvGraphicFramePr>
        <p:xfrm>
          <a:off x="5972812" y="3624932"/>
          <a:ext cx="182880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0×</a:t>
                      </a: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pic>
        <p:nvPicPr>
          <p:cNvPr id="17" name="図 16">
            <a:extLst>
              <a:ext uri="{FF2B5EF4-FFF2-40B4-BE49-F238E27FC236}">
                <a16:creationId xmlns:a16="http://schemas.microsoft.com/office/drawing/2014/main" id="{832C79B2-42D6-4C02-896A-A1349FA8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105" y="3203075"/>
            <a:ext cx="2641633" cy="226806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0E1E72-465C-4D93-B49C-D2F06BB4FD71}"/>
              </a:ext>
            </a:extLst>
          </p:cNvPr>
          <p:cNvSpPr txBox="1"/>
          <p:nvPr/>
        </p:nvSpPr>
        <p:spPr>
          <a:xfrm>
            <a:off x="1733840" y="5393786"/>
            <a:ext cx="361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切り出し（３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45739E-05A2-42E2-ACE4-E1C623877BB3}"/>
              </a:ext>
            </a:extLst>
          </p:cNvPr>
          <p:cNvSpPr/>
          <p:nvPr/>
        </p:nvSpPr>
        <p:spPr>
          <a:xfrm>
            <a:off x="2176288" y="3332956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5AA356B-58DB-42FC-A1C1-758475A9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561415"/>
            <a:ext cx="2641633" cy="226806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B158804-E39F-457E-958C-CD5E0E83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225" y="768253"/>
            <a:ext cx="1682010" cy="161840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3AC8F3-AFFE-45C7-8789-BF8CCDAA6D82}"/>
              </a:ext>
            </a:extLst>
          </p:cNvPr>
          <p:cNvSpPr txBox="1"/>
          <p:nvPr/>
        </p:nvSpPr>
        <p:spPr>
          <a:xfrm>
            <a:off x="3271695" y="2251194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カーネル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E3DF2B-6E60-4026-87FA-61374CC54DBF}"/>
              </a:ext>
            </a:extLst>
          </p:cNvPr>
          <p:cNvSpPr txBox="1"/>
          <p:nvPr/>
        </p:nvSpPr>
        <p:spPr>
          <a:xfrm>
            <a:off x="5725862" y="4854931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合計</a:t>
            </a:r>
            <a:r>
              <a:rPr kumimoji="1" lang="en-US" altLang="ja-JP" b="1" dirty="0"/>
              <a:t>: 4 </a:t>
            </a:r>
            <a:r>
              <a:rPr kumimoji="1" lang="ja-JP" altLang="en-US" dirty="0"/>
              <a:t>（これが畳み込み結果）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C15AF03-9955-4086-90EE-057C906B9369}"/>
              </a:ext>
            </a:extLst>
          </p:cNvPr>
          <p:cNvSpPr txBox="1"/>
          <p:nvPr/>
        </p:nvSpPr>
        <p:spPr>
          <a:xfrm>
            <a:off x="5517432" y="6013608"/>
            <a:ext cx="330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カーネルとの類似度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を表している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7742429-6816-4C1A-BD36-85AE2EB0D2AD}"/>
              </a:ext>
            </a:extLst>
          </p:cNvPr>
          <p:cNvSpPr txBox="1"/>
          <p:nvPr/>
        </p:nvSpPr>
        <p:spPr>
          <a:xfrm>
            <a:off x="1843264" y="5756186"/>
            <a:ext cx="3306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畳み込みのために，カーネルと同じサイズで切り出す</a:t>
            </a:r>
            <a:endParaRPr kumimoji="1" lang="en-US" altLang="ja-JP" sz="2400" b="1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2692F2D-5A75-4CD0-B910-18A2724A72FB}"/>
              </a:ext>
            </a:extLst>
          </p:cNvPr>
          <p:cNvCxnSpPr>
            <a:endCxn id="14" idx="1"/>
          </p:cNvCxnSpPr>
          <p:nvPr/>
        </p:nvCxnSpPr>
        <p:spPr>
          <a:xfrm>
            <a:off x="3667225" y="4019678"/>
            <a:ext cx="2305587" cy="161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55452CB-2525-48CA-931B-E6446EF78865}"/>
              </a:ext>
            </a:extLst>
          </p:cNvPr>
          <p:cNvSpPr txBox="1"/>
          <p:nvPr/>
        </p:nvSpPr>
        <p:spPr>
          <a:xfrm>
            <a:off x="5636668" y="2890783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切り出した部分とカーネルの</a:t>
            </a:r>
            <a:endParaRPr kumimoji="1" lang="en-US" altLang="ja-JP" dirty="0"/>
          </a:p>
          <a:p>
            <a:r>
              <a:rPr kumimoji="1" lang="ja-JP" altLang="en-US" dirty="0"/>
              <a:t>掛け算の合計</a:t>
            </a:r>
          </a:p>
        </p:txBody>
      </p:sp>
    </p:spTree>
    <p:extLst>
      <p:ext uri="{BB962C8B-B14F-4D97-AF65-F5344CB8AC3E}">
        <p14:creationId xmlns:p14="http://schemas.microsoft.com/office/powerpoint/2010/main" val="265772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1ED6B-FCC7-4E20-8084-A4237E4E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2D8D0A-F737-4036-910D-7145643E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AC4A35-615F-4661-8D16-2DDBE3995E04}"/>
              </a:ext>
            </a:extLst>
          </p:cNvPr>
          <p:cNvSpPr txBox="1"/>
          <p:nvPr/>
        </p:nvSpPr>
        <p:spPr>
          <a:xfrm>
            <a:off x="118404" y="2808124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元画像（５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５マス）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F6580B-A893-4769-95BB-5154EECE4E6E}"/>
              </a:ext>
            </a:extLst>
          </p:cNvPr>
          <p:cNvSpPr txBox="1"/>
          <p:nvPr/>
        </p:nvSpPr>
        <p:spPr>
          <a:xfrm>
            <a:off x="5633814" y="6216373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畳み込み結果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32C79B2-42D6-4C02-896A-A1349FA8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417861"/>
            <a:ext cx="2641633" cy="226806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0E1E72-465C-4D93-B49C-D2F06BB4FD71}"/>
              </a:ext>
            </a:extLst>
          </p:cNvPr>
          <p:cNvSpPr txBox="1"/>
          <p:nvPr/>
        </p:nvSpPr>
        <p:spPr>
          <a:xfrm>
            <a:off x="118404" y="5825179"/>
            <a:ext cx="361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切り出し（３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45739E-05A2-42E2-ACE4-E1C623877BB3}"/>
              </a:ext>
            </a:extLst>
          </p:cNvPr>
          <p:cNvSpPr/>
          <p:nvPr/>
        </p:nvSpPr>
        <p:spPr>
          <a:xfrm>
            <a:off x="506028" y="3547742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5AA356B-58DB-42FC-A1C1-758475A9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561415"/>
            <a:ext cx="2641633" cy="226806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B158804-E39F-457E-958C-CD5E0E83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290" y="555989"/>
            <a:ext cx="1682010" cy="161840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3AC8F3-AFFE-45C7-8789-BF8CCDAA6D82}"/>
              </a:ext>
            </a:extLst>
          </p:cNvPr>
          <p:cNvSpPr txBox="1"/>
          <p:nvPr/>
        </p:nvSpPr>
        <p:spPr>
          <a:xfrm>
            <a:off x="2734760" y="2038930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カーネル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E3DF2B-6E60-4026-87FA-61374CC54DBF}"/>
              </a:ext>
            </a:extLst>
          </p:cNvPr>
          <p:cNvSpPr txBox="1"/>
          <p:nvPr/>
        </p:nvSpPr>
        <p:spPr>
          <a:xfrm>
            <a:off x="7370432" y="47053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畳み込み結果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F5F9954-8B87-46AC-87F2-FB6F7D473C3D}"/>
              </a:ext>
            </a:extLst>
          </p:cNvPr>
          <p:cNvSpPr/>
          <p:nvPr/>
        </p:nvSpPr>
        <p:spPr>
          <a:xfrm>
            <a:off x="888390" y="3583284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0670D10-1245-4966-8C8A-BEA4A820AB60}"/>
              </a:ext>
            </a:extLst>
          </p:cNvPr>
          <p:cNvSpPr txBox="1"/>
          <p:nvPr/>
        </p:nvSpPr>
        <p:spPr>
          <a:xfrm>
            <a:off x="63580" y="6348001"/>
            <a:ext cx="42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切り出し領域を横にずらす</a:t>
            </a:r>
          </a:p>
        </p:txBody>
      </p:sp>
      <p:graphicFrame>
        <p:nvGraphicFramePr>
          <p:cNvPr id="26" name="表 14">
            <a:extLst>
              <a:ext uri="{FF2B5EF4-FFF2-40B4-BE49-F238E27FC236}">
                <a16:creationId xmlns:a16="http://schemas.microsoft.com/office/drawing/2014/main" id="{055E0F53-379A-4188-9B20-8EE7CAEE3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584163"/>
              </p:ext>
            </p:extLst>
          </p:nvPr>
        </p:nvGraphicFramePr>
        <p:xfrm>
          <a:off x="7370432" y="3530639"/>
          <a:ext cx="1627383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461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542461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542461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4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graphicFrame>
        <p:nvGraphicFramePr>
          <p:cNvPr id="27" name="表 14">
            <a:extLst>
              <a:ext uri="{FF2B5EF4-FFF2-40B4-BE49-F238E27FC236}">
                <a16:creationId xmlns:a16="http://schemas.microsoft.com/office/drawing/2014/main" id="{6F740BE9-152D-4EE4-AFB7-D2F227AC9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426107"/>
              </p:ext>
            </p:extLst>
          </p:nvPr>
        </p:nvGraphicFramePr>
        <p:xfrm>
          <a:off x="5172706" y="2577941"/>
          <a:ext cx="182880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0×1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D0607FF-37D2-42DA-9C56-81141BA37E8E}"/>
              </a:ext>
            </a:extLst>
          </p:cNvPr>
          <p:cNvSpPr txBox="1"/>
          <p:nvPr/>
        </p:nvSpPr>
        <p:spPr>
          <a:xfrm>
            <a:off x="5515877" y="3804293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合計</a:t>
            </a:r>
            <a:r>
              <a:rPr kumimoji="1" lang="en-US" altLang="ja-JP" b="1" dirty="0"/>
              <a:t>: 4 </a:t>
            </a:r>
            <a:endParaRPr kumimoji="1" lang="ja-JP" altLang="en-US" dirty="0"/>
          </a:p>
        </p:txBody>
      </p:sp>
      <p:graphicFrame>
        <p:nvGraphicFramePr>
          <p:cNvPr id="29" name="表 14">
            <a:extLst>
              <a:ext uri="{FF2B5EF4-FFF2-40B4-BE49-F238E27FC236}">
                <a16:creationId xmlns:a16="http://schemas.microsoft.com/office/drawing/2014/main" id="{5AF710AE-5F95-4A08-BCF4-DA3041868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06949"/>
              </p:ext>
            </p:extLst>
          </p:nvPr>
        </p:nvGraphicFramePr>
        <p:xfrm>
          <a:off x="5165820" y="4397157"/>
          <a:ext cx="182880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1×1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D7FE745-435D-422B-A7A4-A3C80D689D8E}"/>
              </a:ext>
            </a:extLst>
          </p:cNvPr>
          <p:cNvSpPr txBox="1"/>
          <p:nvPr/>
        </p:nvSpPr>
        <p:spPr>
          <a:xfrm>
            <a:off x="5508991" y="562350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合計</a:t>
            </a:r>
            <a:r>
              <a:rPr kumimoji="1" lang="en-US" altLang="ja-JP" b="1" dirty="0"/>
              <a:t>: 3 </a:t>
            </a:r>
            <a:endParaRPr kumimoji="1" lang="ja-JP" altLang="en-US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5E87C69-E772-4365-AB1E-CFF47AB1D67F}"/>
              </a:ext>
            </a:extLst>
          </p:cNvPr>
          <p:cNvCxnSpPr>
            <a:stCxn id="20" idx="3"/>
            <a:endCxn id="27" idx="1"/>
          </p:cNvCxnSpPr>
          <p:nvPr/>
        </p:nvCxnSpPr>
        <p:spPr>
          <a:xfrm flipV="1">
            <a:off x="1871278" y="3134201"/>
            <a:ext cx="3301428" cy="1054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A0A90891-D29E-4BE3-AEEE-97D1AFF51EA6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2196298" y="4274627"/>
            <a:ext cx="2969522" cy="678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7241F72-0140-458D-994B-AF63FB3C5BE4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6449146" y="3703975"/>
            <a:ext cx="980375" cy="284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30491A4F-C3F8-4FF5-8722-A7487B1E14DA}"/>
              </a:ext>
            </a:extLst>
          </p:cNvPr>
          <p:cNvCxnSpPr>
            <a:cxnSpLocks/>
          </p:cNvCxnSpPr>
          <p:nvPr/>
        </p:nvCxnSpPr>
        <p:spPr>
          <a:xfrm flipV="1">
            <a:off x="6438679" y="3913993"/>
            <a:ext cx="1475092" cy="1847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57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1ED6B-FCC7-4E20-8084-A4237E4E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2D8D0A-F737-4036-910D-7145643E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AC4A35-615F-4661-8D16-2DDBE3995E04}"/>
              </a:ext>
            </a:extLst>
          </p:cNvPr>
          <p:cNvSpPr txBox="1"/>
          <p:nvPr/>
        </p:nvSpPr>
        <p:spPr>
          <a:xfrm>
            <a:off x="118404" y="2808124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元画像（５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５マス）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F6580B-A893-4769-95BB-5154EECE4E6E}"/>
              </a:ext>
            </a:extLst>
          </p:cNvPr>
          <p:cNvSpPr txBox="1"/>
          <p:nvPr/>
        </p:nvSpPr>
        <p:spPr>
          <a:xfrm>
            <a:off x="5515877" y="5471142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畳み込み結果</a:t>
            </a:r>
          </a:p>
        </p:txBody>
      </p:sp>
      <p:graphicFrame>
        <p:nvGraphicFramePr>
          <p:cNvPr id="14" name="表 14">
            <a:extLst>
              <a:ext uri="{FF2B5EF4-FFF2-40B4-BE49-F238E27FC236}">
                <a16:creationId xmlns:a16="http://schemas.microsoft.com/office/drawing/2014/main" id="{AA29537B-FAE1-4585-A9E9-B3BF7A77C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138376"/>
              </p:ext>
            </p:extLst>
          </p:nvPr>
        </p:nvGraphicFramePr>
        <p:xfrm>
          <a:off x="5611865" y="4064520"/>
          <a:ext cx="18288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4</a:t>
                      </a:r>
                      <a:endParaRPr kumimoji="1" lang="ja-JP" alt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5</a:t>
                      </a:r>
                      <a:endParaRPr kumimoji="1" lang="ja-JP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endParaRPr kumimoji="1" lang="ja-JP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5</a:t>
                      </a:r>
                      <a:endParaRPr kumimoji="1" lang="ja-JP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endParaRPr kumimoji="1" lang="ja-JP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5</a:t>
                      </a:r>
                      <a:endParaRPr kumimoji="1" lang="ja-JP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pic>
        <p:nvPicPr>
          <p:cNvPr id="17" name="図 16">
            <a:extLst>
              <a:ext uri="{FF2B5EF4-FFF2-40B4-BE49-F238E27FC236}">
                <a16:creationId xmlns:a16="http://schemas.microsoft.com/office/drawing/2014/main" id="{832C79B2-42D6-4C02-896A-A1349FA8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417861"/>
            <a:ext cx="2641633" cy="226806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0E1E72-465C-4D93-B49C-D2F06BB4FD71}"/>
              </a:ext>
            </a:extLst>
          </p:cNvPr>
          <p:cNvSpPr txBox="1"/>
          <p:nvPr/>
        </p:nvSpPr>
        <p:spPr>
          <a:xfrm>
            <a:off x="118404" y="5825179"/>
            <a:ext cx="361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切り出し（３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45739E-05A2-42E2-ACE4-E1C623877BB3}"/>
              </a:ext>
            </a:extLst>
          </p:cNvPr>
          <p:cNvSpPr/>
          <p:nvPr/>
        </p:nvSpPr>
        <p:spPr>
          <a:xfrm>
            <a:off x="506028" y="3547742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5AA356B-58DB-42FC-A1C1-758475A9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561415"/>
            <a:ext cx="2641633" cy="226806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B158804-E39F-457E-958C-CD5E0E83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314" y="762372"/>
            <a:ext cx="1682010" cy="161840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3AC8F3-AFFE-45C7-8789-BF8CCDAA6D82}"/>
              </a:ext>
            </a:extLst>
          </p:cNvPr>
          <p:cNvSpPr txBox="1"/>
          <p:nvPr/>
        </p:nvSpPr>
        <p:spPr>
          <a:xfrm>
            <a:off x="3463784" y="2245313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カーネル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12F2B86-D427-4E19-9897-4819CE63AAF6}"/>
              </a:ext>
            </a:extLst>
          </p:cNvPr>
          <p:cNvSpPr/>
          <p:nvPr/>
        </p:nvSpPr>
        <p:spPr>
          <a:xfrm>
            <a:off x="1342388" y="3574239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F5F9954-8B87-46AC-87F2-FB6F7D473C3D}"/>
              </a:ext>
            </a:extLst>
          </p:cNvPr>
          <p:cNvSpPr/>
          <p:nvPr/>
        </p:nvSpPr>
        <p:spPr>
          <a:xfrm>
            <a:off x="888390" y="3583284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EF3C5CD-EAE4-4B5D-8E9F-0A2359346D6E}"/>
              </a:ext>
            </a:extLst>
          </p:cNvPr>
          <p:cNvSpPr/>
          <p:nvPr/>
        </p:nvSpPr>
        <p:spPr>
          <a:xfrm>
            <a:off x="535608" y="3953395"/>
            <a:ext cx="1365250" cy="128177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1B9F12F-C95E-45A6-9330-D6D08951ECE4}"/>
              </a:ext>
            </a:extLst>
          </p:cNvPr>
          <p:cNvSpPr/>
          <p:nvPr/>
        </p:nvSpPr>
        <p:spPr>
          <a:xfrm>
            <a:off x="1371968" y="3979892"/>
            <a:ext cx="1365250" cy="128177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C4F867A-0880-4C3B-B5E3-00CE47A2EE0D}"/>
              </a:ext>
            </a:extLst>
          </p:cNvPr>
          <p:cNvSpPr/>
          <p:nvPr/>
        </p:nvSpPr>
        <p:spPr>
          <a:xfrm>
            <a:off x="917970" y="3988937"/>
            <a:ext cx="1365250" cy="128177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915F1BA-CAA4-42FC-AC1A-D07AC2772019}"/>
              </a:ext>
            </a:extLst>
          </p:cNvPr>
          <p:cNvSpPr/>
          <p:nvPr/>
        </p:nvSpPr>
        <p:spPr>
          <a:xfrm>
            <a:off x="565188" y="4359048"/>
            <a:ext cx="1365250" cy="12817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2AFDB8A-353B-4A7C-BC4F-3615D3F02827}"/>
              </a:ext>
            </a:extLst>
          </p:cNvPr>
          <p:cNvSpPr/>
          <p:nvPr/>
        </p:nvSpPr>
        <p:spPr>
          <a:xfrm>
            <a:off x="1401548" y="4385545"/>
            <a:ext cx="1365250" cy="12817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337EB35-DAD8-415E-B440-17796D34BCEA}"/>
              </a:ext>
            </a:extLst>
          </p:cNvPr>
          <p:cNvSpPr/>
          <p:nvPr/>
        </p:nvSpPr>
        <p:spPr>
          <a:xfrm>
            <a:off x="947550" y="4394590"/>
            <a:ext cx="1365250" cy="12817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0670D10-1245-4966-8C8A-BEA4A820AB60}"/>
              </a:ext>
            </a:extLst>
          </p:cNvPr>
          <p:cNvSpPr txBox="1"/>
          <p:nvPr/>
        </p:nvSpPr>
        <p:spPr>
          <a:xfrm>
            <a:off x="63580" y="6348001"/>
            <a:ext cx="42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切り出し領域を縦横にずらす</a:t>
            </a:r>
          </a:p>
        </p:txBody>
      </p:sp>
      <p:sp>
        <p:nvSpPr>
          <p:cNvPr id="3" name="矢印: 左 2">
            <a:extLst>
              <a:ext uri="{FF2B5EF4-FFF2-40B4-BE49-F238E27FC236}">
                <a16:creationId xmlns:a16="http://schemas.microsoft.com/office/drawing/2014/main" id="{BA150FF9-B61E-4163-B3D0-C045B253B51C}"/>
              </a:ext>
            </a:extLst>
          </p:cNvPr>
          <p:cNvSpPr/>
          <p:nvPr/>
        </p:nvSpPr>
        <p:spPr>
          <a:xfrm rot="10800000">
            <a:off x="3543998" y="4551894"/>
            <a:ext cx="1533328" cy="277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34572E4-22EC-4F03-925C-E4DBD8125828}"/>
              </a:ext>
            </a:extLst>
          </p:cNvPr>
          <p:cNvSpPr txBox="1"/>
          <p:nvPr/>
        </p:nvSpPr>
        <p:spPr>
          <a:xfrm>
            <a:off x="3316260" y="3688807"/>
            <a:ext cx="330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画像全体について</a:t>
            </a:r>
            <a:endParaRPr kumimoji="1" lang="en-US" altLang="ja-JP" sz="2400" dirty="0"/>
          </a:p>
          <a:p>
            <a:r>
              <a:rPr kumimoji="1" lang="ja-JP" altLang="en-US" sz="2400" dirty="0"/>
              <a:t>畳み込み</a:t>
            </a:r>
          </a:p>
        </p:txBody>
      </p:sp>
    </p:spTree>
    <p:extLst>
      <p:ext uri="{BB962C8B-B14F-4D97-AF65-F5344CB8AC3E}">
        <p14:creationId xmlns:p14="http://schemas.microsoft.com/office/powerpoint/2010/main" val="186236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3. CNN </a:t>
            </a:r>
            <a:r>
              <a:rPr lang="ja-JP" altLang="en-US" dirty="0"/>
              <a:t>の仕組み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52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7D53334-3AAE-470D-8E2B-72A0A1E4EE18}"/>
              </a:ext>
            </a:extLst>
          </p:cNvPr>
          <p:cNvSpPr/>
          <p:nvPr/>
        </p:nvSpPr>
        <p:spPr>
          <a:xfrm>
            <a:off x="1185210" y="2515820"/>
            <a:ext cx="7372218" cy="3509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F4E4B1-83AB-4F18-92A8-DA45457C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AAA635-CD36-4F64-95D1-2A73B7889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237955" cy="1884247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CNN </a:t>
            </a:r>
            <a:r>
              <a:rPr kumimoji="1" lang="ja-JP" altLang="en-US" dirty="0"/>
              <a:t>は，畳み込みニューラルネットワーク（</a:t>
            </a:r>
            <a:r>
              <a:rPr kumimoji="1" lang="en-US" altLang="ja-JP" dirty="0"/>
              <a:t>Convolutional Neural Networ</a:t>
            </a:r>
            <a:r>
              <a:rPr lang="en-US" altLang="ja-JP" dirty="0"/>
              <a:t>k</a:t>
            </a:r>
            <a:r>
              <a:rPr kumimoji="1" lang="ja-JP" altLang="en-US" dirty="0"/>
              <a:t>）で，</a:t>
            </a:r>
            <a:r>
              <a:rPr kumimoji="1" lang="ja-JP" altLang="en-US" b="1" dirty="0"/>
              <a:t>ニューラルネットワーク</a:t>
            </a:r>
            <a:r>
              <a:rPr kumimoji="1" lang="ja-JP" altLang="en-US" dirty="0"/>
              <a:t>の種類</a:t>
            </a:r>
            <a:endParaRPr kumimoji="1" lang="en-US" altLang="ja-JP" dirty="0"/>
          </a:p>
          <a:p>
            <a:r>
              <a:rPr kumimoji="1" lang="en-US" altLang="ja-JP" dirty="0"/>
              <a:t>CNN 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全結合層</a:t>
            </a:r>
            <a:r>
              <a:rPr kumimoji="1" lang="ja-JP" altLang="en-US" dirty="0"/>
              <a:t>の他に，</a:t>
            </a:r>
            <a:r>
              <a:rPr kumimoji="1" lang="ja-JP" altLang="en-US" b="1" dirty="0">
                <a:solidFill>
                  <a:srgbClr val="FF0000"/>
                </a:solidFill>
              </a:rPr>
              <a:t>畳み込み</a:t>
            </a:r>
            <a:r>
              <a:rPr kumimoji="1" lang="ja-JP" altLang="en-US" dirty="0"/>
              <a:t>を行う</a:t>
            </a:r>
            <a:r>
              <a:rPr kumimoji="1" lang="ja-JP" altLang="en-US" b="1" dirty="0">
                <a:solidFill>
                  <a:srgbClr val="FF0000"/>
                </a:solidFill>
              </a:rPr>
              <a:t>畳み込み層</a:t>
            </a:r>
            <a:r>
              <a:rPr kumimoji="1" lang="ja-JP" altLang="en-US" dirty="0"/>
              <a:t>などを含む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EF8481-01DD-4899-A2CA-87B95948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1CB139-66EA-48D8-9485-16D306FAD96B}"/>
              </a:ext>
            </a:extLst>
          </p:cNvPr>
          <p:cNvSpPr txBox="1"/>
          <p:nvPr/>
        </p:nvSpPr>
        <p:spPr>
          <a:xfrm>
            <a:off x="3814921" y="6125518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CNN </a:t>
            </a:r>
            <a:r>
              <a:rPr kumimoji="1" lang="ja-JP" altLang="en-US" sz="2400" dirty="0"/>
              <a:t>の例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048FC9-157F-4217-B895-FF0C405C3212}"/>
              </a:ext>
            </a:extLst>
          </p:cNvPr>
          <p:cNvSpPr txBox="1"/>
          <p:nvPr/>
        </p:nvSpPr>
        <p:spPr>
          <a:xfrm>
            <a:off x="1495574" y="2840165"/>
            <a:ext cx="492443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畳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み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込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み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層</a:t>
            </a:r>
            <a:endParaRPr kumimoji="1" lang="en-US" altLang="ja-JP" sz="2400" dirty="0"/>
          </a:p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99D56C-CB89-4AED-849B-330597E553D3}"/>
              </a:ext>
            </a:extLst>
          </p:cNvPr>
          <p:cNvSpPr txBox="1"/>
          <p:nvPr/>
        </p:nvSpPr>
        <p:spPr>
          <a:xfrm>
            <a:off x="2904937" y="2838530"/>
            <a:ext cx="492443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畳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み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込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み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層</a:t>
            </a:r>
            <a:endParaRPr kumimoji="1" lang="en-US" altLang="ja-JP" sz="2400" dirty="0"/>
          </a:p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691BC4-8A17-4494-9EB5-6ECFF11D3CE2}"/>
              </a:ext>
            </a:extLst>
          </p:cNvPr>
          <p:cNvSpPr txBox="1"/>
          <p:nvPr/>
        </p:nvSpPr>
        <p:spPr>
          <a:xfrm>
            <a:off x="3568606" y="2903841"/>
            <a:ext cx="553998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　　プーリング層　</a:t>
            </a:r>
            <a:endParaRPr kumimoji="1" lang="en-US" altLang="ja-JP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485F27-8D2B-412D-A90B-C5003ED7961F}"/>
              </a:ext>
            </a:extLst>
          </p:cNvPr>
          <p:cNvSpPr txBox="1"/>
          <p:nvPr/>
        </p:nvSpPr>
        <p:spPr>
          <a:xfrm>
            <a:off x="5030396" y="2838530"/>
            <a:ext cx="492443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畳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み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込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み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層</a:t>
            </a:r>
            <a:endParaRPr kumimoji="1" lang="en-US" altLang="ja-JP" sz="2400" dirty="0"/>
          </a:p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04AD09D-8197-42C2-ADDB-F85F604DCA7B}"/>
              </a:ext>
            </a:extLst>
          </p:cNvPr>
          <p:cNvSpPr txBox="1"/>
          <p:nvPr/>
        </p:nvSpPr>
        <p:spPr>
          <a:xfrm>
            <a:off x="6437240" y="2811508"/>
            <a:ext cx="492443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畳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み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込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み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層</a:t>
            </a:r>
            <a:endParaRPr kumimoji="1" lang="en-US" altLang="ja-JP" sz="2400" dirty="0"/>
          </a:p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443D90-71AA-4540-BD41-9127DBDA4123}"/>
              </a:ext>
            </a:extLst>
          </p:cNvPr>
          <p:cNvSpPr txBox="1"/>
          <p:nvPr/>
        </p:nvSpPr>
        <p:spPr>
          <a:xfrm>
            <a:off x="7787335" y="2857674"/>
            <a:ext cx="553998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　　　全結合層　　</a:t>
            </a:r>
            <a:endParaRPr kumimoji="1" lang="en-US" altLang="ja-JP" sz="2400" dirty="0"/>
          </a:p>
        </p:txBody>
      </p:sp>
      <p:sp>
        <p:nvSpPr>
          <p:cNvPr id="14" name="矢印: 左 13">
            <a:extLst>
              <a:ext uri="{FF2B5EF4-FFF2-40B4-BE49-F238E27FC236}">
                <a16:creationId xmlns:a16="http://schemas.microsoft.com/office/drawing/2014/main" id="{7DDD05E1-6AE6-425F-8144-A5F58BE46B6A}"/>
              </a:ext>
            </a:extLst>
          </p:cNvPr>
          <p:cNvSpPr/>
          <p:nvPr/>
        </p:nvSpPr>
        <p:spPr>
          <a:xfrm rot="10800000">
            <a:off x="586572" y="3876676"/>
            <a:ext cx="501081" cy="501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左 14">
            <a:extLst>
              <a:ext uri="{FF2B5EF4-FFF2-40B4-BE49-F238E27FC236}">
                <a16:creationId xmlns:a16="http://schemas.microsoft.com/office/drawing/2014/main" id="{FD0ED1E3-99B9-4AB9-82B8-441F43684653}"/>
              </a:ext>
            </a:extLst>
          </p:cNvPr>
          <p:cNvSpPr/>
          <p:nvPr/>
        </p:nvSpPr>
        <p:spPr>
          <a:xfrm rot="10800000">
            <a:off x="8642919" y="3833352"/>
            <a:ext cx="501081" cy="501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6B303D-965C-4B61-BA88-468AFD4499F3}"/>
              </a:ext>
            </a:extLst>
          </p:cNvPr>
          <p:cNvSpPr txBox="1"/>
          <p:nvPr/>
        </p:nvSpPr>
        <p:spPr>
          <a:xfrm>
            <a:off x="2148097" y="2903841"/>
            <a:ext cx="553998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　　　全結合層　　</a:t>
            </a:r>
            <a:endParaRPr kumimoji="1" lang="en-US" altLang="ja-JP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63746D-A98E-40A0-997E-4E53D93CE425}"/>
              </a:ext>
            </a:extLst>
          </p:cNvPr>
          <p:cNvSpPr txBox="1"/>
          <p:nvPr/>
        </p:nvSpPr>
        <p:spPr>
          <a:xfrm>
            <a:off x="4283336" y="2886330"/>
            <a:ext cx="553998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　　　全結合層　　</a:t>
            </a:r>
            <a:endParaRPr kumimoji="1" lang="en-US" altLang="ja-JP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B7D85F-F9C8-4B30-BD36-12D8E2D72A69}"/>
              </a:ext>
            </a:extLst>
          </p:cNvPr>
          <p:cNvSpPr txBox="1"/>
          <p:nvPr/>
        </p:nvSpPr>
        <p:spPr>
          <a:xfrm>
            <a:off x="5700699" y="2884696"/>
            <a:ext cx="553998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　　　全結合層　　</a:t>
            </a:r>
            <a:endParaRPr kumimoji="1" lang="en-US" altLang="ja-JP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771FE1-FFF7-4B7A-9D29-E2B5387C95A9}"/>
              </a:ext>
            </a:extLst>
          </p:cNvPr>
          <p:cNvSpPr txBox="1"/>
          <p:nvPr/>
        </p:nvSpPr>
        <p:spPr>
          <a:xfrm>
            <a:off x="7090680" y="2884696"/>
            <a:ext cx="553998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　　プーリング層　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13569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E71C1A-C43F-4F74-9FF8-19BEB918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i="0" dirty="0">
                <a:solidFill>
                  <a:srgbClr val="000000"/>
                </a:solidFill>
                <a:effectLst/>
                <a:latin typeface="-apple-system"/>
              </a:rPr>
              <a:t>CNN Explainer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-apple-system"/>
              </a:rPr>
              <a:t>　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9138E-E567-4FED-BDDF-CACDEA4CF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i="0" dirty="0">
                <a:solidFill>
                  <a:srgbClr val="000000"/>
                </a:solidFill>
                <a:effectLst/>
                <a:latin typeface="-apple-system"/>
              </a:rPr>
              <a:t>CNN Explainer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-apple-system"/>
              </a:rPr>
              <a:t>　</a:t>
            </a:r>
            <a:r>
              <a:rPr lang="ja-JP" altLang="en-US" i="0" dirty="0">
                <a:solidFill>
                  <a:srgbClr val="000000"/>
                </a:solidFill>
                <a:effectLst/>
                <a:latin typeface="-apple-system"/>
              </a:rPr>
              <a:t>ジョージア工科大学 </a:t>
            </a:r>
            <a:r>
              <a:rPr lang="en-US" altLang="ja-JP" i="0" dirty="0">
                <a:solidFill>
                  <a:srgbClr val="000000"/>
                </a:solidFill>
                <a:effectLst/>
                <a:latin typeface="-apple-system"/>
              </a:rPr>
              <a:t>Polo Club</a:t>
            </a:r>
          </a:p>
          <a:p>
            <a:r>
              <a:rPr lang="ja-JP" altLang="en-US" dirty="0">
                <a:solidFill>
                  <a:srgbClr val="000000"/>
                </a:solidFill>
                <a:latin typeface="-apple-system"/>
              </a:rPr>
              <a:t>畳み込み層などの仕組みをビジュアルに学ぶことができるサイト</a:t>
            </a:r>
            <a:endParaRPr lang="en-US" altLang="ja-JP" dirty="0">
              <a:solidFill>
                <a:srgbClr val="000000"/>
              </a:solidFill>
              <a:latin typeface="-apple-system"/>
            </a:endParaRPr>
          </a:p>
          <a:p>
            <a:endParaRPr lang="en-US" altLang="ja-JP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0000"/>
                </a:solidFill>
                <a:latin typeface="-apple-system"/>
              </a:rPr>
              <a:t>① </a:t>
            </a:r>
            <a:r>
              <a:rPr lang="en-US" altLang="ja-JP" b="1" dirty="0">
                <a:solidFill>
                  <a:srgbClr val="000000"/>
                </a:solidFill>
                <a:latin typeface="-apple-system"/>
              </a:rPr>
              <a:t>Web</a:t>
            </a:r>
            <a:r>
              <a:rPr lang="ja-JP" altLang="en-US" b="1" dirty="0">
                <a:solidFill>
                  <a:srgbClr val="000000"/>
                </a:solidFill>
                <a:latin typeface="-apple-system"/>
              </a:rPr>
              <a:t>ブラウザで次の </a:t>
            </a:r>
            <a:r>
              <a:rPr lang="en-US" altLang="ja-JP" b="1" dirty="0">
                <a:solidFill>
                  <a:srgbClr val="000000"/>
                </a:solidFill>
                <a:latin typeface="-apple-system"/>
              </a:rPr>
              <a:t>URL </a:t>
            </a:r>
            <a:r>
              <a:rPr lang="ja-JP" altLang="en-US" b="1" dirty="0">
                <a:solidFill>
                  <a:srgbClr val="000000"/>
                </a:solidFill>
                <a:latin typeface="-apple-system"/>
              </a:rPr>
              <a:t>を開く</a:t>
            </a:r>
            <a:endParaRPr lang="en-US" altLang="ja-JP" b="1" dirty="0">
              <a:solidFill>
                <a:srgbClr val="1020D0"/>
              </a:solidFill>
              <a:latin typeface="-apple-system"/>
              <a:hlinkClick r:id="rId2"/>
            </a:endParaRPr>
          </a:p>
          <a:p>
            <a:endParaRPr lang="en-US" altLang="ja-JP" b="1" dirty="0">
              <a:solidFill>
                <a:srgbClr val="1020D0"/>
              </a:solidFill>
              <a:latin typeface="-apple-system"/>
              <a:hlinkClick r:id="rId2"/>
            </a:endParaRPr>
          </a:p>
          <a:p>
            <a:pPr marL="0" indent="0">
              <a:buNone/>
            </a:pPr>
            <a:r>
              <a:rPr lang="en-US" altLang="ja-JP" b="1" i="0" u="none" strike="noStrike" dirty="0">
                <a:solidFill>
                  <a:srgbClr val="1020D0"/>
                </a:solidFill>
                <a:effectLst/>
                <a:latin typeface="-apple-system"/>
                <a:hlinkClick r:id="rId2"/>
              </a:rPr>
              <a:t>https://poloclub.github.io/cnn-explainer/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2C629C-A86F-4BBF-AC72-FA1BDE35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485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2F5672-2FB5-4226-B210-693483BFA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70" y="184984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② 画面の確認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このニューラルネットワークは，画像を分類する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C21CCB-9121-4DA7-9ED4-90751C9E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E22737D-4880-460D-8AFD-F6D6BF58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69" y="1608494"/>
            <a:ext cx="7706539" cy="394819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11B89F8-B5BD-402D-9BE4-440041962E2E}"/>
              </a:ext>
            </a:extLst>
          </p:cNvPr>
          <p:cNvSpPr/>
          <p:nvPr/>
        </p:nvSpPr>
        <p:spPr>
          <a:xfrm>
            <a:off x="223670" y="1479990"/>
            <a:ext cx="3568700" cy="4953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AEF71B-F908-4F84-8B3A-9CE082522643}"/>
              </a:ext>
            </a:extLst>
          </p:cNvPr>
          <p:cNvSpPr txBox="1"/>
          <p:nvPr/>
        </p:nvSpPr>
        <p:spPr>
          <a:xfrm>
            <a:off x="3837080" y="126329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画像を選ぶ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F29F3D6-7E5F-431D-BE4E-DDED210B9499}"/>
              </a:ext>
            </a:extLst>
          </p:cNvPr>
          <p:cNvSpPr/>
          <p:nvPr/>
        </p:nvSpPr>
        <p:spPr>
          <a:xfrm>
            <a:off x="495717" y="2541472"/>
            <a:ext cx="763003" cy="253896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0448D7-C22E-48A5-8A4B-42DCD2758A63}"/>
              </a:ext>
            </a:extLst>
          </p:cNvPr>
          <p:cNvSpPr txBox="1"/>
          <p:nvPr/>
        </p:nvSpPr>
        <p:spPr>
          <a:xfrm>
            <a:off x="291515" y="552347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元画像の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赤青緑の成分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DF50EF0-8D57-44AD-8564-D6A5C5AC6D85}"/>
              </a:ext>
            </a:extLst>
          </p:cNvPr>
          <p:cNvSpPr/>
          <p:nvPr/>
        </p:nvSpPr>
        <p:spPr>
          <a:xfrm>
            <a:off x="1626518" y="2039344"/>
            <a:ext cx="5759952" cy="331414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620843-A91E-48E0-BA17-E543855768E3}"/>
              </a:ext>
            </a:extLst>
          </p:cNvPr>
          <p:cNvSpPr txBox="1"/>
          <p:nvPr/>
        </p:nvSpPr>
        <p:spPr>
          <a:xfrm>
            <a:off x="3041065" y="561676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ニューラルネットワーク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9E52540-EE83-4E4A-8F7C-EA797BAD6C7B}"/>
              </a:ext>
            </a:extLst>
          </p:cNvPr>
          <p:cNvSpPr/>
          <p:nvPr/>
        </p:nvSpPr>
        <p:spPr>
          <a:xfrm>
            <a:off x="7513470" y="1966504"/>
            <a:ext cx="688786" cy="350128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9B35BAC-9AB9-4A6D-B728-687C2E1BC9DB}"/>
              </a:ext>
            </a:extLst>
          </p:cNvPr>
          <p:cNvSpPr txBox="1"/>
          <p:nvPr/>
        </p:nvSpPr>
        <p:spPr>
          <a:xfrm>
            <a:off x="6552615" y="5542977"/>
            <a:ext cx="2097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画像の分類結果．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ここでは </a:t>
            </a:r>
            <a:r>
              <a:rPr kumimoji="1" lang="en-US" altLang="ja-JP" dirty="0">
                <a:solidFill>
                  <a:srgbClr val="FF0000"/>
                </a:solidFill>
              </a:rPr>
              <a:t>espresso</a:t>
            </a:r>
          </a:p>
        </p:txBody>
      </p:sp>
    </p:spTree>
    <p:extLst>
      <p:ext uri="{BB962C8B-B14F-4D97-AF65-F5344CB8AC3E}">
        <p14:creationId xmlns:p14="http://schemas.microsoft.com/office/powerpoint/2010/main" val="5293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2F5672-2FB5-4226-B210-693483BFA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70" y="184984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ニューラルネットワークの構成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畳み込み層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プーリング層</a:t>
            </a:r>
            <a:r>
              <a:rPr lang="ja-JP" altLang="en-US" dirty="0"/>
              <a:t>を含む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C21CCB-9121-4DA7-9ED4-90751C9E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E22737D-4880-460D-8AFD-F6D6BF58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22" y="2207346"/>
            <a:ext cx="7706539" cy="394819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620843-A91E-48E0-BA17-E543855768E3}"/>
              </a:ext>
            </a:extLst>
          </p:cNvPr>
          <p:cNvSpPr txBox="1"/>
          <p:nvPr/>
        </p:nvSpPr>
        <p:spPr>
          <a:xfrm>
            <a:off x="2244061" y="61368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全結合層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E28237E-8EDE-487A-A2A2-E0974AEE0886}"/>
              </a:ext>
            </a:extLst>
          </p:cNvPr>
          <p:cNvSpPr txBox="1"/>
          <p:nvPr/>
        </p:nvSpPr>
        <p:spPr>
          <a:xfrm>
            <a:off x="1376038" y="1266236"/>
            <a:ext cx="664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conv    </a:t>
            </a:r>
            <a:r>
              <a:rPr kumimoji="1" lang="en-US" altLang="ja-JP" dirty="0" err="1">
                <a:solidFill>
                  <a:srgbClr val="FF0000"/>
                </a:solidFill>
              </a:rPr>
              <a:t>relu</a:t>
            </a:r>
            <a:r>
              <a:rPr kumimoji="1" lang="en-US" altLang="ja-JP" dirty="0">
                <a:solidFill>
                  <a:srgbClr val="FF0000"/>
                </a:solidFill>
              </a:rPr>
              <a:t>          conv </a:t>
            </a:r>
            <a:r>
              <a:rPr kumimoji="1" lang="en-US" altLang="ja-JP" dirty="0" err="1">
                <a:solidFill>
                  <a:srgbClr val="FF0000"/>
                </a:solidFill>
              </a:rPr>
              <a:t>relu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en-US" altLang="ja-JP" dirty="0" err="1">
                <a:solidFill>
                  <a:srgbClr val="FF0000"/>
                </a:solidFill>
              </a:rPr>
              <a:t>max_pool</a:t>
            </a:r>
            <a:r>
              <a:rPr kumimoji="1" lang="en-US" altLang="ja-JP" dirty="0">
                <a:solidFill>
                  <a:srgbClr val="FF0000"/>
                </a:solidFill>
              </a:rPr>
              <a:t>    conv </a:t>
            </a:r>
            <a:r>
              <a:rPr kumimoji="1" lang="en-US" altLang="ja-JP" dirty="0" err="1">
                <a:solidFill>
                  <a:srgbClr val="FF0000"/>
                </a:solidFill>
              </a:rPr>
              <a:t>relu</a:t>
            </a:r>
            <a:r>
              <a:rPr kumimoji="1" lang="en-US" altLang="ja-JP" dirty="0">
                <a:solidFill>
                  <a:srgbClr val="FF0000"/>
                </a:solidFill>
              </a:rPr>
              <a:t>    conv </a:t>
            </a:r>
            <a:r>
              <a:rPr kumimoji="1" lang="en-US" altLang="ja-JP" dirty="0" err="1">
                <a:solidFill>
                  <a:srgbClr val="FF0000"/>
                </a:solidFill>
              </a:rPr>
              <a:t>relu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en-US" altLang="ja-JP" dirty="0" err="1">
                <a:solidFill>
                  <a:srgbClr val="FF0000"/>
                </a:solidFill>
              </a:rPr>
              <a:t>max_pool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6F2D149-97DA-4059-9383-58E31AB343CA}"/>
              </a:ext>
            </a:extLst>
          </p:cNvPr>
          <p:cNvSpPr/>
          <p:nvPr/>
        </p:nvSpPr>
        <p:spPr>
          <a:xfrm>
            <a:off x="1553556" y="2524371"/>
            <a:ext cx="5984277" cy="30628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E0961A8-4357-494A-900F-26EDB15B2863}"/>
              </a:ext>
            </a:extLst>
          </p:cNvPr>
          <p:cNvCxnSpPr>
            <a:cxnSpLocks/>
          </p:cNvCxnSpPr>
          <p:nvPr/>
        </p:nvCxnSpPr>
        <p:spPr>
          <a:xfrm>
            <a:off x="3892550" y="1856754"/>
            <a:ext cx="203200" cy="6672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D3C84D9-C990-4775-8438-CFFBFB29B74C}"/>
              </a:ext>
            </a:extLst>
          </p:cNvPr>
          <p:cNvSpPr txBox="1"/>
          <p:nvPr/>
        </p:nvSpPr>
        <p:spPr>
          <a:xfrm>
            <a:off x="1376038" y="1548977"/>
            <a:ext cx="6710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畳み込み層       畳み込み層　プーリング層    畳み込み層  畳み込み層  プーリング層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24EE0F8-2C4D-4553-9939-33E812E4EE7D}"/>
              </a:ext>
            </a:extLst>
          </p:cNvPr>
          <p:cNvSpPr txBox="1"/>
          <p:nvPr/>
        </p:nvSpPr>
        <p:spPr>
          <a:xfrm>
            <a:off x="3994150" y="1783710"/>
            <a:ext cx="511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conv </a:t>
            </a:r>
            <a:r>
              <a:rPr kumimoji="1" lang="ja-JP" altLang="en-US" dirty="0"/>
              <a:t>は畳み込み層で，</a:t>
            </a:r>
            <a:r>
              <a:rPr kumimoji="1" lang="en-US" altLang="ja-JP" dirty="0" err="1"/>
              <a:t>max_pool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はプーリング層</a:t>
            </a:r>
            <a:endParaRPr kumimoji="1" lang="en-US" altLang="ja-JP" dirty="0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31374DD5-AB66-4767-B980-5ABE7CB10EAB}"/>
              </a:ext>
            </a:extLst>
          </p:cNvPr>
          <p:cNvSpPr/>
          <p:nvPr/>
        </p:nvSpPr>
        <p:spPr>
          <a:xfrm rot="5400000">
            <a:off x="2733598" y="5609822"/>
            <a:ext cx="128922" cy="64676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中かっこ 20">
            <a:extLst>
              <a:ext uri="{FF2B5EF4-FFF2-40B4-BE49-F238E27FC236}">
                <a16:creationId xmlns:a16="http://schemas.microsoft.com/office/drawing/2014/main" id="{C6A8C490-F3AD-4EF6-B7D4-A388D8F5A13B}"/>
              </a:ext>
            </a:extLst>
          </p:cNvPr>
          <p:cNvSpPr/>
          <p:nvPr/>
        </p:nvSpPr>
        <p:spPr>
          <a:xfrm rot="5400000">
            <a:off x="4455068" y="5609822"/>
            <a:ext cx="128922" cy="64676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中かっこ 21">
            <a:extLst>
              <a:ext uri="{FF2B5EF4-FFF2-40B4-BE49-F238E27FC236}">
                <a16:creationId xmlns:a16="http://schemas.microsoft.com/office/drawing/2014/main" id="{B6797B97-CFEF-45C7-A21B-8009546AD2A2}"/>
              </a:ext>
            </a:extLst>
          </p:cNvPr>
          <p:cNvSpPr/>
          <p:nvPr/>
        </p:nvSpPr>
        <p:spPr>
          <a:xfrm rot="5400000">
            <a:off x="5816980" y="5609822"/>
            <a:ext cx="128922" cy="64676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BD8017C5-81B4-499A-88E8-2679A55D3B1A}"/>
              </a:ext>
            </a:extLst>
          </p:cNvPr>
          <p:cNvSpPr/>
          <p:nvPr/>
        </p:nvSpPr>
        <p:spPr>
          <a:xfrm rot="5400000">
            <a:off x="7423530" y="5666546"/>
            <a:ext cx="128922" cy="64676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5E1D122-BADD-41B7-85B4-DF76F0C8F0AE}"/>
              </a:ext>
            </a:extLst>
          </p:cNvPr>
          <p:cNvSpPr txBox="1"/>
          <p:nvPr/>
        </p:nvSpPr>
        <p:spPr>
          <a:xfrm>
            <a:off x="3965531" y="61336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全結合層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55A3E53-D4D1-432A-9078-25D034D6C7CC}"/>
              </a:ext>
            </a:extLst>
          </p:cNvPr>
          <p:cNvSpPr txBox="1"/>
          <p:nvPr/>
        </p:nvSpPr>
        <p:spPr>
          <a:xfrm>
            <a:off x="5380175" y="61355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全結合層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9E3E50-2B8B-4304-B299-AAE646904B9E}"/>
              </a:ext>
            </a:extLst>
          </p:cNvPr>
          <p:cNvSpPr txBox="1"/>
          <p:nvPr/>
        </p:nvSpPr>
        <p:spPr>
          <a:xfrm>
            <a:off x="6794819" y="613745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全結合層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7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アウトライン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5" y="2481943"/>
            <a:ext cx="7955281" cy="369502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ja-JP" altLang="en-US" sz="2400" dirty="0"/>
              <a:t>画像を扱うニューラルネットワーク</a:t>
            </a:r>
            <a:endParaRPr lang="en-US" altLang="ja-JP" sz="2400" dirty="0"/>
          </a:p>
          <a:p>
            <a:pPr marL="457200" indent="-457200">
              <a:buAutoNum type="arabicPeriod"/>
            </a:pPr>
            <a:r>
              <a:rPr lang="ja-JP" altLang="en-US" sz="2400" dirty="0"/>
              <a:t>畳み込み</a:t>
            </a:r>
            <a:endParaRPr lang="en-US" altLang="ja-JP" sz="2400" dirty="0"/>
          </a:p>
          <a:p>
            <a:pPr marL="457200" indent="-457200">
              <a:buAutoNum type="arabicPeriod"/>
            </a:pPr>
            <a:r>
              <a:rPr lang="en-US" altLang="ja-JP" sz="2400" dirty="0"/>
              <a:t>CNN </a:t>
            </a:r>
            <a:r>
              <a:rPr lang="ja-JP" altLang="en-US" sz="2400" dirty="0"/>
              <a:t>の仕組み</a:t>
            </a:r>
            <a:endParaRPr lang="en-US" altLang="ja-JP" sz="2400" dirty="0"/>
          </a:p>
          <a:p>
            <a:pPr marL="457200" indent="-457200">
              <a:buAutoNum type="arabicPeriod"/>
            </a:pPr>
            <a:r>
              <a:rPr lang="en-US" altLang="ja-JP" sz="2400" dirty="0"/>
              <a:t>CNN </a:t>
            </a:r>
            <a:r>
              <a:rPr lang="ja-JP" altLang="en-US" sz="2400"/>
              <a:t>の詳細</a:t>
            </a:r>
            <a:endParaRPr lang="en-US" altLang="ja-JP" sz="24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55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8030D4-E864-4CD4-921D-9A63BB18E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3DF0F3-BEFF-4DED-8DCA-CE6590A70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④ 左上の画像をクリック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（この画像は，各層での処理結果である．画像１個がユニット１つというわけではない）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7F8710-1BEE-42E3-B341-5696E8CE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388B102-1DDC-4E8D-B6ED-A73B47758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88" y="2575609"/>
            <a:ext cx="6286823" cy="360381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B5FE4E6-EAC8-4BCF-AFAA-9F8B2392F255}"/>
              </a:ext>
            </a:extLst>
          </p:cNvPr>
          <p:cNvSpPr/>
          <p:nvPr/>
        </p:nvSpPr>
        <p:spPr>
          <a:xfrm>
            <a:off x="1929495" y="3122720"/>
            <a:ext cx="559706" cy="38883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394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F071C6-36D0-415F-8FF5-A868ADBF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061A15-570E-44ED-8EDA-B390CEA90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⑤ 出てきた画像をクリック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F25E1F-768D-4188-B07C-26BA76C1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90EBD87-3B86-45E5-BFBF-9C48AA245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37" y="1538194"/>
            <a:ext cx="7142514" cy="439270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97A1A2-6A00-4573-AFAD-E2C4A2B5950C}"/>
              </a:ext>
            </a:extLst>
          </p:cNvPr>
          <p:cNvSpPr/>
          <p:nvPr/>
        </p:nvSpPr>
        <p:spPr>
          <a:xfrm>
            <a:off x="1802495" y="2868720"/>
            <a:ext cx="559706" cy="38883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726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FFE893-AF04-48DD-AA61-1EDE4AF0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C49F42-4A1C-4839-8F4F-0B3DFCFF2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5794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⑥ 畳み込みの様子がアニメーションで表示される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ED2311-6A2F-4A00-8397-0A33B3DE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04DB8CF-A2D0-46CD-B08F-FB43D9C9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37" y="1493687"/>
            <a:ext cx="6509263" cy="3746965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CFA7271-586A-41B4-B4DE-997D002E2A3D}"/>
              </a:ext>
            </a:extLst>
          </p:cNvPr>
          <p:cNvSpPr txBox="1">
            <a:spLocks/>
          </p:cNvSpPr>
          <p:nvPr/>
        </p:nvSpPr>
        <p:spPr>
          <a:xfrm>
            <a:off x="0" y="5364313"/>
            <a:ext cx="8461208" cy="1579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その他の層についてもビジュアルに表示できる</a:t>
            </a:r>
            <a:br>
              <a:rPr lang="en-US" altLang="ja-JP" dirty="0"/>
            </a:br>
            <a:r>
              <a:rPr lang="ja-JP" altLang="en-US" dirty="0"/>
              <a:t>（いろいろ試すことは，各自の自主的な自習とする）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7381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4. CNN </a:t>
            </a:r>
            <a:r>
              <a:rPr lang="ja-JP" altLang="en-US" dirty="0"/>
              <a:t>の詳細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5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E2533A-D2D9-443E-87B0-A161C700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プーリング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A67B6A-2F8F-4D61-BA64-00CB5DB7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884247"/>
          </a:xfrm>
        </p:spPr>
        <p:txBody>
          <a:bodyPr>
            <a:normAutofit/>
          </a:bodyPr>
          <a:lstStyle/>
          <a:p>
            <a:r>
              <a:rPr lang="ja-JP" altLang="en-US" b="1" dirty="0"/>
              <a:t>プーリングにより，画像サイズが小さくなる</a:t>
            </a:r>
            <a:endParaRPr lang="en-US" altLang="ja-JP" b="1" dirty="0"/>
          </a:p>
          <a:p>
            <a:r>
              <a:rPr kumimoji="1" lang="en-US" altLang="ja-JP" dirty="0"/>
              <a:t>Max pooling </a:t>
            </a:r>
            <a:r>
              <a:rPr kumimoji="1" lang="ja-JP" altLang="en-US" dirty="0"/>
              <a:t>（マックス・プーリング）は，</a:t>
            </a:r>
            <a:r>
              <a:rPr kumimoji="1" lang="ja-JP" altLang="en-US" b="1" dirty="0"/>
              <a:t>最大値を利用するプーリング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644741-84E0-451B-B5C7-BE7ABA4D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BB3B259-2750-45CF-A9BE-CE11E385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7299"/>
            <a:ext cx="5580498" cy="272100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01D4D3-A603-4CA8-A2DF-219728F98AC5}"/>
              </a:ext>
            </a:extLst>
          </p:cNvPr>
          <p:cNvSpPr txBox="1"/>
          <p:nvPr/>
        </p:nvSpPr>
        <p:spPr>
          <a:xfrm>
            <a:off x="296445" y="5927060"/>
            <a:ext cx="8744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出典</a:t>
            </a:r>
            <a:r>
              <a:rPr kumimoji="1" lang="en-US" altLang="ja-JP" sz="1100" dirty="0"/>
              <a:t>: https://github.com/jeffheaton/t81_558_deep_learning/blob/084023876b6cf09c931b452584dbd44c56314a03/t81_558_class_06_2_cnn.ipynb</a:t>
            </a:r>
            <a:endParaRPr kumimoji="1" lang="ja-JP" altLang="en-US" sz="11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88E4F1-6ED6-4B1D-A291-BB09D566DF5C}"/>
              </a:ext>
            </a:extLst>
          </p:cNvPr>
          <p:cNvSpPr txBox="1"/>
          <p:nvPr/>
        </p:nvSpPr>
        <p:spPr>
          <a:xfrm>
            <a:off x="5495909" y="3205046"/>
            <a:ext cx="3563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en-US" altLang="ja-JP" sz="2400" dirty="0"/>
              <a:t>4, 8, 7, 1 </a:t>
            </a:r>
            <a:r>
              <a:rPr kumimoji="1" lang="ja-JP" altLang="en-US" sz="2400" dirty="0"/>
              <a:t>の最大値は </a:t>
            </a:r>
            <a:r>
              <a:rPr kumimoji="1" lang="en-US" altLang="ja-JP" sz="2400" dirty="0"/>
              <a:t>4</a:t>
            </a:r>
          </a:p>
          <a:p>
            <a:r>
              <a:rPr kumimoji="1" lang="ja-JP" altLang="en-US" sz="2400" dirty="0"/>
              <a:t>・</a:t>
            </a:r>
            <a:r>
              <a:rPr kumimoji="1" lang="ja-JP" altLang="en-US" sz="2400" b="1" dirty="0"/>
              <a:t>「</a:t>
            </a:r>
            <a:r>
              <a:rPr kumimoji="1" lang="en-US" altLang="ja-JP" sz="2400" b="1" dirty="0"/>
              <a:t>4, 8, 7, 1</a:t>
            </a:r>
            <a:r>
              <a:rPr kumimoji="1" lang="ja-JP" altLang="en-US" sz="2400" b="1" dirty="0"/>
              <a:t>」の </a:t>
            </a:r>
            <a:r>
              <a:rPr kumimoji="1" lang="en-US" altLang="ja-JP" sz="2400" b="1" dirty="0"/>
              <a:t>4</a:t>
            </a:r>
            <a:r>
              <a:rPr kumimoji="1" lang="ja-JP" altLang="en-US" sz="2400" b="1" dirty="0"/>
              <a:t>マス</a:t>
            </a:r>
            <a:r>
              <a:rPr kumimoji="1" lang="ja-JP" altLang="en-US" sz="2400" dirty="0"/>
              <a:t>から，</a:t>
            </a:r>
            <a:r>
              <a:rPr kumimoji="1" lang="ja-JP" altLang="en-US" sz="2400" b="1" dirty="0"/>
              <a:t>最大値の </a:t>
            </a:r>
            <a:r>
              <a:rPr kumimoji="1" lang="en-US" altLang="ja-JP" sz="2400" b="1" dirty="0"/>
              <a:t>8 </a:t>
            </a:r>
            <a:r>
              <a:rPr kumimoji="1" lang="ja-JP" altLang="en-US" sz="2400" b="1" dirty="0"/>
              <a:t>を選ぶ</a:t>
            </a:r>
            <a:r>
              <a:rPr kumimoji="1" lang="ja-JP" altLang="en-US" sz="2400" dirty="0"/>
              <a:t>．</a:t>
            </a:r>
            <a:endParaRPr kumimoji="1" lang="en-US" altLang="ja-JP" sz="2400" dirty="0"/>
          </a:p>
          <a:p>
            <a:r>
              <a:rPr kumimoji="1" lang="ja-JP" altLang="en-US" sz="2400" dirty="0"/>
              <a:t>すると，サイズは </a:t>
            </a:r>
            <a:r>
              <a:rPr kumimoji="1" lang="en-US" altLang="ja-JP" sz="2400" dirty="0"/>
              <a:t>¼ </a:t>
            </a:r>
            <a:r>
              <a:rPr kumimoji="1" lang="ja-JP" altLang="en-US" sz="2400" dirty="0"/>
              <a:t>になる</a:t>
            </a:r>
            <a:r>
              <a:rPr kumimoji="1"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468190D-765E-4E77-BFE0-598D18BB78B7}"/>
              </a:ext>
            </a:extLst>
          </p:cNvPr>
          <p:cNvSpPr/>
          <p:nvPr/>
        </p:nvSpPr>
        <p:spPr>
          <a:xfrm>
            <a:off x="321845" y="2833700"/>
            <a:ext cx="821155" cy="855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84A44FB-577F-4302-833A-5789514DE1A6}"/>
              </a:ext>
            </a:extLst>
          </p:cNvPr>
          <p:cNvSpPr/>
          <p:nvPr/>
        </p:nvSpPr>
        <p:spPr>
          <a:xfrm>
            <a:off x="3750845" y="3309259"/>
            <a:ext cx="605255" cy="576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171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42EBBB-55E3-4C25-A4E7-9072A1AB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CNN</a:t>
            </a:r>
            <a:r>
              <a:rPr lang="ja-JP" altLang="en-US" dirty="0"/>
              <a:t> の作成プログラム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664190-A7EC-41F4-A01E-7F42CB920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第２回授業のプログラム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567C72-E4ED-43AB-94AD-CFF15622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05FAD41-C0A9-4202-AF00-734EC123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237"/>
            <a:ext cx="5280205" cy="4961013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44EECCD-AD9F-4644-A92D-0A42210239DE}"/>
              </a:ext>
            </a:extLst>
          </p:cNvPr>
          <p:cNvCxnSpPr>
            <a:cxnSpLocks/>
          </p:cNvCxnSpPr>
          <p:nvPr/>
        </p:nvCxnSpPr>
        <p:spPr>
          <a:xfrm flipH="1">
            <a:off x="3117930" y="3022600"/>
            <a:ext cx="2368550" cy="9715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F2C9E37-5BB5-4322-ABC8-239728EF2E1F}"/>
              </a:ext>
            </a:extLst>
          </p:cNvPr>
          <p:cNvCxnSpPr>
            <a:cxnSpLocks/>
          </p:cNvCxnSpPr>
          <p:nvPr/>
        </p:nvCxnSpPr>
        <p:spPr>
          <a:xfrm flipH="1">
            <a:off x="3517980" y="3799162"/>
            <a:ext cx="1911270" cy="7410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20E3F35-A3DC-4363-BE9B-0B2800AFB534}"/>
              </a:ext>
            </a:extLst>
          </p:cNvPr>
          <p:cNvCxnSpPr>
            <a:cxnSpLocks/>
          </p:cNvCxnSpPr>
          <p:nvPr/>
        </p:nvCxnSpPr>
        <p:spPr>
          <a:xfrm flipH="1">
            <a:off x="2987676" y="5178235"/>
            <a:ext cx="2441575" cy="1453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D5B3C61-72B2-4409-84AF-C06F29BDEBCF}"/>
              </a:ext>
            </a:extLst>
          </p:cNvPr>
          <p:cNvCxnSpPr>
            <a:cxnSpLocks/>
          </p:cNvCxnSpPr>
          <p:nvPr/>
        </p:nvCxnSpPr>
        <p:spPr>
          <a:xfrm flipH="1">
            <a:off x="2987676" y="4493526"/>
            <a:ext cx="2441574" cy="2551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A0EEAABB-5661-4DA0-A677-31D508C526B7}"/>
              </a:ext>
            </a:extLst>
          </p:cNvPr>
          <p:cNvCxnSpPr>
            <a:cxnSpLocks/>
          </p:cNvCxnSpPr>
          <p:nvPr/>
        </p:nvCxnSpPr>
        <p:spPr>
          <a:xfrm flipH="1">
            <a:off x="3752931" y="5695826"/>
            <a:ext cx="173354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4FA5A5C-749F-4C4B-B790-6181983B6C90}"/>
              </a:ext>
            </a:extLst>
          </p:cNvPr>
          <p:cNvSpPr txBox="1"/>
          <p:nvPr/>
        </p:nvSpPr>
        <p:spPr>
          <a:xfrm>
            <a:off x="5486480" y="2779067"/>
            <a:ext cx="3608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① １層目：畳み込み層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② ２層目：畳み込み層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③ ３層目：プーリング層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④ ４層目：全結合層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⑤ ５層目：全結合層</a:t>
            </a:r>
          </a:p>
        </p:txBody>
      </p:sp>
    </p:spTree>
    <p:extLst>
      <p:ext uri="{BB962C8B-B14F-4D97-AF65-F5344CB8AC3E}">
        <p14:creationId xmlns:p14="http://schemas.microsoft.com/office/powerpoint/2010/main" val="1383673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3572D5-7D68-4B2E-9414-F3C4C687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4B252F-39D2-4522-82C2-1B309B97C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画像の画素数は多い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全結合層</a:t>
            </a:r>
            <a:r>
              <a:rPr lang="ja-JP" altLang="en-US" dirty="0"/>
              <a:t>だけでは，</a:t>
            </a:r>
            <a:r>
              <a:rPr lang="ja-JP" altLang="en-US" b="1" u="sng" dirty="0"/>
              <a:t>画像をうまく扱えない</a:t>
            </a:r>
            <a:endParaRPr lang="en-US" altLang="ja-JP" b="1" u="sng" dirty="0"/>
          </a:p>
          <a:p>
            <a:r>
              <a:rPr kumimoji="1" lang="en-US" altLang="ja-JP" b="1" dirty="0">
                <a:solidFill>
                  <a:srgbClr val="C00000"/>
                </a:solidFill>
              </a:rPr>
              <a:t>CNN</a:t>
            </a:r>
            <a:r>
              <a:rPr kumimoji="1" lang="ja-JP" altLang="en-US" dirty="0"/>
              <a:t>（</a:t>
            </a:r>
            <a:r>
              <a:rPr kumimoji="1" lang="ja-JP" altLang="en-US" b="1" dirty="0"/>
              <a:t>畳み込みニューラルネットワーク</a:t>
            </a:r>
            <a:r>
              <a:rPr kumimoji="1" lang="ja-JP" altLang="en-US" dirty="0"/>
              <a:t>）の</a:t>
            </a:r>
            <a:r>
              <a:rPr kumimoji="1" lang="ja-JP" altLang="en-US" b="1" dirty="0">
                <a:solidFill>
                  <a:srgbClr val="C00000"/>
                </a:solidFill>
              </a:rPr>
              <a:t>畳み込み層</a:t>
            </a:r>
            <a:r>
              <a:rPr kumimoji="1" lang="ja-JP" altLang="en-US" dirty="0"/>
              <a:t>，</a:t>
            </a:r>
            <a:r>
              <a:rPr kumimoji="1" lang="ja-JP" altLang="en-US" b="1" dirty="0">
                <a:solidFill>
                  <a:srgbClr val="C00000"/>
                </a:solidFill>
              </a:rPr>
              <a:t>プーリング層</a:t>
            </a:r>
            <a:r>
              <a:rPr kumimoji="1" lang="ja-JP" altLang="en-US" dirty="0"/>
              <a:t>を用いて，画像を扱う技術が考案されている</a:t>
            </a:r>
            <a:endParaRPr kumimoji="1"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CNN</a:t>
            </a:r>
            <a:r>
              <a:rPr lang="ja-JP" altLang="en-US" dirty="0"/>
              <a:t>（</a:t>
            </a:r>
            <a:r>
              <a:rPr lang="ja-JP" altLang="en-US" b="1" dirty="0"/>
              <a:t>畳み込みニューラルネットワーク</a:t>
            </a:r>
            <a:r>
              <a:rPr lang="ja-JP" altLang="en-US" dirty="0"/>
              <a:t>）の</a:t>
            </a:r>
            <a:r>
              <a:rPr lang="ja-JP" altLang="en-US" b="1" dirty="0"/>
              <a:t>作成</a:t>
            </a:r>
            <a:r>
              <a:rPr lang="ja-JP" altLang="en-US" dirty="0"/>
              <a:t>は，</a:t>
            </a:r>
            <a:r>
              <a:rPr lang="ja-JP" altLang="en-US" b="1" u="sng" dirty="0"/>
              <a:t>プログラムで簡単にできる</a:t>
            </a:r>
            <a:endParaRPr kumimoji="1" lang="ja-JP" altLang="en-US" b="1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08BFB0-D528-4DF4-928F-B4A62512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67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B298FB-F874-452A-9E91-CC3127A6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ニューラルネットワークでの画像処理の例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255A42-558A-43A7-98F5-D6E27C3AF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209648"/>
            <a:ext cx="8409405" cy="365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1800" dirty="0"/>
              <a:t>出典</a:t>
            </a:r>
            <a:r>
              <a:rPr kumimoji="1" lang="en-US" altLang="ja-JP" sz="1800" dirty="0"/>
              <a:t>: https://serokell.io/blog/introduction-to-convolutional-neural-networks</a:t>
            </a:r>
            <a:endParaRPr kumimoji="1" lang="ja-JP" altLang="en-US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30A31F-8506-449A-80E6-1EB58B4A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 descr="草, 哺乳類, 動物, フェンス が含まれている画像&#10;&#10;自動的に生成された説明">
            <a:extLst>
              <a:ext uri="{FF2B5EF4-FFF2-40B4-BE49-F238E27FC236}">
                <a16:creationId xmlns:a16="http://schemas.microsoft.com/office/drawing/2014/main" id="{4849DB9A-5F5B-49CC-A58F-C8A22EFA6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260440"/>
            <a:ext cx="4206486" cy="253140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2E5652-7325-4484-9D3E-9F0511C08414}"/>
              </a:ext>
            </a:extLst>
          </p:cNvPr>
          <p:cNvSpPr txBox="1"/>
          <p:nvPr/>
        </p:nvSpPr>
        <p:spPr>
          <a:xfrm>
            <a:off x="1636657" y="381550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物体検出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C018D27-0E05-4BC7-BB16-9695218F2E3D}"/>
              </a:ext>
            </a:extLst>
          </p:cNvPr>
          <p:cNvSpPr txBox="1"/>
          <p:nvPr/>
        </p:nvSpPr>
        <p:spPr>
          <a:xfrm>
            <a:off x="6177185" y="376606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写真の分析</a:t>
            </a:r>
          </a:p>
        </p:txBody>
      </p:sp>
      <p:pic>
        <p:nvPicPr>
          <p:cNvPr id="10" name="図 9" descr="グリーン, 持つ, 記号, 男 が含まれている画像&#10;&#10;自動的に生成された説明">
            <a:extLst>
              <a:ext uri="{FF2B5EF4-FFF2-40B4-BE49-F238E27FC236}">
                <a16:creationId xmlns:a16="http://schemas.microsoft.com/office/drawing/2014/main" id="{15CF0E79-83C0-4637-986A-F72F84A51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1210"/>
            <a:ext cx="4222750" cy="25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6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27E5B-CB5B-4E80-97E1-A8633FA6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162524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</a:t>
            </a:r>
            <a:r>
              <a:rPr lang="ja-JP" altLang="en-US" dirty="0"/>
              <a:t>での処理の仕組み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A48A0B-1A3E-4B5A-AD7F-FB06734F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31C65E-143A-4650-8D7D-5461EB746350}"/>
              </a:ext>
            </a:extLst>
          </p:cNvPr>
          <p:cNvSpPr txBox="1"/>
          <p:nvPr/>
        </p:nvSpPr>
        <p:spPr>
          <a:xfrm>
            <a:off x="1768325" y="5901194"/>
            <a:ext cx="242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入力層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0D3A9B-B68E-448B-AC83-CAA5668596AE}"/>
              </a:ext>
            </a:extLst>
          </p:cNvPr>
          <p:cNvSpPr txBox="1"/>
          <p:nvPr/>
        </p:nvSpPr>
        <p:spPr>
          <a:xfrm>
            <a:off x="4446923" y="6488668"/>
            <a:ext cx="122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中間層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AA3900-5F97-4E65-8D14-D62240EA03D5}"/>
              </a:ext>
            </a:extLst>
          </p:cNvPr>
          <p:cNvSpPr txBox="1"/>
          <p:nvPr/>
        </p:nvSpPr>
        <p:spPr>
          <a:xfrm>
            <a:off x="7019688" y="6304002"/>
            <a:ext cx="122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出力層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E7F6CE7-B21D-4791-9543-1A438222FDF2}"/>
              </a:ext>
            </a:extLst>
          </p:cNvPr>
          <p:cNvSpPr txBox="1"/>
          <p:nvPr/>
        </p:nvSpPr>
        <p:spPr>
          <a:xfrm>
            <a:off x="3448372" y="1684120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〇 はユニット，線は結合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C3C0CC-7BF9-4B87-91DA-6AB0E36D41DD}"/>
              </a:ext>
            </a:extLst>
          </p:cNvPr>
          <p:cNvSpPr txBox="1"/>
          <p:nvPr/>
        </p:nvSpPr>
        <p:spPr>
          <a:xfrm>
            <a:off x="2225883" y="2236931"/>
            <a:ext cx="4154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52CB2A-BE0C-467F-93B7-F125203F04AF}"/>
              </a:ext>
            </a:extLst>
          </p:cNvPr>
          <p:cNvSpPr txBox="1"/>
          <p:nvPr/>
        </p:nvSpPr>
        <p:spPr>
          <a:xfrm>
            <a:off x="4678069" y="1920304"/>
            <a:ext cx="41549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A028530-7DCA-4DD9-8454-0D527CF2DFCE}"/>
              </a:ext>
            </a:extLst>
          </p:cNvPr>
          <p:cNvSpPr txBox="1"/>
          <p:nvPr/>
        </p:nvSpPr>
        <p:spPr>
          <a:xfrm>
            <a:off x="7217354" y="2765120"/>
            <a:ext cx="4154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3892CD5D-9F97-4FFE-A154-AB77DA5B7799}"/>
              </a:ext>
            </a:extLst>
          </p:cNvPr>
          <p:cNvCxnSpPr/>
          <p:nvPr/>
        </p:nvCxnSpPr>
        <p:spPr>
          <a:xfrm flipV="1">
            <a:off x="2504852" y="2083657"/>
            <a:ext cx="2303365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ECF26772-96AA-4994-A1B6-820EBAC85DFB}"/>
              </a:ext>
            </a:extLst>
          </p:cNvPr>
          <p:cNvCxnSpPr>
            <a:cxnSpLocks/>
          </p:cNvCxnSpPr>
          <p:nvPr/>
        </p:nvCxnSpPr>
        <p:spPr>
          <a:xfrm flipV="1">
            <a:off x="2504851" y="2345465"/>
            <a:ext cx="2309747" cy="50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DE623D1-C76F-4367-9C01-53AA262DEE73}"/>
              </a:ext>
            </a:extLst>
          </p:cNvPr>
          <p:cNvCxnSpPr>
            <a:cxnSpLocks/>
          </p:cNvCxnSpPr>
          <p:nvPr/>
        </p:nvCxnSpPr>
        <p:spPr>
          <a:xfrm>
            <a:off x="2556084" y="2401157"/>
            <a:ext cx="2220046" cy="24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13104E2-D05F-4C35-8454-CA8EA14F4074}"/>
              </a:ext>
            </a:extLst>
          </p:cNvPr>
          <p:cNvCxnSpPr>
            <a:cxnSpLocks/>
          </p:cNvCxnSpPr>
          <p:nvPr/>
        </p:nvCxnSpPr>
        <p:spPr>
          <a:xfrm flipV="1">
            <a:off x="2520100" y="2089719"/>
            <a:ext cx="2288117" cy="591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1216FB3F-1A15-45B8-AE81-913052040525}"/>
              </a:ext>
            </a:extLst>
          </p:cNvPr>
          <p:cNvCxnSpPr>
            <a:cxnSpLocks/>
          </p:cNvCxnSpPr>
          <p:nvPr/>
        </p:nvCxnSpPr>
        <p:spPr>
          <a:xfrm flipV="1">
            <a:off x="2504847" y="2642138"/>
            <a:ext cx="2271072" cy="3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ACBEBF8-9473-466B-A618-3AD1BE8DB273}"/>
              </a:ext>
            </a:extLst>
          </p:cNvPr>
          <p:cNvCxnSpPr>
            <a:cxnSpLocks/>
          </p:cNvCxnSpPr>
          <p:nvPr/>
        </p:nvCxnSpPr>
        <p:spPr>
          <a:xfrm flipV="1">
            <a:off x="2504846" y="2356263"/>
            <a:ext cx="2294504" cy="324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639683B-2CC8-431A-8BD4-F85CE1F6C348}"/>
              </a:ext>
            </a:extLst>
          </p:cNvPr>
          <p:cNvCxnSpPr>
            <a:cxnSpLocks/>
          </p:cNvCxnSpPr>
          <p:nvPr/>
        </p:nvCxnSpPr>
        <p:spPr>
          <a:xfrm>
            <a:off x="4967305" y="2105900"/>
            <a:ext cx="2365037" cy="8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1F2F87BD-3F3B-4A81-9025-8D15D84DEB02}"/>
              </a:ext>
            </a:extLst>
          </p:cNvPr>
          <p:cNvCxnSpPr>
            <a:cxnSpLocks/>
          </p:cNvCxnSpPr>
          <p:nvPr/>
        </p:nvCxnSpPr>
        <p:spPr>
          <a:xfrm>
            <a:off x="4967304" y="2105900"/>
            <a:ext cx="2365038" cy="1075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EDA7900E-5366-46D8-875A-588A107EF915}"/>
              </a:ext>
            </a:extLst>
          </p:cNvPr>
          <p:cNvCxnSpPr>
            <a:cxnSpLocks/>
          </p:cNvCxnSpPr>
          <p:nvPr/>
        </p:nvCxnSpPr>
        <p:spPr>
          <a:xfrm>
            <a:off x="4967303" y="2105900"/>
            <a:ext cx="2365039" cy="138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61FF6EF4-C6E6-45F2-958F-08A10C9977A2}"/>
              </a:ext>
            </a:extLst>
          </p:cNvPr>
          <p:cNvCxnSpPr>
            <a:cxnSpLocks/>
          </p:cNvCxnSpPr>
          <p:nvPr/>
        </p:nvCxnSpPr>
        <p:spPr>
          <a:xfrm>
            <a:off x="4967302" y="2379858"/>
            <a:ext cx="2365040" cy="538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58EFF0FF-AEBC-4B3A-A2D6-38A12F4C7A8F}"/>
              </a:ext>
            </a:extLst>
          </p:cNvPr>
          <p:cNvCxnSpPr>
            <a:cxnSpLocks/>
          </p:cNvCxnSpPr>
          <p:nvPr/>
        </p:nvCxnSpPr>
        <p:spPr>
          <a:xfrm>
            <a:off x="4952150" y="2370573"/>
            <a:ext cx="2380192" cy="81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2A9DEE1E-647F-4753-8037-AF99AB67AFCF}"/>
              </a:ext>
            </a:extLst>
          </p:cNvPr>
          <p:cNvCxnSpPr>
            <a:cxnSpLocks/>
          </p:cNvCxnSpPr>
          <p:nvPr/>
        </p:nvCxnSpPr>
        <p:spPr>
          <a:xfrm>
            <a:off x="4967302" y="2386731"/>
            <a:ext cx="2365040" cy="1102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02A3C7EA-BFE3-405B-BC56-1AE37572DD0B}"/>
              </a:ext>
            </a:extLst>
          </p:cNvPr>
          <p:cNvCxnSpPr>
            <a:cxnSpLocks/>
          </p:cNvCxnSpPr>
          <p:nvPr/>
        </p:nvCxnSpPr>
        <p:spPr>
          <a:xfrm>
            <a:off x="4974244" y="2649098"/>
            <a:ext cx="2358098" cy="281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13FB35C-C041-483F-9BDA-AE0D188E91D3}"/>
              </a:ext>
            </a:extLst>
          </p:cNvPr>
          <p:cNvCxnSpPr>
            <a:cxnSpLocks/>
          </p:cNvCxnSpPr>
          <p:nvPr/>
        </p:nvCxnSpPr>
        <p:spPr>
          <a:xfrm>
            <a:off x="4974244" y="2649098"/>
            <a:ext cx="2365040" cy="544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B123FBCB-081E-4E30-B0E5-A781D3EE1CDC}"/>
              </a:ext>
            </a:extLst>
          </p:cNvPr>
          <p:cNvCxnSpPr>
            <a:cxnSpLocks/>
          </p:cNvCxnSpPr>
          <p:nvPr/>
        </p:nvCxnSpPr>
        <p:spPr>
          <a:xfrm>
            <a:off x="4974244" y="2649098"/>
            <a:ext cx="2358098" cy="840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A28C5468-3945-429A-B0CE-4AB4B87E9926}"/>
              </a:ext>
            </a:extLst>
          </p:cNvPr>
          <p:cNvCxnSpPr>
            <a:cxnSpLocks/>
          </p:cNvCxnSpPr>
          <p:nvPr/>
        </p:nvCxnSpPr>
        <p:spPr>
          <a:xfrm flipV="1">
            <a:off x="2519481" y="2098897"/>
            <a:ext cx="2279869" cy="851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942F63FF-5795-4C3B-80B0-41020DC0E91B}"/>
              </a:ext>
            </a:extLst>
          </p:cNvPr>
          <p:cNvCxnSpPr>
            <a:cxnSpLocks/>
          </p:cNvCxnSpPr>
          <p:nvPr/>
        </p:nvCxnSpPr>
        <p:spPr>
          <a:xfrm flipV="1">
            <a:off x="2512836" y="2356263"/>
            <a:ext cx="2286514" cy="597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812EECCB-5BBE-4B9A-964B-B6D64CB5267F}"/>
              </a:ext>
            </a:extLst>
          </p:cNvPr>
          <p:cNvCxnSpPr>
            <a:cxnSpLocks/>
          </p:cNvCxnSpPr>
          <p:nvPr/>
        </p:nvCxnSpPr>
        <p:spPr>
          <a:xfrm flipV="1">
            <a:off x="2519480" y="2649100"/>
            <a:ext cx="2263084" cy="300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5F3E525-F053-4B32-929D-7EA9EE34EE16}"/>
              </a:ext>
            </a:extLst>
          </p:cNvPr>
          <p:cNvSpPr txBox="1"/>
          <p:nvPr/>
        </p:nvSpPr>
        <p:spPr>
          <a:xfrm>
            <a:off x="2715604" y="3139128"/>
            <a:ext cx="1919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全結合</a:t>
            </a:r>
            <a:r>
              <a:rPr kumimoji="1" lang="ja-JP" altLang="en-US" dirty="0"/>
              <a:t>のときは，</a:t>
            </a:r>
            <a:endParaRPr kumimoji="1" lang="en-US" altLang="ja-JP" dirty="0"/>
          </a:p>
          <a:p>
            <a:r>
              <a:rPr kumimoji="1" lang="ja-JP" altLang="en-US" dirty="0"/>
              <a:t>次層の全ユニットと結合する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BCE91F6-8A88-4D60-8508-DD345C81CFEA}"/>
              </a:ext>
            </a:extLst>
          </p:cNvPr>
          <p:cNvSpPr txBox="1"/>
          <p:nvPr/>
        </p:nvSpPr>
        <p:spPr>
          <a:xfrm>
            <a:off x="5253066" y="3629730"/>
            <a:ext cx="1919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全結合</a:t>
            </a:r>
            <a:r>
              <a:rPr kumimoji="1" lang="ja-JP" altLang="en-US" dirty="0"/>
              <a:t>のときは，</a:t>
            </a:r>
            <a:endParaRPr kumimoji="1" lang="en-US" altLang="ja-JP" dirty="0"/>
          </a:p>
          <a:p>
            <a:r>
              <a:rPr kumimoji="1" lang="ja-JP" altLang="en-US" dirty="0"/>
              <a:t>次層の全ユニットと結合する</a:t>
            </a:r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81354D30-6C4B-4DAF-8966-878AC8655A72}"/>
              </a:ext>
            </a:extLst>
          </p:cNvPr>
          <p:cNvSpPr txBox="1">
            <a:spLocks/>
          </p:cNvSpPr>
          <p:nvPr/>
        </p:nvSpPr>
        <p:spPr>
          <a:xfrm>
            <a:off x="721546" y="876082"/>
            <a:ext cx="8461208" cy="859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dirty="0"/>
              <a:t>前の層から結果を受けとって，次の層へ結果を渡す</a:t>
            </a:r>
            <a:endParaRPr lang="en-US" altLang="ja-JP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dirty="0"/>
              <a:t>学習の時には，結合の重みが自動調整される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2455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BF573B-7F54-45EA-9489-EB6B69C8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ユニットの仕組み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5C6713-9EA2-4CFA-BA6D-1AF584FF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E835D18-7914-4E02-8F81-87B1D5963B4B}"/>
              </a:ext>
            </a:extLst>
          </p:cNvPr>
          <p:cNvSpPr/>
          <p:nvPr/>
        </p:nvSpPr>
        <p:spPr>
          <a:xfrm>
            <a:off x="3917950" y="2463800"/>
            <a:ext cx="736600" cy="76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790E52A-2484-4BCB-8C15-9009B97AF3D0}"/>
              </a:ext>
            </a:extLst>
          </p:cNvPr>
          <p:cNvCxnSpPr/>
          <p:nvPr/>
        </p:nvCxnSpPr>
        <p:spPr>
          <a:xfrm>
            <a:off x="1924050" y="1562100"/>
            <a:ext cx="1746250" cy="901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644A465-AE0D-484E-A693-55455E3862C8}"/>
              </a:ext>
            </a:extLst>
          </p:cNvPr>
          <p:cNvCxnSpPr>
            <a:cxnSpLocks/>
          </p:cNvCxnSpPr>
          <p:nvPr/>
        </p:nvCxnSpPr>
        <p:spPr>
          <a:xfrm flipV="1">
            <a:off x="1924050" y="2914650"/>
            <a:ext cx="1746250" cy="825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58B8AD9-E2FA-4025-AB53-92266BE8ABA0}"/>
              </a:ext>
            </a:extLst>
          </p:cNvPr>
          <p:cNvCxnSpPr>
            <a:cxnSpLocks/>
          </p:cNvCxnSpPr>
          <p:nvPr/>
        </p:nvCxnSpPr>
        <p:spPr>
          <a:xfrm flipV="1">
            <a:off x="2152650" y="3333750"/>
            <a:ext cx="1619250" cy="9525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B3EDC6-29DC-4B40-9A4A-DC07A3C84A06}"/>
              </a:ext>
            </a:extLst>
          </p:cNvPr>
          <p:cNvSpPr txBox="1"/>
          <p:nvPr/>
        </p:nvSpPr>
        <p:spPr>
          <a:xfrm>
            <a:off x="1092200" y="122577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0.5</a:t>
            </a:r>
            <a:endParaRPr kumimoji="1"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FFA1A0D-F003-4AC1-A4E0-C4ACD22E598A}"/>
              </a:ext>
            </a:extLst>
          </p:cNvPr>
          <p:cNvSpPr txBox="1"/>
          <p:nvPr/>
        </p:nvSpPr>
        <p:spPr>
          <a:xfrm>
            <a:off x="2510878" y="1474797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00000"/>
                </a:solidFill>
              </a:rPr>
              <a:t>0.8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CD6DBE7-8CB4-4374-B14C-6DA6CBC2DFCD}"/>
              </a:ext>
            </a:extLst>
          </p:cNvPr>
          <p:cNvSpPr txBox="1"/>
          <p:nvPr/>
        </p:nvSpPr>
        <p:spPr>
          <a:xfrm>
            <a:off x="1092199" y="2766367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0.8</a:t>
            </a:r>
            <a:endParaRPr kumimoji="1" lang="ja-JP" altLang="en-US" sz="2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0D28D65-16DB-447B-82FE-99B7C625AB93}"/>
              </a:ext>
            </a:extLst>
          </p:cNvPr>
          <p:cNvSpPr txBox="1"/>
          <p:nvPr/>
        </p:nvSpPr>
        <p:spPr>
          <a:xfrm>
            <a:off x="1136649" y="4154561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0.1</a:t>
            </a:r>
            <a:endParaRPr kumimoji="1" lang="ja-JP" altLang="en-US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4E6032C-CA6D-4F70-9E00-3C5707D62A7C}"/>
              </a:ext>
            </a:extLst>
          </p:cNvPr>
          <p:cNvSpPr txBox="1"/>
          <p:nvPr/>
        </p:nvSpPr>
        <p:spPr>
          <a:xfrm>
            <a:off x="2397064" y="81628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重み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0B766AB-4E1A-4B2E-9E3E-A3D3772EDC13}"/>
              </a:ext>
            </a:extLst>
          </p:cNvPr>
          <p:cNvSpPr txBox="1"/>
          <p:nvPr/>
        </p:nvSpPr>
        <p:spPr>
          <a:xfrm>
            <a:off x="2505074" y="2472978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00000"/>
                </a:solidFill>
              </a:rPr>
              <a:t>0.4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B55C2BB-2FBC-4F48-97F7-312EC3ABE3D8}"/>
              </a:ext>
            </a:extLst>
          </p:cNvPr>
          <p:cNvSpPr txBox="1"/>
          <p:nvPr/>
        </p:nvSpPr>
        <p:spPr>
          <a:xfrm>
            <a:off x="2499270" y="3471159"/>
            <a:ext cx="57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C00000"/>
                </a:solidFill>
              </a:rPr>
              <a:t>0.2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A4BCF2-D38C-4FE6-A4CE-D4C0D2401543}"/>
              </a:ext>
            </a:extLst>
          </p:cNvPr>
          <p:cNvSpPr txBox="1"/>
          <p:nvPr/>
        </p:nvSpPr>
        <p:spPr>
          <a:xfrm>
            <a:off x="3983120" y="3663727"/>
            <a:ext cx="2901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0.5 × </a:t>
            </a:r>
            <a:r>
              <a:rPr kumimoji="1" lang="en-US" altLang="ja-JP" sz="2400" dirty="0">
                <a:solidFill>
                  <a:srgbClr val="C00000"/>
                </a:solidFill>
              </a:rPr>
              <a:t>0.8 </a:t>
            </a:r>
          </a:p>
          <a:p>
            <a:r>
              <a:rPr kumimoji="1" lang="en-US" altLang="ja-JP" sz="2400" dirty="0"/>
              <a:t>+ 0.8 × </a:t>
            </a:r>
            <a:r>
              <a:rPr kumimoji="1" lang="en-US" altLang="ja-JP" sz="2400" dirty="0">
                <a:solidFill>
                  <a:srgbClr val="C00000"/>
                </a:solidFill>
              </a:rPr>
              <a:t>0.4</a:t>
            </a:r>
          </a:p>
          <a:p>
            <a:r>
              <a:rPr kumimoji="1" lang="en-US" altLang="ja-JP" sz="2400" dirty="0"/>
              <a:t>+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0.1 × </a:t>
            </a:r>
            <a:r>
              <a:rPr kumimoji="1" lang="en-US" altLang="ja-JP" sz="2400" dirty="0">
                <a:solidFill>
                  <a:srgbClr val="C00000"/>
                </a:solidFill>
              </a:rPr>
              <a:t>0.2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0A6EA17-3DB9-448D-93D2-A5D4925E0776}"/>
              </a:ext>
            </a:extLst>
          </p:cNvPr>
          <p:cNvSpPr txBox="1"/>
          <p:nvPr/>
        </p:nvSpPr>
        <p:spPr>
          <a:xfrm>
            <a:off x="3460750" y="496387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前の層のユニットの出力に</a:t>
            </a:r>
            <a:endParaRPr kumimoji="1"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重み</a:t>
            </a:r>
            <a:r>
              <a:rPr kumimoji="1" lang="ja-JP" altLang="en-US" dirty="0"/>
              <a:t>をかけたものの</a:t>
            </a:r>
            <a:r>
              <a:rPr kumimoji="1" lang="ja-JP" altLang="en-US" b="1" dirty="0"/>
              <a:t>総和</a:t>
            </a:r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45C353C7-0F93-447F-AA55-D902D4F442E2}"/>
              </a:ext>
            </a:extLst>
          </p:cNvPr>
          <p:cNvSpPr/>
          <p:nvPr/>
        </p:nvSpPr>
        <p:spPr>
          <a:xfrm>
            <a:off x="4768850" y="5753100"/>
            <a:ext cx="444500" cy="311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47498A0-1B57-4DB7-B259-3F450F9783E7}"/>
              </a:ext>
            </a:extLst>
          </p:cNvPr>
          <p:cNvSpPr txBox="1"/>
          <p:nvPr/>
        </p:nvSpPr>
        <p:spPr>
          <a:xfrm>
            <a:off x="2554827" y="6075145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この値に応じて，このユニットは</a:t>
            </a:r>
            <a:r>
              <a:rPr kumimoji="1" lang="ja-JP" altLang="en-US" b="1" dirty="0"/>
              <a:t>活性化</a:t>
            </a:r>
            <a:r>
              <a:rPr kumimoji="1" lang="ja-JP" altLang="en-US" dirty="0"/>
              <a:t>する</a:t>
            </a:r>
            <a:endParaRPr kumimoji="1" lang="en-US" altLang="ja-JP" dirty="0"/>
          </a:p>
          <a:p>
            <a:r>
              <a:rPr kumimoji="1" lang="ja-JP" altLang="en-US" dirty="0"/>
              <a:t>（値が大きいほど，</a:t>
            </a:r>
            <a:r>
              <a:rPr kumimoji="1" lang="ja-JP" altLang="en-US" b="1" dirty="0"/>
              <a:t>活性化</a:t>
            </a:r>
            <a:r>
              <a:rPr kumimoji="1" lang="ja-JP" altLang="en-US" dirty="0"/>
              <a:t>の度合いが高い）</a:t>
            </a:r>
          </a:p>
        </p:txBody>
      </p:sp>
    </p:spTree>
    <p:extLst>
      <p:ext uri="{BB962C8B-B14F-4D97-AF65-F5344CB8AC3E}">
        <p14:creationId xmlns:p14="http://schemas.microsoft.com/office/powerpoint/2010/main" val="318156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27E5B-CB5B-4E80-97E1-A8633FA6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48" y="321322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画像</a:t>
            </a:r>
            <a:r>
              <a:rPr lang="ja-JP" altLang="en-US" dirty="0"/>
              <a:t>と</a:t>
            </a:r>
            <a:r>
              <a:rPr kumimoji="1" lang="ja-JP" altLang="en-US" dirty="0"/>
              <a:t>ニューラルネットワーク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A48A0B-1A3E-4B5A-AD7F-FB06734F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31C65E-143A-4650-8D7D-5461EB746350}"/>
              </a:ext>
            </a:extLst>
          </p:cNvPr>
          <p:cNvSpPr txBox="1"/>
          <p:nvPr/>
        </p:nvSpPr>
        <p:spPr>
          <a:xfrm>
            <a:off x="1768325" y="5901194"/>
            <a:ext cx="242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入力層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ja-JP" altLang="en-US" b="1" dirty="0">
                <a:solidFill>
                  <a:srgbClr val="FF0000"/>
                </a:solidFill>
              </a:rPr>
              <a:t>画素ごとに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１つのユニット</a:t>
            </a:r>
            <a:r>
              <a:rPr kumimoji="1" lang="ja-JP" altLang="en-US" dirty="0"/>
              <a:t>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0D3A9B-B68E-448B-AC83-CAA5668596AE}"/>
              </a:ext>
            </a:extLst>
          </p:cNvPr>
          <p:cNvSpPr txBox="1"/>
          <p:nvPr/>
        </p:nvSpPr>
        <p:spPr>
          <a:xfrm>
            <a:off x="4446923" y="6488668"/>
            <a:ext cx="122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中間層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AA3900-5F97-4E65-8D14-D62240EA03D5}"/>
              </a:ext>
            </a:extLst>
          </p:cNvPr>
          <p:cNvSpPr txBox="1"/>
          <p:nvPr/>
        </p:nvSpPr>
        <p:spPr>
          <a:xfrm>
            <a:off x="7019688" y="6304002"/>
            <a:ext cx="122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出力層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7746B0-8177-45B8-BD30-1A11F57B3862}"/>
              </a:ext>
            </a:extLst>
          </p:cNvPr>
          <p:cNvSpPr/>
          <p:nvPr/>
        </p:nvSpPr>
        <p:spPr>
          <a:xfrm>
            <a:off x="312848" y="2607658"/>
            <a:ext cx="278969" cy="3177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06FC919-6D9A-4193-A13A-0BD2307FF8E1}"/>
              </a:ext>
            </a:extLst>
          </p:cNvPr>
          <p:cNvSpPr/>
          <p:nvPr/>
        </p:nvSpPr>
        <p:spPr>
          <a:xfrm>
            <a:off x="591820" y="2609053"/>
            <a:ext cx="278969" cy="3177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3CCB31F-095F-4B38-BB59-EFC2F2066156}"/>
              </a:ext>
            </a:extLst>
          </p:cNvPr>
          <p:cNvSpPr/>
          <p:nvPr/>
        </p:nvSpPr>
        <p:spPr>
          <a:xfrm>
            <a:off x="870789" y="2606263"/>
            <a:ext cx="278969" cy="317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20FD023-FF6D-43E4-BE51-C21FA3933911}"/>
              </a:ext>
            </a:extLst>
          </p:cNvPr>
          <p:cNvSpPr/>
          <p:nvPr/>
        </p:nvSpPr>
        <p:spPr>
          <a:xfrm>
            <a:off x="312848" y="2923978"/>
            <a:ext cx="278969" cy="317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D7B15D8-0E6B-4899-8BAA-54B169C01ACE}"/>
              </a:ext>
            </a:extLst>
          </p:cNvPr>
          <p:cNvSpPr/>
          <p:nvPr/>
        </p:nvSpPr>
        <p:spPr>
          <a:xfrm>
            <a:off x="591820" y="2925373"/>
            <a:ext cx="278969" cy="3177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E327DAB-5887-4175-95EA-7D26102CB110}"/>
              </a:ext>
            </a:extLst>
          </p:cNvPr>
          <p:cNvSpPr/>
          <p:nvPr/>
        </p:nvSpPr>
        <p:spPr>
          <a:xfrm>
            <a:off x="870789" y="2922583"/>
            <a:ext cx="278969" cy="317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F07F212-246A-4AA8-9968-60C31522C60D}"/>
              </a:ext>
            </a:extLst>
          </p:cNvPr>
          <p:cNvSpPr/>
          <p:nvPr/>
        </p:nvSpPr>
        <p:spPr>
          <a:xfrm>
            <a:off x="312848" y="3240298"/>
            <a:ext cx="278969" cy="317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073788F-7B73-406B-B371-EE745AB09EE0}"/>
              </a:ext>
            </a:extLst>
          </p:cNvPr>
          <p:cNvSpPr/>
          <p:nvPr/>
        </p:nvSpPr>
        <p:spPr>
          <a:xfrm>
            <a:off x="591820" y="3241693"/>
            <a:ext cx="278969" cy="3177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05329D7-BC7D-4A0B-BB30-51B6DF0DEC33}"/>
              </a:ext>
            </a:extLst>
          </p:cNvPr>
          <p:cNvSpPr/>
          <p:nvPr/>
        </p:nvSpPr>
        <p:spPr>
          <a:xfrm>
            <a:off x="870789" y="3238903"/>
            <a:ext cx="278969" cy="317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A450DD1-427D-4A68-BCA0-94FB2A37B77B}"/>
              </a:ext>
            </a:extLst>
          </p:cNvPr>
          <p:cNvSpPr/>
          <p:nvPr/>
        </p:nvSpPr>
        <p:spPr>
          <a:xfrm>
            <a:off x="312848" y="3560803"/>
            <a:ext cx="278969" cy="3177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3F6751E-1EB5-46C1-92E1-91DCFDF71263}"/>
              </a:ext>
            </a:extLst>
          </p:cNvPr>
          <p:cNvSpPr/>
          <p:nvPr/>
        </p:nvSpPr>
        <p:spPr>
          <a:xfrm>
            <a:off x="591820" y="3562198"/>
            <a:ext cx="278969" cy="3177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CBF4C4B-BF2E-4CB7-89C9-383E46077206}"/>
              </a:ext>
            </a:extLst>
          </p:cNvPr>
          <p:cNvSpPr/>
          <p:nvPr/>
        </p:nvSpPr>
        <p:spPr>
          <a:xfrm>
            <a:off x="870789" y="3559408"/>
            <a:ext cx="278969" cy="317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E7F6CE7-B21D-4791-9543-1A438222FDF2}"/>
              </a:ext>
            </a:extLst>
          </p:cNvPr>
          <p:cNvSpPr txBox="1"/>
          <p:nvPr/>
        </p:nvSpPr>
        <p:spPr>
          <a:xfrm>
            <a:off x="3517050" y="1512158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〇 はユニット，線は結合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C3C0CC-7BF9-4B87-91DA-6AB0E36D41DD}"/>
              </a:ext>
            </a:extLst>
          </p:cNvPr>
          <p:cNvSpPr txBox="1"/>
          <p:nvPr/>
        </p:nvSpPr>
        <p:spPr>
          <a:xfrm>
            <a:off x="2225883" y="2236931"/>
            <a:ext cx="4154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52CB2A-BE0C-467F-93B7-F125203F04AF}"/>
              </a:ext>
            </a:extLst>
          </p:cNvPr>
          <p:cNvSpPr txBox="1"/>
          <p:nvPr/>
        </p:nvSpPr>
        <p:spPr>
          <a:xfrm>
            <a:off x="4678069" y="1920304"/>
            <a:ext cx="41549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A028530-7DCA-4DD9-8454-0D527CF2DFCE}"/>
              </a:ext>
            </a:extLst>
          </p:cNvPr>
          <p:cNvSpPr txBox="1"/>
          <p:nvPr/>
        </p:nvSpPr>
        <p:spPr>
          <a:xfrm>
            <a:off x="7217354" y="2765120"/>
            <a:ext cx="4154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3892CD5D-9F97-4FFE-A154-AB77DA5B7799}"/>
              </a:ext>
            </a:extLst>
          </p:cNvPr>
          <p:cNvCxnSpPr/>
          <p:nvPr/>
        </p:nvCxnSpPr>
        <p:spPr>
          <a:xfrm flipV="1">
            <a:off x="2504852" y="2083657"/>
            <a:ext cx="2303365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ECF26772-96AA-4994-A1B6-820EBAC85DFB}"/>
              </a:ext>
            </a:extLst>
          </p:cNvPr>
          <p:cNvCxnSpPr>
            <a:cxnSpLocks/>
          </p:cNvCxnSpPr>
          <p:nvPr/>
        </p:nvCxnSpPr>
        <p:spPr>
          <a:xfrm flipV="1">
            <a:off x="2504851" y="2345465"/>
            <a:ext cx="2309747" cy="50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DE623D1-C76F-4367-9C01-53AA262DEE73}"/>
              </a:ext>
            </a:extLst>
          </p:cNvPr>
          <p:cNvCxnSpPr>
            <a:cxnSpLocks/>
          </p:cNvCxnSpPr>
          <p:nvPr/>
        </p:nvCxnSpPr>
        <p:spPr>
          <a:xfrm>
            <a:off x="2556084" y="2401157"/>
            <a:ext cx="2220046" cy="24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13104E2-D05F-4C35-8454-CA8EA14F4074}"/>
              </a:ext>
            </a:extLst>
          </p:cNvPr>
          <p:cNvCxnSpPr>
            <a:cxnSpLocks/>
          </p:cNvCxnSpPr>
          <p:nvPr/>
        </p:nvCxnSpPr>
        <p:spPr>
          <a:xfrm flipV="1">
            <a:off x="2520100" y="2089719"/>
            <a:ext cx="2288117" cy="591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1216FB3F-1A15-45B8-AE81-913052040525}"/>
              </a:ext>
            </a:extLst>
          </p:cNvPr>
          <p:cNvCxnSpPr>
            <a:cxnSpLocks/>
          </p:cNvCxnSpPr>
          <p:nvPr/>
        </p:nvCxnSpPr>
        <p:spPr>
          <a:xfrm flipV="1">
            <a:off x="2504847" y="2642138"/>
            <a:ext cx="2271072" cy="3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ACBEBF8-9473-466B-A618-3AD1BE8DB273}"/>
              </a:ext>
            </a:extLst>
          </p:cNvPr>
          <p:cNvCxnSpPr>
            <a:cxnSpLocks/>
          </p:cNvCxnSpPr>
          <p:nvPr/>
        </p:nvCxnSpPr>
        <p:spPr>
          <a:xfrm flipV="1">
            <a:off x="2504846" y="2356263"/>
            <a:ext cx="2294504" cy="324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639683B-2CC8-431A-8BD4-F85CE1F6C348}"/>
              </a:ext>
            </a:extLst>
          </p:cNvPr>
          <p:cNvCxnSpPr>
            <a:cxnSpLocks/>
          </p:cNvCxnSpPr>
          <p:nvPr/>
        </p:nvCxnSpPr>
        <p:spPr>
          <a:xfrm>
            <a:off x="4967305" y="2105900"/>
            <a:ext cx="2365037" cy="8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1F2F87BD-3F3B-4A81-9025-8D15D84DEB02}"/>
              </a:ext>
            </a:extLst>
          </p:cNvPr>
          <p:cNvCxnSpPr>
            <a:cxnSpLocks/>
          </p:cNvCxnSpPr>
          <p:nvPr/>
        </p:nvCxnSpPr>
        <p:spPr>
          <a:xfrm>
            <a:off x="4967304" y="2105900"/>
            <a:ext cx="2365038" cy="1075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EDA7900E-5366-46D8-875A-588A107EF915}"/>
              </a:ext>
            </a:extLst>
          </p:cNvPr>
          <p:cNvCxnSpPr>
            <a:cxnSpLocks/>
          </p:cNvCxnSpPr>
          <p:nvPr/>
        </p:nvCxnSpPr>
        <p:spPr>
          <a:xfrm>
            <a:off x="4967303" y="2105900"/>
            <a:ext cx="2365039" cy="138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61FF6EF4-C6E6-45F2-958F-08A10C9977A2}"/>
              </a:ext>
            </a:extLst>
          </p:cNvPr>
          <p:cNvCxnSpPr>
            <a:cxnSpLocks/>
          </p:cNvCxnSpPr>
          <p:nvPr/>
        </p:nvCxnSpPr>
        <p:spPr>
          <a:xfrm>
            <a:off x="4967302" y="2379858"/>
            <a:ext cx="2365040" cy="538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58EFF0FF-AEBC-4B3A-A2D6-38A12F4C7A8F}"/>
              </a:ext>
            </a:extLst>
          </p:cNvPr>
          <p:cNvCxnSpPr>
            <a:cxnSpLocks/>
          </p:cNvCxnSpPr>
          <p:nvPr/>
        </p:nvCxnSpPr>
        <p:spPr>
          <a:xfrm>
            <a:off x="4952150" y="2370573"/>
            <a:ext cx="2380192" cy="81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2A9DEE1E-647F-4753-8037-AF99AB67AFCF}"/>
              </a:ext>
            </a:extLst>
          </p:cNvPr>
          <p:cNvCxnSpPr>
            <a:cxnSpLocks/>
          </p:cNvCxnSpPr>
          <p:nvPr/>
        </p:nvCxnSpPr>
        <p:spPr>
          <a:xfrm>
            <a:off x="4967302" y="2386731"/>
            <a:ext cx="2365040" cy="1102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02A3C7EA-BFE3-405B-BC56-1AE37572DD0B}"/>
              </a:ext>
            </a:extLst>
          </p:cNvPr>
          <p:cNvCxnSpPr>
            <a:cxnSpLocks/>
          </p:cNvCxnSpPr>
          <p:nvPr/>
        </p:nvCxnSpPr>
        <p:spPr>
          <a:xfrm>
            <a:off x="4974244" y="2649098"/>
            <a:ext cx="2358098" cy="281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13FB35C-C041-483F-9BDA-AE0D188E91D3}"/>
              </a:ext>
            </a:extLst>
          </p:cNvPr>
          <p:cNvCxnSpPr>
            <a:cxnSpLocks/>
          </p:cNvCxnSpPr>
          <p:nvPr/>
        </p:nvCxnSpPr>
        <p:spPr>
          <a:xfrm>
            <a:off x="4974244" y="2649098"/>
            <a:ext cx="2365040" cy="544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B123FBCB-081E-4E30-B0E5-A781D3EE1CDC}"/>
              </a:ext>
            </a:extLst>
          </p:cNvPr>
          <p:cNvCxnSpPr>
            <a:cxnSpLocks/>
          </p:cNvCxnSpPr>
          <p:nvPr/>
        </p:nvCxnSpPr>
        <p:spPr>
          <a:xfrm>
            <a:off x="4974244" y="2649098"/>
            <a:ext cx="2358098" cy="840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A28C5468-3945-429A-B0CE-4AB4B87E9926}"/>
              </a:ext>
            </a:extLst>
          </p:cNvPr>
          <p:cNvCxnSpPr>
            <a:cxnSpLocks/>
          </p:cNvCxnSpPr>
          <p:nvPr/>
        </p:nvCxnSpPr>
        <p:spPr>
          <a:xfrm flipV="1">
            <a:off x="2519481" y="2098897"/>
            <a:ext cx="2279869" cy="851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942F63FF-5795-4C3B-80B0-41020DC0E91B}"/>
              </a:ext>
            </a:extLst>
          </p:cNvPr>
          <p:cNvCxnSpPr>
            <a:cxnSpLocks/>
          </p:cNvCxnSpPr>
          <p:nvPr/>
        </p:nvCxnSpPr>
        <p:spPr>
          <a:xfrm flipV="1">
            <a:off x="2512836" y="2356263"/>
            <a:ext cx="2286514" cy="597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812EECCB-5BBE-4B9A-964B-B6D64CB5267F}"/>
              </a:ext>
            </a:extLst>
          </p:cNvPr>
          <p:cNvCxnSpPr>
            <a:cxnSpLocks/>
          </p:cNvCxnSpPr>
          <p:nvPr/>
        </p:nvCxnSpPr>
        <p:spPr>
          <a:xfrm flipV="1">
            <a:off x="2519480" y="2649100"/>
            <a:ext cx="2263084" cy="300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0A1B2556-C7A9-4EE9-9942-A9588CAE48DB}"/>
              </a:ext>
            </a:extLst>
          </p:cNvPr>
          <p:cNvSpPr txBox="1"/>
          <p:nvPr/>
        </p:nvSpPr>
        <p:spPr>
          <a:xfrm>
            <a:off x="401533" y="4102042"/>
            <a:ext cx="74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画像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5F3E525-F053-4B32-929D-7EA9EE34EE16}"/>
              </a:ext>
            </a:extLst>
          </p:cNvPr>
          <p:cNvSpPr txBox="1"/>
          <p:nvPr/>
        </p:nvSpPr>
        <p:spPr>
          <a:xfrm>
            <a:off x="2715604" y="3139128"/>
            <a:ext cx="1919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全結合</a:t>
            </a:r>
            <a:r>
              <a:rPr kumimoji="1" lang="ja-JP" altLang="en-US" dirty="0"/>
              <a:t>のときは，</a:t>
            </a:r>
            <a:endParaRPr kumimoji="1" lang="en-US" altLang="ja-JP" dirty="0"/>
          </a:p>
          <a:p>
            <a:r>
              <a:rPr kumimoji="1" lang="ja-JP" altLang="en-US" dirty="0"/>
              <a:t>次層の全ユニットと結合する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BCE91F6-8A88-4D60-8508-DD345C81CFEA}"/>
              </a:ext>
            </a:extLst>
          </p:cNvPr>
          <p:cNvSpPr txBox="1"/>
          <p:nvPr/>
        </p:nvSpPr>
        <p:spPr>
          <a:xfrm>
            <a:off x="5253066" y="3629730"/>
            <a:ext cx="1919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全結合</a:t>
            </a:r>
            <a:r>
              <a:rPr kumimoji="1" lang="ja-JP" altLang="en-US" dirty="0"/>
              <a:t>のときは，</a:t>
            </a:r>
            <a:endParaRPr kumimoji="1" lang="en-US" altLang="ja-JP" dirty="0"/>
          </a:p>
          <a:p>
            <a:r>
              <a:rPr kumimoji="1" lang="ja-JP" altLang="en-US" dirty="0"/>
              <a:t>次層の全ユニットと結合する</a:t>
            </a:r>
          </a:p>
        </p:txBody>
      </p: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2622CB35-26D8-4F76-862C-B49F78AE3568}"/>
              </a:ext>
            </a:extLst>
          </p:cNvPr>
          <p:cNvCxnSpPr/>
          <p:nvPr/>
        </p:nvCxnSpPr>
        <p:spPr>
          <a:xfrm flipV="1">
            <a:off x="447465" y="2416397"/>
            <a:ext cx="1875671" cy="348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C8693DDC-FEE9-441E-8900-FB5768AC219A}"/>
              </a:ext>
            </a:extLst>
          </p:cNvPr>
          <p:cNvCxnSpPr>
            <a:cxnSpLocks/>
          </p:cNvCxnSpPr>
          <p:nvPr/>
        </p:nvCxnSpPr>
        <p:spPr>
          <a:xfrm flipV="1">
            <a:off x="735750" y="2680557"/>
            <a:ext cx="1591734" cy="113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481B500B-990A-4F1D-B373-5892B3D64EB5}"/>
              </a:ext>
            </a:extLst>
          </p:cNvPr>
          <p:cNvCxnSpPr>
            <a:cxnSpLocks/>
          </p:cNvCxnSpPr>
          <p:nvPr/>
        </p:nvCxnSpPr>
        <p:spPr>
          <a:xfrm>
            <a:off x="1008341" y="2788414"/>
            <a:ext cx="1325788" cy="172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0E8FC8D7-6E99-4ED1-B9B0-370DE5FA4DE2}"/>
              </a:ext>
            </a:extLst>
          </p:cNvPr>
          <p:cNvCxnSpPr>
            <a:cxnSpLocks/>
          </p:cNvCxnSpPr>
          <p:nvPr/>
        </p:nvCxnSpPr>
        <p:spPr>
          <a:xfrm>
            <a:off x="432321" y="3091906"/>
            <a:ext cx="1901808" cy="142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6D5DBB98-9192-4850-91F2-515935C1BF27}"/>
              </a:ext>
            </a:extLst>
          </p:cNvPr>
          <p:cNvCxnSpPr>
            <a:cxnSpLocks/>
          </p:cNvCxnSpPr>
          <p:nvPr/>
        </p:nvCxnSpPr>
        <p:spPr>
          <a:xfrm>
            <a:off x="717037" y="3103066"/>
            <a:ext cx="1624031" cy="403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BF99D8EC-336B-406A-AA03-601D51B5269C}"/>
              </a:ext>
            </a:extLst>
          </p:cNvPr>
          <p:cNvCxnSpPr>
            <a:cxnSpLocks/>
          </p:cNvCxnSpPr>
          <p:nvPr/>
        </p:nvCxnSpPr>
        <p:spPr>
          <a:xfrm>
            <a:off x="1001753" y="3114226"/>
            <a:ext cx="1332376" cy="660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FD3F783B-C14A-4595-9FD2-1CB88B2F5F4F}"/>
              </a:ext>
            </a:extLst>
          </p:cNvPr>
          <p:cNvCxnSpPr>
            <a:cxnSpLocks/>
          </p:cNvCxnSpPr>
          <p:nvPr/>
        </p:nvCxnSpPr>
        <p:spPr>
          <a:xfrm>
            <a:off x="447465" y="3405436"/>
            <a:ext cx="1886664" cy="650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B5552E36-6F44-4F5C-8722-4469552D6976}"/>
              </a:ext>
            </a:extLst>
          </p:cNvPr>
          <p:cNvCxnSpPr>
            <a:cxnSpLocks/>
          </p:cNvCxnSpPr>
          <p:nvPr/>
        </p:nvCxnSpPr>
        <p:spPr>
          <a:xfrm>
            <a:off x="727190" y="3414265"/>
            <a:ext cx="1606939" cy="906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4227AE30-679C-465C-826C-DF03137A61B8}"/>
              </a:ext>
            </a:extLst>
          </p:cNvPr>
          <p:cNvCxnSpPr>
            <a:cxnSpLocks/>
          </p:cNvCxnSpPr>
          <p:nvPr/>
        </p:nvCxnSpPr>
        <p:spPr>
          <a:xfrm>
            <a:off x="1006915" y="3423094"/>
            <a:ext cx="1334153" cy="1165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EC16ADEA-BFBE-4597-8912-4F28B725019C}"/>
              </a:ext>
            </a:extLst>
          </p:cNvPr>
          <p:cNvCxnSpPr>
            <a:cxnSpLocks/>
          </p:cNvCxnSpPr>
          <p:nvPr/>
        </p:nvCxnSpPr>
        <p:spPr>
          <a:xfrm>
            <a:off x="447465" y="3725941"/>
            <a:ext cx="1875671" cy="1111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3ADE8EAA-0AC9-43AB-A7ED-915226FC81B1}"/>
              </a:ext>
            </a:extLst>
          </p:cNvPr>
          <p:cNvCxnSpPr>
            <a:cxnSpLocks/>
          </p:cNvCxnSpPr>
          <p:nvPr/>
        </p:nvCxnSpPr>
        <p:spPr>
          <a:xfrm>
            <a:off x="711471" y="3738098"/>
            <a:ext cx="1611665" cy="1371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D534BE63-923A-4CE1-A065-90BDE31FBDBC}"/>
              </a:ext>
            </a:extLst>
          </p:cNvPr>
          <p:cNvCxnSpPr>
            <a:cxnSpLocks/>
          </p:cNvCxnSpPr>
          <p:nvPr/>
        </p:nvCxnSpPr>
        <p:spPr>
          <a:xfrm>
            <a:off x="975477" y="3750255"/>
            <a:ext cx="1347659" cy="1652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タイトル 1">
            <a:extLst>
              <a:ext uri="{FF2B5EF4-FFF2-40B4-BE49-F238E27FC236}">
                <a16:creationId xmlns:a16="http://schemas.microsoft.com/office/drawing/2014/main" id="{F14AA2F6-52E9-4DB8-A403-EDA80DE6A706}"/>
              </a:ext>
            </a:extLst>
          </p:cNvPr>
          <p:cNvSpPr txBox="1">
            <a:spLocks/>
          </p:cNvSpPr>
          <p:nvPr/>
        </p:nvSpPr>
        <p:spPr>
          <a:xfrm>
            <a:off x="481263" y="880082"/>
            <a:ext cx="8461208" cy="700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400" b="1" dirty="0"/>
              <a:t>モノクロ画像（濃淡画像）をニューラルネットワークで扱うとき，</a:t>
            </a:r>
            <a:endParaRPr lang="en-US" altLang="ja-JP" sz="2400" b="1" dirty="0"/>
          </a:p>
          <a:p>
            <a:r>
              <a:rPr lang="ja-JP" altLang="en-US" sz="2400" b="1" dirty="0"/>
              <a:t>入力層では，画素ごとに１つのユニットである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258476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27E5B-CB5B-4E80-97E1-A8633FA6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48" y="321322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伝搬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A48A0B-1A3E-4B5A-AD7F-FB06734F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31C65E-143A-4650-8D7D-5461EB746350}"/>
              </a:ext>
            </a:extLst>
          </p:cNvPr>
          <p:cNvSpPr txBox="1"/>
          <p:nvPr/>
        </p:nvSpPr>
        <p:spPr>
          <a:xfrm>
            <a:off x="1768325" y="5901194"/>
            <a:ext cx="242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入力層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ja-JP" altLang="en-US" b="1" dirty="0">
                <a:solidFill>
                  <a:srgbClr val="FF0000"/>
                </a:solidFill>
              </a:rPr>
              <a:t>画素ごとに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１つのユニット</a:t>
            </a:r>
            <a:r>
              <a:rPr kumimoji="1" lang="ja-JP" altLang="en-US" dirty="0"/>
              <a:t>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0D3A9B-B68E-448B-AC83-CAA5668596AE}"/>
              </a:ext>
            </a:extLst>
          </p:cNvPr>
          <p:cNvSpPr txBox="1"/>
          <p:nvPr/>
        </p:nvSpPr>
        <p:spPr>
          <a:xfrm>
            <a:off x="4446923" y="6488668"/>
            <a:ext cx="122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中間層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AA3900-5F97-4E65-8D14-D62240EA03D5}"/>
              </a:ext>
            </a:extLst>
          </p:cNvPr>
          <p:cNvSpPr txBox="1"/>
          <p:nvPr/>
        </p:nvSpPr>
        <p:spPr>
          <a:xfrm>
            <a:off x="7019688" y="6304002"/>
            <a:ext cx="122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出力層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7746B0-8177-45B8-BD30-1A11F57B3862}"/>
              </a:ext>
            </a:extLst>
          </p:cNvPr>
          <p:cNvSpPr/>
          <p:nvPr/>
        </p:nvSpPr>
        <p:spPr>
          <a:xfrm>
            <a:off x="312848" y="2607658"/>
            <a:ext cx="278969" cy="3177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06FC919-6D9A-4193-A13A-0BD2307FF8E1}"/>
              </a:ext>
            </a:extLst>
          </p:cNvPr>
          <p:cNvSpPr/>
          <p:nvPr/>
        </p:nvSpPr>
        <p:spPr>
          <a:xfrm>
            <a:off x="591820" y="2609053"/>
            <a:ext cx="278969" cy="3177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3CCB31F-095F-4B38-BB59-EFC2F2066156}"/>
              </a:ext>
            </a:extLst>
          </p:cNvPr>
          <p:cNvSpPr/>
          <p:nvPr/>
        </p:nvSpPr>
        <p:spPr>
          <a:xfrm>
            <a:off x="870789" y="2606263"/>
            <a:ext cx="278969" cy="317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20FD023-FF6D-43E4-BE51-C21FA3933911}"/>
              </a:ext>
            </a:extLst>
          </p:cNvPr>
          <p:cNvSpPr/>
          <p:nvPr/>
        </p:nvSpPr>
        <p:spPr>
          <a:xfrm>
            <a:off x="312848" y="2923978"/>
            <a:ext cx="278969" cy="317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D7B15D8-0E6B-4899-8BAA-54B169C01ACE}"/>
              </a:ext>
            </a:extLst>
          </p:cNvPr>
          <p:cNvSpPr/>
          <p:nvPr/>
        </p:nvSpPr>
        <p:spPr>
          <a:xfrm>
            <a:off x="591820" y="2925373"/>
            <a:ext cx="278969" cy="3177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E327DAB-5887-4175-95EA-7D26102CB110}"/>
              </a:ext>
            </a:extLst>
          </p:cNvPr>
          <p:cNvSpPr/>
          <p:nvPr/>
        </p:nvSpPr>
        <p:spPr>
          <a:xfrm>
            <a:off x="870789" y="2922583"/>
            <a:ext cx="278969" cy="317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F07F212-246A-4AA8-9968-60C31522C60D}"/>
              </a:ext>
            </a:extLst>
          </p:cNvPr>
          <p:cNvSpPr/>
          <p:nvPr/>
        </p:nvSpPr>
        <p:spPr>
          <a:xfrm>
            <a:off x="312848" y="3240298"/>
            <a:ext cx="278969" cy="317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073788F-7B73-406B-B371-EE745AB09EE0}"/>
              </a:ext>
            </a:extLst>
          </p:cNvPr>
          <p:cNvSpPr/>
          <p:nvPr/>
        </p:nvSpPr>
        <p:spPr>
          <a:xfrm>
            <a:off x="591820" y="3241693"/>
            <a:ext cx="278969" cy="3177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05329D7-BC7D-4A0B-BB30-51B6DF0DEC33}"/>
              </a:ext>
            </a:extLst>
          </p:cNvPr>
          <p:cNvSpPr/>
          <p:nvPr/>
        </p:nvSpPr>
        <p:spPr>
          <a:xfrm>
            <a:off x="870789" y="3238903"/>
            <a:ext cx="278969" cy="317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A450DD1-427D-4A68-BCA0-94FB2A37B77B}"/>
              </a:ext>
            </a:extLst>
          </p:cNvPr>
          <p:cNvSpPr/>
          <p:nvPr/>
        </p:nvSpPr>
        <p:spPr>
          <a:xfrm>
            <a:off x="312848" y="3560803"/>
            <a:ext cx="278969" cy="3177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3F6751E-1EB5-46C1-92E1-91DCFDF71263}"/>
              </a:ext>
            </a:extLst>
          </p:cNvPr>
          <p:cNvSpPr/>
          <p:nvPr/>
        </p:nvSpPr>
        <p:spPr>
          <a:xfrm>
            <a:off x="591820" y="3562198"/>
            <a:ext cx="278969" cy="3177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CBF4C4B-BF2E-4CB7-89C9-383E46077206}"/>
              </a:ext>
            </a:extLst>
          </p:cNvPr>
          <p:cNvSpPr/>
          <p:nvPr/>
        </p:nvSpPr>
        <p:spPr>
          <a:xfrm>
            <a:off x="870789" y="3559408"/>
            <a:ext cx="278969" cy="317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E7F6CE7-B21D-4791-9543-1A438222FDF2}"/>
              </a:ext>
            </a:extLst>
          </p:cNvPr>
          <p:cNvSpPr txBox="1"/>
          <p:nvPr/>
        </p:nvSpPr>
        <p:spPr>
          <a:xfrm>
            <a:off x="3517050" y="1512158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〇 はユニット，線は結合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C3C0CC-7BF9-4B87-91DA-6AB0E36D41DD}"/>
              </a:ext>
            </a:extLst>
          </p:cNvPr>
          <p:cNvSpPr txBox="1"/>
          <p:nvPr/>
        </p:nvSpPr>
        <p:spPr>
          <a:xfrm>
            <a:off x="2225883" y="2236931"/>
            <a:ext cx="4154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/>
              <a:t>〇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52CB2A-BE0C-467F-93B7-F125203F04AF}"/>
              </a:ext>
            </a:extLst>
          </p:cNvPr>
          <p:cNvSpPr txBox="1"/>
          <p:nvPr/>
        </p:nvSpPr>
        <p:spPr>
          <a:xfrm>
            <a:off x="4678069" y="1920304"/>
            <a:ext cx="41549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A028530-7DCA-4DD9-8454-0D527CF2DFCE}"/>
              </a:ext>
            </a:extLst>
          </p:cNvPr>
          <p:cNvSpPr txBox="1"/>
          <p:nvPr/>
        </p:nvSpPr>
        <p:spPr>
          <a:xfrm>
            <a:off x="7217354" y="2765120"/>
            <a:ext cx="4154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  <a:p>
            <a:r>
              <a:rPr kumimoji="1" lang="ja-JP" altLang="en-US" dirty="0"/>
              <a:t>〇</a:t>
            </a:r>
            <a:endParaRPr kumimoji="1" lang="en-US" altLang="ja-JP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3892CD5D-9F97-4FFE-A154-AB77DA5B7799}"/>
              </a:ext>
            </a:extLst>
          </p:cNvPr>
          <p:cNvCxnSpPr/>
          <p:nvPr/>
        </p:nvCxnSpPr>
        <p:spPr>
          <a:xfrm flipV="1">
            <a:off x="2504852" y="2083657"/>
            <a:ext cx="2303365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ECF26772-96AA-4994-A1B6-820EBAC85DFB}"/>
              </a:ext>
            </a:extLst>
          </p:cNvPr>
          <p:cNvCxnSpPr>
            <a:cxnSpLocks/>
          </p:cNvCxnSpPr>
          <p:nvPr/>
        </p:nvCxnSpPr>
        <p:spPr>
          <a:xfrm flipV="1">
            <a:off x="2504851" y="2345465"/>
            <a:ext cx="2309747" cy="50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DE623D1-C76F-4367-9C01-53AA262DEE73}"/>
              </a:ext>
            </a:extLst>
          </p:cNvPr>
          <p:cNvCxnSpPr>
            <a:cxnSpLocks/>
          </p:cNvCxnSpPr>
          <p:nvPr/>
        </p:nvCxnSpPr>
        <p:spPr>
          <a:xfrm>
            <a:off x="2556084" y="2401157"/>
            <a:ext cx="2220046" cy="24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13104E2-D05F-4C35-8454-CA8EA14F4074}"/>
              </a:ext>
            </a:extLst>
          </p:cNvPr>
          <p:cNvCxnSpPr>
            <a:cxnSpLocks/>
          </p:cNvCxnSpPr>
          <p:nvPr/>
        </p:nvCxnSpPr>
        <p:spPr>
          <a:xfrm flipV="1">
            <a:off x="2520100" y="2089719"/>
            <a:ext cx="2288117" cy="591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1216FB3F-1A15-45B8-AE81-913052040525}"/>
              </a:ext>
            </a:extLst>
          </p:cNvPr>
          <p:cNvCxnSpPr>
            <a:cxnSpLocks/>
          </p:cNvCxnSpPr>
          <p:nvPr/>
        </p:nvCxnSpPr>
        <p:spPr>
          <a:xfrm flipV="1">
            <a:off x="2504847" y="2642138"/>
            <a:ext cx="2271072" cy="3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ACBEBF8-9473-466B-A618-3AD1BE8DB273}"/>
              </a:ext>
            </a:extLst>
          </p:cNvPr>
          <p:cNvCxnSpPr>
            <a:cxnSpLocks/>
          </p:cNvCxnSpPr>
          <p:nvPr/>
        </p:nvCxnSpPr>
        <p:spPr>
          <a:xfrm flipV="1">
            <a:off x="2504846" y="2356263"/>
            <a:ext cx="2294504" cy="324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639683B-2CC8-431A-8BD4-F85CE1F6C348}"/>
              </a:ext>
            </a:extLst>
          </p:cNvPr>
          <p:cNvCxnSpPr>
            <a:cxnSpLocks/>
          </p:cNvCxnSpPr>
          <p:nvPr/>
        </p:nvCxnSpPr>
        <p:spPr>
          <a:xfrm>
            <a:off x="4967305" y="2105900"/>
            <a:ext cx="2365037" cy="8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1F2F87BD-3F3B-4A81-9025-8D15D84DEB02}"/>
              </a:ext>
            </a:extLst>
          </p:cNvPr>
          <p:cNvCxnSpPr>
            <a:cxnSpLocks/>
          </p:cNvCxnSpPr>
          <p:nvPr/>
        </p:nvCxnSpPr>
        <p:spPr>
          <a:xfrm>
            <a:off x="4967304" y="2105900"/>
            <a:ext cx="2365038" cy="1075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EDA7900E-5366-46D8-875A-588A107EF915}"/>
              </a:ext>
            </a:extLst>
          </p:cNvPr>
          <p:cNvCxnSpPr>
            <a:cxnSpLocks/>
          </p:cNvCxnSpPr>
          <p:nvPr/>
        </p:nvCxnSpPr>
        <p:spPr>
          <a:xfrm>
            <a:off x="4967303" y="2105900"/>
            <a:ext cx="2365039" cy="138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61FF6EF4-C6E6-45F2-958F-08A10C9977A2}"/>
              </a:ext>
            </a:extLst>
          </p:cNvPr>
          <p:cNvCxnSpPr>
            <a:cxnSpLocks/>
          </p:cNvCxnSpPr>
          <p:nvPr/>
        </p:nvCxnSpPr>
        <p:spPr>
          <a:xfrm>
            <a:off x="4967302" y="2379858"/>
            <a:ext cx="2365040" cy="538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58EFF0FF-AEBC-4B3A-A2D6-38A12F4C7A8F}"/>
              </a:ext>
            </a:extLst>
          </p:cNvPr>
          <p:cNvCxnSpPr>
            <a:cxnSpLocks/>
          </p:cNvCxnSpPr>
          <p:nvPr/>
        </p:nvCxnSpPr>
        <p:spPr>
          <a:xfrm>
            <a:off x="4952150" y="2370573"/>
            <a:ext cx="2380192" cy="81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2A9DEE1E-647F-4753-8037-AF99AB67AFCF}"/>
              </a:ext>
            </a:extLst>
          </p:cNvPr>
          <p:cNvCxnSpPr>
            <a:cxnSpLocks/>
          </p:cNvCxnSpPr>
          <p:nvPr/>
        </p:nvCxnSpPr>
        <p:spPr>
          <a:xfrm>
            <a:off x="4967302" y="2386731"/>
            <a:ext cx="2365040" cy="1102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02A3C7EA-BFE3-405B-BC56-1AE37572DD0B}"/>
              </a:ext>
            </a:extLst>
          </p:cNvPr>
          <p:cNvCxnSpPr>
            <a:cxnSpLocks/>
          </p:cNvCxnSpPr>
          <p:nvPr/>
        </p:nvCxnSpPr>
        <p:spPr>
          <a:xfrm>
            <a:off x="4974244" y="2649098"/>
            <a:ext cx="2358098" cy="281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13FB35C-C041-483F-9BDA-AE0D188E91D3}"/>
              </a:ext>
            </a:extLst>
          </p:cNvPr>
          <p:cNvCxnSpPr>
            <a:cxnSpLocks/>
          </p:cNvCxnSpPr>
          <p:nvPr/>
        </p:nvCxnSpPr>
        <p:spPr>
          <a:xfrm>
            <a:off x="4974244" y="2649098"/>
            <a:ext cx="2365040" cy="544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B123FBCB-081E-4E30-B0E5-A781D3EE1CDC}"/>
              </a:ext>
            </a:extLst>
          </p:cNvPr>
          <p:cNvCxnSpPr>
            <a:cxnSpLocks/>
          </p:cNvCxnSpPr>
          <p:nvPr/>
        </p:nvCxnSpPr>
        <p:spPr>
          <a:xfrm>
            <a:off x="4974244" y="2649098"/>
            <a:ext cx="2358098" cy="840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A28C5468-3945-429A-B0CE-4AB4B87E9926}"/>
              </a:ext>
            </a:extLst>
          </p:cNvPr>
          <p:cNvCxnSpPr>
            <a:cxnSpLocks/>
          </p:cNvCxnSpPr>
          <p:nvPr/>
        </p:nvCxnSpPr>
        <p:spPr>
          <a:xfrm flipV="1">
            <a:off x="2519481" y="2098897"/>
            <a:ext cx="2279869" cy="8511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942F63FF-5795-4C3B-80B0-41020DC0E91B}"/>
              </a:ext>
            </a:extLst>
          </p:cNvPr>
          <p:cNvCxnSpPr>
            <a:cxnSpLocks/>
          </p:cNvCxnSpPr>
          <p:nvPr/>
        </p:nvCxnSpPr>
        <p:spPr>
          <a:xfrm flipV="1">
            <a:off x="2512836" y="2356263"/>
            <a:ext cx="2286514" cy="597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812EECCB-5BBE-4B9A-964B-B6D64CB5267F}"/>
              </a:ext>
            </a:extLst>
          </p:cNvPr>
          <p:cNvCxnSpPr>
            <a:cxnSpLocks/>
          </p:cNvCxnSpPr>
          <p:nvPr/>
        </p:nvCxnSpPr>
        <p:spPr>
          <a:xfrm flipV="1">
            <a:off x="2519480" y="2649100"/>
            <a:ext cx="2263084" cy="3009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0A1B2556-C7A9-4EE9-9942-A9588CAE48DB}"/>
              </a:ext>
            </a:extLst>
          </p:cNvPr>
          <p:cNvSpPr txBox="1"/>
          <p:nvPr/>
        </p:nvSpPr>
        <p:spPr>
          <a:xfrm>
            <a:off x="401533" y="4102042"/>
            <a:ext cx="74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画像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5F3E525-F053-4B32-929D-7EA9EE34EE16}"/>
              </a:ext>
            </a:extLst>
          </p:cNvPr>
          <p:cNvSpPr txBox="1"/>
          <p:nvPr/>
        </p:nvSpPr>
        <p:spPr>
          <a:xfrm>
            <a:off x="2715604" y="3139128"/>
            <a:ext cx="1919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全結合</a:t>
            </a:r>
            <a:r>
              <a:rPr kumimoji="1" lang="ja-JP" altLang="en-US" dirty="0"/>
              <a:t>のときは，</a:t>
            </a:r>
            <a:endParaRPr kumimoji="1" lang="en-US" altLang="ja-JP" dirty="0"/>
          </a:p>
          <a:p>
            <a:r>
              <a:rPr kumimoji="1" lang="ja-JP" altLang="en-US" dirty="0"/>
              <a:t>次層の全ユニットと結合する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BCE91F6-8A88-4D60-8508-DD345C81CFEA}"/>
              </a:ext>
            </a:extLst>
          </p:cNvPr>
          <p:cNvSpPr txBox="1"/>
          <p:nvPr/>
        </p:nvSpPr>
        <p:spPr>
          <a:xfrm>
            <a:off x="5253066" y="3629730"/>
            <a:ext cx="1919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全結合</a:t>
            </a:r>
            <a:r>
              <a:rPr kumimoji="1" lang="ja-JP" altLang="en-US" dirty="0"/>
              <a:t>のときは，</a:t>
            </a:r>
            <a:endParaRPr kumimoji="1" lang="en-US" altLang="ja-JP" dirty="0"/>
          </a:p>
          <a:p>
            <a:r>
              <a:rPr kumimoji="1" lang="ja-JP" altLang="en-US" dirty="0"/>
              <a:t>次層の全ユニットと結合する</a:t>
            </a:r>
          </a:p>
        </p:txBody>
      </p: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2622CB35-26D8-4F76-862C-B49F78AE3568}"/>
              </a:ext>
            </a:extLst>
          </p:cNvPr>
          <p:cNvCxnSpPr/>
          <p:nvPr/>
        </p:nvCxnSpPr>
        <p:spPr>
          <a:xfrm flipV="1">
            <a:off x="447465" y="2416397"/>
            <a:ext cx="1875671" cy="348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C8693DDC-FEE9-441E-8900-FB5768AC219A}"/>
              </a:ext>
            </a:extLst>
          </p:cNvPr>
          <p:cNvCxnSpPr>
            <a:cxnSpLocks/>
          </p:cNvCxnSpPr>
          <p:nvPr/>
        </p:nvCxnSpPr>
        <p:spPr>
          <a:xfrm flipV="1">
            <a:off x="735750" y="2680557"/>
            <a:ext cx="1591734" cy="113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481B500B-990A-4F1D-B373-5892B3D64EB5}"/>
              </a:ext>
            </a:extLst>
          </p:cNvPr>
          <p:cNvCxnSpPr>
            <a:cxnSpLocks/>
          </p:cNvCxnSpPr>
          <p:nvPr/>
        </p:nvCxnSpPr>
        <p:spPr>
          <a:xfrm>
            <a:off x="1008341" y="2788414"/>
            <a:ext cx="1325788" cy="172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0E8FC8D7-6E99-4ED1-B9B0-370DE5FA4DE2}"/>
              </a:ext>
            </a:extLst>
          </p:cNvPr>
          <p:cNvCxnSpPr>
            <a:cxnSpLocks/>
          </p:cNvCxnSpPr>
          <p:nvPr/>
        </p:nvCxnSpPr>
        <p:spPr>
          <a:xfrm>
            <a:off x="432321" y="3091906"/>
            <a:ext cx="1901808" cy="142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6D5DBB98-9192-4850-91F2-515935C1BF27}"/>
              </a:ext>
            </a:extLst>
          </p:cNvPr>
          <p:cNvCxnSpPr>
            <a:cxnSpLocks/>
          </p:cNvCxnSpPr>
          <p:nvPr/>
        </p:nvCxnSpPr>
        <p:spPr>
          <a:xfrm>
            <a:off x="717037" y="3103066"/>
            <a:ext cx="1624031" cy="403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BF99D8EC-336B-406A-AA03-601D51B5269C}"/>
              </a:ext>
            </a:extLst>
          </p:cNvPr>
          <p:cNvCxnSpPr>
            <a:cxnSpLocks/>
          </p:cNvCxnSpPr>
          <p:nvPr/>
        </p:nvCxnSpPr>
        <p:spPr>
          <a:xfrm>
            <a:off x="1001753" y="3114226"/>
            <a:ext cx="1332376" cy="660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FD3F783B-C14A-4595-9FD2-1CB88B2F5F4F}"/>
              </a:ext>
            </a:extLst>
          </p:cNvPr>
          <p:cNvCxnSpPr>
            <a:cxnSpLocks/>
          </p:cNvCxnSpPr>
          <p:nvPr/>
        </p:nvCxnSpPr>
        <p:spPr>
          <a:xfrm>
            <a:off x="447465" y="3405436"/>
            <a:ext cx="1886664" cy="650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B5552E36-6F44-4F5C-8722-4469552D6976}"/>
              </a:ext>
            </a:extLst>
          </p:cNvPr>
          <p:cNvCxnSpPr>
            <a:cxnSpLocks/>
          </p:cNvCxnSpPr>
          <p:nvPr/>
        </p:nvCxnSpPr>
        <p:spPr>
          <a:xfrm>
            <a:off x="727190" y="3414265"/>
            <a:ext cx="1606939" cy="906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4227AE30-679C-465C-826C-DF03137A61B8}"/>
              </a:ext>
            </a:extLst>
          </p:cNvPr>
          <p:cNvCxnSpPr>
            <a:cxnSpLocks/>
          </p:cNvCxnSpPr>
          <p:nvPr/>
        </p:nvCxnSpPr>
        <p:spPr>
          <a:xfrm>
            <a:off x="1006915" y="3423094"/>
            <a:ext cx="1334153" cy="1165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EC16ADEA-BFBE-4597-8912-4F28B725019C}"/>
              </a:ext>
            </a:extLst>
          </p:cNvPr>
          <p:cNvCxnSpPr>
            <a:cxnSpLocks/>
          </p:cNvCxnSpPr>
          <p:nvPr/>
        </p:nvCxnSpPr>
        <p:spPr>
          <a:xfrm>
            <a:off x="447465" y="3725941"/>
            <a:ext cx="1875671" cy="1111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3ADE8EAA-0AC9-43AB-A7ED-915226FC81B1}"/>
              </a:ext>
            </a:extLst>
          </p:cNvPr>
          <p:cNvCxnSpPr>
            <a:cxnSpLocks/>
          </p:cNvCxnSpPr>
          <p:nvPr/>
        </p:nvCxnSpPr>
        <p:spPr>
          <a:xfrm>
            <a:off x="711471" y="3738098"/>
            <a:ext cx="1611665" cy="1371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D534BE63-923A-4CE1-A065-90BDE31FBDBC}"/>
              </a:ext>
            </a:extLst>
          </p:cNvPr>
          <p:cNvCxnSpPr>
            <a:cxnSpLocks/>
          </p:cNvCxnSpPr>
          <p:nvPr/>
        </p:nvCxnSpPr>
        <p:spPr>
          <a:xfrm>
            <a:off x="975477" y="3750255"/>
            <a:ext cx="1347659" cy="1652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タイトル 1">
            <a:extLst>
              <a:ext uri="{FF2B5EF4-FFF2-40B4-BE49-F238E27FC236}">
                <a16:creationId xmlns:a16="http://schemas.microsoft.com/office/drawing/2014/main" id="{F14AA2F6-52E9-4DB8-A403-EDA80DE6A706}"/>
              </a:ext>
            </a:extLst>
          </p:cNvPr>
          <p:cNvSpPr txBox="1">
            <a:spLocks/>
          </p:cNvSpPr>
          <p:nvPr/>
        </p:nvSpPr>
        <p:spPr>
          <a:xfrm>
            <a:off x="481263" y="880082"/>
            <a:ext cx="8461208" cy="700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400" b="1" dirty="0"/>
              <a:t>入力層では，画素が「明るい」ときに活性化．その情報は結合を通して，次の層に伝搬する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258845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D04F29-758A-44AE-B1FE-CDC56588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C67205-09C5-4E0F-BEDA-3AA18A159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FF0000"/>
                </a:solidFill>
              </a:rPr>
              <a:t>学習</a:t>
            </a:r>
            <a:r>
              <a:rPr lang="ja-JP" altLang="en-US" dirty="0"/>
              <a:t>では，</a:t>
            </a:r>
            <a:r>
              <a:rPr kumimoji="1" lang="ja-JP" altLang="en-US" dirty="0"/>
              <a:t>正しい結果が得られるように，</a:t>
            </a:r>
            <a:r>
              <a:rPr kumimoji="1" lang="ja-JP" altLang="en-US" b="1" dirty="0">
                <a:solidFill>
                  <a:srgbClr val="C00000"/>
                </a:solidFill>
              </a:rPr>
              <a:t>結合の重み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自動調整</a:t>
            </a:r>
            <a:r>
              <a:rPr kumimoji="1" lang="ja-JP" altLang="en-US" dirty="0"/>
              <a:t>する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入力層：　濃淡画像（モノクロ画像）を扱うときは，ユニット数が画素数に等しい（</a:t>
            </a:r>
            <a:r>
              <a:rPr kumimoji="1" lang="ja-JP" altLang="en-US" b="1" u="sng" dirty="0"/>
              <a:t>画素</a:t>
            </a:r>
            <a:r>
              <a:rPr kumimoji="1" lang="en-US" altLang="ja-JP" b="1" u="sng" dirty="0"/>
              <a:t>1</a:t>
            </a:r>
            <a:r>
              <a:rPr kumimoji="1" lang="ja-JP" altLang="en-US" b="1" u="sng" dirty="0"/>
              <a:t>つごとにユニット１つ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lang="ja-JP" altLang="en-US" dirty="0"/>
              <a:t>中間層：　中間層の数，ユニット数などは</a:t>
            </a:r>
            <a:r>
              <a:rPr lang="ja-JP" altLang="en-US" b="1" u="sng" dirty="0"/>
              <a:t>自由に設定できる</a:t>
            </a:r>
            <a:endParaRPr lang="en-US" altLang="ja-JP" b="1" u="sng" dirty="0"/>
          </a:p>
          <a:p>
            <a:r>
              <a:rPr kumimoji="1" lang="ja-JP" altLang="en-US" dirty="0"/>
              <a:t>出力層：　「</a:t>
            </a:r>
            <a:r>
              <a:rPr kumimoji="1" lang="ja-JP" altLang="en-US" b="1" dirty="0"/>
              <a:t>１０種類に分類したい</a:t>
            </a:r>
            <a:r>
              <a:rPr kumimoji="1" lang="ja-JP" altLang="en-US" dirty="0"/>
              <a:t>」というときは，</a:t>
            </a:r>
            <a:r>
              <a:rPr kumimoji="1" lang="ja-JP" altLang="en-US" b="1" dirty="0"/>
              <a:t>出力層のユニット数は１０</a:t>
            </a:r>
            <a:r>
              <a:rPr kumimoji="1" lang="ja-JP" altLang="en-US" dirty="0"/>
              <a:t>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A19DC8-8975-4AA5-B964-2E6654AF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39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 </a:t>
            </a:r>
            <a:r>
              <a:rPr lang="ja-JP" altLang="en-US" dirty="0"/>
              <a:t>畳み込み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1306</Words>
  <Application>Microsoft Office PowerPoint</Application>
  <PresentationFormat>画面に合わせる (4:3)</PresentationFormat>
  <Paragraphs>393</Paragraphs>
  <Slides>26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3" baseType="lpstr">
      <vt:lpstr>-apple-system</vt:lpstr>
      <vt:lpstr>メイリオ</vt:lpstr>
      <vt:lpstr>游ゴシック</vt:lpstr>
      <vt:lpstr>Arial</vt:lpstr>
      <vt:lpstr>Calibri</vt:lpstr>
      <vt:lpstr>Segoe UI</vt:lpstr>
      <vt:lpstr>Office テーマ</vt:lpstr>
      <vt:lpstr>画像を扱うニューラルネットワーク </vt:lpstr>
      <vt:lpstr>アウトライン</vt:lpstr>
      <vt:lpstr>ニューラルネットワークでの画像処理の例</vt:lpstr>
      <vt:lpstr>ニューラルネットワークでの処理の仕組み</vt:lpstr>
      <vt:lpstr>ユニットの仕組み</vt:lpstr>
      <vt:lpstr>画像とニューラルネットワーク</vt:lpstr>
      <vt:lpstr>伝搬</vt:lpstr>
      <vt:lpstr>ニューラルネットワークの仕組み</vt:lpstr>
      <vt:lpstr>2 畳み込み </vt:lpstr>
      <vt:lpstr>PowerPoint プレゼンテーション</vt:lpstr>
      <vt:lpstr>畳み込み</vt:lpstr>
      <vt:lpstr>畳み込み</vt:lpstr>
      <vt:lpstr>畳み込み</vt:lpstr>
      <vt:lpstr>畳み込み</vt:lpstr>
      <vt:lpstr>3. CNN の仕組み </vt:lpstr>
      <vt:lpstr>PowerPoint プレゼンテーション</vt:lpstr>
      <vt:lpstr>CNN Explainer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CNN の詳細 </vt:lpstr>
      <vt:lpstr>プーリング</vt:lpstr>
      <vt:lpstr>CNN の作成プログラム 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5-1 授業の進め方， 今日の内容</dc:title>
  <dc:creator>kunihiko</dc:creator>
  <cp:lastModifiedBy>金子　邦彦</cp:lastModifiedBy>
  <cp:revision>47</cp:revision>
  <dcterms:created xsi:type="dcterms:W3CDTF">2020-06-03T12:20:31Z</dcterms:created>
  <dcterms:modified xsi:type="dcterms:W3CDTF">2022-10-11T06:05:31Z</dcterms:modified>
</cp:coreProperties>
</file>