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1037" r:id="rId2"/>
    <p:sldId id="1426" r:id="rId3"/>
    <p:sldId id="1371" r:id="rId4"/>
    <p:sldId id="1372" r:id="rId5"/>
    <p:sldId id="1425" r:id="rId6"/>
    <p:sldId id="1387" r:id="rId7"/>
    <p:sldId id="1374" r:id="rId8"/>
    <p:sldId id="1388" r:id="rId9"/>
    <p:sldId id="1389" r:id="rId10"/>
    <p:sldId id="1390" r:id="rId11"/>
    <p:sldId id="1391" r:id="rId12"/>
    <p:sldId id="1379" r:id="rId13"/>
    <p:sldId id="1392" r:id="rId14"/>
    <p:sldId id="1393" r:id="rId15"/>
    <p:sldId id="1382" r:id="rId16"/>
    <p:sldId id="1395" r:id="rId17"/>
    <p:sldId id="1386" r:id="rId18"/>
    <p:sldId id="1385" r:id="rId19"/>
    <p:sldId id="1396" r:id="rId20"/>
    <p:sldId id="1316" r:id="rId2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1" autoAdjust="0"/>
    <p:restoredTop sz="94621" autoAdjust="0"/>
  </p:normalViewPr>
  <p:slideViewPr>
    <p:cSldViewPr snapToGrid="0">
      <p:cViewPr varScale="1">
        <p:scale>
          <a:sx n="80" d="100"/>
          <a:sy n="80" d="100"/>
        </p:scale>
        <p:origin x="96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ai/pd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p</a:t>
            </a:r>
            <a:r>
              <a:rPr lang="en-US" altLang="ja-JP" sz="4400" dirty="0">
                <a:latin typeface="メイリオ" panose="020B0604030504040204" pitchFamily="50" charset="-128"/>
              </a:rPr>
              <a:t>d-1. </a:t>
            </a:r>
            <a:r>
              <a:rPr lang="ja-JP" altLang="en-US" sz="4400" dirty="0">
                <a:latin typeface="メイリオ" panose="020B0604030504040204" pitchFamily="50" charset="-128"/>
              </a:rPr>
              <a:t>データサイエンス，散布図，平均，分布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Python </a:t>
            </a:r>
            <a:r>
              <a:rPr lang="ja-JP" altLang="en-US" dirty="0"/>
              <a:t>によるデータサイエンス演習）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https://www.kkaneko.jp/ai/pd/index.html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6EE9801-0AB0-1861-ADC7-C69DC91C6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8001BE2-A04A-CB39-6CD2-F42E2848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283E1C-2C2F-D08F-BD62-CDA2AB9F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6595849"/>
            <a:ext cx="2085013" cy="262151"/>
          </a:xfrm>
          <a:prstGeom prst="rect">
            <a:avLst/>
          </a:prstGeom>
        </p:spPr>
      </p:pic>
      <p:pic>
        <p:nvPicPr>
          <p:cNvPr id="9" name="図 8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B0FA54F6-52C6-3F86-4D21-71450BF53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059" y="4029075"/>
            <a:ext cx="2657942" cy="22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D372243-2CD3-467B-758D-D162408E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4DC8BEAA-2C6F-FD81-78E8-066F663B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818E73-523F-CF41-9A1C-90A37E1C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6595849"/>
            <a:ext cx="2085013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1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2BF1E-6F0D-EB1D-DF67-6446AD9C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2DDAB9-4979-CFB3-F9BB-6A21C3D4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分布から読み取れること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40ACE8-29B4-2BCE-45CD-91939CC48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散布図から以下を読み取れる。</a:t>
            </a:r>
          </a:p>
          <a:p>
            <a:r>
              <a:rPr kumimoji="1" lang="ja-JP" altLang="en-US" dirty="0"/>
              <a:t>幅と長さの間に</a:t>
            </a:r>
            <a:r>
              <a:rPr kumimoji="1" lang="ja-JP" altLang="en-US" b="1" dirty="0"/>
              <a:t>関係がある</a:t>
            </a:r>
            <a:r>
              <a:rPr kumimoji="1" lang="ja-JP" altLang="en-US" dirty="0"/>
              <a:t>（</a:t>
            </a:r>
            <a:r>
              <a:rPr kumimoji="1" lang="ja-JP" altLang="en-US" b="1" dirty="0"/>
              <a:t>相関</a:t>
            </a:r>
            <a:r>
              <a:rPr kumimoji="1" lang="ja-JP" altLang="en-US" dirty="0"/>
              <a:t>）</a:t>
            </a:r>
          </a:p>
          <a:p>
            <a:r>
              <a:rPr kumimoji="1" lang="ja-JP" altLang="en-US" b="1" dirty="0"/>
              <a:t>花の種類</a:t>
            </a:r>
            <a:r>
              <a:rPr kumimoji="1" lang="ja-JP" altLang="en-US" dirty="0"/>
              <a:t>ごとに幅と長さの分布が異なる</a:t>
            </a:r>
          </a:p>
          <a:p>
            <a:r>
              <a:rPr kumimoji="1" lang="ja-JP" altLang="en-US" dirty="0"/>
              <a:t>同じ種類のデータは</a:t>
            </a:r>
            <a:r>
              <a:rPr kumimoji="1" lang="ja-JP" altLang="en-US" b="1" dirty="0"/>
              <a:t>密集する</a:t>
            </a:r>
            <a:r>
              <a:rPr kumimoji="1" lang="ja-JP" altLang="en-US" dirty="0"/>
              <a:t>傾向がある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35BFB7-BF3F-D95F-FCED-8658B633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8" name="図 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5683E3EB-40A0-75EE-86EE-B0B9188C5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3115072"/>
            <a:ext cx="6766101" cy="369360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130FBF-31D1-927B-6226-C67855E0143B}"/>
              </a:ext>
            </a:extLst>
          </p:cNvPr>
          <p:cNvSpPr txBox="1"/>
          <p:nvPr/>
        </p:nvSpPr>
        <p:spPr>
          <a:xfrm>
            <a:off x="1150520" y="6577844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566761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FF0FE0-F49E-277E-2AED-02C042EF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4" name="図 3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F1B1CEE5-37D4-26AA-036F-B65A2BA76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64A5F0-679F-FF27-A8CF-B5474113E7CD}"/>
              </a:ext>
            </a:extLst>
          </p:cNvPr>
          <p:cNvSpPr txBox="1"/>
          <p:nvPr/>
        </p:nvSpPr>
        <p:spPr>
          <a:xfrm>
            <a:off x="201529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85530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4CBE3C-372C-A60B-4F1A-8B9A5194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F8A7A9E-BDF0-28F4-B5C8-D5F2054D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5C50D4-B092-D7AF-5EC2-9997D90697FD}"/>
              </a:ext>
            </a:extLst>
          </p:cNvPr>
          <p:cNvSpPr txBox="1"/>
          <p:nvPr/>
        </p:nvSpPr>
        <p:spPr>
          <a:xfrm>
            <a:off x="201529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38822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EFD5A-D7D5-3693-87F0-7A3DF5099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F0ED9-DF42-C4D4-EC37-FF179077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平均を使うときの注意点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0230F6-E861-69A6-181B-559D9FE9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図 6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AF4C22D9-4256-B78E-77B7-42091F12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152"/>
            <a:ext cx="9144000" cy="499169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BFC803-C5C2-98E0-BF83-0DB1D04BD4E8}"/>
              </a:ext>
            </a:extLst>
          </p:cNvPr>
          <p:cNvSpPr txBox="1"/>
          <p:nvPr/>
        </p:nvSpPr>
        <p:spPr>
          <a:xfrm>
            <a:off x="0" y="5982274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32084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8EFBCE0-91EF-DCAD-D5D6-B17666A9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E8A4567-AA83-3D47-EDD6-F8E90403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0A5110-3E39-3186-707D-FB71A5C66FD9}"/>
              </a:ext>
            </a:extLst>
          </p:cNvPr>
          <p:cNvSpPr txBox="1"/>
          <p:nvPr/>
        </p:nvSpPr>
        <p:spPr>
          <a:xfrm>
            <a:off x="316198" y="6606060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721291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FD1CC-CF3E-8870-E428-9C0FC576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5594AB-58B5-6398-1380-C90CBBB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A2E42DA-5B9F-AF32-AAF4-E4618319F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152"/>
            <a:ext cx="9144000" cy="499169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010FF2-F6E3-EE7A-7466-D4B101C496A5}"/>
              </a:ext>
            </a:extLst>
          </p:cNvPr>
          <p:cNvSpPr txBox="1"/>
          <p:nvPr/>
        </p:nvSpPr>
        <p:spPr>
          <a:xfrm>
            <a:off x="0" y="5982274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153368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ACAD-D459-2DAA-3976-888A9AE1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5C850D-7DF3-86C4-0068-6850EC29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ヒストグラムから読み取れること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F97D7F-3EFC-0248-A9D9-04635CAC9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ヒストグラムからデータ分布の傾向を読み取れる。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B9A9E3-E0D5-930E-9BEA-5C8F6C83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3" name="図 12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E58AE26-DE32-5076-C17B-E59760FC8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656"/>
            <a:ext cx="9144000" cy="499169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068002-574C-AF01-8230-8B88FB896C00}"/>
              </a:ext>
            </a:extLst>
          </p:cNvPr>
          <p:cNvSpPr txBox="1"/>
          <p:nvPr/>
        </p:nvSpPr>
        <p:spPr>
          <a:xfrm>
            <a:off x="0" y="6308081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862526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2C4AC20-9EEC-EA50-F202-8563CD8E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4" name="図 3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BA3EEA6-CB15-A307-DEC4-9A7EDAC6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E76282-AB1F-8AAD-9887-76FAD2D72CBB}"/>
              </a:ext>
            </a:extLst>
          </p:cNvPr>
          <p:cNvSpPr txBox="1"/>
          <p:nvPr/>
        </p:nvSpPr>
        <p:spPr>
          <a:xfrm>
            <a:off x="0" y="653891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64329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BDFDC2-B7DF-37BD-82DD-1B7D2747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図 3" descr="ダイアグラム, 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9240C4E7-ACE2-438C-9DDA-390FFA3D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CBF56F-61FF-8227-350D-C86A1C05512C}"/>
              </a:ext>
            </a:extLst>
          </p:cNvPr>
          <p:cNvSpPr txBox="1"/>
          <p:nvPr/>
        </p:nvSpPr>
        <p:spPr>
          <a:xfrm>
            <a:off x="201529" y="668297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16472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全体まとめ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8" name="図 7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F4D7E80-C6FD-6727-719F-8B5FCD915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540298"/>
            <a:ext cx="8275053" cy="617870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ABB910-7B4E-8FBB-7EF1-790349A83D41}"/>
              </a:ext>
            </a:extLst>
          </p:cNvPr>
          <p:cNvSpPr txBox="1"/>
          <p:nvPr/>
        </p:nvSpPr>
        <p:spPr>
          <a:xfrm>
            <a:off x="360947" y="668297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404661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A66AE-7C66-397F-3F07-89F71128D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DEB443-5BC9-BA8C-2C0A-14ED1ABB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24D7B3D-F983-7C0A-9B58-0D237026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8300" cy="691660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9D5DE4-98D8-E3EC-9A33-155047EE6EB9}"/>
              </a:ext>
            </a:extLst>
          </p:cNvPr>
          <p:cNvSpPr txBox="1"/>
          <p:nvPr/>
        </p:nvSpPr>
        <p:spPr>
          <a:xfrm>
            <a:off x="201529" y="668297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89236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21666-8BA5-98EF-6008-EA3881F0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DDA39E-4D0C-6B1F-6F1E-5042EF65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研究レポートの</a:t>
            </a:r>
            <a:r>
              <a:rPr kumimoji="1" lang="en-US" altLang="ja-JP" dirty="0"/>
              <a:t>6</a:t>
            </a:r>
            <a:r>
              <a:rPr kumimoji="1" lang="ja-JP" altLang="en-US" dirty="0"/>
              <a:t>つの要素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92B77B-1DA8-7C7E-1BD5-4F277BB65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データサイエンスのスキルは研究レポートの作成にも有用である。</a:t>
            </a:r>
          </a:p>
          <a:p>
            <a:r>
              <a:rPr kumimoji="1" lang="ja-JP" altLang="en-US" b="1" dirty="0"/>
              <a:t>問題</a:t>
            </a:r>
            <a:r>
              <a:rPr kumimoji="1" lang="ja-JP" altLang="en-US" dirty="0"/>
              <a:t>：研究の背景と目的、対処する問題の明示</a:t>
            </a:r>
          </a:p>
          <a:p>
            <a:r>
              <a:rPr kumimoji="1" lang="ja-JP" altLang="en-US" b="1" dirty="0"/>
              <a:t>仮説</a:t>
            </a:r>
            <a:r>
              <a:rPr kumimoji="1" lang="ja-JP" altLang="en-US" dirty="0"/>
              <a:t>：問題を解決するための自分のアイデア</a:t>
            </a:r>
          </a:p>
          <a:p>
            <a:r>
              <a:rPr kumimoji="1" lang="ja-JP" altLang="en-US" b="1" dirty="0"/>
              <a:t>実験手順</a:t>
            </a:r>
            <a:r>
              <a:rPr kumimoji="1" lang="ja-JP" altLang="en-US" dirty="0"/>
              <a:t>：研究手順の明示</a:t>
            </a:r>
          </a:p>
          <a:p>
            <a:r>
              <a:rPr kumimoji="1" lang="ja-JP" altLang="en-US" b="1" dirty="0"/>
              <a:t>結果</a:t>
            </a:r>
            <a:r>
              <a:rPr kumimoji="1" lang="ja-JP" altLang="en-US" dirty="0"/>
              <a:t>：研究結果の正確かつ明確な提示。グラフや表による視覚的表現</a:t>
            </a:r>
          </a:p>
          <a:p>
            <a:r>
              <a:rPr kumimoji="1" lang="ja-JP" altLang="en-US" b="1" dirty="0"/>
              <a:t>考察</a:t>
            </a:r>
            <a:r>
              <a:rPr kumimoji="1" lang="ja-JP" altLang="en-US" dirty="0"/>
              <a:t>：研究結果に基づく分析</a:t>
            </a:r>
          </a:p>
          <a:p>
            <a:r>
              <a:rPr kumimoji="1" lang="ja-JP" altLang="en-US" b="1" dirty="0"/>
              <a:t>引用文献</a:t>
            </a:r>
            <a:r>
              <a:rPr kumimoji="1" lang="ja-JP" altLang="en-US" dirty="0"/>
              <a:t>：先行研究や参考文献の明示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CCD3-FD5A-F438-05E2-917297AD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042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A798BDE-549E-6362-6482-2D0FAFD3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4" name="図 3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C1B5A2D2-8B50-7744-4B64-0D5ADA32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4E1F2E-F4AC-5970-19B7-38EC3B7E169F}"/>
              </a:ext>
            </a:extLst>
          </p:cNvPr>
          <p:cNvSpPr txBox="1"/>
          <p:nvPr/>
        </p:nvSpPr>
        <p:spPr>
          <a:xfrm>
            <a:off x="201529" y="6613773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923369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3CBBDD-8635-FC27-26FE-8F07CA49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101DE2F-DE97-9F61-1425-8EECC588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23E36E-816A-5535-3A34-E4543BC020F0}"/>
              </a:ext>
            </a:extLst>
          </p:cNvPr>
          <p:cNvSpPr txBox="1"/>
          <p:nvPr/>
        </p:nvSpPr>
        <p:spPr>
          <a:xfrm>
            <a:off x="201529" y="668297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84419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16517-16A7-10C6-FCB1-6F11FD7A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525FE2-0A56-9B0F-F8CE-564EF1FE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2591D4D8-E089-34A2-1522-9719EC53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endParaRPr lang="ja-JP" altLang="en-US"/>
          </a:p>
        </p:txBody>
      </p:sp>
      <p:pic>
        <p:nvPicPr>
          <p:cNvPr id="9" name="図 8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F9533C8D-53A4-1337-35C8-5DF996408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152"/>
            <a:ext cx="9144000" cy="499169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19FA54-EA6D-CD6B-A728-95B1B53C7051}"/>
              </a:ext>
            </a:extLst>
          </p:cNvPr>
          <p:cNvSpPr txBox="1"/>
          <p:nvPr/>
        </p:nvSpPr>
        <p:spPr>
          <a:xfrm>
            <a:off x="321845" y="5909767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427373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B6F908-0826-57F0-B006-6771800C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図 3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8736786E-1C3A-1648-C9AD-6773B1A8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D59137-A32F-D557-3E23-6119F6BA1430}"/>
              </a:ext>
            </a:extLst>
          </p:cNvPr>
          <p:cNvSpPr txBox="1"/>
          <p:nvPr/>
        </p:nvSpPr>
        <p:spPr>
          <a:xfrm>
            <a:off x="316198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23813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49196F-6396-1813-55F6-45964B28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アプリケーショ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A87D9DB-D7AC-D784-303E-345738AA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8989F8-710E-F716-F021-A09DCEF12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6595849"/>
            <a:ext cx="2085013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83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画面に合わせる (4:3)</PresentationFormat>
  <Paragraphs>58</Paragraphs>
  <Slides>20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5" baseType="lpstr">
      <vt:lpstr>メイリオ</vt:lpstr>
      <vt:lpstr>游ゴシック</vt:lpstr>
      <vt:lpstr>Arial</vt:lpstr>
      <vt:lpstr>Calibri</vt:lpstr>
      <vt:lpstr>Office テーマ</vt:lpstr>
      <vt:lpstr>pd-1. データサイエンス，散布図，平均，分布 </vt:lpstr>
      <vt:lpstr>PowerPoint プレゼンテーション</vt:lpstr>
      <vt:lpstr>PowerPoint プレゼンテーション</vt:lpstr>
      <vt:lpstr>研究レポートの6つの要素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分布から読み取れること</vt:lpstr>
      <vt:lpstr>PowerPoint プレゼンテーション</vt:lpstr>
      <vt:lpstr>PowerPoint プレゼンテーション</vt:lpstr>
      <vt:lpstr>平均を使うときの注意点</vt:lpstr>
      <vt:lpstr>PowerPoint プレゼンテーション</vt:lpstr>
      <vt:lpstr>PowerPoint プレゼンテーション</vt:lpstr>
      <vt:lpstr>ヒストグラムから読み取れること</vt:lpstr>
      <vt:lpstr>PowerPoint プレゼンテーション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システムによるデータサイエンス演習</dc:title>
  <dc:creator>kaneko kunihiko</dc:creator>
  <cp:lastModifiedBy>金子　邦彦</cp:lastModifiedBy>
  <cp:revision>80</cp:revision>
  <dcterms:created xsi:type="dcterms:W3CDTF">2019-11-02T00:06:04Z</dcterms:created>
  <dcterms:modified xsi:type="dcterms:W3CDTF">2026-02-06T14:09:05Z</dcterms:modified>
</cp:coreProperties>
</file>