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1037" r:id="rId2"/>
    <p:sldId id="1400" r:id="rId3"/>
    <p:sldId id="1359" r:id="rId4"/>
    <p:sldId id="1360" r:id="rId5"/>
    <p:sldId id="1362" r:id="rId6"/>
    <p:sldId id="1363" r:id="rId7"/>
    <p:sldId id="1364" r:id="rId8"/>
    <p:sldId id="1365" r:id="rId9"/>
    <p:sldId id="1366" r:id="rId10"/>
    <p:sldId id="1367" r:id="rId11"/>
    <p:sldId id="1368" r:id="rId12"/>
    <p:sldId id="1370" r:id="rId13"/>
    <p:sldId id="1371" r:id="rId14"/>
    <p:sldId id="1388" r:id="rId15"/>
    <p:sldId id="1389" r:id="rId16"/>
    <p:sldId id="1373" r:id="rId17"/>
    <p:sldId id="1374" r:id="rId18"/>
    <p:sldId id="1375" r:id="rId19"/>
    <p:sldId id="1377" r:id="rId20"/>
    <p:sldId id="1376" r:id="rId21"/>
    <p:sldId id="1369" r:id="rId22"/>
    <p:sldId id="1393" r:id="rId23"/>
    <p:sldId id="1392" r:id="rId24"/>
    <p:sldId id="1391" r:id="rId25"/>
    <p:sldId id="1394" r:id="rId26"/>
    <p:sldId id="1390" r:id="rId27"/>
    <p:sldId id="1396" r:id="rId28"/>
    <p:sldId id="1397" r:id="rId29"/>
    <p:sldId id="1398" r:id="rId30"/>
    <p:sldId id="1399" r:id="rId3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1" autoAdjust="0"/>
    <p:restoredTop sz="94660"/>
  </p:normalViewPr>
  <p:slideViewPr>
    <p:cSldViewPr snapToGrid="0">
      <p:cViewPr varScale="1">
        <p:scale>
          <a:sx n="84" d="100"/>
          <a:sy n="84" d="100"/>
        </p:scale>
        <p:origin x="108" y="378"/>
      </p:cViewPr>
      <p:guideLst/>
    </p:cSldViewPr>
  </p:slideViewPr>
  <p:notesTextViewPr>
    <p:cViewPr>
      <p:scale>
        <a:sx n="3" d="2"/>
        <a:sy n="3" d="2"/>
      </p:scale>
      <p:origin x="0" y="0"/>
    </p:cViewPr>
  </p:notesTextViewPr>
  <p:sorterViewPr>
    <p:cViewPr varScale="1">
      <p:scale>
        <a:sx n="1" d="1"/>
        <a:sy n="1" d="1"/>
      </p:scale>
      <p:origin x="0" y="-83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2026/2/7</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3927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2026/2/7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2026/2/7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kkaneko.jp/ai/pd/index.html"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50157" y="1122363"/>
            <a:ext cx="8243685" cy="2387600"/>
          </a:xfrm>
        </p:spPr>
        <p:txBody>
          <a:bodyPr>
            <a:noAutofit/>
          </a:bodyPr>
          <a:lstStyle/>
          <a:p>
            <a:r>
              <a:rPr lang="en-US" altLang="ja-JP" dirty="0">
                <a:latin typeface="メイリオ" panose="020B0604030504040204" pitchFamily="50" charset="-128"/>
              </a:rPr>
              <a:t>p</a:t>
            </a:r>
            <a:r>
              <a:rPr lang="en-US" altLang="ja-JP" sz="4400" dirty="0">
                <a:latin typeface="メイリオ" panose="020B0604030504040204" pitchFamily="50" charset="-128"/>
              </a:rPr>
              <a:t>d-3. </a:t>
            </a:r>
            <a:r>
              <a:rPr lang="ja-JP" altLang="en-US" dirty="0">
                <a:latin typeface="メイリオ" panose="020B0604030504040204" pitchFamily="50" charset="-128"/>
              </a:rPr>
              <a:t>相関，相関係数，</a:t>
            </a:r>
            <a:r>
              <a:rPr lang="en-US" altLang="ja-JP" dirty="0">
                <a:latin typeface="メイリオ" panose="020B0604030504040204" pitchFamily="50" charset="-128"/>
              </a:rPr>
              <a:t>t </a:t>
            </a:r>
            <a:r>
              <a:rPr lang="ja-JP" altLang="en-US" dirty="0">
                <a:latin typeface="メイリオ" panose="020B0604030504040204" pitchFamily="50" charset="-128"/>
              </a:rPr>
              <a:t>検定</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105" y="59281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メガネをかけた男性&#10;&#10;自動的に生成された説明">
            <a:extLst>
              <a:ext uri="{FF2B5EF4-FFF2-40B4-BE49-F238E27FC236}">
                <a16:creationId xmlns:a16="http://schemas.microsoft.com/office/drawing/2014/main" id="{1C3B59FE-4A47-434A-A600-E43D38ADC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
        <p:nvSpPr>
          <p:cNvPr id="8" name="字幕 7">
            <a:extLst>
              <a:ext uri="{FF2B5EF4-FFF2-40B4-BE49-F238E27FC236}">
                <a16:creationId xmlns:a16="http://schemas.microsoft.com/office/drawing/2014/main" id="{E246CD48-9EDC-44F7-8CDD-2B1DAA1CE26F}"/>
              </a:ext>
            </a:extLst>
          </p:cNvPr>
          <p:cNvSpPr>
            <a:spLocks noGrp="1"/>
          </p:cNvSpPr>
          <p:nvPr>
            <p:ph type="subTitle" idx="1"/>
          </p:nvPr>
        </p:nvSpPr>
        <p:spPr>
          <a:xfrm>
            <a:off x="450157" y="3301658"/>
            <a:ext cx="8266421" cy="1506085"/>
          </a:xfrm>
        </p:spPr>
        <p:txBody>
          <a:bodyPr>
            <a:normAutofit/>
          </a:bodyPr>
          <a:lstStyle/>
          <a:p>
            <a:r>
              <a:rPr lang="ja-JP" altLang="en-US" dirty="0"/>
              <a:t>（</a:t>
            </a:r>
            <a:r>
              <a:rPr lang="en-US" altLang="ja-JP" dirty="0"/>
              <a:t>Python </a:t>
            </a:r>
            <a:r>
              <a:rPr lang="ja-JP" altLang="en-US" dirty="0"/>
              <a:t>によるデータサイエンス演習）</a:t>
            </a:r>
          </a:p>
          <a:p>
            <a:r>
              <a:rPr lang="en-US" altLang="ja-JP" dirty="0"/>
              <a:t>URL: </a:t>
            </a:r>
            <a:r>
              <a:rPr lang="en-US" altLang="ja-JP" dirty="0">
                <a:hlinkClick r:id="rId5"/>
              </a:rPr>
              <a:t>https://www.kkaneko.</a:t>
            </a:r>
            <a:r>
              <a:rPr lang="en-US" altLang="ja-JP">
                <a:hlinkClick r:id="rId5"/>
              </a:rPr>
              <a:t>jp/ai/</a:t>
            </a:r>
            <a:r>
              <a:rPr lang="en-US" altLang="ja-JP" dirty="0">
                <a:hlinkClick r:id="rId5"/>
              </a:rPr>
              <a:t>pd/index</a:t>
            </a:r>
            <a:r>
              <a:rPr lang="en-US" altLang="ja-JP">
                <a:hlinkClick r:id="rId5"/>
              </a:rPr>
              <a:t>.html</a:t>
            </a:r>
            <a:endParaRPr lang="en-US" altLang="ja-JP"/>
          </a:p>
          <a:p>
            <a:endParaRPr lang="en-US" altLang="ja-JP"/>
          </a:p>
          <a:p>
            <a:endParaRPr lang="en-US" altLang="ja-JP" dirty="0"/>
          </a:p>
          <a:p>
            <a:endParaRPr lang="en-US" altLang="ja-JP" dirty="0"/>
          </a:p>
        </p:txBody>
      </p:sp>
    </p:spTree>
    <p:extLst>
      <p:ext uri="{BB962C8B-B14F-4D97-AF65-F5344CB8AC3E}">
        <p14:creationId xmlns:p14="http://schemas.microsoft.com/office/powerpoint/2010/main" val="670952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ABB12-FCC7-DEAE-AB79-6873FE0669A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FFAE340-9C8D-5505-6647-A9EC1689DDFB}"/>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BFEB92CC-86FD-5E1B-0370-B6F5FBE9C810}"/>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19156B0-1963-4130-5836-9930064C1CA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descr="グラフ, 散布図&#10;&#10;AI 生成コンテンツは誤りを含む可能性があります。">
            <a:extLst>
              <a:ext uri="{FF2B5EF4-FFF2-40B4-BE49-F238E27FC236}">
                <a16:creationId xmlns:a16="http://schemas.microsoft.com/office/drawing/2014/main" id="{F46A3169-AD33-BAFC-AE74-EA93A9C7A9E7}"/>
              </a:ext>
            </a:extLst>
          </p:cNvPr>
          <p:cNvPicPr>
            <a:picLocks noChangeAspect="1"/>
          </p:cNvPicPr>
          <p:nvPr/>
        </p:nvPicPr>
        <p:blipFill>
          <a:blip r:embed="rId2"/>
          <a:stretch>
            <a:fillRect/>
          </a:stretch>
        </p:blipFill>
        <p:spPr>
          <a:xfrm>
            <a:off x="0" y="13394"/>
            <a:ext cx="9144000" cy="6831211"/>
          </a:xfrm>
          <a:prstGeom prst="rect">
            <a:avLst/>
          </a:prstGeom>
        </p:spPr>
      </p:pic>
      <p:sp>
        <p:nvSpPr>
          <p:cNvPr id="7" name="テキスト ボックス 6">
            <a:extLst>
              <a:ext uri="{FF2B5EF4-FFF2-40B4-BE49-F238E27FC236}">
                <a16:creationId xmlns:a16="http://schemas.microsoft.com/office/drawing/2014/main" id="{B61640CD-247F-508D-9641-8B24B278BE65}"/>
              </a:ext>
            </a:extLst>
          </p:cNvPr>
          <p:cNvSpPr txBox="1"/>
          <p:nvPr/>
        </p:nvSpPr>
        <p:spPr>
          <a:xfrm>
            <a:off x="178669" y="6671542"/>
            <a:ext cx="2084225" cy="230832"/>
          </a:xfrm>
          <a:prstGeom prst="rect">
            <a:avLst/>
          </a:prstGeom>
          <a:noFill/>
        </p:spPr>
        <p:txBody>
          <a:bodyPr wrap="none" rtlCol="0">
            <a:spAutoFit/>
          </a:bodyPr>
          <a:lstStyle/>
          <a:p>
            <a:r>
              <a:rPr kumimoji="1" lang="ja-JP" altLang="en-US" sz="900" dirty="0"/>
              <a:t>図解は </a:t>
            </a:r>
            <a:r>
              <a:rPr kumimoji="1" lang="en-US" altLang="ja-JP" sz="900" dirty="0"/>
              <a:t>Nano Banana Pro </a:t>
            </a:r>
            <a:r>
              <a:rPr kumimoji="1" lang="ja-JP" altLang="en-US" sz="900" dirty="0"/>
              <a:t>を用いて作成</a:t>
            </a:r>
          </a:p>
        </p:txBody>
      </p:sp>
    </p:spTree>
    <p:extLst>
      <p:ext uri="{BB962C8B-B14F-4D97-AF65-F5344CB8AC3E}">
        <p14:creationId xmlns:p14="http://schemas.microsoft.com/office/powerpoint/2010/main" val="2122435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C976215-5CBD-4435-5BA4-BF60A366006B}"/>
              </a:ext>
            </a:extLst>
          </p:cNvPr>
          <p:cNvSpPr>
            <a:spLocks noGrp="1"/>
          </p:cNvSpPr>
          <p:nvPr>
            <p:ph type="sldNum" sz="quarter" idx="12"/>
          </p:nvPr>
        </p:nvSpPr>
        <p:spPr/>
        <p:txBody>
          <a:bodyPr/>
          <a:lstStyle/>
          <a:p>
            <a:fld id="{E205D82C-95A1-431E-8E38-AA614A14CDCF}" type="slidenum">
              <a:rPr kumimoji="1" lang="ja-JP" altLang="en-US" smtClean="0"/>
              <a:t>11</a:t>
            </a:fld>
            <a:endParaRPr kumimoji="1" lang="ja-JP" altLang="en-US"/>
          </a:p>
        </p:txBody>
      </p:sp>
      <p:pic>
        <p:nvPicPr>
          <p:cNvPr id="4" name="図 3" descr="グラフ, 散布図&#10;&#10;AI 生成コンテンツは誤りを含む可能性があります。">
            <a:extLst>
              <a:ext uri="{FF2B5EF4-FFF2-40B4-BE49-F238E27FC236}">
                <a16:creationId xmlns:a16="http://schemas.microsoft.com/office/drawing/2014/main" id="{80EC6F89-E3FD-1724-D5A4-A32F819ED3E3}"/>
              </a:ext>
            </a:extLst>
          </p:cNvPr>
          <p:cNvPicPr>
            <a:picLocks noChangeAspect="1"/>
          </p:cNvPicPr>
          <p:nvPr/>
        </p:nvPicPr>
        <p:blipFill>
          <a:blip r:embed="rId2"/>
          <a:stretch>
            <a:fillRect/>
          </a:stretch>
        </p:blipFill>
        <p:spPr>
          <a:xfrm>
            <a:off x="0" y="13394"/>
            <a:ext cx="9144000" cy="6831211"/>
          </a:xfrm>
          <a:prstGeom prst="rect">
            <a:avLst/>
          </a:prstGeom>
        </p:spPr>
      </p:pic>
      <p:sp>
        <p:nvSpPr>
          <p:cNvPr id="5" name="テキスト ボックス 4">
            <a:extLst>
              <a:ext uri="{FF2B5EF4-FFF2-40B4-BE49-F238E27FC236}">
                <a16:creationId xmlns:a16="http://schemas.microsoft.com/office/drawing/2014/main" id="{10CA1AC9-E139-3EFE-BA90-7AF4F4D533D8}"/>
              </a:ext>
            </a:extLst>
          </p:cNvPr>
          <p:cNvSpPr txBox="1"/>
          <p:nvPr/>
        </p:nvSpPr>
        <p:spPr>
          <a:xfrm>
            <a:off x="178669" y="6671542"/>
            <a:ext cx="2084225" cy="230832"/>
          </a:xfrm>
          <a:prstGeom prst="rect">
            <a:avLst/>
          </a:prstGeom>
          <a:noFill/>
        </p:spPr>
        <p:txBody>
          <a:bodyPr wrap="none" rtlCol="0">
            <a:spAutoFit/>
          </a:bodyPr>
          <a:lstStyle/>
          <a:p>
            <a:r>
              <a:rPr kumimoji="1" lang="ja-JP" altLang="en-US" sz="900" dirty="0"/>
              <a:t>図解は </a:t>
            </a:r>
            <a:r>
              <a:rPr kumimoji="1" lang="en-US" altLang="ja-JP" sz="900" dirty="0"/>
              <a:t>Nano Banana Pro </a:t>
            </a:r>
            <a:r>
              <a:rPr kumimoji="1" lang="ja-JP" altLang="en-US" sz="900" dirty="0"/>
              <a:t>を用いて作成</a:t>
            </a:r>
          </a:p>
        </p:txBody>
      </p:sp>
    </p:spTree>
    <p:extLst>
      <p:ext uri="{BB962C8B-B14F-4D97-AF65-F5344CB8AC3E}">
        <p14:creationId xmlns:p14="http://schemas.microsoft.com/office/powerpoint/2010/main" val="904780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44377-75C7-6F38-2F6D-BA8CB17D8DE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9ED1F87-A6C2-6E30-3474-C8BD8CA11F58}"/>
              </a:ext>
            </a:extLst>
          </p:cNvPr>
          <p:cNvSpPr>
            <a:spLocks noGrp="1"/>
          </p:cNvSpPr>
          <p:nvPr>
            <p:ph type="title"/>
          </p:nvPr>
        </p:nvSpPr>
        <p:spPr/>
        <p:txBody>
          <a:bodyPr>
            <a:normAutofit fontScale="90000"/>
          </a:bodyPr>
          <a:lstStyle/>
          <a:p>
            <a:r>
              <a:rPr kumimoji="1" lang="ja-JP" altLang="en-US" dirty="0"/>
              <a:t>ここまでのまとめ（相関）</a:t>
            </a:r>
          </a:p>
        </p:txBody>
      </p:sp>
      <p:sp>
        <p:nvSpPr>
          <p:cNvPr id="3" name="コンテンツ プレースホルダー 2">
            <a:extLst>
              <a:ext uri="{FF2B5EF4-FFF2-40B4-BE49-F238E27FC236}">
                <a16:creationId xmlns:a16="http://schemas.microsoft.com/office/drawing/2014/main" id="{6CDC9FCA-CB0F-F20A-B24B-21F8F0781BDE}"/>
              </a:ext>
            </a:extLst>
          </p:cNvPr>
          <p:cNvSpPr>
            <a:spLocks noGrp="1"/>
          </p:cNvSpPr>
          <p:nvPr>
            <p:ph idx="1"/>
          </p:nvPr>
        </p:nvSpPr>
        <p:spPr/>
        <p:txBody>
          <a:bodyPr/>
          <a:lstStyle/>
          <a:p>
            <a:r>
              <a:rPr kumimoji="1" lang="ja-JP" altLang="en-US" dirty="0"/>
              <a:t>相関がある場合、一方が変化すると、もう一方も変化する傾向にある</a:t>
            </a:r>
          </a:p>
          <a:p>
            <a:r>
              <a:rPr kumimoji="1" lang="en-US" altLang="ja-JP" dirty="0"/>
              <a:t>1</a:t>
            </a:r>
            <a:r>
              <a:rPr kumimoji="1" lang="ja-JP" altLang="en-US" dirty="0"/>
              <a:t>に近い値：</a:t>
            </a:r>
            <a:r>
              <a:rPr kumimoji="1" lang="ja-JP" altLang="en-US" b="1" dirty="0"/>
              <a:t>相関あり（正の相関）</a:t>
            </a:r>
          </a:p>
          <a:p>
            <a:r>
              <a:rPr kumimoji="1" lang="en-US" altLang="ja-JP" dirty="0"/>
              <a:t>0</a:t>
            </a:r>
            <a:r>
              <a:rPr kumimoji="1" lang="ja-JP" altLang="en-US" dirty="0"/>
              <a:t>に近い値：</a:t>
            </a:r>
            <a:r>
              <a:rPr kumimoji="1" lang="ja-JP" altLang="en-US" b="1" dirty="0"/>
              <a:t>相関なし</a:t>
            </a:r>
          </a:p>
          <a:p>
            <a:r>
              <a:rPr kumimoji="1" lang="en-US" altLang="ja-JP" dirty="0"/>
              <a:t>-1</a:t>
            </a:r>
            <a:r>
              <a:rPr kumimoji="1" lang="ja-JP" altLang="en-US" dirty="0"/>
              <a:t>に近い値：</a:t>
            </a:r>
            <a:r>
              <a:rPr kumimoji="1" lang="ja-JP" altLang="en-US" b="1" dirty="0"/>
              <a:t>相関あり（負の相関）</a:t>
            </a:r>
          </a:p>
        </p:txBody>
      </p:sp>
      <p:sp>
        <p:nvSpPr>
          <p:cNvPr id="4" name="スライド番号プレースホルダー 3">
            <a:extLst>
              <a:ext uri="{FF2B5EF4-FFF2-40B4-BE49-F238E27FC236}">
                <a16:creationId xmlns:a16="http://schemas.microsoft.com/office/drawing/2014/main" id="{40694B6A-8C98-3BD2-545D-7C33C7112DB7}"/>
              </a:ext>
            </a:extLst>
          </p:cNvPr>
          <p:cNvSpPr>
            <a:spLocks noGrp="1"/>
          </p:cNvSpPr>
          <p:nvPr>
            <p:ph type="sldNum" sz="quarter" idx="12"/>
          </p:nvPr>
        </p:nvSpPr>
        <p:spPr/>
        <p:txBody>
          <a:bodyPr/>
          <a:lstStyle/>
          <a:p>
            <a:fld id="{E205D82C-95A1-431E-8E38-AA614A14CDCF}" type="slidenum">
              <a:rPr kumimoji="1" lang="ja-JP" altLang="en-US" smtClean="0"/>
              <a:t>12</a:t>
            </a:fld>
            <a:endParaRPr kumimoji="1" lang="ja-JP" altLang="en-US"/>
          </a:p>
        </p:txBody>
      </p:sp>
    </p:spTree>
    <p:extLst>
      <p:ext uri="{BB962C8B-B14F-4D97-AF65-F5344CB8AC3E}">
        <p14:creationId xmlns:p14="http://schemas.microsoft.com/office/powerpoint/2010/main" val="3967309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C937D-20C0-496E-BE72-1E023E9B7781}"/>
            </a:ext>
          </a:extLst>
        </p:cNvPr>
        <p:cNvGrpSpPr/>
        <p:nvPr/>
      </p:nvGrpSpPr>
      <p:grpSpPr>
        <a:xfrm>
          <a:off x="0" y="0"/>
          <a:ext cx="0" cy="0"/>
          <a:chOff x="0" y="0"/>
          <a:chExt cx="0" cy="0"/>
        </a:xfrm>
      </p:grpSpPr>
      <p:pic>
        <p:nvPicPr>
          <p:cNvPr id="8" name="コンテンツ プレースホルダー 7" descr="テーブル が含まれている画像&#10;&#10;AI 生成コンテンツは誤りを含む可能性があります。">
            <a:extLst>
              <a:ext uri="{FF2B5EF4-FFF2-40B4-BE49-F238E27FC236}">
                <a16:creationId xmlns:a16="http://schemas.microsoft.com/office/drawing/2014/main" id="{1FDAD6EE-A440-F2C2-98BF-CCD93BD761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31212"/>
          </a:xfrm>
          <a:prstGeom prst="rect">
            <a:avLst/>
          </a:prstGeom>
        </p:spPr>
      </p:pic>
      <p:sp>
        <p:nvSpPr>
          <p:cNvPr id="4" name="スライド番号プレースホルダー 3">
            <a:extLst>
              <a:ext uri="{FF2B5EF4-FFF2-40B4-BE49-F238E27FC236}">
                <a16:creationId xmlns:a16="http://schemas.microsoft.com/office/drawing/2014/main" id="{7CAFA7B1-BEC9-902C-F97F-0E813DD3D1EE}"/>
              </a:ext>
            </a:extLst>
          </p:cNvPr>
          <p:cNvSpPr>
            <a:spLocks noGrp="1"/>
          </p:cNvSpPr>
          <p:nvPr>
            <p:ph type="sldNum" sz="quarter" idx="12"/>
          </p:nvPr>
        </p:nvSpPr>
        <p:spPr/>
        <p:txBody>
          <a:bodyPr/>
          <a:lstStyle/>
          <a:p>
            <a:fld id="{E205D82C-95A1-431E-8E38-AA614A14CDCF}" type="slidenum">
              <a:rPr kumimoji="1" lang="ja-JP" altLang="en-US" smtClean="0"/>
              <a:t>13</a:t>
            </a:fld>
            <a:endParaRPr kumimoji="1" lang="ja-JP" altLang="en-US"/>
          </a:p>
        </p:txBody>
      </p:sp>
      <p:pic>
        <p:nvPicPr>
          <p:cNvPr id="10" name="図 9" descr="グラフィカル ユーザー インターフェイス が含まれている画像&#10;&#10;AI 生成コンテンツは誤りを含む可能性があります。">
            <a:extLst>
              <a:ext uri="{FF2B5EF4-FFF2-40B4-BE49-F238E27FC236}">
                <a16:creationId xmlns:a16="http://schemas.microsoft.com/office/drawing/2014/main" id="{DF1A4FA2-6C57-B21B-3A39-E0ACA35622A3}"/>
              </a:ext>
            </a:extLst>
          </p:cNvPr>
          <p:cNvPicPr>
            <a:picLocks noChangeAspect="1"/>
          </p:cNvPicPr>
          <p:nvPr/>
        </p:nvPicPr>
        <p:blipFill>
          <a:blip r:embed="rId3"/>
          <a:stretch>
            <a:fillRect/>
          </a:stretch>
        </p:blipFill>
        <p:spPr>
          <a:xfrm>
            <a:off x="6219722" y="4894897"/>
            <a:ext cx="2646198" cy="591503"/>
          </a:xfrm>
          <a:prstGeom prst="rect">
            <a:avLst/>
          </a:prstGeom>
        </p:spPr>
      </p:pic>
      <p:sp>
        <p:nvSpPr>
          <p:cNvPr id="11" name="テキスト ボックス 10">
            <a:extLst>
              <a:ext uri="{FF2B5EF4-FFF2-40B4-BE49-F238E27FC236}">
                <a16:creationId xmlns:a16="http://schemas.microsoft.com/office/drawing/2014/main" id="{73F93529-C680-0F54-2CA5-2FF4D7EFA26C}"/>
              </a:ext>
            </a:extLst>
          </p:cNvPr>
          <p:cNvSpPr txBox="1"/>
          <p:nvPr/>
        </p:nvSpPr>
        <p:spPr>
          <a:xfrm>
            <a:off x="178669" y="6671542"/>
            <a:ext cx="2084225" cy="230832"/>
          </a:xfrm>
          <a:prstGeom prst="rect">
            <a:avLst/>
          </a:prstGeom>
          <a:noFill/>
        </p:spPr>
        <p:txBody>
          <a:bodyPr wrap="none" rtlCol="0">
            <a:spAutoFit/>
          </a:bodyPr>
          <a:lstStyle/>
          <a:p>
            <a:r>
              <a:rPr kumimoji="1" lang="ja-JP" altLang="en-US" sz="900" dirty="0"/>
              <a:t>図解は </a:t>
            </a:r>
            <a:r>
              <a:rPr kumimoji="1" lang="en-US" altLang="ja-JP" sz="900" dirty="0"/>
              <a:t>Nano Banana Pro </a:t>
            </a:r>
            <a:r>
              <a:rPr kumimoji="1" lang="ja-JP" altLang="en-US" sz="900" dirty="0"/>
              <a:t>を用いて作成</a:t>
            </a:r>
          </a:p>
        </p:txBody>
      </p:sp>
    </p:spTree>
    <p:extLst>
      <p:ext uri="{BB962C8B-B14F-4D97-AF65-F5344CB8AC3E}">
        <p14:creationId xmlns:p14="http://schemas.microsoft.com/office/powerpoint/2010/main" val="462370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1B6F908-0826-57F0-B006-6771800CDED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4" name="図 3" descr="ロゴ, 会社名&#10;&#10;AI 生成コンテンツは誤りを含む可能性があります。">
            <a:extLst>
              <a:ext uri="{FF2B5EF4-FFF2-40B4-BE49-F238E27FC236}">
                <a16:creationId xmlns:a16="http://schemas.microsoft.com/office/drawing/2014/main" id="{8736786E-1C3A-1648-C9AD-6773B1A860A9}"/>
              </a:ext>
            </a:extLst>
          </p:cNvPr>
          <p:cNvPicPr>
            <a:picLocks noChangeAspect="1"/>
          </p:cNvPicPr>
          <p:nvPr/>
        </p:nvPicPr>
        <p:blipFill>
          <a:blip r:embed="rId2"/>
          <a:stretch>
            <a:fillRect/>
          </a:stretch>
        </p:blipFill>
        <p:spPr>
          <a:xfrm>
            <a:off x="0" y="13394"/>
            <a:ext cx="9144000" cy="6831211"/>
          </a:xfrm>
          <a:prstGeom prst="rect">
            <a:avLst/>
          </a:prstGeom>
        </p:spPr>
      </p:pic>
      <p:sp>
        <p:nvSpPr>
          <p:cNvPr id="5" name="テキスト ボックス 4">
            <a:extLst>
              <a:ext uri="{FF2B5EF4-FFF2-40B4-BE49-F238E27FC236}">
                <a16:creationId xmlns:a16="http://schemas.microsoft.com/office/drawing/2014/main" id="{43D59137-A32F-D557-3E23-6119F6BA1430}"/>
              </a:ext>
            </a:extLst>
          </p:cNvPr>
          <p:cNvSpPr txBox="1"/>
          <p:nvPr/>
        </p:nvSpPr>
        <p:spPr>
          <a:xfrm>
            <a:off x="316198" y="6627168"/>
            <a:ext cx="2084225"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図解は </a:t>
            </a:r>
            <a:r>
              <a:rPr kumimoji="1"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Nano Banana Pro </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を用いて作成</a:t>
            </a:r>
          </a:p>
        </p:txBody>
      </p:sp>
    </p:spTree>
    <p:extLst>
      <p:ext uri="{BB962C8B-B14F-4D97-AF65-F5344CB8AC3E}">
        <p14:creationId xmlns:p14="http://schemas.microsoft.com/office/powerpoint/2010/main" val="3238132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E49196F-6396-1813-55F6-45964B284E3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descr="アプリケーション が含まれている画像&#10;&#10;AI 生成コンテンツは誤りを含む可能性があります。">
            <a:extLst>
              <a:ext uri="{FF2B5EF4-FFF2-40B4-BE49-F238E27FC236}">
                <a16:creationId xmlns:a16="http://schemas.microsoft.com/office/drawing/2014/main" id="{0A87D9DB-D7AC-D784-303E-345738AAB988}"/>
              </a:ext>
            </a:extLst>
          </p:cNvPr>
          <p:cNvPicPr>
            <a:picLocks noChangeAspect="1"/>
          </p:cNvPicPr>
          <p:nvPr/>
        </p:nvPicPr>
        <p:blipFill>
          <a:blip r:embed="rId2"/>
          <a:stretch>
            <a:fillRect/>
          </a:stretch>
        </p:blipFill>
        <p:spPr>
          <a:xfrm>
            <a:off x="0" y="13394"/>
            <a:ext cx="9144000" cy="6831211"/>
          </a:xfrm>
          <a:prstGeom prst="rect">
            <a:avLst/>
          </a:prstGeom>
        </p:spPr>
      </p:pic>
      <p:pic>
        <p:nvPicPr>
          <p:cNvPr id="7" name="図 6">
            <a:extLst>
              <a:ext uri="{FF2B5EF4-FFF2-40B4-BE49-F238E27FC236}">
                <a16:creationId xmlns:a16="http://schemas.microsoft.com/office/drawing/2014/main" id="{9A8989F8-710E-F716-F021-A09DCEF12CA7}"/>
              </a:ext>
            </a:extLst>
          </p:cNvPr>
          <p:cNvPicPr>
            <a:picLocks noChangeAspect="1"/>
          </p:cNvPicPr>
          <p:nvPr/>
        </p:nvPicPr>
        <p:blipFill>
          <a:blip r:embed="rId3"/>
          <a:stretch>
            <a:fillRect/>
          </a:stretch>
        </p:blipFill>
        <p:spPr>
          <a:xfrm>
            <a:off x="201529" y="6595849"/>
            <a:ext cx="2085013" cy="262151"/>
          </a:xfrm>
          <a:prstGeom prst="rect">
            <a:avLst/>
          </a:prstGeom>
        </p:spPr>
      </p:pic>
    </p:spTree>
    <p:extLst>
      <p:ext uri="{BB962C8B-B14F-4D97-AF65-F5344CB8AC3E}">
        <p14:creationId xmlns:p14="http://schemas.microsoft.com/office/powerpoint/2010/main" val="2330483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5B640-4C6C-DED9-9A30-7BCA72EDE2B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F32B82A-CBF2-384F-5333-EB5990F4F325}"/>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1A521F21-D32A-1435-54E3-0E2E6515E0D5}"/>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074617C-FA38-0E18-CB00-762F8A89365B}"/>
              </a:ext>
            </a:extLst>
          </p:cNvPr>
          <p:cNvSpPr>
            <a:spLocks noGrp="1"/>
          </p:cNvSpPr>
          <p:nvPr>
            <p:ph type="sldNum" sz="quarter" idx="12"/>
          </p:nvPr>
        </p:nvSpPr>
        <p:spPr/>
        <p:txBody>
          <a:bodyPr/>
          <a:lstStyle/>
          <a:p>
            <a:fld id="{E205D82C-95A1-431E-8E38-AA614A14CDCF}" type="slidenum">
              <a:rPr kumimoji="1" lang="ja-JP" altLang="en-US" smtClean="0"/>
              <a:t>16</a:t>
            </a:fld>
            <a:endParaRPr kumimoji="1" lang="ja-JP" altLang="en-US"/>
          </a:p>
        </p:txBody>
      </p:sp>
      <p:pic>
        <p:nvPicPr>
          <p:cNvPr id="6" name="図 5" descr="グラフ, 散布図&#10;&#10;AI 生成コンテンツは誤りを含む可能性があります。">
            <a:extLst>
              <a:ext uri="{FF2B5EF4-FFF2-40B4-BE49-F238E27FC236}">
                <a16:creationId xmlns:a16="http://schemas.microsoft.com/office/drawing/2014/main" id="{D10A0FBF-32F9-2591-BAC5-27AC7250BA3F}"/>
              </a:ext>
            </a:extLst>
          </p:cNvPr>
          <p:cNvPicPr>
            <a:picLocks noChangeAspect="1"/>
          </p:cNvPicPr>
          <p:nvPr/>
        </p:nvPicPr>
        <p:blipFill>
          <a:blip r:embed="rId2"/>
          <a:stretch>
            <a:fillRect/>
          </a:stretch>
        </p:blipFill>
        <p:spPr>
          <a:xfrm>
            <a:off x="0" y="13394"/>
            <a:ext cx="9144000" cy="6831211"/>
          </a:xfrm>
          <a:prstGeom prst="rect">
            <a:avLst/>
          </a:prstGeom>
        </p:spPr>
      </p:pic>
      <p:sp>
        <p:nvSpPr>
          <p:cNvPr id="7" name="テキスト ボックス 6">
            <a:extLst>
              <a:ext uri="{FF2B5EF4-FFF2-40B4-BE49-F238E27FC236}">
                <a16:creationId xmlns:a16="http://schemas.microsoft.com/office/drawing/2014/main" id="{F5814EAA-1572-56AF-FA86-2836D15EDBAE}"/>
              </a:ext>
            </a:extLst>
          </p:cNvPr>
          <p:cNvSpPr txBox="1"/>
          <p:nvPr/>
        </p:nvSpPr>
        <p:spPr>
          <a:xfrm>
            <a:off x="178669" y="6671542"/>
            <a:ext cx="2084225" cy="230832"/>
          </a:xfrm>
          <a:prstGeom prst="rect">
            <a:avLst/>
          </a:prstGeom>
          <a:noFill/>
        </p:spPr>
        <p:txBody>
          <a:bodyPr wrap="none" rtlCol="0">
            <a:spAutoFit/>
          </a:bodyPr>
          <a:lstStyle/>
          <a:p>
            <a:r>
              <a:rPr kumimoji="1" lang="ja-JP" altLang="en-US" sz="900" dirty="0"/>
              <a:t>図解は </a:t>
            </a:r>
            <a:r>
              <a:rPr kumimoji="1" lang="en-US" altLang="ja-JP" sz="900" dirty="0"/>
              <a:t>Nano Banana Pro </a:t>
            </a:r>
            <a:r>
              <a:rPr kumimoji="1" lang="ja-JP" altLang="en-US" sz="900" dirty="0"/>
              <a:t>を用いて作成</a:t>
            </a:r>
          </a:p>
        </p:txBody>
      </p:sp>
    </p:spTree>
    <p:extLst>
      <p:ext uri="{BB962C8B-B14F-4D97-AF65-F5344CB8AC3E}">
        <p14:creationId xmlns:p14="http://schemas.microsoft.com/office/powerpoint/2010/main" val="525521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C6853-9D2D-E89B-48FA-EF4C79D7A93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C9CA91E-F618-A3E2-A09C-5284DCFB77B4}"/>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98E84F4D-BBCD-7880-B3C4-80BC9096F652}"/>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7807C06-434F-E173-FF85-95435D15ACA5}"/>
              </a:ext>
            </a:extLst>
          </p:cNvPr>
          <p:cNvSpPr>
            <a:spLocks noGrp="1"/>
          </p:cNvSpPr>
          <p:nvPr>
            <p:ph type="sldNum" sz="quarter" idx="12"/>
          </p:nvPr>
        </p:nvSpPr>
        <p:spPr/>
        <p:txBody>
          <a:bodyPr/>
          <a:lstStyle/>
          <a:p>
            <a:fld id="{E205D82C-95A1-431E-8E38-AA614A14CDCF}" type="slidenum">
              <a:rPr kumimoji="1" lang="ja-JP" altLang="en-US" smtClean="0"/>
              <a:t>17</a:t>
            </a:fld>
            <a:endParaRPr kumimoji="1" lang="ja-JP" altLang="en-US"/>
          </a:p>
        </p:txBody>
      </p:sp>
      <p:pic>
        <p:nvPicPr>
          <p:cNvPr id="8" name="図 7"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B9721FC1-10B7-5783-E6E2-4942E5D79193}"/>
              </a:ext>
            </a:extLst>
          </p:cNvPr>
          <p:cNvPicPr>
            <a:picLocks noChangeAspect="1"/>
          </p:cNvPicPr>
          <p:nvPr/>
        </p:nvPicPr>
        <p:blipFill>
          <a:blip r:embed="rId2"/>
          <a:stretch>
            <a:fillRect/>
          </a:stretch>
        </p:blipFill>
        <p:spPr>
          <a:xfrm>
            <a:off x="0" y="13394"/>
            <a:ext cx="9144000" cy="6831211"/>
          </a:xfrm>
          <a:prstGeom prst="rect">
            <a:avLst/>
          </a:prstGeom>
        </p:spPr>
      </p:pic>
      <p:sp>
        <p:nvSpPr>
          <p:cNvPr id="9" name="テキスト ボックス 8">
            <a:extLst>
              <a:ext uri="{FF2B5EF4-FFF2-40B4-BE49-F238E27FC236}">
                <a16:creationId xmlns:a16="http://schemas.microsoft.com/office/drawing/2014/main" id="{00DE4B5D-52AB-16E4-3805-88E6F5FFAF60}"/>
              </a:ext>
            </a:extLst>
          </p:cNvPr>
          <p:cNvSpPr txBox="1"/>
          <p:nvPr/>
        </p:nvSpPr>
        <p:spPr>
          <a:xfrm>
            <a:off x="178669" y="6671542"/>
            <a:ext cx="2084225" cy="230832"/>
          </a:xfrm>
          <a:prstGeom prst="rect">
            <a:avLst/>
          </a:prstGeom>
          <a:noFill/>
        </p:spPr>
        <p:txBody>
          <a:bodyPr wrap="none" rtlCol="0">
            <a:spAutoFit/>
          </a:bodyPr>
          <a:lstStyle/>
          <a:p>
            <a:r>
              <a:rPr kumimoji="1" lang="ja-JP" altLang="en-US" sz="900" dirty="0"/>
              <a:t>図解は </a:t>
            </a:r>
            <a:r>
              <a:rPr kumimoji="1" lang="en-US" altLang="ja-JP" sz="900" dirty="0"/>
              <a:t>Nano Banana Pro </a:t>
            </a:r>
            <a:r>
              <a:rPr kumimoji="1" lang="ja-JP" altLang="en-US" sz="900" dirty="0"/>
              <a:t>を用いて作成</a:t>
            </a:r>
          </a:p>
        </p:txBody>
      </p:sp>
    </p:spTree>
    <p:extLst>
      <p:ext uri="{BB962C8B-B14F-4D97-AF65-F5344CB8AC3E}">
        <p14:creationId xmlns:p14="http://schemas.microsoft.com/office/powerpoint/2010/main" val="1292208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07940-B0FB-6155-B62A-418561B4AF2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01FD3F1-B7CA-4FC8-AC24-A48C570D68C1}"/>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C13D762E-0DE5-C192-C8C1-B92027DD9C39}"/>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776B718-D57D-8799-12F3-FE56FBD4CABF}"/>
              </a:ext>
            </a:extLst>
          </p:cNvPr>
          <p:cNvSpPr>
            <a:spLocks noGrp="1"/>
          </p:cNvSpPr>
          <p:nvPr>
            <p:ph type="sldNum" sz="quarter" idx="12"/>
          </p:nvPr>
        </p:nvSpPr>
        <p:spPr/>
        <p:txBody>
          <a:bodyPr/>
          <a:lstStyle/>
          <a:p>
            <a:fld id="{E205D82C-95A1-431E-8E38-AA614A14CDCF}" type="slidenum">
              <a:rPr kumimoji="1" lang="ja-JP" altLang="en-US" smtClean="0"/>
              <a:t>18</a:t>
            </a:fld>
            <a:endParaRPr kumimoji="1" lang="ja-JP" altLang="en-US"/>
          </a:p>
        </p:txBody>
      </p:sp>
      <p:pic>
        <p:nvPicPr>
          <p:cNvPr id="6" name="図 5" descr="ダイアグラム&#10;&#10;AI 生成コンテンツは誤りを含む可能性があります。">
            <a:extLst>
              <a:ext uri="{FF2B5EF4-FFF2-40B4-BE49-F238E27FC236}">
                <a16:creationId xmlns:a16="http://schemas.microsoft.com/office/drawing/2014/main" id="{B9539F5F-CD54-10A4-1683-F7A1792D8698}"/>
              </a:ext>
            </a:extLst>
          </p:cNvPr>
          <p:cNvPicPr>
            <a:picLocks noChangeAspect="1"/>
          </p:cNvPicPr>
          <p:nvPr/>
        </p:nvPicPr>
        <p:blipFill>
          <a:blip r:embed="rId2"/>
          <a:stretch>
            <a:fillRect/>
          </a:stretch>
        </p:blipFill>
        <p:spPr>
          <a:xfrm>
            <a:off x="0" y="13394"/>
            <a:ext cx="9144000" cy="6831211"/>
          </a:xfrm>
          <a:prstGeom prst="rect">
            <a:avLst/>
          </a:prstGeom>
        </p:spPr>
      </p:pic>
      <p:sp>
        <p:nvSpPr>
          <p:cNvPr id="7" name="テキスト ボックス 6">
            <a:extLst>
              <a:ext uri="{FF2B5EF4-FFF2-40B4-BE49-F238E27FC236}">
                <a16:creationId xmlns:a16="http://schemas.microsoft.com/office/drawing/2014/main" id="{DE43AF67-E2E8-2ADE-B605-F671E93433B1}"/>
              </a:ext>
            </a:extLst>
          </p:cNvPr>
          <p:cNvSpPr txBox="1"/>
          <p:nvPr/>
        </p:nvSpPr>
        <p:spPr>
          <a:xfrm>
            <a:off x="178669" y="6671542"/>
            <a:ext cx="2084225" cy="230832"/>
          </a:xfrm>
          <a:prstGeom prst="rect">
            <a:avLst/>
          </a:prstGeom>
          <a:noFill/>
        </p:spPr>
        <p:txBody>
          <a:bodyPr wrap="none" rtlCol="0">
            <a:spAutoFit/>
          </a:bodyPr>
          <a:lstStyle/>
          <a:p>
            <a:r>
              <a:rPr kumimoji="1" lang="ja-JP" altLang="en-US" sz="900" dirty="0"/>
              <a:t>図解は </a:t>
            </a:r>
            <a:r>
              <a:rPr kumimoji="1" lang="en-US" altLang="ja-JP" sz="900" dirty="0"/>
              <a:t>Nano Banana Pro </a:t>
            </a:r>
            <a:r>
              <a:rPr kumimoji="1" lang="ja-JP" altLang="en-US" sz="900" dirty="0"/>
              <a:t>を用いて作成</a:t>
            </a:r>
          </a:p>
        </p:txBody>
      </p:sp>
    </p:spTree>
    <p:extLst>
      <p:ext uri="{BB962C8B-B14F-4D97-AF65-F5344CB8AC3E}">
        <p14:creationId xmlns:p14="http://schemas.microsoft.com/office/powerpoint/2010/main" val="1971989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5BA7F-50DF-ABD0-FEF2-452BAF214EC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68F3EDD-777D-F392-D6B3-8C49F388BF5B}"/>
              </a:ext>
            </a:extLst>
          </p:cNvPr>
          <p:cNvSpPr>
            <a:spLocks noGrp="1"/>
          </p:cNvSpPr>
          <p:nvPr>
            <p:ph type="title"/>
          </p:nvPr>
        </p:nvSpPr>
        <p:spPr/>
        <p:txBody>
          <a:bodyPr>
            <a:normAutofit fontScale="90000"/>
          </a:bodyPr>
          <a:lstStyle/>
          <a:p>
            <a:r>
              <a:rPr kumimoji="1" lang="ja-JP" altLang="en-US" dirty="0"/>
              <a:t>十分な数の標本が必要</a:t>
            </a:r>
          </a:p>
        </p:txBody>
      </p:sp>
      <p:sp>
        <p:nvSpPr>
          <p:cNvPr id="3" name="コンテンツ プレースホルダー 2">
            <a:extLst>
              <a:ext uri="{FF2B5EF4-FFF2-40B4-BE49-F238E27FC236}">
                <a16:creationId xmlns:a16="http://schemas.microsoft.com/office/drawing/2014/main" id="{6422D637-9B4F-4137-ED9F-79842DFD1208}"/>
              </a:ext>
            </a:extLst>
          </p:cNvPr>
          <p:cNvSpPr>
            <a:spLocks noGrp="1"/>
          </p:cNvSpPr>
          <p:nvPr>
            <p:ph idx="1"/>
          </p:nvPr>
        </p:nvSpPr>
        <p:spPr/>
        <p:txBody>
          <a:bodyPr/>
          <a:lstStyle/>
          <a:p>
            <a:r>
              <a:rPr kumimoji="1" lang="ja-JP" altLang="en-US" dirty="0"/>
              <a:t>標本の大きさが小さいと、結果の信頼性が下がる</a:t>
            </a:r>
          </a:p>
          <a:p>
            <a:r>
              <a:rPr kumimoji="1" lang="ja-JP" altLang="en-US" dirty="0"/>
              <a:t>十分な数の標本を得ることが重要</a:t>
            </a:r>
          </a:p>
          <a:p>
            <a:r>
              <a:rPr kumimoji="1" lang="ja-JP" altLang="en-US" dirty="0"/>
              <a:t>標本の大きさの決定は簡単に決めることができない</a:t>
            </a:r>
          </a:p>
          <a:p>
            <a:r>
              <a:rPr kumimoji="1" lang="ja-JP" altLang="en-US" dirty="0"/>
              <a:t>母集団の特徴、調査や研究の目的によって、適切な標本サイズが異なる</a:t>
            </a:r>
          </a:p>
        </p:txBody>
      </p:sp>
      <p:sp>
        <p:nvSpPr>
          <p:cNvPr id="4" name="スライド番号プレースホルダー 3">
            <a:extLst>
              <a:ext uri="{FF2B5EF4-FFF2-40B4-BE49-F238E27FC236}">
                <a16:creationId xmlns:a16="http://schemas.microsoft.com/office/drawing/2014/main" id="{806F8142-9538-4133-36A4-FF3CF6AB4EAC}"/>
              </a:ext>
            </a:extLst>
          </p:cNvPr>
          <p:cNvSpPr>
            <a:spLocks noGrp="1"/>
          </p:cNvSpPr>
          <p:nvPr>
            <p:ph type="sldNum" sz="quarter" idx="12"/>
          </p:nvPr>
        </p:nvSpPr>
        <p:spPr/>
        <p:txBody>
          <a:bodyPr/>
          <a:lstStyle/>
          <a:p>
            <a:fld id="{E205D82C-95A1-431E-8E38-AA614A14CDCF}" type="slidenum">
              <a:rPr kumimoji="1" lang="ja-JP" altLang="en-US" smtClean="0"/>
              <a:t>19</a:t>
            </a:fld>
            <a:endParaRPr kumimoji="1" lang="ja-JP" altLang="en-US"/>
          </a:p>
        </p:txBody>
      </p:sp>
    </p:spTree>
    <p:extLst>
      <p:ext uri="{BB962C8B-B14F-4D97-AF65-F5344CB8AC3E}">
        <p14:creationId xmlns:p14="http://schemas.microsoft.com/office/powerpoint/2010/main" val="1265453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D3450C-6DCC-0DF5-BD9E-80F7A881E810}"/>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78AA52E1-283E-0D95-715B-6D65D6F2F15A}"/>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F0B1BD7-E71A-9809-795B-F908B20C3645}"/>
              </a:ext>
            </a:extLst>
          </p:cNvPr>
          <p:cNvSpPr>
            <a:spLocks noGrp="1"/>
          </p:cNvSpPr>
          <p:nvPr>
            <p:ph type="sldNum" sz="quarter" idx="12"/>
          </p:nvPr>
        </p:nvSpPr>
        <p:spPr/>
        <p:txBody>
          <a:bodyPr/>
          <a:lstStyle/>
          <a:p>
            <a:fld id="{E205D82C-95A1-431E-8E38-AA614A14CDCF}" type="slidenum">
              <a:rPr kumimoji="1" lang="ja-JP" altLang="en-US" smtClean="0"/>
              <a:t>2</a:t>
            </a:fld>
            <a:endParaRPr kumimoji="1" lang="ja-JP" altLang="en-US"/>
          </a:p>
        </p:txBody>
      </p:sp>
      <p:pic>
        <p:nvPicPr>
          <p:cNvPr id="8" name="図 7" descr="テキスト&#10;&#10;AI 生成コンテンツは誤りを含む可能性があります。">
            <a:extLst>
              <a:ext uri="{FF2B5EF4-FFF2-40B4-BE49-F238E27FC236}">
                <a16:creationId xmlns:a16="http://schemas.microsoft.com/office/drawing/2014/main" id="{CFA6EB94-2953-7BF1-5D3C-FCF028AA5117}"/>
              </a:ext>
            </a:extLst>
          </p:cNvPr>
          <p:cNvPicPr>
            <a:picLocks noChangeAspect="1"/>
          </p:cNvPicPr>
          <p:nvPr/>
        </p:nvPicPr>
        <p:blipFill>
          <a:blip r:embed="rId2"/>
          <a:stretch>
            <a:fillRect/>
          </a:stretch>
        </p:blipFill>
        <p:spPr>
          <a:xfrm>
            <a:off x="0" y="13394"/>
            <a:ext cx="9144000" cy="6831211"/>
          </a:xfrm>
          <a:prstGeom prst="rect">
            <a:avLst/>
          </a:prstGeom>
        </p:spPr>
      </p:pic>
      <p:sp>
        <p:nvSpPr>
          <p:cNvPr id="9" name="テキスト ボックス 8">
            <a:extLst>
              <a:ext uri="{FF2B5EF4-FFF2-40B4-BE49-F238E27FC236}">
                <a16:creationId xmlns:a16="http://schemas.microsoft.com/office/drawing/2014/main" id="{E3C10570-747B-178A-E522-4D110A2297AA}"/>
              </a:ext>
            </a:extLst>
          </p:cNvPr>
          <p:cNvSpPr txBox="1"/>
          <p:nvPr/>
        </p:nvSpPr>
        <p:spPr>
          <a:xfrm>
            <a:off x="178669" y="6671542"/>
            <a:ext cx="2084225" cy="230832"/>
          </a:xfrm>
          <a:prstGeom prst="rect">
            <a:avLst/>
          </a:prstGeom>
          <a:noFill/>
        </p:spPr>
        <p:txBody>
          <a:bodyPr wrap="none" rtlCol="0">
            <a:spAutoFit/>
          </a:bodyPr>
          <a:lstStyle/>
          <a:p>
            <a:r>
              <a:rPr kumimoji="1" lang="ja-JP" altLang="en-US" sz="900" dirty="0"/>
              <a:t>図解は </a:t>
            </a:r>
            <a:r>
              <a:rPr kumimoji="1" lang="en-US" altLang="ja-JP" sz="900" dirty="0"/>
              <a:t>Nano Banana Pro </a:t>
            </a:r>
            <a:r>
              <a:rPr kumimoji="1" lang="ja-JP" altLang="en-US" sz="900" dirty="0"/>
              <a:t>を用いて作成</a:t>
            </a:r>
          </a:p>
        </p:txBody>
      </p:sp>
    </p:spTree>
    <p:extLst>
      <p:ext uri="{BB962C8B-B14F-4D97-AF65-F5344CB8AC3E}">
        <p14:creationId xmlns:p14="http://schemas.microsoft.com/office/powerpoint/2010/main" val="1162338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DC5CC-5E3C-901B-1A8E-657D0FD6278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5E76B8E-B22F-86FA-FECF-2343B1417901}"/>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0ED7C80D-1801-B612-144C-62DDE2A93E84}"/>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3A442E9-EC8A-39A3-538F-7BB5C0555C33}"/>
              </a:ext>
            </a:extLst>
          </p:cNvPr>
          <p:cNvSpPr>
            <a:spLocks noGrp="1"/>
          </p:cNvSpPr>
          <p:nvPr>
            <p:ph type="sldNum" sz="quarter" idx="12"/>
          </p:nvPr>
        </p:nvSpPr>
        <p:spPr/>
        <p:txBody>
          <a:bodyPr/>
          <a:lstStyle/>
          <a:p>
            <a:fld id="{E205D82C-95A1-431E-8E38-AA614A14CDCF}" type="slidenum">
              <a:rPr kumimoji="1" lang="ja-JP" altLang="en-US" smtClean="0"/>
              <a:t>20</a:t>
            </a:fld>
            <a:endParaRPr kumimoji="1" lang="ja-JP" altLang="en-US"/>
          </a:p>
        </p:txBody>
      </p:sp>
      <p:pic>
        <p:nvPicPr>
          <p:cNvPr id="6" name="図 5" descr="ダイアグラム&#10;&#10;AI 生成コンテンツは誤りを含む可能性があります。">
            <a:extLst>
              <a:ext uri="{FF2B5EF4-FFF2-40B4-BE49-F238E27FC236}">
                <a16:creationId xmlns:a16="http://schemas.microsoft.com/office/drawing/2014/main" id="{494F787A-ACAE-D540-BAAC-F5DE49DD23B2}"/>
              </a:ext>
            </a:extLst>
          </p:cNvPr>
          <p:cNvPicPr>
            <a:picLocks noChangeAspect="1"/>
          </p:cNvPicPr>
          <p:nvPr/>
        </p:nvPicPr>
        <p:blipFill>
          <a:blip r:embed="rId2"/>
          <a:stretch>
            <a:fillRect/>
          </a:stretch>
        </p:blipFill>
        <p:spPr>
          <a:xfrm>
            <a:off x="0" y="13394"/>
            <a:ext cx="9144000" cy="6831211"/>
          </a:xfrm>
          <a:prstGeom prst="rect">
            <a:avLst/>
          </a:prstGeom>
        </p:spPr>
      </p:pic>
      <p:sp>
        <p:nvSpPr>
          <p:cNvPr id="7" name="テキスト ボックス 6">
            <a:extLst>
              <a:ext uri="{FF2B5EF4-FFF2-40B4-BE49-F238E27FC236}">
                <a16:creationId xmlns:a16="http://schemas.microsoft.com/office/drawing/2014/main" id="{96666D7C-4E1C-8960-5146-62F594001A98}"/>
              </a:ext>
            </a:extLst>
          </p:cNvPr>
          <p:cNvSpPr txBox="1"/>
          <p:nvPr/>
        </p:nvSpPr>
        <p:spPr>
          <a:xfrm>
            <a:off x="178669" y="6671542"/>
            <a:ext cx="2084225" cy="230832"/>
          </a:xfrm>
          <a:prstGeom prst="rect">
            <a:avLst/>
          </a:prstGeom>
          <a:noFill/>
        </p:spPr>
        <p:txBody>
          <a:bodyPr wrap="none" rtlCol="0">
            <a:spAutoFit/>
          </a:bodyPr>
          <a:lstStyle/>
          <a:p>
            <a:r>
              <a:rPr kumimoji="1" lang="ja-JP" altLang="en-US" sz="900" dirty="0"/>
              <a:t>図解は </a:t>
            </a:r>
            <a:r>
              <a:rPr kumimoji="1" lang="en-US" altLang="ja-JP" sz="900" dirty="0"/>
              <a:t>Nano Banana Pro </a:t>
            </a:r>
            <a:r>
              <a:rPr kumimoji="1" lang="ja-JP" altLang="en-US" sz="900" dirty="0"/>
              <a:t>を用いて作成</a:t>
            </a:r>
          </a:p>
        </p:txBody>
      </p:sp>
    </p:spTree>
    <p:extLst>
      <p:ext uri="{BB962C8B-B14F-4D97-AF65-F5344CB8AC3E}">
        <p14:creationId xmlns:p14="http://schemas.microsoft.com/office/powerpoint/2010/main" val="330269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73E695-ABF8-4A8C-9011-B2A9717E07F8}"/>
              </a:ext>
            </a:extLst>
          </p:cNvPr>
          <p:cNvSpPr>
            <a:spLocks noGrp="1"/>
          </p:cNvSpPr>
          <p:nvPr>
            <p:ph type="title"/>
          </p:nvPr>
        </p:nvSpPr>
        <p:spPr/>
        <p:txBody>
          <a:bodyPr>
            <a:normAutofit fontScale="90000"/>
          </a:bodyPr>
          <a:lstStyle/>
          <a:p>
            <a:r>
              <a:rPr kumimoji="1" lang="ja-JP" altLang="en-US" dirty="0"/>
              <a:t>母集団と標本のまとめ</a:t>
            </a:r>
          </a:p>
        </p:txBody>
      </p:sp>
      <p:sp>
        <p:nvSpPr>
          <p:cNvPr id="3" name="コンテンツ プレースホルダー 2">
            <a:extLst>
              <a:ext uri="{FF2B5EF4-FFF2-40B4-BE49-F238E27FC236}">
                <a16:creationId xmlns:a16="http://schemas.microsoft.com/office/drawing/2014/main" id="{23DC868E-5FB8-1A71-D0FB-ED71AFC8002F}"/>
              </a:ext>
            </a:extLst>
          </p:cNvPr>
          <p:cNvSpPr>
            <a:spLocks noGrp="1"/>
          </p:cNvSpPr>
          <p:nvPr>
            <p:ph idx="1"/>
          </p:nvPr>
        </p:nvSpPr>
        <p:spPr/>
        <p:txBody>
          <a:bodyPr/>
          <a:lstStyle/>
          <a:p>
            <a:r>
              <a:rPr kumimoji="1" lang="ja-JP" altLang="en-US" dirty="0"/>
              <a:t>母集団：調査や研究の対象となる全体の集団</a:t>
            </a:r>
          </a:p>
          <a:p>
            <a:r>
              <a:rPr kumimoji="1" lang="ja-JP" altLang="en-US" dirty="0"/>
              <a:t>サンプリング：母集団全体を調べることが困難な場合、母集団から一部を選ぶ。母集団の特徴や性質を推測することが可能となる。</a:t>
            </a:r>
          </a:p>
          <a:p>
            <a:r>
              <a:rPr kumimoji="1" lang="ja-JP" altLang="en-US" dirty="0"/>
              <a:t>標本：母集団からサンプリングで選ばれた母集団の一部。標本から得られたデータを分析し、母集団全体の性質や傾向を推測可能。</a:t>
            </a:r>
          </a:p>
          <a:p>
            <a:pPr marL="0" indent="0">
              <a:buNone/>
            </a:pPr>
            <a:endParaRPr kumimoji="1" lang="en-US" altLang="ja-JP" dirty="0"/>
          </a:p>
          <a:p>
            <a:pPr marL="0" indent="0">
              <a:buNone/>
            </a:pPr>
            <a:r>
              <a:rPr kumimoji="1" lang="ja-JP" altLang="en-US" dirty="0"/>
              <a:t>注意点：十分な標本サイズの確保が必要。ランダムに選択するなどの考慮が重要。</a:t>
            </a:r>
          </a:p>
        </p:txBody>
      </p:sp>
      <p:sp>
        <p:nvSpPr>
          <p:cNvPr id="4" name="スライド番号プレースホルダー 3">
            <a:extLst>
              <a:ext uri="{FF2B5EF4-FFF2-40B4-BE49-F238E27FC236}">
                <a16:creationId xmlns:a16="http://schemas.microsoft.com/office/drawing/2014/main" id="{0F876C66-66DF-6D80-F31F-93F256936A75}"/>
              </a:ext>
            </a:extLst>
          </p:cNvPr>
          <p:cNvSpPr>
            <a:spLocks noGrp="1"/>
          </p:cNvSpPr>
          <p:nvPr>
            <p:ph type="sldNum" sz="quarter" idx="12"/>
          </p:nvPr>
        </p:nvSpPr>
        <p:spPr/>
        <p:txBody>
          <a:bodyPr/>
          <a:lstStyle/>
          <a:p>
            <a:fld id="{E205D82C-95A1-431E-8E38-AA614A14CDCF}" type="slidenum">
              <a:rPr kumimoji="1" lang="ja-JP" altLang="en-US" smtClean="0"/>
              <a:t>21</a:t>
            </a:fld>
            <a:endParaRPr kumimoji="1" lang="ja-JP" altLang="en-US"/>
          </a:p>
        </p:txBody>
      </p:sp>
    </p:spTree>
    <p:extLst>
      <p:ext uri="{BB962C8B-B14F-4D97-AF65-F5344CB8AC3E}">
        <p14:creationId xmlns:p14="http://schemas.microsoft.com/office/powerpoint/2010/main" val="2335617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C7B78-004B-5DE6-821E-F00557E269D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E29E409-03F6-629F-FDFD-C06194BA16CC}"/>
              </a:ext>
            </a:extLst>
          </p:cNvPr>
          <p:cNvSpPr>
            <a:spLocks noGrp="1"/>
          </p:cNvSpPr>
          <p:nvPr>
            <p:ph type="title"/>
          </p:nvPr>
        </p:nvSpPr>
        <p:spPr/>
        <p:txBody>
          <a:bodyPr>
            <a:normAutofit fontScale="90000"/>
          </a:bodyPr>
          <a:lstStyle/>
          <a:p>
            <a:r>
              <a:rPr kumimoji="1" lang="en-US" altLang="ja-JP" dirty="0"/>
              <a:t>t</a:t>
            </a:r>
            <a:r>
              <a:rPr kumimoji="1" lang="ja-JP" altLang="en-US" dirty="0"/>
              <a:t>検定とは</a:t>
            </a:r>
          </a:p>
        </p:txBody>
      </p:sp>
      <p:sp>
        <p:nvSpPr>
          <p:cNvPr id="3" name="コンテンツ プレースホルダー 2">
            <a:extLst>
              <a:ext uri="{FF2B5EF4-FFF2-40B4-BE49-F238E27FC236}">
                <a16:creationId xmlns:a16="http://schemas.microsoft.com/office/drawing/2014/main" id="{945EEAA7-BEC1-9D61-F5FB-D7E8F46350B1}"/>
              </a:ext>
            </a:extLst>
          </p:cNvPr>
          <p:cNvSpPr>
            <a:spLocks noGrp="1"/>
          </p:cNvSpPr>
          <p:nvPr>
            <p:ph idx="1"/>
          </p:nvPr>
        </p:nvSpPr>
        <p:spPr/>
        <p:txBody>
          <a:bodyPr/>
          <a:lstStyle/>
          <a:p>
            <a:pPr marL="0" indent="0">
              <a:buNone/>
            </a:pPr>
            <a:r>
              <a:rPr kumimoji="1" lang="en-US" altLang="ja-JP" dirty="0"/>
              <a:t>t</a:t>
            </a:r>
            <a:r>
              <a:rPr kumimoji="1" lang="ja-JP" altLang="en-US" dirty="0"/>
              <a:t>検定は、</a:t>
            </a:r>
            <a:r>
              <a:rPr kumimoji="1" lang="en-US" altLang="ja-JP" dirty="0"/>
              <a:t>2</a:t>
            </a:r>
            <a:r>
              <a:rPr kumimoji="1" lang="ja-JP" altLang="en-US" dirty="0"/>
              <a:t>つの標本の平均値が統計的に有意に異なるかどうかを判断するための統計手法である。</a:t>
            </a:r>
          </a:p>
          <a:p>
            <a:endParaRPr kumimoji="1" lang="ja-JP" altLang="en-US" dirty="0"/>
          </a:p>
          <a:p>
            <a:pPr marL="0" indent="0">
              <a:buNone/>
            </a:pPr>
            <a:r>
              <a:rPr kumimoji="1" lang="ja-JP" altLang="en-US" dirty="0"/>
              <a:t>注意点</a:t>
            </a:r>
          </a:p>
          <a:p>
            <a:r>
              <a:rPr kumimoji="1" lang="ja-JP" altLang="en-US" dirty="0"/>
              <a:t>標本が正規分布に従っていること</a:t>
            </a:r>
          </a:p>
          <a:p>
            <a:r>
              <a:rPr kumimoji="1" lang="ja-JP" altLang="en-US" dirty="0"/>
              <a:t>外れ値が存在する場合は、取り除いたり、適切に修正すること</a:t>
            </a:r>
          </a:p>
          <a:p>
            <a:r>
              <a:rPr kumimoji="1" lang="ja-JP" altLang="en-US" dirty="0"/>
              <a:t>十分な標本サイズを確保すること（小さな標本サイズでは結果の信頼性が下がる可能性がある）</a:t>
            </a:r>
          </a:p>
        </p:txBody>
      </p:sp>
      <p:sp>
        <p:nvSpPr>
          <p:cNvPr id="4" name="スライド番号プレースホルダー 3">
            <a:extLst>
              <a:ext uri="{FF2B5EF4-FFF2-40B4-BE49-F238E27FC236}">
                <a16:creationId xmlns:a16="http://schemas.microsoft.com/office/drawing/2014/main" id="{D66B3320-B02E-958D-90D6-FB31E88F86F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554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47E91-4A83-144D-9B7B-6B2064676B7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ED52A3C-018D-C257-453D-D641544ED9D5}"/>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77A20463-54A6-6DED-AE99-CEDFE122941A}"/>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8FB8147-4B8F-C932-3902-51F21B0E93F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10" name="図 9" descr="ダイアグラム&#10;&#10;AI 生成コンテンツは誤りを含む可能性があります。">
            <a:extLst>
              <a:ext uri="{FF2B5EF4-FFF2-40B4-BE49-F238E27FC236}">
                <a16:creationId xmlns:a16="http://schemas.microsoft.com/office/drawing/2014/main" id="{D48DF009-1457-1D65-68C9-6C482261687A}"/>
              </a:ext>
            </a:extLst>
          </p:cNvPr>
          <p:cNvPicPr>
            <a:picLocks noChangeAspect="1"/>
          </p:cNvPicPr>
          <p:nvPr/>
        </p:nvPicPr>
        <p:blipFill>
          <a:blip r:embed="rId2"/>
          <a:stretch>
            <a:fillRect/>
          </a:stretch>
        </p:blipFill>
        <p:spPr>
          <a:xfrm>
            <a:off x="0" y="13394"/>
            <a:ext cx="9144000" cy="6831211"/>
          </a:xfrm>
          <a:prstGeom prst="rect">
            <a:avLst/>
          </a:prstGeom>
        </p:spPr>
      </p:pic>
      <p:sp>
        <p:nvSpPr>
          <p:cNvPr id="11" name="テキスト ボックス 10">
            <a:extLst>
              <a:ext uri="{FF2B5EF4-FFF2-40B4-BE49-F238E27FC236}">
                <a16:creationId xmlns:a16="http://schemas.microsoft.com/office/drawing/2014/main" id="{80DF7516-7BEB-FCBE-8475-82B436EB4A53}"/>
              </a:ext>
            </a:extLst>
          </p:cNvPr>
          <p:cNvSpPr txBox="1"/>
          <p:nvPr/>
        </p:nvSpPr>
        <p:spPr>
          <a:xfrm>
            <a:off x="178669" y="6671542"/>
            <a:ext cx="2084225" cy="230832"/>
          </a:xfrm>
          <a:prstGeom prst="rect">
            <a:avLst/>
          </a:prstGeom>
          <a:noFill/>
        </p:spPr>
        <p:txBody>
          <a:bodyPr wrap="none" rtlCol="0">
            <a:spAutoFit/>
          </a:bodyPr>
          <a:lstStyle/>
          <a:p>
            <a:r>
              <a:rPr kumimoji="1" lang="ja-JP" altLang="en-US" sz="900" dirty="0"/>
              <a:t>図解は </a:t>
            </a:r>
            <a:r>
              <a:rPr kumimoji="1" lang="en-US" altLang="ja-JP" sz="900" dirty="0"/>
              <a:t>Nano Banana Pro </a:t>
            </a:r>
            <a:r>
              <a:rPr kumimoji="1" lang="ja-JP" altLang="en-US" sz="900" dirty="0"/>
              <a:t>を用いて作成</a:t>
            </a:r>
          </a:p>
        </p:txBody>
      </p:sp>
    </p:spTree>
    <p:extLst>
      <p:ext uri="{BB962C8B-B14F-4D97-AF65-F5344CB8AC3E}">
        <p14:creationId xmlns:p14="http://schemas.microsoft.com/office/powerpoint/2010/main" val="383426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B0B99-0299-4939-6B9A-9400DF26D81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D0CE367-7549-B2D7-AE66-F5DFA76DCDA4}"/>
              </a:ext>
            </a:extLst>
          </p:cNvPr>
          <p:cNvSpPr>
            <a:spLocks noGrp="1"/>
          </p:cNvSpPr>
          <p:nvPr>
            <p:ph type="title"/>
          </p:nvPr>
        </p:nvSpPr>
        <p:spPr/>
        <p:txBody>
          <a:bodyPr>
            <a:normAutofit fontScale="90000"/>
          </a:bodyPr>
          <a:lstStyle/>
          <a:p>
            <a:endParaRPr kumimoji="1" lang="ja-JP" altLang="en-US"/>
          </a:p>
        </p:txBody>
      </p:sp>
      <p:pic>
        <p:nvPicPr>
          <p:cNvPr id="6" name="コンテンツ プレースホルダー 5" descr="ダイアグラム&#10;&#10;AI 生成コンテンツは誤りを含む可能性があります。">
            <a:extLst>
              <a:ext uri="{FF2B5EF4-FFF2-40B4-BE49-F238E27FC236}">
                <a16:creationId xmlns:a16="http://schemas.microsoft.com/office/drawing/2014/main" id="{FCABFBE3-AF94-8BB3-2AF7-5F54B5409C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1549"/>
            <a:ext cx="9110856" cy="6806451"/>
          </a:xfrm>
          <a:prstGeom prst="rect">
            <a:avLst/>
          </a:prstGeom>
        </p:spPr>
      </p:pic>
      <p:sp>
        <p:nvSpPr>
          <p:cNvPr id="4" name="スライド番号プレースホルダー 3">
            <a:extLst>
              <a:ext uri="{FF2B5EF4-FFF2-40B4-BE49-F238E27FC236}">
                <a16:creationId xmlns:a16="http://schemas.microsoft.com/office/drawing/2014/main" id="{33AA74B7-01ED-2DED-590B-C7DE3522AF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B93F5B65-2B0C-B734-9079-C9284F4A17FF}"/>
              </a:ext>
            </a:extLst>
          </p:cNvPr>
          <p:cNvSpPr txBox="1"/>
          <p:nvPr/>
        </p:nvSpPr>
        <p:spPr>
          <a:xfrm>
            <a:off x="178669" y="6671542"/>
            <a:ext cx="2084225" cy="230832"/>
          </a:xfrm>
          <a:prstGeom prst="rect">
            <a:avLst/>
          </a:prstGeom>
          <a:noFill/>
        </p:spPr>
        <p:txBody>
          <a:bodyPr wrap="none" rtlCol="0">
            <a:spAutoFit/>
          </a:bodyPr>
          <a:lstStyle/>
          <a:p>
            <a:r>
              <a:rPr kumimoji="1" lang="ja-JP" altLang="en-US" sz="900" dirty="0"/>
              <a:t>図解は </a:t>
            </a:r>
            <a:r>
              <a:rPr kumimoji="1" lang="en-US" altLang="ja-JP" sz="900" dirty="0"/>
              <a:t>Nano Banana Pro </a:t>
            </a:r>
            <a:r>
              <a:rPr kumimoji="1" lang="ja-JP" altLang="en-US" sz="900" dirty="0"/>
              <a:t>を用いて作成</a:t>
            </a:r>
          </a:p>
        </p:txBody>
      </p:sp>
    </p:spTree>
    <p:extLst>
      <p:ext uri="{BB962C8B-B14F-4D97-AF65-F5344CB8AC3E}">
        <p14:creationId xmlns:p14="http://schemas.microsoft.com/office/powerpoint/2010/main" val="2703544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DA96298-C66B-633B-6C59-716727630240}"/>
              </a:ext>
            </a:extLst>
          </p:cNvPr>
          <p:cNvSpPr>
            <a:spLocks noGrp="1"/>
          </p:cNvSpPr>
          <p:nvPr>
            <p:ph type="sldNum" sz="quarter" idx="12"/>
          </p:nvPr>
        </p:nvSpPr>
        <p:spPr/>
        <p:txBody>
          <a:bodyPr/>
          <a:lstStyle/>
          <a:p>
            <a:fld id="{E205D82C-95A1-431E-8E38-AA614A14CDCF}" type="slidenum">
              <a:rPr kumimoji="1" lang="ja-JP" altLang="en-US" smtClean="0"/>
              <a:t>25</a:t>
            </a:fld>
            <a:endParaRPr kumimoji="1" lang="ja-JP" altLang="en-US"/>
          </a:p>
        </p:txBody>
      </p:sp>
      <p:pic>
        <p:nvPicPr>
          <p:cNvPr id="4" name="図 3" descr="ダイアグラム, タイムライン&#10;&#10;AI 生成コンテンツは誤りを含む可能性があります。">
            <a:extLst>
              <a:ext uri="{FF2B5EF4-FFF2-40B4-BE49-F238E27FC236}">
                <a16:creationId xmlns:a16="http://schemas.microsoft.com/office/drawing/2014/main" id="{1EEB4226-A1F1-33F8-0146-C18164E87FA1}"/>
              </a:ext>
            </a:extLst>
          </p:cNvPr>
          <p:cNvPicPr>
            <a:picLocks noChangeAspect="1"/>
          </p:cNvPicPr>
          <p:nvPr/>
        </p:nvPicPr>
        <p:blipFill>
          <a:blip r:embed="rId2"/>
          <a:stretch>
            <a:fillRect/>
          </a:stretch>
        </p:blipFill>
        <p:spPr>
          <a:xfrm>
            <a:off x="0" y="13394"/>
            <a:ext cx="9144000" cy="6831211"/>
          </a:xfrm>
          <a:prstGeom prst="rect">
            <a:avLst/>
          </a:prstGeom>
        </p:spPr>
      </p:pic>
      <p:sp>
        <p:nvSpPr>
          <p:cNvPr id="5" name="テキスト ボックス 4">
            <a:extLst>
              <a:ext uri="{FF2B5EF4-FFF2-40B4-BE49-F238E27FC236}">
                <a16:creationId xmlns:a16="http://schemas.microsoft.com/office/drawing/2014/main" id="{F58DB7BD-77D3-3B72-2FD7-15F3D36B03A1}"/>
              </a:ext>
            </a:extLst>
          </p:cNvPr>
          <p:cNvSpPr txBox="1"/>
          <p:nvPr/>
        </p:nvSpPr>
        <p:spPr>
          <a:xfrm>
            <a:off x="178669" y="6671542"/>
            <a:ext cx="2084225" cy="230832"/>
          </a:xfrm>
          <a:prstGeom prst="rect">
            <a:avLst/>
          </a:prstGeom>
          <a:noFill/>
        </p:spPr>
        <p:txBody>
          <a:bodyPr wrap="none" rtlCol="0">
            <a:spAutoFit/>
          </a:bodyPr>
          <a:lstStyle/>
          <a:p>
            <a:r>
              <a:rPr kumimoji="1" lang="ja-JP" altLang="en-US" sz="900" dirty="0"/>
              <a:t>図解は </a:t>
            </a:r>
            <a:r>
              <a:rPr kumimoji="1" lang="en-US" altLang="ja-JP" sz="900" dirty="0"/>
              <a:t>Nano Banana Pro </a:t>
            </a:r>
            <a:r>
              <a:rPr kumimoji="1" lang="ja-JP" altLang="en-US" sz="900" dirty="0"/>
              <a:t>を用いて作成</a:t>
            </a:r>
          </a:p>
        </p:txBody>
      </p:sp>
    </p:spTree>
    <p:extLst>
      <p:ext uri="{BB962C8B-B14F-4D97-AF65-F5344CB8AC3E}">
        <p14:creationId xmlns:p14="http://schemas.microsoft.com/office/powerpoint/2010/main" val="2146609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FB5AA3-7DE3-5CF2-F5B4-046C62A79256}"/>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4FABE1F5-3052-C9C4-2FB5-4680EC2F3258}"/>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569C013-E5D4-8DFC-CA8E-A515A75CACF6}"/>
              </a:ext>
            </a:extLst>
          </p:cNvPr>
          <p:cNvSpPr>
            <a:spLocks noGrp="1"/>
          </p:cNvSpPr>
          <p:nvPr>
            <p:ph type="sldNum" sz="quarter" idx="12"/>
          </p:nvPr>
        </p:nvSpPr>
        <p:spPr/>
        <p:txBody>
          <a:bodyPr/>
          <a:lstStyle/>
          <a:p>
            <a:fld id="{E205D82C-95A1-431E-8E38-AA614A14CDCF}" type="slidenum">
              <a:rPr kumimoji="1" lang="ja-JP" altLang="en-US" smtClean="0"/>
              <a:t>26</a:t>
            </a:fld>
            <a:endParaRPr kumimoji="1" lang="ja-JP" altLang="en-US"/>
          </a:p>
        </p:txBody>
      </p:sp>
      <p:pic>
        <p:nvPicPr>
          <p:cNvPr id="6" name="図 5" descr="グラフィカル ユーザー インターフェイス, テキスト, アプリケーション, チャットまたはテキスト メッセージ&#10;&#10;AI 生成コンテンツは誤りを含む可能性があります。">
            <a:extLst>
              <a:ext uri="{FF2B5EF4-FFF2-40B4-BE49-F238E27FC236}">
                <a16:creationId xmlns:a16="http://schemas.microsoft.com/office/drawing/2014/main" id="{C3461394-740F-F7A8-27E7-6F97ACF06852}"/>
              </a:ext>
            </a:extLst>
          </p:cNvPr>
          <p:cNvPicPr>
            <a:picLocks noChangeAspect="1"/>
          </p:cNvPicPr>
          <p:nvPr/>
        </p:nvPicPr>
        <p:blipFill>
          <a:blip r:embed="rId2"/>
          <a:stretch>
            <a:fillRect/>
          </a:stretch>
        </p:blipFill>
        <p:spPr>
          <a:xfrm>
            <a:off x="0" y="13394"/>
            <a:ext cx="9144000" cy="6831211"/>
          </a:xfrm>
          <a:prstGeom prst="rect">
            <a:avLst/>
          </a:prstGeom>
        </p:spPr>
      </p:pic>
      <p:sp>
        <p:nvSpPr>
          <p:cNvPr id="7" name="テキスト ボックス 6">
            <a:extLst>
              <a:ext uri="{FF2B5EF4-FFF2-40B4-BE49-F238E27FC236}">
                <a16:creationId xmlns:a16="http://schemas.microsoft.com/office/drawing/2014/main" id="{D070DE92-9F3F-CB7C-29D3-46C22ACC53A4}"/>
              </a:ext>
            </a:extLst>
          </p:cNvPr>
          <p:cNvSpPr txBox="1"/>
          <p:nvPr/>
        </p:nvSpPr>
        <p:spPr>
          <a:xfrm>
            <a:off x="178669" y="6671542"/>
            <a:ext cx="2084225" cy="230832"/>
          </a:xfrm>
          <a:prstGeom prst="rect">
            <a:avLst/>
          </a:prstGeom>
          <a:noFill/>
        </p:spPr>
        <p:txBody>
          <a:bodyPr wrap="none" rtlCol="0">
            <a:spAutoFit/>
          </a:bodyPr>
          <a:lstStyle/>
          <a:p>
            <a:r>
              <a:rPr kumimoji="1" lang="ja-JP" altLang="en-US" sz="900" dirty="0"/>
              <a:t>図解は </a:t>
            </a:r>
            <a:r>
              <a:rPr kumimoji="1" lang="en-US" altLang="ja-JP" sz="900" dirty="0"/>
              <a:t>Nano Banana Pro </a:t>
            </a:r>
            <a:r>
              <a:rPr kumimoji="1" lang="ja-JP" altLang="en-US" sz="900" dirty="0"/>
              <a:t>を用いて作成</a:t>
            </a:r>
          </a:p>
        </p:txBody>
      </p:sp>
    </p:spTree>
    <p:extLst>
      <p:ext uri="{BB962C8B-B14F-4D97-AF65-F5344CB8AC3E}">
        <p14:creationId xmlns:p14="http://schemas.microsoft.com/office/powerpoint/2010/main" val="2586700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BC365-FEA9-B488-375B-86FFC4FBEC7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4846621-F001-B32B-E36F-C310D87A1533}"/>
              </a:ext>
            </a:extLst>
          </p:cNvPr>
          <p:cNvSpPr>
            <a:spLocks noGrp="1"/>
          </p:cNvSpPr>
          <p:nvPr>
            <p:ph type="title"/>
          </p:nvPr>
        </p:nvSpPr>
        <p:spPr/>
        <p:txBody>
          <a:bodyPr>
            <a:normAutofit fontScale="90000"/>
          </a:bodyPr>
          <a:lstStyle/>
          <a:p>
            <a:r>
              <a:rPr lang="en-US" altLang="ja-JP" dirty="0"/>
              <a:t>t</a:t>
            </a:r>
            <a:r>
              <a:rPr lang="ja-JP" altLang="en-US" dirty="0"/>
              <a:t>検定のまとめ</a:t>
            </a:r>
            <a:endParaRPr kumimoji="1" lang="ja-JP" altLang="en-US" dirty="0"/>
          </a:p>
        </p:txBody>
      </p:sp>
      <p:sp>
        <p:nvSpPr>
          <p:cNvPr id="3" name="コンテンツ プレースホルダー 2">
            <a:extLst>
              <a:ext uri="{FF2B5EF4-FFF2-40B4-BE49-F238E27FC236}">
                <a16:creationId xmlns:a16="http://schemas.microsoft.com/office/drawing/2014/main" id="{1D0A37A5-BE77-8D75-99DC-05AE7D942C40}"/>
              </a:ext>
            </a:extLst>
          </p:cNvPr>
          <p:cNvSpPr>
            <a:spLocks noGrp="1"/>
          </p:cNvSpPr>
          <p:nvPr>
            <p:ph idx="1"/>
          </p:nvPr>
        </p:nvSpPr>
        <p:spPr>
          <a:xfrm>
            <a:off x="321845" y="846252"/>
            <a:ext cx="8461208" cy="5836719"/>
          </a:xfrm>
        </p:spPr>
        <p:txBody>
          <a:bodyPr>
            <a:normAutofit fontScale="85000" lnSpcReduction="20000"/>
          </a:bodyPr>
          <a:lstStyle/>
          <a:p>
            <a:pPr marL="0" indent="0">
              <a:buNone/>
            </a:pPr>
            <a:r>
              <a:rPr lang="en-US" altLang="ja-JP" b="1" dirty="0"/>
              <a:t>t</a:t>
            </a:r>
            <a:r>
              <a:rPr lang="ja-JP" altLang="en-US" b="1" dirty="0"/>
              <a:t>検定</a:t>
            </a:r>
            <a:endParaRPr lang="ja-JP" altLang="en-US" dirty="0"/>
          </a:p>
          <a:p>
            <a:r>
              <a:rPr lang="en-US" altLang="ja-JP" dirty="0"/>
              <a:t>2</a:t>
            </a:r>
            <a:r>
              <a:rPr lang="ja-JP" altLang="en-US" dirty="0"/>
              <a:t>つの標本の平均値の統計的な有意性を判断する統計手法</a:t>
            </a:r>
          </a:p>
          <a:p>
            <a:r>
              <a:rPr lang="ja-JP" altLang="en-US" dirty="0"/>
              <a:t>標本が正規分布に従い、外れ値を適切に扱い、十分な標本サイズを確保することが重要</a:t>
            </a:r>
          </a:p>
          <a:p>
            <a:pPr marL="0" indent="0">
              <a:buNone/>
            </a:pPr>
            <a:r>
              <a:rPr lang="en-US" altLang="ja-JP" b="1" dirty="0"/>
              <a:t>t</a:t>
            </a:r>
            <a:r>
              <a:rPr lang="ja-JP" altLang="en-US" b="1" dirty="0"/>
              <a:t>検定の</a:t>
            </a:r>
            <a:r>
              <a:rPr lang="en-US" altLang="ja-JP" b="1" dirty="0"/>
              <a:t>p</a:t>
            </a:r>
            <a:r>
              <a:rPr lang="ja-JP" altLang="en-US" b="1" dirty="0"/>
              <a:t>値</a:t>
            </a:r>
            <a:endParaRPr lang="ja-JP" altLang="en-US" dirty="0"/>
          </a:p>
          <a:p>
            <a:r>
              <a:rPr lang="en-US" altLang="ja-JP" dirty="0"/>
              <a:t>2</a:t>
            </a:r>
            <a:r>
              <a:rPr lang="ja-JP" altLang="en-US" dirty="0"/>
              <a:t>つの標本の差が偶然である確率</a:t>
            </a:r>
          </a:p>
          <a:p>
            <a:r>
              <a:rPr lang="en-US" altLang="ja-JP" dirty="0"/>
              <a:t>p</a:t>
            </a:r>
            <a:r>
              <a:rPr lang="ja-JP" altLang="en-US" dirty="0"/>
              <a:t>値が低いとき、差が統計的に有意である可能性が高まる</a:t>
            </a:r>
          </a:p>
          <a:p>
            <a:pPr marL="0" indent="0">
              <a:buNone/>
            </a:pPr>
            <a:r>
              <a:rPr lang="en-US" altLang="ja-JP" b="1" dirty="0"/>
              <a:t>p</a:t>
            </a:r>
            <a:r>
              <a:rPr lang="ja-JP" altLang="en-US" b="1" dirty="0"/>
              <a:t>値の解釈</a:t>
            </a:r>
            <a:endParaRPr lang="ja-JP" altLang="en-US" dirty="0"/>
          </a:p>
          <a:p>
            <a:r>
              <a:rPr lang="en-US" altLang="ja-JP" dirty="0"/>
              <a:t>p</a:t>
            </a:r>
            <a:r>
              <a:rPr lang="ja-JP" altLang="en-US" dirty="0"/>
              <a:t>値が小さいとき：「差は統計的に有意であり、偶然とは考えにくい」</a:t>
            </a:r>
          </a:p>
          <a:p>
            <a:r>
              <a:rPr lang="en-US" altLang="ja-JP" dirty="0"/>
              <a:t>p</a:t>
            </a:r>
            <a:r>
              <a:rPr lang="ja-JP" altLang="en-US" dirty="0"/>
              <a:t>値が大きいとき：「差は統計的に有意であるとは言いきれない。偶然であるとも、偶然でないとも言えない」</a:t>
            </a:r>
          </a:p>
          <a:p>
            <a:pPr marL="0" indent="0">
              <a:buNone/>
            </a:pPr>
            <a:br>
              <a:rPr lang="ja-JP" altLang="en-US" dirty="0"/>
            </a:br>
            <a:endParaRPr kumimoji="1" lang="ja-JP" altLang="en-US" dirty="0"/>
          </a:p>
        </p:txBody>
      </p:sp>
      <p:sp>
        <p:nvSpPr>
          <p:cNvPr id="4" name="スライド番号プレースホルダー 3">
            <a:extLst>
              <a:ext uri="{FF2B5EF4-FFF2-40B4-BE49-F238E27FC236}">
                <a16:creationId xmlns:a16="http://schemas.microsoft.com/office/drawing/2014/main" id="{8C06BEB9-6B3B-8C9E-24F3-A43C107CB2DC}"/>
              </a:ext>
            </a:extLst>
          </p:cNvPr>
          <p:cNvSpPr>
            <a:spLocks noGrp="1"/>
          </p:cNvSpPr>
          <p:nvPr>
            <p:ph type="sldNum" sz="quarter" idx="12"/>
          </p:nvPr>
        </p:nvSpPr>
        <p:spPr/>
        <p:txBody>
          <a:bodyPr/>
          <a:lstStyle/>
          <a:p>
            <a:fld id="{E205D82C-95A1-431E-8E38-AA614A14CDCF}" type="slidenum">
              <a:rPr kumimoji="1" lang="ja-JP" altLang="en-US" smtClean="0"/>
              <a:t>27</a:t>
            </a:fld>
            <a:endParaRPr kumimoji="1" lang="ja-JP" altLang="en-US"/>
          </a:p>
        </p:txBody>
      </p:sp>
    </p:spTree>
    <p:extLst>
      <p:ext uri="{BB962C8B-B14F-4D97-AF65-F5344CB8AC3E}">
        <p14:creationId xmlns:p14="http://schemas.microsoft.com/office/powerpoint/2010/main" val="1507798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9C4F9-E159-7CD9-E994-841E28E2309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84B0F74-0623-A07A-1C89-EA7432A3CC11}"/>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CC22EF98-01BF-A8FE-E5D6-BC93BEE5FBCC}"/>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E8D0EE1-ECDD-831C-AEE5-186E7589E356}"/>
              </a:ext>
            </a:extLst>
          </p:cNvPr>
          <p:cNvSpPr>
            <a:spLocks noGrp="1"/>
          </p:cNvSpPr>
          <p:nvPr>
            <p:ph type="sldNum" sz="quarter" idx="12"/>
          </p:nvPr>
        </p:nvSpPr>
        <p:spPr/>
        <p:txBody>
          <a:bodyPr/>
          <a:lstStyle/>
          <a:p>
            <a:fld id="{E205D82C-95A1-431E-8E38-AA614A14CDCF}" type="slidenum">
              <a:rPr kumimoji="1" lang="ja-JP" altLang="en-US" smtClean="0"/>
              <a:t>28</a:t>
            </a:fld>
            <a:endParaRPr kumimoji="1" lang="ja-JP" altLang="en-US"/>
          </a:p>
        </p:txBody>
      </p:sp>
      <p:pic>
        <p:nvPicPr>
          <p:cNvPr id="6" name="図 5" descr="グラフィカル ユーザー インターフェイス, テキスト, アプリケーション, チャットまたはテキスト メッセージ&#10;&#10;AI 生成コンテンツは誤りを含む可能性があります。">
            <a:extLst>
              <a:ext uri="{FF2B5EF4-FFF2-40B4-BE49-F238E27FC236}">
                <a16:creationId xmlns:a16="http://schemas.microsoft.com/office/drawing/2014/main" id="{0BA640CB-CB2A-C1BA-59EF-81BF87ED6FE4}"/>
              </a:ext>
            </a:extLst>
          </p:cNvPr>
          <p:cNvPicPr>
            <a:picLocks noChangeAspect="1"/>
          </p:cNvPicPr>
          <p:nvPr/>
        </p:nvPicPr>
        <p:blipFill>
          <a:blip r:embed="rId2"/>
          <a:stretch>
            <a:fillRect/>
          </a:stretch>
        </p:blipFill>
        <p:spPr>
          <a:xfrm>
            <a:off x="0" y="13394"/>
            <a:ext cx="9144000" cy="6831211"/>
          </a:xfrm>
          <a:prstGeom prst="rect">
            <a:avLst/>
          </a:prstGeom>
        </p:spPr>
      </p:pic>
      <p:pic>
        <p:nvPicPr>
          <p:cNvPr id="8" name="図 7" descr="テキスト&#10;&#10;AI 生成コンテンツは誤りを含む可能性があります。">
            <a:extLst>
              <a:ext uri="{FF2B5EF4-FFF2-40B4-BE49-F238E27FC236}">
                <a16:creationId xmlns:a16="http://schemas.microsoft.com/office/drawing/2014/main" id="{319EA355-4F44-8382-DDB6-6C93AB4BFA3C}"/>
              </a:ext>
            </a:extLst>
          </p:cNvPr>
          <p:cNvPicPr>
            <a:picLocks noChangeAspect="1"/>
          </p:cNvPicPr>
          <p:nvPr/>
        </p:nvPicPr>
        <p:blipFill>
          <a:blip r:embed="rId3"/>
          <a:stretch>
            <a:fillRect/>
          </a:stretch>
        </p:blipFill>
        <p:spPr>
          <a:xfrm>
            <a:off x="6276022" y="5827713"/>
            <a:ext cx="2238375" cy="1057275"/>
          </a:xfrm>
          <a:prstGeom prst="rect">
            <a:avLst/>
          </a:prstGeom>
        </p:spPr>
      </p:pic>
      <p:sp>
        <p:nvSpPr>
          <p:cNvPr id="9" name="テキスト ボックス 8">
            <a:extLst>
              <a:ext uri="{FF2B5EF4-FFF2-40B4-BE49-F238E27FC236}">
                <a16:creationId xmlns:a16="http://schemas.microsoft.com/office/drawing/2014/main" id="{35832B41-59B4-9A78-5CD0-2F41FE297BF7}"/>
              </a:ext>
            </a:extLst>
          </p:cNvPr>
          <p:cNvSpPr txBox="1"/>
          <p:nvPr/>
        </p:nvSpPr>
        <p:spPr>
          <a:xfrm>
            <a:off x="178669" y="6671542"/>
            <a:ext cx="2084225" cy="230832"/>
          </a:xfrm>
          <a:prstGeom prst="rect">
            <a:avLst/>
          </a:prstGeom>
          <a:noFill/>
        </p:spPr>
        <p:txBody>
          <a:bodyPr wrap="none" rtlCol="0">
            <a:spAutoFit/>
          </a:bodyPr>
          <a:lstStyle/>
          <a:p>
            <a:r>
              <a:rPr kumimoji="1" lang="ja-JP" altLang="en-US" sz="900" dirty="0"/>
              <a:t>図解は </a:t>
            </a:r>
            <a:r>
              <a:rPr kumimoji="1" lang="en-US" altLang="ja-JP" sz="900" dirty="0"/>
              <a:t>Nano Banana Pro </a:t>
            </a:r>
            <a:r>
              <a:rPr kumimoji="1" lang="ja-JP" altLang="en-US" sz="900" dirty="0"/>
              <a:t>を用いて作成</a:t>
            </a:r>
          </a:p>
        </p:txBody>
      </p:sp>
    </p:spTree>
    <p:extLst>
      <p:ext uri="{BB962C8B-B14F-4D97-AF65-F5344CB8AC3E}">
        <p14:creationId xmlns:p14="http://schemas.microsoft.com/office/powerpoint/2010/main" val="173470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90E1D-E6EA-DC5B-86FB-05398E5A578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FB89C93-5C7A-07B2-44F8-169F7DA2755E}"/>
              </a:ext>
            </a:extLst>
          </p:cNvPr>
          <p:cNvSpPr>
            <a:spLocks noGrp="1"/>
          </p:cNvSpPr>
          <p:nvPr>
            <p:ph type="title"/>
          </p:nvPr>
        </p:nvSpPr>
        <p:spPr/>
        <p:txBody>
          <a:bodyPr>
            <a:normAutofit fontScale="90000"/>
          </a:bodyPr>
          <a:lstStyle/>
          <a:p>
            <a:r>
              <a:rPr kumimoji="1" lang="ja-JP" altLang="en-US" dirty="0"/>
              <a:t>演習</a:t>
            </a:r>
            <a:br>
              <a:rPr kumimoji="1" lang="ja-JP" altLang="en-US" dirty="0"/>
            </a:br>
            <a:endParaRPr kumimoji="1" lang="ja-JP" altLang="en-US" dirty="0"/>
          </a:p>
        </p:txBody>
      </p:sp>
      <p:sp>
        <p:nvSpPr>
          <p:cNvPr id="3" name="コンテンツ プレースホルダー 2">
            <a:extLst>
              <a:ext uri="{FF2B5EF4-FFF2-40B4-BE49-F238E27FC236}">
                <a16:creationId xmlns:a16="http://schemas.microsoft.com/office/drawing/2014/main" id="{2E710805-F31C-36C5-03A5-205CDD6FC3A8}"/>
              </a:ext>
            </a:extLst>
          </p:cNvPr>
          <p:cNvSpPr>
            <a:spLocks noGrp="1"/>
          </p:cNvSpPr>
          <p:nvPr>
            <p:ph idx="1"/>
          </p:nvPr>
        </p:nvSpPr>
        <p:spPr/>
        <p:txBody>
          <a:bodyPr/>
          <a:lstStyle/>
          <a:p>
            <a:pPr marL="514350" indent="-514350">
              <a:buFont typeface="+mj-lt"/>
              <a:buAutoNum type="arabicPeriod"/>
            </a:pPr>
            <a:r>
              <a:rPr kumimoji="1" lang="ja-JP" altLang="en-US" dirty="0"/>
              <a:t>サイズが</a:t>
            </a:r>
            <a:r>
              <a:rPr kumimoji="1" lang="en-US" altLang="ja-JP" dirty="0"/>
              <a:t>5</a:t>
            </a:r>
            <a:r>
              <a:rPr kumimoji="1" lang="ja-JP" altLang="en-US" dirty="0"/>
              <a:t>以上の数値データを、</a:t>
            </a:r>
            <a:r>
              <a:rPr kumimoji="1" lang="en-US" altLang="ja-JP" dirty="0"/>
              <a:t>2</a:t>
            </a:r>
            <a:r>
              <a:rPr kumimoji="1" lang="ja-JP" altLang="en-US" dirty="0"/>
              <a:t>個準備しなさい</a:t>
            </a:r>
            <a:endParaRPr kumimoji="1" lang="en-US" altLang="ja-JP" dirty="0"/>
          </a:p>
          <a:p>
            <a:pPr marL="514350" indent="-514350">
              <a:buFont typeface="+mj-lt"/>
              <a:buAutoNum type="arabicPeriod"/>
            </a:pPr>
            <a:endParaRPr kumimoji="1" lang="ja-JP" altLang="en-US" dirty="0"/>
          </a:p>
          <a:p>
            <a:pPr marL="514350" indent="-514350">
              <a:buFont typeface="+mj-lt"/>
              <a:buAutoNum type="arabicPeriod"/>
            </a:pPr>
            <a:r>
              <a:rPr kumimoji="1" lang="en-US" altLang="ja-JP" dirty="0"/>
              <a:t>1</a:t>
            </a:r>
            <a:r>
              <a:rPr kumimoji="1" lang="ja-JP" altLang="en-US" dirty="0"/>
              <a:t>のデータについて</a:t>
            </a:r>
            <a:r>
              <a:rPr kumimoji="1" lang="en-US" altLang="ja-JP" dirty="0"/>
              <a:t>t</a:t>
            </a:r>
            <a:r>
              <a:rPr kumimoji="1" lang="ja-JP" altLang="en-US" dirty="0"/>
              <a:t>検定を行い、その</a:t>
            </a:r>
            <a:r>
              <a:rPr kumimoji="1" lang="en-US" altLang="ja-JP" dirty="0"/>
              <a:t>p</a:t>
            </a:r>
            <a:r>
              <a:rPr kumimoji="1" lang="ja-JP" altLang="en-US" dirty="0"/>
              <a:t>値を求めなさい</a:t>
            </a:r>
          </a:p>
          <a:p>
            <a:pPr marL="0" indent="0">
              <a:buNone/>
            </a:pPr>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4EC029FB-9538-891E-D965-C33F9F6A7D0F}"/>
              </a:ext>
            </a:extLst>
          </p:cNvPr>
          <p:cNvSpPr>
            <a:spLocks noGrp="1"/>
          </p:cNvSpPr>
          <p:nvPr>
            <p:ph type="sldNum" sz="quarter" idx="12"/>
          </p:nvPr>
        </p:nvSpPr>
        <p:spPr/>
        <p:txBody>
          <a:bodyPr/>
          <a:lstStyle/>
          <a:p>
            <a:fld id="{E205D82C-95A1-431E-8E38-AA614A14CDCF}" type="slidenum">
              <a:rPr kumimoji="1" lang="ja-JP" altLang="en-US" smtClean="0"/>
              <a:t>29</a:t>
            </a:fld>
            <a:endParaRPr kumimoji="1" lang="ja-JP" altLang="en-US"/>
          </a:p>
        </p:txBody>
      </p:sp>
    </p:spTree>
    <p:extLst>
      <p:ext uri="{BB962C8B-B14F-4D97-AF65-F5344CB8AC3E}">
        <p14:creationId xmlns:p14="http://schemas.microsoft.com/office/powerpoint/2010/main" val="1095156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39B141-0BB6-848F-E362-F95AF8FD539E}"/>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224E415A-5C4C-9093-EA45-365345ED21C1}"/>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A856C45-B965-ECD9-8C99-48919E79AD15}"/>
              </a:ext>
            </a:extLst>
          </p:cNvPr>
          <p:cNvSpPr>
            <a:spLocks noGrp="1"/>
          </p:cNvSpPr>
          <p:nvPr>
            <p:ph type="sldNum" sz="quarter" idx="12"/>
          </p:nvPr>
        </p:nvSpPr>
        <p:spPr/>
        <p:txBody>
          <a:bodyPr/>
          <a:lstStyle/>
          <a:p>
            <a:fld id="{E205D82C-95A1-431E-8E38-AA614A14CDCF}" type="slidenum">
              <a:rPr kumimoji="1" lang="ja-JP" altLang="en-US" smtClean="0"/>
              <a:t>3</a:t>
            </a:fld>
            <a:endParaRPr kumimoji="1" lang="ja-JP" altLang="en-US"/>
          </a:p>
        </p:txBody>
      </p:sp>
      <p:pic>
        <p:nvPicPr>
          <p:cNvPr id="6" name="図 5" descr="ダイアグラム が含まれている画像&#10;&#10;AI 生成コンテンツは誤りを含む可能性があります。">
            <a:extLst>
              <a:ext uri="{FF2B5EF4-FFF2-40B4-BE49-F238E27FC236}">
                <a16:creationId xmlns:a16="http://schemas.microsoft.com/office/drawing/2014/main" id="{F82BDB36-7052-0218-AA57-E712F09D8196}"/>
              </a:ext>
            </a:extLst>
          </p:cNvPr>
          <p:cNvPicPr>
            <a:picLocks noChangeAspect="1"/>
          </p:cNvPicPr>
          <p:nvPr/>
        </p:nvPicPr>
        <p:blipFill>
          <a:blip r:embed="rId2"/>
          <a:stretch>
            <a:fillRect/>
          </a:stretch>
        </p:blipFill>
        <p:spPr>
          <a:xfrm>
            <a:off x="0" y="13394"/>
            <a:ext cx="9144000" cy="6831211"/>
          </a:xfrm>
          <a:prstGeom prst="rect">
            <a:avLst/>
          </a:prstGeom>
        </p:spPr>
      </p:pic>
      <p:sp>
        <p:nvSpPr>
          <p:cNvPr id="7" name="テキスト ボックス 6">
            <a:extLst>
              <a:ext uri="{FF2B5EF4-FFF2-40B4-BE49-F238E27FC236}">
                <a16:creationId xmlns:a16="http://schemas.microsoft.com/office/drawing/2014/main" id="{B487059F-CCDE-95C1-9A1F-D728A78370E8}"/>
              </a:ext>
            </a:extLst>
          </p:cNvPr>
          <p:cNvSpPr txBox="1"/>
          <p:nvPr/>
        </p:nvSpPr>
        <p:spPr>
          <a:xfrm>
            <a:off x="178669" y="6671542"/>
            <a:ext cx="2084225" cy="230832"/>
          </a:xfrm>
          <a:prstGeom prst="rect">
            <a:avLst/>
          </a:prstGeom>
          <a:noFill/>
        </p:spPr>
        <p:txBody>
          <a:bodyPr wrap="none" rtlCol="0">
            <a:spAutoFit/>
          </a:bodyPr>
          <a:lstStyle/>
          <a:p>
            <a:r>
              <a:rPr kumimoji="1" lang="ja-JP" altLang="en-US" sz="900" dirty="0"/>
              <a:t>図解は </a:t>
            </a:r>
            <a:r>
              <a:rPr kumimoji="1" lang="en-US" altLang="ja-JP" sz="900" dirty="0"/>
              <a:t>Nano Banana Pro </a:t>
            </a:r>
            <a:r>
              <a:rPr kumimoji="1" lang="ja-JP" altLang="en-US" sz="900" dirty="0"/>
              <a:t>を用いて作成</a:t>
            </a:r>
          </a:p>
        </p:txBody>
      </p:sp>
    </p:spTree>
    <p:extLst>
      <p:ext uri="{BB962C8B-B14F-4D97-AF65-F5344CB8AC3E}">
        <p14:creationId xmlns:p14="http://schemas.microsoft.com/office/powerpoint/2010/main" val="2022952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CCDCE-0C00-9BB0-382F-F587A4D7DF1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4A9EBF6-EFBD-0F59-8260-7C88DC37BBF1}"/>
              </a:ext>
            </a:extLst>
          </p:cNvPr>
          <p:cNvSpPr>
            <a:spLocks noGrp="1"/>
          </p:cNvSpPr>
          <p:nvPr>
            <p:ph type="title"/>
          </p:nvPr>
        </p:nvSpPr>
        <p:spPr/>
        <p:txBody>
          <a:bodyPr>
            <a:normAutofit fontScale="90000"/>
          </a:bodyPr>
          <a:lstStyle/>
          <a:p>
            <a:endParaRPr kumimoji="1" lang="ja-JP" altLang="en-US"/>
          </a:p>
        </p:txBody>
      </p:sp>
      <p:pic>
        <p:nvPicPr>
          <p:cNvPr id="8" name="コンテンツ プレースホルダー 7" descr="ダイアグラム が含まれている画像&#10;&#10;AI 生成コンテンツは誤りを含む可能性があります。">
            <a:extLst>
              <a:ext uri="{FF2B5EF4-FFF2-40B4-BE49-F238E27FC236}">
                <a16:creationId xmlns:a16="http://schemas.microsoft.com/office/drawing/2014/main" id="{07C72DCE-D09E-D793-A69D-A61F07BC5C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31212"/>
          </a:xfrm>
          <a:prstGeom prst="rect">
            <a:avLst/>
          </a:prstGeom>
        </p:spPr>
      </p:pic>
      <p:sp>
        <p:nvSpPr>
          <p:cNvPr id="4" name="スライド番号プレースホルダー 3">
            <a:extLst>
              <a:ext uri="{FF2B5EF4-FFF2-40B4-BE49-F238E27FC236}">
                <a16:creationId xmlns:a16="http://schemas.microsoft.com/office/drawing/2014/main" id="{383593B0-3AF3-63C4-8646-E9420B425226}"/>
              </a:ext>
            </a:extLst>
          </p:cNvPr>
          <p:cNvSpPr>
            <a:spLocks noGrp="1"/>
          </p:cNvSpPr>
          <p:nvPr>
            <p:ph type="sldNum" sz="quarter" idx="12"/>
          </p:nvPr>
        </p:nvSpPr>
        <p:spPr/>
        <p:txBody>
          <a:bodyPr/>
          <a:lstStyle/>
          <a:p>
            <a:fld id="{E205D82C-95A1-431E-8E38-AA614A14CDCF}" type="slidenum">
              <a:rPr kumimoji="1" lang="ja-JP" altLang="en-US" smtClean="0"/>
              <a:t>30</a:t>
            </a:fld>
            <a:endParaRPr kumimoji="1" lang="ja-JP" altLang="en-US"/>
          </a:p>
        </p:txBody>
      </p:sp>
      <p:sp>
        <p:nvSpPr>
          <p:cNvPr id="9" name="テキスト ボックス 8">
            <a:extLst>
              <a:ext uri="{FF2B5EF4-FFF2-40B4-BE49-F238E27FC236}">
                <a16:creationId xmlns:a16="http://schemas.microsoft.com/office/drawing/2014/main" id="{271DA7BB-188C-466A-176E-877FF86A8F99}"/>
              </a:ext>
            </a:extLst>
          </p:cNvPr>
          <p:cNvSpPr txBox="1"/>
          <p:nvPr/>
        </p:nvSpPr>
        <p:spPr>
          <a:xfrm>
            <a:off x="178669" y="6671542"/>
            <a:ext cx="2084225" cy="230832"/>
          </a:xfrm>
          <a:prstGeom prst="rect">
            <a:avLst/>
          </a:prstGeom>
          <a:noFill/>
        </p:spPr>
        <p:txBody>
          <a:bodyPr wrap="none" rtlCol="0">
            <a:spAutoFit/>
          </a:bodyPr>
          <a:lstStyle/>
          <a:p>
            <a:r>
              <a:rPr kumimoji="1" lang="ja-JP" altLang="en-US" sz="900" dirty="0"/>
              <a:t>図解は </a:t>
            </a:r>
            <a:r>
              <a:rPr kumimoji="1" lang="en-US" altLang="ja-JP" sz="900" dirty="0"/>
              <a:t>Nano Banana Pro </a:t>
            </a:r>
            <a:r>
              <a:rPr kumimoji="1" lang="ja-JP" altLang="en-US" sz="900" dirty="0"/>
              <a:t>を用いて作成</a:t>
            </a:r>
          </a:p>
        </p:txBody>
      </p:sp>
    </p:spTree>
    <p:extLst>
      <p:ext uri="{BB962C8B-B14F-4D97-AF65-F5344CB8AC3E}">
        <p14:creationId xmlns:p14="http://schemas.microsoft.com/office/powerpoint/2010/main" val="2433235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7308D-659C-93C8-9736-25153AF7B7F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B3FEDAD-7534-3976-ED2A-6FF1E8210690}"/>
              </a:ext>
            </a:extLst>
          </p:cNvPr>
          <p:cNvSpPr>
            <a:spLocks noGrp="1"/>
          </p:cNvSpPr>
          <p:nvPr>
            <p:ph type="title"/>
          </p:nvPr>
        </p:nvSpPr>
        <p:spPr/>
        <p:txBody>
          <a:bodyPr>
            <a:normAutofit fontScale="90000"/>
          </a:bodyPr>
          <a:lstStyle/>
          <a:p>
            <a:r>
              <a:rPr kumimoji="1" lang="ja-JP" altLang="en-US" dirty="0"/>
              <a:t>相関係数とは</a:t>
            </a:r>
          </a:p>
        </p:txBody>
      </p:sp>
      <p:sp>
        <p:nvSpPr>
          <p:cNvPr id="3" name="コンテンツ プレースホルダー 2">
            <a:extLst>
              <a:ext uri="{FF2B5EF4-FFF2-40B4-BE49-F238E27FC236}">
                <a16:creationId xmlns:a16="http://schemas.microsoft.com/office/drawing/2014/main" id="{C4099421-3809-837D-6B27-F5228306FF4B}"/>
              </a:ext>
            </a:extLst>
          </p:cNvPr>
          <p:cNvSpPr>
            <a:spLocks noGrp="1"/>
          </p:cNvSpPr>
          <p:nvPr>
            <p:ph idx="1"/>
          </p:nvPr>
        </p:nvSpPr>
        <p:spPr/>
        <p:txBody>
          <a:bodyPr/>
          <a:lstStyle/>
          <a:p>
            <a:pPr marL="0" indent="0">
              <a:buNone/>
            </a:pPr>
            <a:r>
              <a:rPr kumimoji="1" lang="ja-JP" altLang="en-US" dirty="0"/>
              <a:t>相関係数は、相関を数値化したものである。範囲は</a:t>
            </a:r>
            <a:r>
              <a:rPr kumimoji="1" lang="en-US" altLang="ja-JP" dirty="0"/>
              <a:t>-1</a:t>
            </a:r>
            <a:r>
              <a:rPr kumimoji="1" lang="ja-JP" altLang="en-US" dirty="0"/>
              <a:t>から</a:t>
            </a:r>
            <a:r>
              <a:rPr kumimoji="1" lang="en-US" altLang="ja-JP" dirty="0"/>
              <a:t>1</a:t>
            </a:r>
            <a:r>
              <a:rPr kumimoji="1" lang="ja-JP" altLang="en-US" dirty="0"/>
              <a:t>までである。</a:t>
            </a:r>
          </a:p>
          <a:p>
            <a:endParaRPr kumimoji="1" lang="ja-JP" altLang="en-US" dirty="0"/>
          </a:p>
          <a:p>
            <a:r>
              <a:rPr kumimoji="1" lang="en-US" altLang="ja-JP" dirty="0"/>
              <a:t>1</a:t>
            </a:r>
            <a:r>
              <a:rPr kumimoji="1" lang="ja-JP" altLang="en-US" dirty="0"/>
              <a:t>に近い値：相関あり（正の相関）</a:t>
            </a:r>
          </a:p>
          <a:p>
            <a:r>
              <a:rPr kumimoji="1" lang="en-US" altLang="ja-JP" dirty="0"/>
              <a:t>0</a:t>
            </a:r>
            <a:r>
              <a:rPr kumimoji="1" lang="ja-JP" altLang="en-US" dirty="0"/>
              <a:t>に近い値：相関なし</a:t>
            </a:r>
          </a:p>
          <a:p>
            <a:r>
              <a:rPr kumimoji="1" lang="en-US" altLang="ja-JP" dirty="0"/>
              <a:t>-1</a:t>
            </a:r>
            <a:r>
              <a:rPr kumimoji="1" lang="ja-JP" altLang="en-US" dirty="0"/>
              <a:t>に近い値：相関あり（負の相関）</a:t>
            </a:r>
          </a:p>
          <a:p>
            <a:pPr marL="0" indent="0">
              <a:buNone/>
            </a:pPr>
            <a:endParaRPr kumimoji="1" lang="en-US" altLang="ja-JP" dirty="0"/>
          </a:p>
          <a:p>
            <a:pPr marL="0" indent="0">
              <a:buNone/>
            </a:pPr>
            <a:r>
              <a:rPr kumimoji="1" lang="ja-JP" altLang="en-US" dirty="0"/>
              <a:t>相関係数を算出することで、変数間の関係を定量的に分析できる。</a:t>
            </a:r>
          </a:p>
        </p:txBody>
      </p:sp>
      <p:sp>
        <p:nvSpPr>
          <p:cNvPr id="4" name="スライド番号プレースホルダー 3">
            <a:extLst>
              <a:ext uri="{FF2B5EF4-FFF2-40B4-BE49-F238E27FC236}">
                <a16:creationId xmlns:a16="http://schemas.microsoft.com/office/drawing/2014/main" id="{BD83B681-CF9E-2366-C622-634FF7CD151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123245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26C0E-ADE6-2A1F-FD27-28CE1AC90CB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10C8DDD-96DA-5DB7-6FB5-32B749755199}"/>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1CE07903-986D-677D-7A72-F3ED35974610}"/>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58A50C6-EAE8-75F5-F932-F537326A147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descr="グラフ, 散布図&#10;&#10;AI 生成コンテンツは誤りを含む可能性があります。">
            <a:extLst>
              <a:ext uri="{FF2B5EF4-FFF2-40B4-BE49-F238E27FC236}">
                <a16:creationId xmlns:a16="http://schemas.microsoft.com/office/drawing/2014/main" id="{23B48957-EF73-E0E3-238A-6F86644ACF61}"/>
              </a:ext>
            </a:extLst>
          </p:cNvPr>
          <p:cNvPicPr>
            <a:picLocks noChangeAspect="1"/>
          </p:cNvPicPr>
          <p:nvPr/>
        </p:nvPicPr>
        <p:blipFill>
          <a:blip r:embed="rId2"/>
          <a:stretch>
            <a:fillRect/>
          </a:stretch>
        </p:blipFill>
        <p:spPr>
          <a:xfrm>
            <a:off x="0" y="13394"/>
            <a:ext cx="9144000" cy="6831211"/>
          </a:xfrm>
          <a:prstGeom prst="rect">
            <a:avLst/>
          </a:prstGeom>
        </p:spPr>
      </p:pic>
      <p:sp>
        <p:nvSpPr>
          <p:cNvPr id="7" name="テキスト ボックス 6">
            <a:extLst>
              <a:ext uri="{FF2B5EF4-FFF2-40B4-BE49-F238E27FC236}">
                <a16:creationId xmlns:a16="http://schemas.microsoft.com/office/drawing/2014/main" id="{C9E8F2BC-3FDF-342E-AC17-9F62CC3005B3}"/>
              </a:ext>
            </a:extLst>
          </p:cNvPr>
          <p:cNvSpPr txBox="1"/>
          <p:nvPr/>
        </p:nvSpPr>
        <p:spPr>
          <a:xfrm>
            <a:off x="178669" y="6671542"/>
            <a:ext cx="2084225" cy="230832"/>
          </a:xfrm>
          <a:prstGeom prst="rect">
            <a:avLst/>
          </a:prstGeom>
          <a:noFill/>
        </p:spPr>
        <p:txBody>
          <a:bodyPr wrap="none" rtlCol="0">
            <a:spAutoFit/>
          </a:bodyPr>
          <a:lstStyle/>
          <a:p>
            <a:r>
              <a:rPr kumimoji="1" lang="ja-JP" altLang="en-US" sz="900" dirty="0"/>
              <a:t>図解は </a:t>
            </a:r>
            <a:r>
              <a:rPr kumimoji="1" lang="en-US" altLang="ja-JP" sz="900" dirty="0"/>
              <a:t>Nano Banana Pro </a:t>
            </a:r>
            <a:r>
              <a:rPr kumimoji="1" lang="ja-JP" altLang="en-US" sz="900" dirty="0"/>
              <a:t>を用いて作成</a:t>
            </a:r>
          </a:p>
        </p:txBody>
      </p:sp>
    </p:spTree>
    <p:extLst>
      <p:ext uri="{BB962C8B-B14F-4D97-AF65-F5344CB8AC3E}">
        <p14:creationId xmlns:p14="http://schemas.microsoft.com/office/powerpoint/2010/main" val="2629756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07EC7-0260-A627-9BB9-A97CF6349B3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960E997-2FF2-AF87-185A-2B5FCEAE0079}"/>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1E275821-613D-30A4-E5DF-D42EEF82B797}"/>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AF7BBCD-ECB4-8532-761D-F6B899CCD98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descr="グラフ, 散布図&#10;&#10;AI 生成コンテンツは誤りを含む可能性があります。">
            <a:extLst>
              <a:ext uri="{FF2B5EF4-FFF2-40B4-BE49-F238E27FC236}">
                <a16:creationId xmlns:a16="http://schemas.microsoft.com/office/drawing/2014/main" id="{874BBDD3-54FC-42F2-5AE9-82AC9E3ED9E9}"/>
              </a:ext>
            </a:extLst>
          </p:cNvPr>
          <p:cNvPicPr>
            <a:picLocks noChangeAspect="1"/>
          </p:cNvPicPr>
          <p:nvPr/>
        </p:nvPicPr>
        <p:blipFill>
          <a:blip r:embed="rId2"/>
          <a:stretch>
            <a:fillRect/>
          </a:stretch>
        </p:blipFill>
        <p:spPr>
          <a:xfrm>
            <a:off x="0" y="13394"/>
            <a:ext cx="9144000" cy="6831211"/>
          </a:xfrm>
          <a:prstGeom prst="rect">
            <a:avLst/>
          </a:prstGeom>
        </p:spPr>
      </p:pic>
      <p:sp>
        <p:nvSpPr>
          <p:cNvPr id="9" name="テキスト ボックス 8">
            <a:extLst>
              <a:ext uri="{FF2B5EF4-FFF2-40B4-BE49-F238E27FC236}">
                <a16:creationId xmlns:a16="http://schemas.microsoft.com/office/drawing/2014/main" id="{F34EDA3D-772D-627F-B1CE-C19882E7F89B}"/>
              </a:ext>
            </a:extLst>
          </p:cNvPr>
          <p:cNvSpPr txBox="1"/>
          <p:nvPr/>
        </p:nvSpPr>
        <p:spPr>
          <a:xfrm>
            <a:off x="178669" y="6671542"/>
            <a:ext cx="2084225" cy="230832"/>
          </a:xfrm>
          <a:prstGeom prst="rect">
            <a:avLst/>
          </a:prstGeom>
          <a:noFill/>
        </p:spPr>
        <p:txBody>
          <a:bodyPr wrap="none" rtlCol="0">
            <a:spAutoFit/>
          </a:bodyPr>
          <a:lstStyle/>
          <a:p>
            <a:r>
              <a:rPr kumimoji="1" lang="ja-JP" altLang="en-US" sz="900" dirty="0"/>
              <a:t>図解は </a:t>
            </a:r>
            <a:r>
              <a:rPr kumimoji="1" lang="en-US" altLang="ja-JP" sz="900" dirty="0"/>
              <a:t>Nano Banana Pro </a:t>
            </a:r>
            <a:r>
              <a:rPr kumimoji="1" lang="ja-JP" altLang="en-US" sz="900" dirty="0"/>
              <a:t>を用いて作成</a:t>
            </a:r>
          </a:p>
        </p:txBody>
      </p:sp>
    </p:spTree>
    <p:extLst>
      <p:ext uri="{BB962C8B-B14F-4D97-AF65-F5344CB8AC3E}">
        <p14:creationId xmlns:p14="http://schemas.microsoft.com/office/powerpoint/2010/main" val="1272767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6095-0594-C490-B684-0E87C1C6E8F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23165BE-A3B3-7611-AF25-83118D8AD59C}"/>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C223017F-9B88-3F05-883A-9A2CDB850F52}"/>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A43BC22-41C0-A49B-0E9A-D0EF67478FA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descr="グラフ, 散布図&#10;&#10;AI 生成コンテンツは誤りを含む可能性があります。">
            <a:extLst>
              <a:ext uri="{FF2B5EF4-FFF2-40B4-BE49-F238E27FC236}">
                <a16:creationId xmlns:a16="http://schemas.microsoft.com/office/drawing/2014/main" id="{3F082B93-825D-460B-87DB-7956AABBB8AB}"/>
              </a:ext>
            </a:extLst>
          </p:cNvPr>
          <p:cNvPicPr>
            <a:picLocks noChangeAspect="1"/>
          </p:cNvPicPr>
          <p:nvPr/>
        </p:nvPicPr>
        <p:blipFill>
          <a:blip r:embed="rId2"/>
          <a:stretch>
            <a:fillRect/>
          </a:stretch>
        </p:blipFill>
        <p:spPr>
          <a:xfrm>
            <a:off x="0" y="13394"/>
            <a:ext cx="9144000" cy="6831211"/>
          </a:xfrm>
          <a:prstGeom prst="rect">
            <a:avLst/>
          </a:prstGeom>
        </p:spPr>
      </p:pic>
      <p:sp>
        <p:nvSpPr>
          <p:cNvPr id="7" name="テキスト ボックス 6">
            <a:extLst>
              <a:ext uri="{FF2B5EF4-FFF2-40B4-BE49-F238E27FC236}">
                <a16:creationId xmlns:a16="http://schemas.microsoft.com/office/drawing/2014/main" id="{21A85644-DC70-B272-B4E0-23609FABCD1F}"/>
              </a:ext>
            </a:extLst>
          </p:cNvPr>
          <p:cNvSpPr txBox="1"/>
          <p:nvPr/>
        </p:nvSpPr>
        <p:spPr>
          <a:xfrm>
            <a:off x="178669" y="6671542"/>
            <a:ext cx="2084225" cy="230832"/>
          </a:xfrm>
          <a:prstGeom prst="rect">
            <a:avLst/>
          </a:prstGeom>
          <a:noFill/>
        </p:spPr>
        <p:txBody>
          <a:bodyPr wrap="none" rtlCol="0">
            <a:spAutoFit/>
          </a:bodyPr>
          <a:lstStyle/>
          <a:p>
            <a:r>
              <a:rPr kumimoji="1" lang="ja-JP" altLang="en-US" sz="900" dirty="0"/>
              <a:t>図解は </a:t>
            </a:r>
            <a:r>
              <a:rPr kumimoji="1" lang="en-US" altLang="ja-JP" sz="900" dirty="0"/>
              <a:t>Nano Banana Pro </a:t>
            </a:r>
            <a:r>
              <a:rPr kumimoji="1" lang="ja-JP" altLang="en-US" sz="900" dirty="0"/>
              <a:t>を用いて作成</a:t>
            </a:r>
          </a:p>
        </p:txBody>
      </p:sp>
    </p:spTree>
    <p:extLst>
      <p:ext uri="{BB962C8B-B14F-4D97-AF65-F5344CB8AC3E}">
        <p14:creationId xmlns:p14="http://schemas.microsoft.com/office/powerpoint/2010/main" val="298610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AF2CD-C396-F5B4-A921-8724140415D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CFB35CA-2126-7457-0C13-F7D900F83CAE}"/>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657736AE-E193-3A3D-33D9-CDEA33F0F55B}"/>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DFEAD7A-F722-06A4-75CD-C99279CE5FC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descr="グラフ, 散布図&#10;&#10;AI 生成コンテンツは誤りを含む可能性があります。">
            <a:extLst>
              <a:ext uri="{FF2B5EF4-FFF2-40B4-BE49-F238E27FC236}">
                <a16:creationId xmlns:a16="http://schemas.microsoft.com/office/drawing/2014/main" id="{6ADADF80-6952-BEF5-905C-0B3F548C503A}"/>
              </a:ext>
            </a:extLst>
          </p:cNvPr>
          <p:cNvPicPr>
            <a:picLocks noChangeAspect="1"/>
          </p:cNvPicPr>
          <p:nvPr/>
        </p:nvPicPr>
        <p:blipFill>
          <a:blip r:embed="rId2"/>
          <a:stretch>
            <a:fillRect/>
          </a:stretch>
        </p:blipFill>
        <p:spPr>
          <a:xfrm>
            <a:off x="0" y="13394"/>
            <a:ext cx="9144000" cy="6831211"/>
          </a:xfrm>
          <a:prstGeom prst="rect">
            <a:avLst/>
          </a:prstGeom>
        </p:spPr>
      </p:pic>
      <p:sp>
        <p:nvSpPr>
          <p:cNvPr id="7" name="テキスト ボックス 6">
            <a:extLst>
              <a:ext uri="{FF2B5EF4-FFF2-40B4-BE49-F238E27FC236}">
                <a16:creationId xmlns:a16="http://schemas.microsoft.com/office/drawing/2014/main" id="{DAA17AE0-ECDE-BDA1-2014-D1E68B039FCA}"/>
              </a:ext>
            </a:extLst>
          </p:cNvPr>
          <p:cNvSpPr txBox="1"/>
          <p:nvPr/>
        </p:nvSpPr>
        <p:spPr>
          <a:xfrm>
            <a:off x="178669" y="6671542"/>
            <a:ext cx="2084225" cy="230832"/>
          </a:xfrm>
          <a:prstGeom prst="rect">
            <a:avLst/>
          </a:prstGeom>
          <a:noFill/>
        </p:spPr>
        <p:txBody>
          <a:bodyPr wrap="none" rtlCol="0">
            <a:spAutoFit/>
          </a:bodyPr>
          <a:lstStyle/>
          <a:p>
            <a:r>
              <a:rPr kumimoji="1" lang="ja-JP" altLang="en-US" sz="900" dirty="0"/>
              <a:t>図解は </a:t>
            </a:r>
            <a:r>
              <a:rPr kumimoji="1" lang="en-US" altLang="ja-JP" sz="900" dirty="0"/>
              <a:t>Nano Banana Pro </a:t>
            </a:r>
            <a:r>
              <a:rPr kumimoji="1" lang="ja-JP" altLang="en-US" sz="900" dirty="0"/>
              <a:t>を用いて作成</a:t>
            </a:r>
          </a:p>
        </p:txBody>
      </p:sp>
    </p:spTree>
    <p:extLst>
      <p:ext uri="{BB962C8B-B14F-4D97-AF65-F5344CB8AC3E}">
        <p14:creationId xmlns:p14="http://schemas.microsoft.com/office/powerpoint/2010/main" val="358119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B7CD0-0F94-429F-784E-0C6B896A8A6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F542466-85DE-4D9E-B4C1-E4534FBEFC53}"/>
              </a:ext>
            </a:extLst>
          </p:cNvPr>
          <p:cNvSpPr>
            <a:spLocks noGrp="1"/>
          </p:cNvSpPr>
          <p:nvPr>
            <p:ph type="title"/>
          </p:nvPr>
        </p:nvSpPr>
        <p:spPr/>
        <p:txBody>
          <a:bodyPr>
            <a:normAutofit fontScale="90000"/>
          </a:bodyPr>
          <a:lstStyle/>
          <a:p>
            <a:r>
              <a:rPr kumimoji="1" lang="ja-JP" altLang="en-US" dirty="0"/>
              <a:t>相関係数の活用例</a:t>
            </a:r>
          </a:p>
        </p:txBody>
      </p:sp>
      <p:sp>
        <p:nvSpPr>
          <p:cNvPr id="3" name="コンテンツ プレースホルダー 2">
            <a:extLst>
              <a:ext uri="{FF2B5EF4-FFF2-40B4-BE49-F238E27FC236}">
                <a16:creationId xmlns:a16="http://schemas.microsoft.com/office/drawing/2014/main" id="{02AE691A-B6C5-38CE-02C8-BECD2B2F78BA}"/>
              </a:ext>
            </a:extLst>
          </p:cNvPr>
          <p:cNvSpPr>
            <a:spLocks noGrp="1"/>
          </p:cNvSpPr>
          <p:nvPr>
            <p:ph idx="1"/>
          </p:nvPr>
        </p:nvSpPr>
        <p:spPr/>
        <p:txBody>
          <a:bodyPr/>
          <a:lstStyle/>
          <a:p>
            <a:pPr marL="0" indent="0">
              <a:buNone/>
            </a:pPr>
            <a:r>
              <a:rPr kumimoji="1" lang="ja-JP" altLang="en-US" dirty="0"/>
              <a:t>相関係数は、</a:t>
            </a:r>
            <a:r>
              <a:rPr kumimoji="1" lang="en-US" altLang="ja-JP" dirty="0"/>
              <a:t>2</a:t>
            </a:r>
            <a:r>
              <a:rPr kumimoji="1" lang="ja-JP" altLang="en-US" dirty="0"/>
              <a:t>つの量の間の関係性を分析する際に活用される。</a:t>
            </a:r>
          </a:p>
          <a:p>
            <a:endParaRPr kumimoji="1" lang="ja-JP" altLang="en-US" dirty="0"/>
          </a:p>
          <a:p>
            <a:r>
              <a:rPr kumimoji="1" lang="ja-JP" altLang="en-US" dirty="0"/>
              <a:t>広告を増やすと、売上高が増えそうか</a:t>
            </a:r>
          </a:p>
          <a:p>
            <a:r>
              <a:rPr kumimoji="1" lang="ja-JP" altLang="en-US" dirty="0"/>
              <a:t>相関が高い複数の金融商品を扱うと、リスクが高いか</a:t>
            </a:r>
          </a:p>
          <a:p>
            <a:r>
              <a:rPr kumimoji="1" lang="ja-JP" altLang="en-US" dirty="0"/>
              <a:t>遺伝子と疾患に関係がありそうか</a:t>
            </a:r>
          </a:p>
        </p:txBody>
      </p:sp>
      <p:sp>
        <p:nvSpPr>
          <p:cNvPr id="4" name="スライド番号プレースホルダー 3">
            <a:extLst>
              <a:ext uri="{FF2B5EF4-FFF2-40B4-BE49-F238E27FC236}">
                <a16:creationId xmlns:a16="http://schemas.microsoft.com/office/drawing/2014/main" id="{A87139BD-204C-6832-EFC7-22E8B4CA720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76931242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809</Words>
  <Application>Microsoft Office PowerPoint</Application>
  <PresentationFormat>画面に合わせる (4:3)</PresentationFormat>
  <Paragraphs>108</Paragraphs>
  <Slides>30</Slides>
  <Notes>1</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30</vt:i4>
      </vt:variant>
    </vt:vector>
  </HeadingPairs>
  <TitlesOfParts>
    <vt:vector size="35" baseType="lpstr">
      <vt:lpstr>メイリオ</vt:lpstr>
      <vt:lpstr>游ゴシック</vt:lpstr>
      <vt:lpstr>Arial</vt:lpstr>
      <vt:lpstr>Calibri</vt:lpstr>
      <vt:lpstr>Office テーマ</vt:lpstr>
      <vt:lpstr>pd-3. 相関，相関係数，t 検定 </vt:lpstr>
      <vt:lpstr>PowerPoint プレゼンテーション</vt:lpstr>
      <vt:lpstr>PowerPoint プレゼンテーション</vt:lpstr>
      <vt:lpstr>相関係数とは</vt:lpstr>
      <vt:lpstr>PowerPoint プレゼンテーション</vt:lpstr>
      <vt:lpstr>PowerPoint プレゼンテーション</vt:lpstr>
      <vt:lpstr>PowerPoint プレゼンテーション</vt:lpstr>
      <vt:lpstr>PowerPoint プレゼンテーション</vt:lpstr>
      <vt:lpstr>相関係数の活用例</vt:lpstr>
      <vt:lpstr>PowerPoint プレゼンテーション</vt:lpstr>
      <vt:lpstr>PowerPoint プレゼンテーション</vt:lpstr>
      <vt:lpstr>ここまでのまとめ（相関）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十分な数の標本が必要</vt:lpstr>
      <vt:lpstr>PowerPoint プレゼンテーション</vt:lpstr>
      <vt:lpstr>母集団と標本のまとめ</vt:lpstr>
      <vt:lpstr>t検定とは</vt:lpstr>
      <vt:lpstr>PowerPoint プレゼンテーション</vt:lpstr>
      <vt:lpstr>PowerPoint プレゼンテーション</vt:lpstr>
      <vt:lpstr>PowerPoint プレゼンテーション</vt:lpstr>
      <vt:lpstr>PowerPoint プレゼンテーション</vt:lpstr>
      <vt:lpstr>t検定のまとめ</vt:lpstr>
      <vt:lpstr>PowerPoint プレゼンテーション</vt:lpstr>
      <vt:lpstr>演習 </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 システムによるデータサイエンス演習</dc:title>
  <dc:creator>kaneko kunihiko</dc:creator>
  <cp:lastModifiedBy>金子　邦彦</cp:lastModifiedBy>
  <cp:revision>73</cp:revision>
  <dcterms:created xsi:type="dcterms:W3CDTF">2019-11-02T00:06:04Z</dcterms:created>
  <dcterms:modified xsi:type="dcterms:W3CDTF">2026-02-07T13:50:14Z</dcterms:modified>
</cp:coreProperties>
</file>