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1037" r:id="rId2"/>
    <p:sldId id="1038" r:id="rId3"/>
    <p:sldId id="956" r:id="rId4"/>
    <p:sldId id="957" r:id="rId5"/>
    <p:sldId id="1352" r:id="rId6"/>
    <p:sldId id="595" r:id="rId7"/>
    <p:sldId id="597" r:id="rId8"/>
    <p:sldId id="598" r:id="rId9"/>
    <p:sldId id="258" r:id="rId10"/>
    <p:sldId id="600" r:id="rId11"/>
    <p:sldId id="602" r:id="rId12"/>
    <p:sldId id="315" r:id="rId13"/>
    <p:sldId id="323" r:id="rId14"/>
    <p:sldId id="512" r:id="rId15"/>
    <p:sldId id="1364" r:id="rId16"/>
    <p:sldId id="1353" r:id="rId17"/>
    <p:sldId id="1356" r:id="rId18"/>
    <p:sldId id="1354" r:id="rId19"/>
    <p:sldId id="1358" r:id="rId20"/>
    <p:sldId id="1359" r:id="rId21"/>
    <p:sldId id="1357" r:id="rId22"/>
    <p:sldId id="1362" r:id="rId23"/>
    <p:sldId id="1363" r:id="rId24"/>
    <p:sldId id="1360" r:id="rId25"/>
    <p:sldId id="1361" r:id="rId26"/>
    <p:sldId id="318" r:id="rId27"/>
    <p:sldId id="1367" r:id="rId28"/>
    <p:sldId id="1368" r:id="rId29"/>
    <p:sldId id="1370" r:id="rId30"/>
    <p:sldId id="1369" r:id="rId31"/>
    <p:sldId id="1371" r:id="rId32"/>
    <p:sldId id="1372" r:id="rId33"/>
    <p:sldId id="1373" r:id="rId34"/>
    <p:sldId id="1374" r:id="rId35"/>
    <p:sldId id="1375" r:id="rId36"/>
    <p:sldId id="1377" r:id="rId37"/>
    <p:sldId id="1378" r:id="rId38"/>
    <p:sldId id="1379" r:id="rId39"/>
    <p:sldId id="1380" r:id="rId40"/>
    <p:sldId id="1381"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98" autoAdjust="0"/>
    <p:restoredTop sz="94660"/>
  </p:normalViewPr>
  <p:slideViewPr>
    <p:cSldViewPr snapToGrid="0">
      <p:cViewPr varScale="1">
        <p:scale>
          <a:sx n="92" d="100"/>
          <a:sy n="92" d="100"/>
        </p:scale>
        <p:origin x="90" y="198"/>
      </p:cViewPr>
      <p:guideLst/>
    </p:cSldViewPr>
  </p:slideViewPr>
  <p:notesTextViewPr>
    <p:cViewPr>
      <p:scale>
        <a:sx n="3" d="2"/>
        <a:sy n="3" d="2"/>
      </p:scale>
      <p:origin x="0" y="0"/>
    </p:cViewPr>
  </p:notesTextViewPr>
  <p:sorterViewPr>
    <p:cViewPr varScale="1">
      <p:scale>
        <a:sx n="1" d="1"/>
        <a:sy n="1" d="1"/>
      </p:scale>
      <p:origin x="0" y="-8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2026/1/27</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3</a:t>
            </a:fld>
            <a:endParaRPr kumimoji="1" lang="ja-JP" altLang="en-US"/>
          </a:p>
        </p:txBody>
      </p:sp>
    </p:spTree>
    <p:extLst>
      <p:ext uri="{BB962C8B-B14F-4D97-AF65-F5344CB8AC3E}">
        <p14:creationId xmlns:p14="http://schemas.microsoft.com/office/powerpoint/2010/main" val="332721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25</a:t>
            </a:fld>
            <a:endParaRPr kumimoji="1" lang="ja-JP" altLang="en-US"/>
          </a:p>
        </p:txBody>
      </p:sp>
    </p:spTree>
    <p:extLst>
      <p:ext uri="{BB962C8B-B14F-4D97-AF65-F5344CB8AC3E}">
        <p14:creationId xmlns:p14="http://schemas.microsoft.com/office/powerpoint/2010/main" val="317478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2026/1/27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2026/1/27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2026/1/27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2026/1/27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2026/1/27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ai/pd/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dirty="0">
                <a:latin typeface="メイリオ" panose="020B0604030504040204" pitchFamily="50" charset="-128"/>
              </a:rPr>
              <a:t>p</a:t>
            </a:r>
            <a:r>
              <a:rPr lang="en-US" altLang="ja-JP" sz="4400" dirty="0">
                <a:latin typeface="メイリオ" panose="020B0604030504040204" pitchFamily="50" charset="-128"/>
              </a:rPr>
              <a:t>d-4. </a:t>
            </a:r>
            <a:r>
              <a:rPr lang="ja-JP" altLang="en-US" sz="4400" dirty="0">
                <a:latin typeface="メイリオ" panose="020B0604030504040204" pitchFamily="50" charset="-128"/>
              </a:rPr>
              <a:t>標本の平均、母平均</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a:t>
            </a:r>
            <a:r>
              <a:rPr lang="en-US" altLang="ja-JP" dirty="0"/>
              <a:t>Python </a:t>
            </a:r>
            <a:r>
              <a:rPr lang="ja-JP" altLang="en-US" dirty="0"/>
              <a:t>によるデータサイエンス演習）</a:t>
            </a:r>
          </a:p>
          <a:p>
            <a:r>
              <a:rPr lang="en-US" altLang="ja-JP" dirty="0"/>
              <a:t>URL: </a:t>
            </a:r>
            <a:r>
              <a:rPr lang="en-US" altLang="ja-JP" dirty="0">
                <a:hlinkClick r:id="rId5"/>
              </a:rPr>
              <a:t>https://www.kkaneko.</a:t>
            </a:r>
            <a:r>
              <a:rPr lang="en-US" altLang="ja-JP">
                <a:hlinkClick r:id="rId5"/>
              </a:rPr>
              <a:t>jp/ai/</a:t>
            </a:r>
            <a:r>
              <a:rPr lang="en-US" altLang="ja-JP" dirty="0">
                <a:hlinkClick r:id="rId5"/>
              </a:rPr>
              <a:t>pd/index</a:t>
            </a:r>
            <a:r>
              <a:rPr lang="en-US" altLang="ja-JP">
                <a:hlinkClick r:id="rId5"/>
              </a:rPr>
              <a:t>.html</a:t>
            </a:r>
            <a:endParaRPr lang="en-US" altLang="ja-JP"/>
          </a:p>
          <a:p>
            <a:endParaRPr lang="en-US" altLang="ja-JP"/>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E4E47-0E8C-B4AE-DADF-5CF75D2B519E}"/>
              </a:ext>
            </a:extLst>
          </p:cNvPr>
          <p:cNvSpPr>
            <a:spLocks noGrp="1"/>
          </p:cNvSpPr>
          <p:nvPr>
            <p:ph type="title"/>
          </p:nvPr>
        </p:nvSpPr>
        <p:spPr/>
        <p:txBody>
          <a:bodyPr>
            <a:normAutofit fontScale="90000"/>
          </a:bodyPr>
          <a:lstStyle/>
          <a:p>
            <a:r>
              <a:rPr kumimoji="1" lang="ja-JP" altLang="en-US" dirty="0"/>
              <a:t>十分な数の標本が必要</a:t>
            </a:r>
          </a:p>
        </p:txBody>
      </p:sp>
      <p:sp>
        <p:nvSpPr>
          <p:cNvPr id="3" name="コンテンツ プレースホルダー 2">
            <a:extLst>
              <a:ext uri="{FF2B5EF4-FFF2-40B4-BE49-F238E27FC236}">
                <a16:creationId xmlns:a16="http://schemas.microsoft.com/office/drawing/2014/main" id="{BAA1C5AD-30BA-7DA0-E50A-7587CE32DF6D}"/>
              </a:ext>
            </a:extLst>
          </p:cNvPr>
          <p:cNvSpPr>
            <a:spLocks noGrp="1"/>
          </p:cNvSpPr>
          <p:nvPr>
            <p:ph idx="1"/>
          </p:nvPr>
        </p:nvSpPr>
        <p:spPr>
          <a:xfrm>
            <a:off x="321845" y="4217669"/>
            <a:ext cx="8461208" cy="2503807"/>
          </a:xfrm>
        </p:spPr>
        <p:txBody>
          <a:bodyPr>
            <a:normAutofit fontScale="92500"/>
          </a:bodyPr>
          <a:lstStyle/>
          <a:p>
            <a:r>
              <a:rPr lang="ja-JP" altLang="en-US" dirty="0"/>
              <a:t>標本の大きさが</a:t>
            </a:r>
            <a:r>
              <a:rPr lang="ja-JP" altLang="en-US" b="1" u="sng" dirty="0">
                <a:solidFill>
                  <a:srgbClr val="FF0000"/>
                </a:solidFill>
              </a:rPr>
              <a:t>小さい</a:t>
            </a:r>
            <a:r>
              <a:rPr lang="ja-JP" altLang="en-US" dirty="0"/>
              <a:t>と、</a:t>
            </a:r>
            <a:r>
              <a:rPr lang="ja-JP" altLang="en-US" b="1" i="1" u="sng" dirty="0">
                <a:solidFill>
                  <a:srgbClr val="FF0000"/>
                </a:solidFill>
              </a:rPr>
              <a:t>結果の信頼性が下がる</a:t>
            </a:r>
            <a:endParaRPr lang="en-US" altLang="ja-JP" b="1" i="1" u="sng" dirty="0">
              <a:solidFill>
                <a:srgbClr val="FF0000"/>
              </a:solidFill>
            </a:endParaRPr>
          </a:p>
          <a:p>
            <a:r>
              <a:rPr kumimoji="1" lang="ja-JP" altLang="en-US" b="1" u="sng" dirty="0">
                <a:solidFill>
                  <a:srgbClr val="FF0000"/>
                </a:solidFill>
              </a:rPr>
              <a:t>十分な数の標本を得る</a:t>
            </a:r>
            <a:r>
              <a:rPr kumimoji="1" lang="ja-JP" altLang="en-US" dirty="0"/>
              <a:t>ことが重要</a:t>
            </a:r>
            <a:endParaRPr kumimoji="1" lang="en-US" altLang="ja-JP" dirty="0"/>
          </a:p>
          <a:p>
            <a:r>
              <a:rPr kumimoji="1" lang="ja-JP" altLang="en-US" dirty="0"/>
              <a:t>標本の大きさの決定は簡単に決めることができない</a:t>
            </a:r>
            <a:endParaRPr kumimoji="1" lang="en-US" altLang="ja-JP" dirty="0"/>
          </a:p>
          <a:p>
            <a:r>
              <a:rPr kumimoji="1" lang="ja-JP" altLang="en-US" dirty="0"/>
              <a:t>母集団の特徴、調査や研究の目的に</a:t>
            </a:r>
            <a:r>
              <a:rPr lang="ja-JP" altLang="en-US" b="1" u="sng" dirty="0">
                <a:solidFill>
                  <a:srgbClr val="FF0000"/>
                </a:solidFill>
              </a:rPr>
              <a:t>よって，適切な標本の大きさは変わる</a:t>
            </a:r>
            <a:r>
              <a:rPr kumimoji="1" lang="ja-JP" altLang="en-US" dirty="0"/>
              <a:t>ことに注意しよう</a:t>
            </a:r>
          </a:p>
        </p:txBody>
      </p:sp>
      <p:sp>
        <p:nvSpPr>
          <p:cNvPr id="4" name="スライド番号プレースホルダー 3">
            <a:extLst>
              <a:ext uri="{FF2B5EF4-FFF2-40B4-BE49-F238E27FC236}">
                <a16:creationId xmlns:a16="http://schemas.microsoft.com/office/drawing/2014/main" id="{B0A4F138-84AF-049E-4CF4-E2E39623D697}"/>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5" name="雲 4">
            <a:extLst>
              <a:ext uri="{FF2B5EF4-FFF2-40B4-BE49-F238E27FC236}">
                <a16:creationId xmlns:a16="http://schemas.microsoft.com/office/drawing/2014/main" id="{A83E5BF8-F8E0-753B-5506-B3E707139113}"/>
              </a:ext>
            </a:extLst>
          </p:cNvPr>
          <p:cNvSpPr/>
          <p:nvPr/>
        </p:nvSpPr>
        <p:spPr>
          <a:xfrm>
            <a:off x="364427" y="1929073"/>
            <a:ext cx="3074670" cy="1638842"/>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6" name="右矢印 13">
            <a:extLst>
              <a:ext uri="{FF2B5EF4-FFF2-40B4-BE49-F238E27FC236}">
                <a16:creationId xmlns:a16="http://schemas.microsoft.com/office/drawing/2014/main" id="{211B73C4-7A33-BAC9-46C3-9648749046B5}"/>
              </a:ext>
            </a:extLst>
          </p:cNvPr>
          <p:cNvSpPr/>
          <p:nvPr/>
        </p:nvSpPr>
        <p:spPr>
          <a:xfrm>
            <a:off x="4057757" y="2579047"/>
            <a:ext cx="541020" cy="48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7" name="テキスト ボックス 6">
            <a:extLst>
              <a:ext uri="{FF2B5EF4-FFF2-40B4-BE49-F238E27FC236}">
                <a16:creationId xmlns:a16="http://schemas.microsoft.com/office/drawing/2014/main" id="{7C50830A-4E13-2A64-F423-87C1CDFC25C7}"/>
              </a:ext>
            </a:extLst>
          </p:cNvPr>
          <p:cNvSpPr txBox="1"/>
          <p:nvPr/>
        </p:nvSpPr>
        <p:spPr>
          <a:xfrm>
            <a:off x="3940743" y="876110"/>
            <a:ext cx="1223412" cy="507831"/>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あるときの標本</a:t>
            </a:r>
            <a:endParaRPr kumimoji="1" lang="en-US" altLang="ja-JP" sz="2700" dirty="0">
              <a:latin typeface="Arial" panose="020B0604020202020204" pitchFamily="34" charset="0"/>
              <a:ea typeface="メイリオ" panose="020B0604030504040204" pitchFamily="50" charset="-128"/>
            </a:endParaRPr>
          </a:p>
        </p:txBody>
      </p:sp>
      <p:sp>
        <p:nvSpPr>
          <p:cNvPr id="8" name="正方形/長方形 7">
            <a:extLst>
              <a:ext uri="{FF2B5EF4-FFF2-40B4-BE49-F238E27FC236}">
                <a16:creationId xmlns:a16="http://schemas.microsoft.com/office/drawing/2014/main" id="{4EB7486F-C9B0-6F53-6391-6896405E6906}"/>
              </a:ext>
            </a:extLst>
          </p:cNvPr>
          <p:cNvSpPr/>
          <p:nvPr/>
        </p:nvSpPr>
        <p:spPr>
          <a:xfrm>
            <a:off x="4980612" y="1590227"/>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9" name="テキスト ボックス 8">
            <a:extLst>
              <a:ext uri="{FF2B5EF4-FFF2-40B4-BE49-F238E27FC236}">
                <a16:creationId xmlns:a16="http://schemas.microsoft.com/office/drawing/2014/main" id="{E0259B53-BBB9-8BFD-D609-B2C432448D3D}"/>
              </a:ext>
            </a:extLst>
          </p:cNvPr>
          <p:cNvSpPr txBox="1"/>
          <p:nvPr/>
        </p:nvSpPr>
        <p:spPr>
          <a:xfrm>
            <a:off x="5100766" y="1678262"/>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128</a:t>
            </a:r>
            <a:br>
              <a:rPr kumimoji="1" lang="en-US" altLang="ja-JP" sz="2400" dirty="0">
                <a:solidFill>
                  <a:srgbClr val="006600"/>
                </a:solidFill>
                <a:latin typeface="Arial" panose="020B0604020202020204" pitchFamily="34" charset="0"/>
                <a:ea typeface="メイリオ" panose="020B0604030504040204" pitchFamily="50" charset="-128"/>
              </a:rPr>
            </a:br>
            <a:r>
              <a:rPr kumimoji="1" lang="en-US" altLang="ja-JP" sz="2400" dirty="0">
                <a:solidFill>
                  <a:srgbClr val="006600"/>
                </a:solidFill>
                <a:latin typeface="Arial" panose="020B0604020202020204" pitchFamily="34" charset="0"/>
                <a:ea typeface="メイリオ" panose="020B0604030504040204" pitchFamily="50" charset="-128"/>
              </a:rPr>
              <a:t>104</a:t>
            </a:r>
          </a:p>
          <a:p>
            <a:pPr algn="r"/>
            <a:r>
              <a:rPr lang="en-US" altLang="ja-JP" sz="2400" dirty="0">
                <a:solidFill>
                  <a:srgbClr val="006600"/>
                </a:solidFill>
                <a:latin typeface="Arial" panose="020B0604020202020204" pitchFamily="34" charset="0"/>
                <a:ea typeface="メイリオ" panose="020B0604030504040204" pitchFamily="50" charset="-128"/>
              </a:rPr>
              <a:t>124</a:t>
            </a:r>
          </a:p>
          <a:p>
            <a:pPr algn="r"/>
            <a:r>
              <a:rPr kumimoji="1" lang="en-US" altLang="ja-JP" sz="2400" dirty="0">
                <a:solidFill>
                  <a:srgbClr val="006600"/>
                </a:solidFill>
                <a:latin typeface="Arial" panose="020B0604020202020204" pitchFamily="34" charset="0"/>
                <a:ea typeface="メイリオ" panose="020B0604030504040204" pitchFamily="50" charset="-128"/>
              </a:rPr>
              <a:t>85</a:t>
            </a:r>
          </a:p>
          <a:p>
            <a:pPr algn="r"/>
            <a:r>
              <a:rPr lang="en-US" altLang="ja-JP" sz="2400" dirty="0">
                <a:solidFill>
                  <a:srgbClr val="006600"/>
                </a:solidFill>
                <a:latin typeface="Arial" panose="020B0604020202020204" pitchFamily="34" charset="0"/>
                <a:ea typeface="メイリオ" panose="020B0604030504040204" pitchFamily="50" charset="-128"/>
              </a:rPr>
              <a:t>120</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116ADDCD-E525-48C9-4225-25375D9DE80C}"/>
              </a:ext>
            </a:extLst>
          </p:cNvPr>
          <p:cNvSpPr txBox="1"/>
          <p:nvPr/>
        </p:nvSpPr>
        <p:spPr>
          <a:xfrm>
            <a:off x="1334542" y="1295116"/>
            <a:ext cx="1223412" cy="507831"/>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271083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97EB3B-998D-D083-1072-A3EAA78897CC}"/>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F8FCE804-6A0A-156D-45A9-82DC1B7C8F62}"/>
              </a:ext>
            </a:extLst>
          </p:cNvPr>
          <p:cNvSpPr>
            <a:spLocks noGrp="1"/>
          </p:cNvSpPr>
          <p:nvPr>
            <p:ph idx="1"/>
          </p:nvPr>
        </p:nvSpPr>
        <p:spPr>
          <a:xfrm>
            <a:off x="321845" y="846252"/>
            <a:ext cx="8461208" cy="5651067"/>
          </a:xfrm>
        </p:spPr>
        <p:txBody>
          <a:bodyPr>
            <a:normAutofit/>
          </a:bodyPr>
          <a:lstStyle/>
          <a:p>
            <a:pPr>
              <a:spcBef>
                <a:spcPts val="1200"/>
              </a:spcBef>
            </a:pPr>
            <a:r>
              <a:rPr lang="ja-JP" altLang="en-US" sz="2400" b="1" dirty="0">
                <a:solidFill>
                  <a:srgbClr val="C00000"/>
                </a:solidFill>
              </a:rPr>
              <a:t>母集団</a:t>
            </a:r>
            <a:r>
              <a:rPr lang="ja-JP" altLang="en-US" sz="2400" dirty="0"/>
              <a:t>：調査や研究の対象となる</a:t>
            </a:r>
            <a:r>
              <a:rPr lang="ja-JP" altLang="en-US" sz="2400" b="1" dirty="0">
                <a:solidFill>
                  <a:srgbClr val="FF0000"/>
                </a:solidFill>
              </a:rPr>
              <a:t>全体の集団</a:t>
            </a:r>
            <a:endParaRPr lang="en-US" altLang="ja-JP" sz="2400" b="1" dirty="0">
              <a:solidFill>
                <a:srgbClr val="FF0000"/>
              </a:solidFill>
            </a:endParaRPr>
          </a:p>
          <a:p>
            <a:pPr>
              <a:spcBef>
                <a:spcPts val="1200"/>
              </a:spcBef>
            </a:pPr>
            <a:r>
              <a:rPr lang="ja-JP" altLang="en-US" sz="2400" b="1" dirty="0">
                <a:solidFill>
                  <a:srgbClr val="C00000"/>
                </a:solidFill>
              </a:rPr>
              <a:t>サンプリング</a:t>
            </a:r>
            <a:r>
              <a:rPr lang="ja-JP" altLang="en-US" sz="2400" dirty="0"/>
              <a:t>：</a:t>
            </a:r>
            <a:endParaRPr lang="en-US" altLang="ja-JP" sz="2400" dirty="0"/>
          </a:p>
          <a:p>
            <a:pPr marL="0" indent="0">
              <a:spcBef>
                <a:spcPts val="1200"/>
              </a:spcBef>
              <a:buNone/>
            </a:pPr>
            <a:r>
              <a:rPr lang="ja-JP" altLang="en-US" sz="2400" b="1" u="sng" dirty="0">
                <a:solidFill>
                  <a:srgbClr val="FF0000"/>
                </a:solidFill>
              </a:rPr>
              <a:t>母集団全体を調べることが困難</a:t>
            </a:r>
            <a:r>
              <a:rPr lang="ja-JP" altLang="en-US" sz="2400" dirty="0"/>
              <a:t>な場合、</a:t>
            </a:r>
            <a:r>
              <a:rPr lang="ja-JP" altLang="en-US" sz="2400" b="1" u="sng" dirty="0">
                <a:solidFill>
                  <a:srgbClr val="FF0000"/>
                </a:solidFill>
              </a:rPr>
              <a:t>母集団から一部を選ぶサンプリング</a:t>
            </a:r>
            <a:r>
              <a:rPr lang="ja-JP" altLang="en-US" sz="2400" dirty="0"/>
              <a:t>を行う。</a:t>
            </a:r>
            <a:endParaRPr lang="en-US" altLang="ja-JP" sz="2400" dirty="0"/>
          </a:p>
          <a:p>
            <a:pPr marL="0" indent="0">
              <a:spcBef>
                <a:spcPts val="1200"/>
              </a:spcBef>
              <a:buNone/>
            </a:pPr>
            <a:r>
              <a:rPr lang="ja-JP" altLang="en-US" sz="2400" dirty="0"/>
              <a:t>母集団の特徴や性質を</a:t>
            </a:r>
            <a:r>
              <a:rPr lang="ja-JP" altLang="en-US" sz="2400" b="1" u="sng" dirty="0">
                <a:solidFill>
                  <a:srgbClr val="FF0000"/>
                </a:solidFill>
              </a:rPr>
              <a:t>推測</a:t>
            </a:r>
            <a:r>
              <a:rPr lang="ja-JP" altLang="en-US" sz="2400" dirty="0"/>
              <a:t>することが可能となる。</a:t>
            </a:r>
            <a:endParaRPr lang="en-US" altLang="ja-JP" sz="2400" dirty="0"/>
          </a:p>
          <a:p>
            <a:pPr>
              <a:spcBef>
                <a:spcPts val="1200"/>
              </a:spcBef>
            </a:pPr>
            <a:r>
              <a:rPr lang="ja-JP" altLang="en-US" sz="2400" dirty="0"/>
              <a:t> </a:t>
            </a:r>
            <a:r>
              <a:rPr lang="ja-JP" altLang="en-US" sz="2400" b="1" dirty="0">
                <a:solidFill>
                  <a:srgbClr val="C00000"/>
                </a:solidFill>
              </a:rPr>
              <a:t>標本</a:t>
            </a:r>
            <a:r>
              <a:rPr lang="ja-JP" altLang="en-US" sz="2400" dirty="0"/>
              <a:t>：</a:t>
            </a:r>
            <a:endParaRPr lang="en-US" altLang="ja-JP" sz="2400" dirty="0"/>
          </a:p>
          <a:p>
            <a:pPr marL="0" indent="0">
              <a:spcBef>
                <a:spcPts val="1200"/>
              </a:spcBef>
              <a:buNone/>
            </a:pPr>
            <a:r>
              <a:rPr lang="ja-JP" altLang="en-US" sz="2400" b="1" dirty="0">
                <a:solidFill>
                  <a:srgbClr val="C00000"/>
                </a:solidFill>
              </a:rPr>
              <a:t>標本</a:t>
            </a:r>
            <a:r>
              <a:rPr lang="ja-JP" altLang="en-US" sz="2400"/>
              <a:t>は、母集団からサンプリング</a:t>
            </a:r>
            <a:r>
              <a:rPr lang="ja-JP" altLang="en-US" sz="2400" dirty="0"/>
              <a:t>で選ばれた</a:t>
            </a:r>
            <a:r>
              <a:rPr lang="ja-JP" altLang="en-US" sz="2400" b="1" u="sng" dirty="0">
                <a:solidFill>
                  <a:srgbClr val="FF0000"/>
                </a:solidFill>
              </a:rPr>
              <a:t>母集団の一部</a:t>
            </a:r>
            <a:r>
              <a:rPr lang="ja-JP" altLang="en-US" sz="2400" dirty="0"/>
              <a:t>。</a:t>
            </a:r>
            <a:endParaRPr lang="en-US" altLang="ja-JP" sz="2400" dirty="0"/>
          </a:p>
          <a:p>
            <a:pPr marL="0" indent="0">
              <a:spcBef>
                <a:spcPts val="1200"/>
              </a:spcBef>
              <a:buNone/>
            </a:pPr>
            <a:r>
              <a:rPr lang="ja-JP" altLang="en-US" sz="2400" dirty="0"/>
              <a:t>標本から得られたデータを分析し、</a:t>
            </a:r>
            <a:r>
              <a:rPr lang="ja-JP" altLang="en-US" sz="2400" b="1" u="sng" dirty="0">
                <a:solidFill>
                  <a:srgbClr val="FF0000"/>
                </a:solidFill>
              </a:rPr>
              <a:t>母集団全体の性質や傾向を推測</a:t>
            </a:r>
            <a:r>
              <a:rPr lang="ja-JP" altLang="en-US" sz="2400" dirty="0"/>
              <a:t>可能。</a:t>
            </a:r>
            <a:endParaRPr lang="en-US" altLang="ja-JP" sz="2400" dirty="0"/>
          </a:p>
          <a:p>
            <a:pPr marL="0" indent="0">
              <a:spcBef>
                <a:spcPts val="1200"/>
              </a:spcBef>
              <a:buNone/>
            </a:pPr>
            <a:r>
              <a:rPr lang="en-US" altLang="ja-JP" sz="2400" dirty="0"/>
              <a:t>【</a:t>
            </a:r>
            <a:r>
              <a:rPr lang="ja-JP" altLang="en-US" sz="2400" dirty="0"/>
              <a:t>注意点</a:t>
            </a:r>
            <a:r>
              <a:rPr lang="en-US" altLang="ja-JP" sz="2400" dirty="0"/>
              <a:t>】</a:t>
            </a:r>
            <a:r>
              <a:rPr lang="ja-JP" altLang="en-US" sz="2400" b="1" u="sng" dirty="0">
                <a:solidFill>
                  <a:srgbClr val="FF0000"/>
                </a:solidFill>
              </a:rPr>
              <a:t>十分な標本サイズの確保</a:t>
            </a:r>
            <a:r>
              <a:rPr lang="ja-JP" altLang="en-US" sz="2400" dirty="0"/>
              <a:t>が必要。ランダムに選択するなどの考慮が重要。</a:t>
            </a:r>
            <a:endParaRPr kumimoji="1" lang="ja-JP" altLang="en-US" sz="2400" dirty="0"/>
          </a:p>
        </p:txBody>
      </p:sp>
      <p:sp>
        <p:nvSpPr>
          <p:cNvPr id="4" name="スライド番号プレースホルダー 3">
            <a:extLst>
              <a:ext uri="{FF2B5EF4-FFF2-40B4-BE49-F238E27FC236}">
                <a16:creationId xmlns:a16="http://schemas.microsoft.com/office/drawing/2014/main" id="{1C4E2B2A-BF6A-1778-7828-F719B5851E76}"/>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413697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3. </a:t>
            </a:r>
            <a:r>
              <a:rPr lang="ja-JP" altLang="en-US" dirty="0"/>
              <a:t>標本の平均値</a:t>
            </a:r>
            <a:br>
              <a:rPr lang="en-US" altLang="ja-JP" dirty="0"/>
            </a:br>
            <a:endParaRPr lang="ja-JP" altLang="en-US" dirty="0"/>
          </a:p>
        </p:txBody>
      </p:sp>
      <p:sp>
        <p:nvSpPr>
          <p:cNvPr id="5" name="字幕 4">
            <a:extLst>
              <a:ext uri="{FF2B5EF4-FFF2-40B4-BE49-F238E27FC236}">
                <a16:creationId xmlns:a16="http://schemas.microsoft.com/office/drawing/2014/main" id="{A277A7B9-3E7B-4B4C-9390-95356C192BAA}"/>
              </a:ext>
            </a:extLst>
          </p:cNvPr>
          <p:cNvSpPr>
            <a:spLocks noGrp="1"/>
          </p:cNvSpPr>
          <p:nvPr>
            <p:ph type="subTitle" idx="1"/>
          </p:nvPr>
        </p:nvSpPr>
        <p:spPr/>
        <p:txBody>
          <a:bodyPr>
            <a:noAutofit/>
          </a:bodyPr>
          <a:lstStyle/>
          <a:p>
            <a:endParaRPr kumimoji="1" lang="ja-JP" altLang="en-US"/>
          </a:p>
        </p:txBody>
      </p:sp>
    </p:spTree>
    <p:extLst>
      <p:ext uri="{BB962C8B-B14F-4D97-AF65-F5344CB8AC3E}">
        <p14:creationId xmlns:p14="http://schemas.microsoft.com/office/powerpoint/2010/main" val="130448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今から行うことのイメージ</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13</a:t>
            </a:fld>
            <a:endParaRPr lang="ja-JP" altLang="en-US"/>
          </a:p>
        </p:txBody>
      </p:sp>
      <p:sp>
        <p:nvSpPr>
          <p:cNvPr id="19" name="雲 18"/>
          <p:cNvSpPr/>
          <p:nvPr/>
        </p:nvSpPr>
        <p:spPr>
          <a:xfrm>
            <a:off x="290762" y="1644475"/>
            <a:ext cx="3074670" cy="1638842"/>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1" name="テキスト ボックス 20"/>
          <p:cNvSpPr txBox="1"/>
          <p:nvPr/>
        </p:nvSpPr>
        <p:spPr>
          <a:xfrm>
            <a:off x="4697133" y="1283181"/>
            <a:ext cx="2608406" cy="507831"/>
          </a:xfrm>
          <a:prstGeom prst="rect">
            <a:avLst/>
          </a:prstGeom>
          <a:noFill/>
        </p:spPr>
        <p:txBody>
          <a:bodyPr wrap="none" rtlCol="0">
            <a:noAutofit/>
          </a:bodyPr>
          <a:lstStyle/>
          <a:p>
            <a:r>
              <a:rPr lang="ja-JP" altLang="en-US" sz="2700" dirty="0">
                <a:latin typeface="Arial" panose="020B0604020202020204" pitchFamily="34" charset="0"/>
                <a:ea typeface="メイリオ" panose="020B0604030504040204" pitchFamily="50" charset="-128"/>
              </a:rPr>
              <a:t>たくさんの</a:t>
            </a:r>
            <a:r>
              <a:rPr lang="ja-JP" altLang="en-US" sz="2700" dirty="0">
                <a:solidFill>
                  <a:srgbClr val="C00000"/>
                </a:solidFill>
                <a:latin typeface="Arial" panose="020B0604020202020204" pitchFamily="34" charset="0"/>
                <a:ea typeface="メイリオ" panose="020B0604030504040204" pitchFamily="50" charset="-128"/>
              </a:rPr>
              <a:t>標本</a:t>
            </a:r>
            <a:endParaRPr kumimoji="1" lang="en-US" altLang="ja-JP" sz="2700" dirty="0">
              <a:solidFill>
                <a:srgbClr val="C00000"/>
              </a:solidFill>
              <a:latin typeface="Arial" panose="020B0604020202020204" pitchFamily="34" charset="0"/>
              <a:ea typeface="メイリオ" panose="020B0604030504040204" pitchFamily="50" charset="-128"/>
            </a:endParaRPr>
          </a:p>
        </p:txBody>
      </p:sp>
      <p:sp>
        <p:nvSpPr>
          <p:cNvPr id="22" name="右矢印 21"/>
          <p:cNvSpPr/>
          <p:nvPr/>
        </p:nvSpPr>
        <p:spPr>
          <a:xfrm rot="5400000">
            <a:off x="5638193" y="2147931"/>
            <a:ext cx="541020" cy="48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3" name="テキスト ボックス 22"/>
          <p:cNvSpPr txBox="1"/>
          <p:nvPr/>
        </p:nvSpPr>
        <p:spPr>
          <a:xfrm>
            <a:off x="4888370" y="4770841"/>
            <a:ext cx="3993401"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母平均</a:t>
            </a:r>
            <a:r>
              <a:rPr kumimoji="1" lang="ja-JP" altLang="en-US" sz="2700" dirty="0">
                <a:latin typeface="Arial" panose="020B0604020202020204" pitchFamily="34" charset="0"/>
                <a:ea typeface="メイリオ" panose="020B0604030504040204" pitchFamily="50" charset="-128"/>
              </a:rPr>
              <a:t>の推定</a:t>
            </a:r>
            <a:endParaRPr kumimoji="1" lang="en-US" altLang="ja-JP" sz="2700" dirty="0">
              <a:latin typeface="Arial" panose="020B0604020202020204" pitchFamily="34" charset="0"/>
              <a:ea typeface="メイリオ" panose="020B0604030504040204" pitchFamily="50" charset="-128"/>
            </a:endParaRPr>
          </a:p>
        </p:txBody>
      </p:sp>
      <p:sp>
        <p:nvSpPr>
          <p:cNvPr id="11" name="右矢印 21">
            <a:extLst>
              <a:ext uri="{FF2B5EF4-FFF2-40B4-BE49-F238E27FC236}">
                <a16:creationId xmlns:a16="http://schemas.microsoft.com/office/drawing/2014/main" id="{1380E6AF-EA7C-490A-A0B4-24C57DB26B27}"/>
              </a:ext>
            </a:extLst>
          </p:cNvPr>
          <p:cNvSpPr/>
          <p:nvPr/>
        </p:nvSpPr>
        <p:spPr>
          <a:xfrm rot="5400000">
            <a:off x="5638192" y="3930657"/>
            <a:ext cx="541020" cy="48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4BAD3FE-6016-4D5F-8274-436CFDA980EC}"/>
              </a:ext>
            </a:extLst>
          </p:cNvPr>
          <p:cNvSpPr txBox="1"/>
          <p:nvPr/>
        </p:nvSpPr>
        <p:spPr>
          <a:xfrm>
            <a:off x="5045625" y="3067390"/>
            <a:ext cx="3993401"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平均</a:t>
            </a:r>
            <a:r>
              <a:rPr kumimoji="1" lang="ja-JP" altLang="en-US" sz="2700" dirty="0">
                <a:latin typeface="Arial" panose="020B0604020202020204" pitchFamily="34" charset="0"/>
                <a:ea typeface="メイリオ" panose="020B0604030504040204" pitchFamily="50" charset="-128"/>
              </a:rPr>
              <a:t>の算出</a:t>
            </a:r>
            <a:endParaRPr kumimoji="1" lang="en-US" altLang="ja-JP" sz="2700" dirty="0">
              <a:latin typeface="Arial" panose="020B0604020202020204" pitchFamily="34"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38FC1B44-EDEE-A91E-C040-60EF3630AC1B}"/>
              </a:ext>
            </a:extLst>
          </p:cNvPr>
          <p:cNvSpPr txBox="1"/>
          <p:nvPr/>
        </p:nvSpPr>
        <p:spPr>
          <a:xfrm>
            <a:off x="1282456" y="1048639"/>
            <a:ext cx="1223412" cy="595836"/>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sp>
        <p:nvSpPr>
          <p:cNvPr id="5" name="テキスト ボックス 4">
            <a:extLst>
              <a:ext uri="{FF2B5EF4-FFF2-40B4-BE49-F238E27FC236}">
                <a16:creationId xmlns:a16="http://schemas.microsoft.com/office/drawing/2014/main" id="{B3D978B4-7C7D-017D-E6EF-6EB1F2ABE826}"/>
              </a:ext>
            </a:extLst>
          </p:cNvPr>
          <p:cNvSpPr txBox="1"/>
          <p:nvPr/>
        </p:nvSpPr>
        <p:spPr>
          <a:xfrm>
            <a:off x="2700432" y="5605972"/>
            <a:ext cx="3993401"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母平均</a:t>
            </a:r>
            <a:r>
              <a:rPr kumimoji="1" lang="ja-JP" altLang="en-US" sz="2700" dirty="0">
                <a:latin typeface="Arial" panose="020B0604020202020204" pitchFamily="34" charset="0"/>
                <a:ea typeface="メイリオ" panose="020B0604030504040204" pitchFamily="50" charset="-128"/>
              </a:rPr>
              <a:t>の</a:t>
            </a:r>
            <a:r>
              <a:rPr kumimoji="1" lang="ja-JP" altLang="en-US" sz="2700" b="1" u="sng" dirty="0">
                <a:solidFill>
                  <a:srgbClr val="FF0000"/>
                </a:solidFill>
                <a:latin typeface="Arial" panose="020B0604020202020204" pitchFamily="34" charset="0"/>
                <a:ea typeface="メイリオ" panose="020B0604030504040204" pitchFamily="50" charset="-128"/>
              </a:rPr>
              <a:t>推定の精度を分析</a:t>
            </a:r>
            <a:r>
              <a:rPr kumimoji="1" lang="ja-JP" altLang="en-US" sz="2700" dirty="0">
                <a:latin typeface="Arial" panose="020B0604020202020204" pitchFamily="34" charset="0"/>
                <a:ea typeface="メイリオ" panose="020B0604030504040204" pitchFamily="50" charset="-128"/>
              </a:rPr>
              <a:t>する</a:t>
            </a:r>
            <a:endParaRPr kumimoji="1" lang="en-US" altLang="ja-JP" sz="2700"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ために、</a:t>
            </a:r>
            <a:r>
              <a:rPr kumimoji="1" lang="ja-JP" altLang="en-US" sz="2700" dirty="0">
                <a:solidFill>
                  <a:srgbClr val="C00000"/>
                </a:solidFill>
                <a:latin typeface="Arial" panose="020B0604020202020204" pitchFamily="34" charset="0"/>
                <a:ea typeface="メイリオ" panose="020B0604030504040204" pitchFamily="50" charset="-128"/>
              </a:rPr>
              <a:t>母集団</a:t>
            </a:r>
            <a:r>
              <a:rPr kumimoji="1" lang="ja-JP" altLang="en-US" sz="2700" dirty="0">
                <a:latin typeface="Arial" panose="020B0604020202020204" pitchFamily="34" charset="0"/>
                <a:ea typeface="メイリオ" panose="020B0604030504040204" pitchFamily="50" charset="-128"/>
              </a:rPr>
              <a:t>は</a:t>
            </a:r>
            <a:r>
              <a:rPr kumimoji="1" lang="ja-JP" altLang="en-US" sz="2700" dirty="0">
                <a:solidFill>
                  <a:srgbClr val="C00000"/>
                </a:solidFill>
                <a:latin typeface="Arial" panose="020B0604020202020204" pitchFamily="34" charset="0"/>
                <a:ea typeface="メイリオ" panose="020B0604030504040204" pitchFamily="50" charset="-128"/>
              </a:rPr>
              <a:t>正規分布</a:t>
            </a:r>
            <a:r>
              <a:rPr kumimoji="1" lang="ja-JP" altLang="en-US" sz="2700" dirty="0">
                <a:latin typeface="Arial" panose="020B0604020202020204" pitchFamily="34" charset="0"/>
                <a:ea typeface="メイリオ" panose="020B0604030504040204" pitchFamily="50" charset="-128"/>
              </a:rPr>
              <a:t>である</a:t>
            </a:r>
            <a:endParaRPr kumimoji="1" lang="en-US" altLang="ja-JP" sz="2700"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と仮定</a:t>
            </a:r>
            <a:endParaRPr kumimoji="1" lang="en-US" altLang="ja-JP" sz="2700" dirty="0">
              <a:latin typeface="Arial" panose="020B0604020202020204" pitchFamily="34" charset="0"/>
              <a:ea typeface="メイリオ" panose="020B0604030504040204" pitchFamily="50" charset="-128"/>
            </a:endParaRPr>
          </a:p>
        </p:txBody>
      </p:sp>
      <p:sp>
        <p:nvSpPr>
          <p:cNvPr id="6" name="テキスト ボックス 5">
            <a:extLst>
              <a:ext uri="{FF2B5EF4-FFF2-40B4-BE49-F238E27FC236}">
                <a16:creationId xmlns:a16="http://schemas.microsoft.com/office/drawing/2014/main" id="{E0B844A1-19C5-2477-D7E2-0DBA8E01111C}"/>
              </a:ext>
            </a:extLst>
          </p:cNvPr>
          <p:cNvSpPr txBox="1"/>
          <p:nvPr/>
        </p:nvSpPr>
        <p:spPr>
          <a:xfrm>
            <a:off x="781287" y="3605836"/>
            <a:ext cx="3993401"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母集団</a:t>
            </a:r>
            <a:r>
              <a:rPr kumimoji="1" lang="ja-JP" altLang="en-US" sz="2700" dirty="0">
                <a:latin typeface="Arial" panose="020B0604020202020204" pitchFamily="34" charset="0"/>
                <a:ea typeface="メイリオ" panose="020B0604030504040204" pitchFamily="50" charset="-128"/>
              </a:rPr>
              <a:t>の</a:t>
            </a:r>
            <a:r>
              <a:rPr kumimoji="1" lang="ja-JP" altLang="en-US" sz="2700" dirty="0">
                <a:solidFill>
                  <a:srgbClr val="C00000"/>
                </a:solidFill>
                <a:latin typeface="Arial" panose="020B0604020202020204" pitchFamily="34" charset="0"/>
                <a:ea typeface="メイリオ" panose="020B0604030504040204" pitchFamily="50" charset="-128"/>
              </a:rPr>
              <a:t>平均</a:t>
            </a:r>
            <a:r>
              <a:rPr kumimoji="1" lang="ja-JP" altLang="en-US" sz="2700" dirty="0">
                <a:latin typeface="Arial" panose="020B0604020202020204" pitchFamily="34" charset="0"/>
                <a:ea typeface="メイリオ" panose="020B0604030504040204" pitchFamily="50" charset="-128"/>
              </a:rPr>
              <a:t>を</a:t>
            </a:r>
            <a:endParaRPr kumimoji="1" lang="en-US" altLang="ja-JP" sz="2700" dirty="0">
              <a:latin typeface="Arial" panose="020B0604020202020204" pitchFamily="34" charset="0"/>
              <a:ea typeface="メイリオ" panose="020B0604030504040204" pitchFamily="50" charset="-128"/>
            </a:endParaRPr>
          </a:p>
          <a:p>
            <a:r>
              <a:rPr kumimoji="1" lang="ja-JP" altLang="en-US" sz="2700" dirty="0">
                <a:solidFill>
                  <a:srgbClr val="C00000"/>
                </a:solidFill>
                <a:latin typeface="Arial" panose="020B0604020202020204" pitchFamily="34" charset="0"/>
                <a:ea typeface="メイリオ" panose="020B0604030504040204" pitchFamily="50" charset="-128"/>
              </a:rPr>
              <a:t>母平均</a:t>
            </a:r>
            <a:r>
              <a:rPr kumimoji="1" lang="ja-JP" altLang="en-US" sz="2700" dirty="0">
                <a:latin typeface="Arial" panose="020B0604020202020204" pitchFamily="34" charset="0"/>
                <a:ea typeface="メイリオ" panose="020B0604030504040204" pitchFamily="50" charset="-128"/>
              </a:rPr>
              <a:t>という</a:t>
            </a:r>
            <a:endParaRPr kumimoji="1" lang="en-US" altLang="ja-JP" sz="2700" dirty="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139911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正規分布</a:t>
            </a:r>
          </a:p>
        </p:txBody>
      </p:sp>
      <p:sp>
        <p:nvSpPr>
          <p:cNvPr id="3" name="コンテンツ プレースホルダー 2"/>
          <p:cNvSpPr>
            <a:spLocks noGrp="1"/>
          </p:cNvSpPr>
          <p:nvPr>
            <p:ph idx="1"/>
          </p:nvPr>
        </p:nvSpPr>
        <p:spPr/>
        <p:txBody>
          <a:bodyPr>
            <a:noAutofit/>
          </a:bodyPr>
          <a:lstStyle/>
          <a:p>
            <a:pPr marL="0" indent="0">
              <a:buNone/>
            </a:pPr>
            <a:r>
              <a:rPr lang="ja-JP" altLang="en-US" b="1" dirty="0">
                <a:solidFill>
                  <a:srgbClr val="C00000"/>
                </a:solidFill>
              </a:rPr>
              <a:t>正規分布</a:t>
            </a:r>
            <a:r>
              <a:rPr lang="ja-JP" altLang="en-US" dirty="0"/>
              <a:t>は，</a:t>
            </a:r>
            <a:r>
              <a:rPr lang="ja-JP" altLang="en-US" b="1" dirty="0"/>
              <a:t>平均と分散だけで頻度分布を考える。</a:t>
            </a:r>
            <a:endParaRPr lang="en-US" altLang="ja-JP" b="1" dirty="0"/>
          </a:p>
          <a:p>
            <a:pPr marL="0" indent="0">
              <a:buNone/>
            </a:pPr>
            <a:r>
              <a:rPr lang="ja-JP" altLang="en-US" b="1" dirty="0"/>
              <a:t>分散</a:t>
            </a:r>
            <a:r>
              <a:rPr lang="ja-JP" altLang="en-US" dirty="0"/>
              <a:t>は，</a:t>
            </a:r>
            <a:r>
              <a:rPr lang="ja-JP" altLang="en-US" sz="2800" dirty="0">
                <a:latin typeface="Arial" panose="020B0604020202020204" pitchFamily="34" charset="0"/>
                <a:ea typeface="メイリオ" panose="020B0604030504040204" pitchFamily="50" charset="-128"/>
              </a:rPr>
              <a:t>データの</a:t>
            </a:r>
            <a:r>
              <a:rPr lang="ja-JP" altLang="en-US" sz="2800" b="1" dirty="0">
                <a:latin typeface="Arial" panose="020B0604020202020204" pitchFamily="34" charset="0"/>
                <a:ea typeface="メイリオ" panose="020B0604030504040204" pitchFamily="50" charset="-128"/>
              </a:rPr>
              <a:t>散らばり度合</a:t>
            </a:r>
            <a:r>
              <a:rPr lang="ja-JP" altLang="en-US" sz="2800" dirty="0">
                <a:latin typeface="Arial" panose="020B0604020202020204" pitchFamily="34" charset="0"/>
                <a:ea typeface="メイリオ" panose="020B0604030504040204" pitchFamily="50" charset="-128"/>
              </a:rPr>
              <a:t>を表す</a:t>
            </a:r>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14</a:t>
            </a:fld>
            <a:endParaRPr lang="ja-JP" altLang="en-US"/>
          </a:p>
        </p:txBody>
      </p:sp>
      <p:sp>
        <p:nvSpPr>
          <p:cNvPr id="6" name="上矢印 5"/>
          <p:cNvSpPr/>
          <p:nvPr/>
        </p:nvSpPr>
        <p:spPr>
          <a:xfrm>
            <a:off x="1886414" y="3012775"/>
            <a:ext cx="424543" cy="8055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7" name="上矢印 6"/>
          <p:cNvSpPr/>
          <p:nvPr/>
        </p:nvSpPr>
        <p:spPr>
          <a:xfrm flipV="1">
            <a:off x="1886414" y="4688988"/>
            <a:ext cx="424543" cy="6937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8" name="テキスト ボックス 7"/>
          <p:cNvSpPr txBox="1"/>
          <p:nvPr/>
        </p:nvSpPr>
        <p:spPr>
          <a:xfrm>
            <a:off x="675587" y="3196256"/>
            <a:ext cx="1107996" cy="461665"/>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頻度大</a:t>
            </a:r>
          </a:p>
        </p:txBody>
      </p:sp>
      <p:sp>
        <p:nvSpPr>
          <p:cNvPr id="9" name="テキスト ボックス 8"/>
          <p:cNvSpPr txBox="1"/>
          <p:nvPr/>
        </p:nvSpPr>
        <p:spPr>
          <a:xfrm>
            <a:off x="654272" y="4688987"/>
            <a:ext cx="1107996" cy="461665"/>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頻度小</a:t>
            </a:r>
          </a:p>
        </p:txBody>
      </p:sp>
      <p:pic>
        <p:nvPicPr>
          <p:cNvPr id="10" name="図 9"/>
          <p:cNvPicPr>
            <a:picLocks noChangeAspect="1"/>
          </p:cNvPicPr>
          <p:nvPr/>
        </p:nvPicPr>
        <p:blipFill>
          <a:blip r:embed="rId2"/>
          <a:stretch>
            <a:fillRect/>
          </a:stretch>
        </p:blipFill>
        <p:spPr>
          <a:xfrm>
            <a:off x="2741573" y="2817757"/>
            <a:ext cx="5673092" cy="3137467"/>
          </a:xfrm>
          <a:prstGeom prst="rect">
            <a:avLst/>
          </a:prstGeom>
        </p:spPr>
      </p:pic>
      <p:cxnSp>
        <p:nvCxnSpPr>
          <p:cNvPr id="11" name="直線コネクタ 10">
            <a:extLst>
              <a:ext uri="{FF2B5EF4-FFF2-40B4-BE49-F238E27FC236}">
                <a16:creationId xmlns:a16="http://schemas.microsoft.com/office/drawing/2014/main" id="{740FE80A-EA13-9D77-9B9D-EF739F69DA5C}"/>
              </a:ext>
            </a:extLst>
          </p:cNvPr>
          <p:cNvCxnSpPr>
            <a:cxnSpLocks/>
          </p:cNvCxnSpPr>
          <p:nvPr/>
        </p:nvCxnSpPr>
        <p:spPr>
          <a:xfrm>
            <a:off x="5744308" y="2371344"/>
            <a:ext cx="0" cy="321470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9A4EE47-E2B6-11FD-9CEE-0B497163FDEF}"/>
              </a:ext>
            </a:extLst>
          </p:cNvPr>
          <p:cNvSpPr txBox="1"/>
          <p:nvPr/>
        </p:nvSpPr>
        <p:spPr>
          <a:xfrm>
            <a:off x="5355336" y="1939151"/>
            <a:ext cx="1200911" cy="461665"/>
          </a:xfrm>
          <a:prstGeom prst="rect">
            <a:avLst/>
          </a:prstGeom>
          <a:noFill/>
        </p:spPr>
        <p:txBody>
          <a:bodyPr wrap="square" rtlCol="0">
            <a:spAutoFit/>
          </a:bodyPr>
          <a:lstStyle/>
          <a:p>
            <a:r>
              <a:rPr kumimoji="1" lang="ja-JP" altLang="en-US" sz="2400" dirty="0"/>
              <a:t>平均</a:t>
            </a:r>
          </a:p>
        </p:txBody>
      </p:sp>
      <p:cxnSp>
        <p:nvCxnSpPr>
          <p:cNvPr id="16" name="直線矢印コネクタ 15">
            <a:extLst>
              <a:ext uri="{FF2B5EF4-FFF2-40B4-BE49-F238E27FC236}">
                <a16:creationId xmlns:a16="http://schemas.microsoft.com/office/drawing/2014/main" id="{45E75735-B074-7382-A34D-53B4CF8FC427}"/>
              </a:ext>
            </a:extLst>
          </p:cNvPr>
          <p:cNvCxnSpPr/>
          <p:nvPr/>
        </p:nvCxnSpPr>
        <p:spPr>
          <a:xfrm>
            <a:off x="5769864" y="4017264"/>
            <a:ext cx="9692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FEA5072-FF12-03BE-8C7F-627192BED376}"/>
              </a:ext>
            </a:extLst>
          </p:cNvPr>
          <p:cNvSpPr txBox="1"/>
          <p:nvPr/>
        </p:nvSpPr>
        <p:spPr>
          <a:xfrm>
            <a:off x="6812733" y="3818319"/>
            <a:ext cx="1200911" cy="461665"/>
          </a:xfrm>
          <a:prstGeom prst="rect">
            <a:avLst/>
          </a:prstGeom>
          <a:noFill/>
        </p:spPr>
        <p:txBody>
          <a:bodyPr wrap="square" rtlCol="0">
            <a:spAutoFit/>
          </a:bodyPr>
          <a:lstStyle/>
          <a:p>
            <a:r>
              <a:rPr kumimoji="1" lang="ja-JP" altLang="en-US" sz="2400" dirty="0"/>
              <a:t>分散</a:t>
            </a:r>
          </a:p>
        </p:txBody>
      </p:sp>
    </p:spTree>
    <p:extLst>
      <p:ext uri="{BB962C8B-B14F-4D97-AF65-F5344CB8AC3E}">
        <p14:creationId xmlns:p14="http://schemas.microsoft.com/office/powerpoint/2010/main" val="63853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正規分布</a:t>
            </a:r>
          </a:p>
        </p:txBody>
      </p:sp>
      <p:sp>
        <p:nvSpPr>
          <p:cNvPr id="3" name="コンテンツ プレースホルダー 2"/>
          <p:cNvSpPr>
            <a:spLocks noGrp="1"/>
          </p:cNvSpPr>
          <p:nvPr>
            <p:ph idx="1"/>
          </p:nvPr>
        </p:nvSpPr>
        <p:spPr/>
        <p:txBody>
          <a:bodyPr>
            <a:noAutofit/>
          </a:bodyPr>
          <a:lstStyle/>
          <a:p>
            <a:pPr marL="0" indent="0">
              <a:buNone/>
            </a:pPr>
            <a:r>
              <a:rPr lang="ja-JP" altLang="en-US" b="1" dirty="0">
                <a:solidFill>
                  <a:srgbClr val="C00000"/>
                </a:solidFill>
              </a:rPr>
              <a:t>正規分布</a:t>
            </a:r>
            <a:r>
              <a:rPr lang="ja-JP" altLang="en-US" dirty="0"/>
              <a:t>は，</a:t>
            </a:r>
            <a:r>
              <a:rPr lang="ja-JP" altLang="en-US" b="1" dirty="0"/>
              <a:t>平均と分散だけで頻度分布を考える。</a:t>
            </a:r>
            <a:endParaRPr lang="en-US" altLang="ja-JP" b="1" dirty="0"/>
          </a:p>
          <a:p>
            <a:pPr marL="0" indent="0">
              <a:buNone/>
            </a:pPr>
            <a:r>
              <a:rPr lang="ja-JP" altLang="en-US" b="1" dirty="0"/>
              <a:t>分散</a:t>
            </a:r>
            <a:r>
              <a:rPr lang="ja-JP" altLang="en-US" dirty="0"/>
              <a:t>は，</a:t>
            </a:r>
            <a:r>
              <a:rPr lang="ja-JP" altLang="en-US" sz="2800" dirty="0">
                <a:latin typeface="Arial" panose="020B0604020202020204" pitchFamily="34" charset="0"/>
                <a:ea typeface="メイリオ" panose="020B0604030504040204" pitchFamily="50" charset="-128"/>
              </a:rPr>
              <a:t>データの</a:t>
            </a:r>
            <a:r>
              <a:rPr lang="ja-JP" altLang="en-US" sz="2800" b="1" dirty="0">
                <a:latin typeface="Arial" panose="020B0604020202020204" pitchFamily="34" charset="0"/>
                <a:ea typeface="メイリオ" panose="020B0604030504040204" pitchFamily="50" charset="-128"/>
              </a:rPr>
              <a:t>散らばり度合</a:t>
            </a:r>
            <a:r>
              <a:rPr lang="ja-JP" altLang="en-US" sz="2800" dirty="0">
                <a:latin typeface="Arial" panose="020B0604020202020204" pitchFamily="34" charset="0"/>
                <a:ea typeface="メイリオ" panose="020B0604030504040204" pitchFamily="50" charset="-128"/>
              </a:rPr>
              <a:t>を表す</a:t>
            </a:r>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15</a:t>
            </a:fld>
            <a:endParaRPr lang="ja-JP" altLang="en-US"/>
          </a:p>
        </p:txBody>
      </p:sp>
      <p:sp>
        <p:nvSpPr>
          <p:cNvPr id="6" name="上矢印 5"/>
          <p:cNvSpPr/>
          <p:nvPr/>
        </p:nvSpPr>
        <p:spPr>
          <a:xfrm>
            <a:off x="1886414" y="3012775"/>
            <a:ext cx="424543" cy="8055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7" name="上矢印 6"/>
          <p:cNvSpPr/>
          <p:nvPr/>
        </p:nvSpPr>
        <p:spPr>
          <a:xfrm flipV="1">
            <a:off x="1886414" y="4688988"/>
            <a:ext cx="424543" cy="6937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8" name="テキスト ボックス 7"/>
          <p:cNvSpPr txBox="1"/>
          <p:nvPr/>
        </p:nvSpPr>
        <p:spPr>
          <a:xfrm>
            <a:off x="675587" y="3196256"/>
            <a:ext cx="1107996" cy="461665"/>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頻度大</a:t>
            </a:r>
          </a:p>
        </p:txBody>
      </p:sp>
      <p:sp>
        <p:nvSpPr>
          <p:cNvPr id="9" name="テキスト ボックス 8"/>
          <p:cNvSpPr txBox="1"/>
          <p:nvPr/>
        </p:nvSpPr>
        <p:spPr>
          <a:xfrm>
            <a:off x="654272" y="4688987"/>
            <a:ext cx="1107996" cy="461665"/>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頻度小</a:t>
            </a:r>
          </a:p>
        </p:txBody>
      </p:sp>
      <p:pic>
        <p:nvPicPr>
          <p:cNvPr id="10" name="図 9"/>
          <p:cNvPicPr>
            <a:picLocks noChangeAspect="1"/>
          </p:cNvPicPr>
          <p:nvPr/>
        </p:nvPicPr>
        <p:blipFill>
          <a:blip r:embed="rId2"/>
          <a:stretch>
            <a:fillRect/>
          </a:stretch>
        </p:blipFill>
        <p:spPr>
          <a:xfrm>
            <a:off x="2741573" y="2817757"/>
            <a:ext cx="5673092" cy="3137467"/>
          </a:xfrm>
          <a:prstGeom prst="rect">
            <a:avLst/>
          </a:prstGeom>
        </p:spPr>
      </p:pic>
      <p:cxnSp>
        <p:nvCxnSpPr>
          <p:cNvPr id="11" name="直線コネクタ 10">
            <a:extLst>
              <a:ext uri="{FF2B5EF4-FFF2-40B4-BE49-F238E27FC236}">
                <a16:creationId xmlns:a16="http://schemas.microsoft.com/office/drawing/2014/main" id="{740FE80A-EA13-9D77-9B9D-EF739F69DA5C}"/>
              </a:ext>
            </a:extLst>
          </p:cNvPr>
          <p:cNvCxnSpPr>
            <a:cxnSpLocks/>
          </p:cNvCxnSpPr>
          <p:nvPr/>
        </p:nvCxnSpPr>
        <p:spPr>
          <a:xfrm>
            <a:off x="5744308" y="2371344"/>
            <a:ext cx="0" cy="321470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9A4EE47-E2B6-11FD-9CEE-0B497163FDEF}"/>
              </a:ext>
            </a:extLst>
          </p:cNvPr>
          <p:cNvSpPr txBox="1"/>
          <p:nvPr/>
        </p:nvSpPr>
        <p:spPr>
          <a:xfrm>
            <a:off x="5355336" y="1939151"/>
            <a:ext cx="1200911" cy="461665"/>
          </a:xfrm>
          <a:prstGeom prst="rect">
            <a:avLst/>
          </a:prstGeom>
          <a:noFill/>
        </p:spPr>
        <p:txBody>
          <a:bodyPr wrap="square" rtlCol="0">
            <a:spAutoFit/>
          </a:bodyPr>
          <a:lstStyle/>
          <a:p>
            <a:r>
              <a:rPr kumimoji="1" lang="ja-JP" altLang="en-US" sz="2400" dirty="0"/>
              <a:t>平均</a:t>
            </a:r>
          </a:p>
        </p:txBody>
      </p:sp>
      <p:cxnSp>
        <p:nvCxnSpPr>
          <p:cNvPr id="16" name="直線矢印コネクタ 15">
            <a:extLst>
              <a:ext uri="{FF2B5EF4-FFF2-40B4-BE49-F238E27FC236}">
                <a16:creationId xmlns:a16="http://schemas.microsoft.com/office/drawing/2014/main" id="{45E75735-B074-7382-A34D-53B4CF8FC427}"/>
              </a:ext>
            </a:extLst>
          </p:cNvPr>
          <p:cNvCxnSpPr/>
          <p:nvPr/>
        </p:nvCxnSpPr>
        <p:spPr>
          <a:xfrm>
            <a:off x="5769864" y="4017264"/>
            <a:ext cx="9692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FEA5072-FF12-03BE-8C7F-627192BED376}"/>
              </a:ext>
            </a:extLst>
          </p:cNvPr>
          <p:cNvSpPr txBox="1"/>
          <p:nvPr/>
        </p:nvSpPr>
        <p:spPr>
          <a:xfrm>
            <a:off x="6812733" y="3818319"/>
            <a:ext cx="1200911" cy="461665"/>
          </a:xfrm>
          <a:prstGeom prst="rect">
            <a:avLst/>
          </a:prstGeom>
          <a:noFill/>
        </p:spPr>
        <p:txBody>
          <a:bodyPr wrap="square" rtlCol="0">
            <a:spAutoFit/>
          </a:bodyPr>
          <a:lstStyle/>
          <a:p>
            <a:r>
              <a:rPr kumimoji="1" lang="ja-JP" altLang="en-US" sz="2400" dirty="0"/>
              <a:t>分散</a:t>
            </a:r>
          </a:p>
        </p:txBody>
      </p:sp>
    </p:spTree>
    <p:extLst>
      <p:ext uri="{BB962C8B-B14F-4D97-AF65-F5344CB8AC3E}">
        <p14:creationId xmlns:p14="http://schemas.microsoft.com/office/powerpoint/2010/main" val="307109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856603"/>
          </a:xfrm>
        </p:spPr>
        <p:txBody>
          <a:bodyPr>
            <a:noAutofit/>
          </a:bodyPr>
          <a:lstStyle/>
          <a:p>
            <a:r>
              <a:rPr lang="ja-JP" altLang="en-US" dirty="0"/>
              <a:t>母集団は正規分布であるとし、標本の</a:t>
            </a:r>
            <a:br>
              <a:rPr lang="en-US" altLang="ja-JP" dirty="0"/>
            </a:br>
            <a:r>
              <a:rPr lang="ja-JP" altLang="en-US" dirty="0"/>
              <a:t>平均値を算出</a:t>
            </a:r>
          </a:p>
        </p:txBody>
      </p:sp>
      <p:sp>
        <p:nvSpPr>
          <p:cNvPr id="4" name="スライド番号プレースホルダー 3"/>
          <p:cNvSpPr>
            <a:spLocks noGrp="1"/>
          </p:cNvSpPr>
          <p:nvPr>
            <p:ph type="sldNum" sz="quarter" idx="12"/>
          </p:nvPr>
        </p:nvSpPr>
        <p:spPr>
          <a:xfrm>
            <a:off x="6885071" y="6356350"/>
            <a:ext cx="2057400" cy="428399"/>
          </a:xfrm>
        </p:spPr>
        <p:txBody>
          <a:bodyPr>
            <a:noAutofit/>
          </a:bodyPr>
          <a:lstStyle/>
          <a:p>
            <a:fld id="{55940FB6-D91C-4C45-82A6-6C3F63B50793}" type="slidenum">
              <a:rPr lang="ja-JP" altLang="en-US" smtClean="0"/>
              <a:pPr/>
              <a:t>16</a:t>
            </a:fld>
            <a:endParaRPr lang="ja-JP" altLang="en-US"/>
          </a:p>
        </p:txBody>
      </p:sp>
      <p:sp>
        <p:nvSpPr>
          <p:cNvPr id="13" name="雲 12"/>
          <p:cNvSpPr/>
          <p:nvPr/>
        </p:nvSpPr>
        <p:spPr>
          <a:xfrm>
            <a:off x="364427" y="1929072"/>
            <a:ext cx="3074670" cy="1922847"/>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4" name="右矢印 13"/>
          <p:cNvSpPr/>
          <p:nvPr/>
        </p:nvSpPr>
        <p:spPr>
          <a:xfrm>
            <a:off x="4057757" y="257904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6" name="テキスト ボックス 15"/>
          <p:cNvSpPr txBox="1"/>
          <p:nvPr/>
        </p:nvSpPr>
        <p:spPr>
          <a:xfrm>
            <a:off x="5046661" y="1078561"/>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標本（標本数は </a:t>
            </a:r>
            <a:r>
              <a:rPr kumimoji="1" lang="en-US" altLang="ja-JP" sz="2700" dirty="0">
                <a:latin typeface="Arial" panose="020B0604020202020204" pitchFamily="34" charset="0"/>
                <a:ea typeface="メイリオ" panose="020B0604030504040204" pitchFamily="50" charset="-128"/>
              </a:rPr>
              <a:t>n</a:t>
            </a:r>
            <a:r>
              <a:rPr kumimoji="1" lang="ja-JP" altLang="en-US" sz="2700" dirty="0">
                <a:latin typeface="Arial" panose="020B0604020202020204" pitchFamily="34" charset="0"/>
                <a:ea typeface="メイリオ" panose="020B0604030504040204" pitchFamily="50" charset="-128"/>
              </a:rPr>
              <a:t>）</a:t>
            </a:r>
            <a:endParaRPr kumimoji="1" lang="en-US" altLang="ja-JP" sz="2700" dirty="0">
              <a:latin typeface="Arial" panose="020B0604020202020204" pitchFamily="34" charset="0"/>
              <a:ea typeface="メイリオ" panose="020B0604030504040204" pitchFamily="50" charset="-128"/>
            </a:endParaRPr>
          </a:p>
        </p:txBody>
      </p:sp>
      <p:sp>
        <p:nvSpPr>
          <p:cNvPr id="18" name="正方形/長方形 17"/>
          <p:cNvSpPr/>
          <p:nvPr/>
        </p:nvSpPr>
        <p:spPr>
          <a:xfrm>
            <a:off x="4980612" y="1590226"/>
            <a:ext cx="959124" cy="24545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2" name="テキスト ボックス 21"/>
          <p:cNvSpPr txBox="1"/>
          <p:nvPr/>
        </p:nvSpPr>
        <p:spPr>
          <a:xfrm>
            <a:off x="5107762" y="4849516"/>
            <a:ext cx="1101210" cy="556349"/>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平均</a:t>
            </a:r>
            <a:r>
              <a:rPr kumimoji="1" lang="en-US" altLang="ja-JP" sz="2700" dirty="0">
                <a:solidFill>
                  <a:srgbClr val="C00000"/>
                </a:solidFill>
                <a:latin typeface="Arial" panose="020B0604020202020204" pitchFamily="34" charset="0"/>
                <a:ea typeface="メイリオ" panose="020B0604030504040204" pitchFamily="50" charset="-128"/>
              </a:rPr>
              <a:t>	</a:t>
            </a:r>
            <a:r>
              <a:rPr kumimoji="1" lang="ja-JP" altLang="en-US" sz="2700" dirty="0">
                <a:latin typeface="Arial" panose="020B0604020202020204" pitchFamily="34" charset="0"/>
                <a:ea typeface="メイリオ" panose="020B0604030504040204" pitchFamily="50" charset="-128"/>
              </a:rPr>
              <a:t>（</a:t>
            </a:r>
            <a:r>
              <a:rPr kumimoji="1" lang="en-US" altLang="ja-JP" sz="2700" dirty="0">
                <a:latin typeface="Arial" panose="020B0604020202020204" pitchFamily="34" charset="0"/>
                <a:ea typeface="メイリオ" panose="020B0604030504040204" pitchFamily="50" charset="-128"/>
              </a:rPr>
              <a:t>n </a:t>
            </a:r>
            <a:r>
              <a:rPr kumimoji="1" lang="ja-JP" altLang="en-US" sz="2700" dirty="0">
                <a:latin typeface="Arial" panose="020B0604020202020204" pitchFamily="34" charset="0"/>
                <a:ea typeface="メイリオ" panose="020B0604030504040204" pitchFamily="50" charset="-128"/>
              </a:rPr>
              <a:t>個の数の平均）</a:t>
            </a:r>
            <a:r>
              <a:rPr kumimoji="1" lang="en-US" altLang="ja-JP" sz="2700" dirty="0">
                <a:latin typeface="Arial" panose="020B0604020202020204" pitchFamily="34" charset="0"/>
                <a:ea typeface="メイリオ" panose="020B0604030504040204" pitchFamily="50" charset="-128"/>
              </a:rPr>
              <a:t> </a:t>
            </a:r>
          </a:p>
        </p:txBody>
      </p:sp>
      <p:sp>
        <p:nvSpPr>
          <p:cNvPr id="3" name="テキスト ボックス 2">
            <a:extLst>
              <a:ext uri="{FF2B5EF4-FFF2-40B4-BE49-F238E27FC236}">
                <a16:creationId xmlns:a16="http://schemas.microsoft.com/office/drawing/2014/main" id="{6F5CEC0D-5A60-44C6-FEBA-52BB482EA8AC}"/>
              </a:ext>
            </a:extLst>
          </p:cNvPr>
          <p:cNvSpPr txBox="1"/>
          <p:nvPr/>
        </p:nvSpPr>
        <p:spPr>
          <a:xfrm>
            <a:off x="1334542" y="1295116"/>
            <a:ext cx="1223412" cy="595836"/>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sp>
        <p:nvSpPr>
          <p:cNvPr id="7" name="右矢印 13">
            <a:extLst>
              <a:ext uri="{FF2B5EF4-FFF2-40B4-BE49-F238E27FC236}">
                <a16:creationId xmlns:a16="http://schemas.microsoft.com/office/drawing/2014/main" id="{2DC84440-9127-8E2D-EB0D-B3CB5FDAB942}"/>
              </a:ext>
            </a:extLst>
          </p:cNvPr>
          <p:cNvSpPr/>
          <p:nvPr/>
        </p:nvSpPr>
        <p:spPr>
          <a:xfrm rot="5400000">
            <a:off x="5189664" y="4132355"/>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pic>
        <p:nvPicPr>
          <p:cNvPr id="9" name="図 8">
            <a:extLst>
              <a:ext uri="{FF2B5EF4-FFF2-40B4-BE49-F238E27FC236}">
                <a16:creationId xmlns:a16="http://schemas.microsoft.com/office/drawing/2014/main" id="{F2A435B6-F488-C855-A71E-7ED9884EF827}"/>
              </a:ext>
            </a:extLst>
          </p:cNvPr>
          <p:cNvPicPr>
            <a:picLocks noChangeAspect="1"/>
          </p:cNvPicPr>
          <p:nvPr/>
        </p:nvPicPr>
        <p:blipFill>
          <a:blip r:embed="rId2"/>
          <a:stretch>
            <a:fillRect/>
          </a:stretch>
        </p:blipFill>
        <p:spPr>
          <a:xfrm>
            <a:off x="580323" y="4206314"/>
            <a:ext cx="2719377" cy="1356570"/>
          </a:xfrm>
          <a:prstGeom prst="rect">
            <a:avLst/>
          </a:prstGeom>
        </p:spPr>
      </p:pic>
      <p:sp>
        <p:nvSpPr>
          <p:cNvPr id="10" name="テキスト ボックス 9">
            <a:extLst>
              <a:ext uri="{FF2B5EF4-FFF2-40B4-BE49-F238E27FC236}">
                <a16:creationId xmlns:a16="http://schemas.microsoft.com/office/drawing/2014/main" id="{561E5EE6-AFC7-8FF5-5ED3-B7851AA5DA56}"/>
              </a:ext>
            </a:extLst>
          </p:cNvPr>
          <p:cNvSpPr txBox="1"/>
          <p:nvPr/>
        </p:nvSpPr>
        <p:spPr>
          <a:xfrm>
            <a:off x="1107708" y="5760514"/>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正規分布</a:t>
            </a:r>
            <a:endParaRPr kumimoji="1" lang="en-US" altLang="ja-JP" sz="27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88015532-6EAB-6C65-E883-3E4E4A801E0D}"/>
              </a:ext>
            </a:extLst>
          </p:cNvPr>
          <p:cNvSpPr/>
          <p:nvPr/>
        </p:nvSpPr>
        <p:spPr>
          <a:xfrm>
            <a:off x="6208972" y="1590226"/>
            <a:ext cx="959124" cy="24545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2" name="正方形/長方形 11">
            <a:extLst>
              <a:ext uri="{FF2B5EF4-FFF2-40B4-BE49-F238E27FC236}">
                <a16:creationId xmlns:a16="http://schemas.microsoft.com/office/drawing/2014/main" id="{85DF5E4D-4681-D98C-C063-5A363035A60B}"/>
              </a:ext>
            </a:extLst>
          </p:cNvPr>
          <p:cNvSpPr/>
          <p:nvPr/>
        </p:nvSpPr>
        <p:spPr>
          <a:xfrm>
            <a:off x="8082101" y="1584364"/>
            <a:ext cx="959124" cy="24545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7" name="楕円 16">
            <a:extLst>
              <a:ext uri="{FF2B5EF4-FFF2-40B4-BE49-F238E27FC236}">
                <a16:creationId xmlns:a16="http://schemas.microsoft.com/office/drawing/2014/main" id="{1E818AB1-A1FA-F0B0-FFBF-C1CA545F673C}"/>
              </a:ext>
            </a:extLst>
          </p:cNvPr>
          <p:cNvSpPr/>
          <p:nvPr/>
        </p:nvSpPr>
        <p:spPr>
          <a:xfrm>
            <a:off x="7280031" y="2772508"/>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B0216E0A-6200-FC4F-1D0F-C67B32A2E9DD}"/>
              </a:ext>
            </a:extLst>
          </p:cNvPr>
          <p:cNvSpPr/>
          <p:nvPr/>
        </p:nvSpPr>
        <p:spPr>
          <a:xfrm>
            <a:off x="7523641" y="2765132"/>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F5ED828-BFD9-C2C1-E319-DF3D37EEA006}"/>
              </a:ext>
            </a:extLst>
          </p:cNvPr>
          <p:cNvSpPr/>
          <p:nvPr/>
        </p:nvSpPr>
        <p:spPr>
          <a:xfrm>
            <a:off x="7767251" y="2757756"/>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074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856603"/>
          </a:xfrm>
        </p:spPr>
        <p:txBody>
          <a:bodyPr>
            <a:noAutofit/>
          </a:bodyPr>
          <a:lstStyle/>
          <a:p>
            <a:r>
              <a:rPr lang="ja-JP" altLang="en-US" dirty="0"/>
              <a:t>母集団は正規分布であるとし、標本の</a:t>
            </a:r>
            <a:br>
              <a:rPr lang="en-US" altLang="ja-JP" dirty="0"/>
            </a:br>
            <a:r>
              <a:rPr lang="ja-JP" altLang="en-US" dirty="0"/>
              <a:t>平均値を算出</a:t>
            </a:r>
          </a:p>
        </p:txBody>
      </p:sp>
      <p:sp>
        <p:nvSpPr>
          <p:cNvPr id="4" name="スライド番号プレースホルダー 3"/>
          <p:cNvSpPr>
            <a:spLocks noGrp="1"/>
          </p:cNvSpPr>
          <p:nvPr>
            <p:ph type="sldNum" sz="quarter" idx="12"/>
          </p:nvPr>
        </p:nvSpPr>
        <p:spPr>
          <a:xfrm>
            <a:off x="6885071" y="6356350"/>
            <a:ext cx="2057400" cy="428399"/>
          </a:xfrm>
        </p:spPr>
        <p:txBody>
          <a:bodyPr>
            <a:noAutofit/>
          </a:bodyPr>
          <a:lstStyle/>
          <a:p>
            <a:fld id="{55940FB6-D91C-4C45-82A6-6C3F63B50793}" type="slidenum">
              <a:rPr lang="ja-JP" altLang="en-US" smtClean="0"/>
              <a:pPr/>
              <a:t>17</a:t>
            </a:fld>
            <a:endParaRPr lang="ja-JP" altLang="en-US"/>
          </a:p>
        </p:txBody>
      </p:sp>
      <p:sp>
        <p:nvSpPr>
          <p:cNvPr id="13" name="雲 12"/>
          <p:cNvSpPr/>
          <p:nvPr/>
        </p:nvSpPr>
        <p:spPr>
          <a:xfrm>
            <a:off x="364427" y="1929072"/>
            <a:ext cx="3074670" cy="1922847"/>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6F5CEC0D-5A60-44C6-FEBA-52BB482EA8AC}"/>
              </a:ext>
            </a:extLst>
          </p:cNvPr>
          <p:cNvSpPr txBox="1"/>
          <p:nvPr/>
        </p:nvSpPr>
        <p:spPr>
          <a:xfrm>
            <a:off x="1334542" y="1295116"/>
            <a:ext cx="1223412" cy="595836"/>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pic>
        <p:nvPicPr>
          <p:cNvPr id="7" name="図 6">
            <a:extLst>
              <a:ext uri="{FF2B5EF4-FFF2-40B4-BE49-F238E27FC236}">
                <a16:creationId xmlns:a16="http://schemas.microsoft.com/office/drawing/2014/main" id="{F7F96288-5D00-B062-7682-17122BC9BCF9}"/>
              </a:ext>
            </a:extLst>
          </p:cNvPr>
          <p:cNvPicPr>
            <a:picLocks noChangeAspect="1"/>
          </p:cNvPicPr>
          <p:nvPr/>
        </p:nvPicPr>
        <p:blipFill>
          <a:blip r:embed="rId2"/>
          <a:stretch>
            <a:fillRect/>
          </a:stretch>
        </p:blipFill>
        <p:spPr>
          <a:xfrm>
            <a:off x="580323" y="4206314"/>
            <a:ext cx="2719377" cy="1356570"/>
          </a:xfrm>
          <a:prstGeom prst="rect">
            <a:avLst/>
          </a:prstGeom>
        </p:spPr>
      </p:pic>
      <p:sp>
        <p:nvSpPr>
          <p:cNvPr id="9" name="テキスト ボックス 8">
            <a:extLst>
              <a:ext uri="{FF2B5EF4-FFF2-40B4-BE49-F238E27FC236}">
                <a16:creationId xmlns:a16="http://schemas.microsoft.com/office/drawing/2014/main" id="{56CDF649-696C-4339-7791-8B82894C3374}"/>
              </a:ext>
            </a:extLst>
          </p:cNvPr>
          <p:cNvSpPr txBox="1"/>
          <p:nvPr/>
        </p:nvSpPr>
        <p:spPr>
          <a:xfrm>
            <a:off x="1107708" y="5760514"/>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正規分布</a:t>
            </a:r>
            <a:endParaRPr kumimoji="1" lang="en-US" altLang="ja-JP" sz="2700" dirty="0">
              <a:latin typeface="Arial" panose="020B0604020202020204"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45B95241-41DE-9910-4021-BC021791F274}"/>
              </a:ext>
            </a:extLst>
          </p:cNvPr>
          <p:cNvSpPr txBox="1"/>
          <p:nvPr/>
        </p:nvSpPr>
        <p:spPr>
          <a:xfrm>
            <a:off x="4980612" y="976806"/>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標本（標本数は </a:t>
            </a:r>
            <a:r>
              <a:rPr kumimoji="1" lang="en-US" altLang="ja-JP" sz="2700" dirty="0">
                <a:latin typeface="Arial" panose="020B0604020202020204" pitchFamily="34" charset="0"/>
                <a:ea typeface="メイリオ" panose="020B0604030504040204" pitchFamily="50" charset="-128"/>
              </a:rPr>
              <a:t>n </a:t>
            </a:r>
            <a:r>
              <a:rPr kumimoji="1" lang="ja-JP" altLang="en-US" sz="2700" dirty="0">
                <a:latin typeface="Arial" panose="020B0604020202020204" pitchFamily="34" charset="0"/>
                <a:ea typeface="メイリオ" panose="020B0604030504040204" pitchFamily="50" charset="-128"/>
              </a:rPr>
              <a:t>，</a:t>
            </a:r>
            <a:r>
              <a:rPr kumimoji="1" lang="en-US" altLang="ja-JP" sz="2700" dirty="0">
                <a:latin typeface="Arial" panose="020B0604020202020204" pitchFamily="34" charset="0"/>
                <a:ea typeface="メイリオ" panose="020B0604030504040204" pitchFamily="50" charset="-128"/>
              </a:rPr>
              <a:t>n = 5</a:t>
            </a:r>
            <a:r>
              <a:rPr kumimoji="1" lang="ja-JP" altLang="en-US" sz="2700" dirty="0">
                <a:latin typeface="Arial" panose="020B0604020202020204" pitchFamily="34" charset="0"/>
                <a:ea typeface="メイリオ" panose="020B0604030504040204" pitchFamily="50" charset="-128"/>
              </a:rPr>
              <a:t>）</a:t>
            </a:r>
            <a:endParaRPr kumimoji="1" lang="en-US" altLang="ja-JP" sz="2700" dirty="0">
              <a:latin typeface="Arial" panose="020B0604020202020204" pitchFamily="34" charset="0"/>
              <a:ea typeface="メイリオ" panose="020B0604030504040204" pitchFamily="50" charset="-128"/>
            </a:endParaRPr>
          </a:p>
        </p:txBody>
      </p:sp>
      <p:sp>
        <p:nvSpPr>
          <p:cNvPr id="22" name="正方形/長方形 21">
            <a:extLst>
              <a:ext uri="{FF2B5EF4-FFF2-40B4-BE49-F238E27FC236}">
                <a16:creationId xmlns:a16="http://schemas.microsoft.com/office/drawing/2014/main" id="{09105B39-2E32-1335-49D5-639148940728}"/>
              </a:ext>
            </a:extLst>
          </p:cNvPr>
          <p:cNvSpPr/>
          <p:nvPr/>
        </p:nvSpPr>
        <p:spPr>
          <a:xfrm>
            <a:off x="4980612" y="1742923"/>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42DB2652-B1F3-5418-C5EF-F6BDF1DDAF1D}"/>
              </a:ext>
            </a:extLst>
          </p:cNvPr>
          <p:cNvSpPr txBox="1"/>
          <p:nvPr/>
        </p:nvSpPr>
        <p:spPr>
          <a:xfrm>
            <a:off x="5134924" y="1830958"/>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128</a:t>
            </a:r>
            <a:br>
              <a:rPr kumimoji="1" lang="en-US" altLang="ja-JP" sz="2400" dirty="0">
                <a:solidFill>
                  <a:srgbClr val="006600"/>
                </a:solidFill>
                <a:latin typeface="Arial" panose="020B0604020202020204" pitchFamily="34" charset="0"/>
                <a:ea typeface="メイリオ" panose="020B0604030504040204" pitchFamily="50" charset="-128"/>
              </a:rPr>
            </a:br>
            <a:r>
              <a:rPr kumimoji="1" lang="en-US" altLang="ja-JP" sz="2400" dirty="0">
                <a:solidFill>
                  <a:srgbClr val="006600"/>
                </a:solidFill>
                <a:latin typeface="Arial" panose="020B0604020202020204" pitchFamily="34" charset="0"/>
                <a:ea typeface="メイリオ" panose="020B0604030504040204" pitchFamily="50" charset="-128"/>
              </a:rPr>
              <a:t>104</a:t>
            </a:r>
          </a:p>
          <a:p>
            <a:pPr algn="r"/>
            <a:r>
              <a:rPr lang="en-US" altLang="ja-JP" sz="2400" dirty="0">
                <a:solidFill>
                  <a:srgbClr val="006600"/>
                </a:solidFill>
                <a:latin typeface="Arial" panose="020B0604020202020204" pitchFamily="34" charset="0"/>
                <a:ea typeface="メイリオ" panose="020B0604030504040204" pitchFamily="50" charset="-128"/>
              </a:rPr>
              <a:t>124</a:t>
            </a:r>
          </a:p>
          <a:p>
            <a:pPr algn="r"/>
            <a:r>
              <a:rPr kumimoji="1" lang="en-US" altLang="ja-JP" sz="2400" dirty="0">
                <a:solidFill>
                  <a:srgbClr val="006600"/>
                </a:solidFill>
                <a:latin typeface="Arial" panose="020B0604020202020204" pitchFamily="34" charset="0"/>
                <a:ea typeface="メイリオ" panose="020B0604030504040204" pitchFamily="50" charset="-128"/>
              </a:rPr>
              <a:t>85</a:t>
            </a:r>
          </a:p>
          <a:p>
            <a:pPr algn="r"/>
            <a:r>
              <a:rPr lang="en-US" altLang="ja-JP" sz="2400" dirty="0">
                <a:solidFill>
                  <a:srgbClr val="006600"/>
                </a:solidFill>
                <a:latin typeface="Arial" panose="020B0604020202020204" pitchFamily="34" charset="0"/>
                <a:ea typeface="メイリオ" panose="020B0604030504040204" pitchFamily="50" charset="-128"/>
              </a:rPr>
              <a:t>120</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6" name="正方形/長方形 25">
            <a:extLst>
              <a:ext uri="{FF2B5EF4-FFF2-40B4-BE49-F238E27FC236}">
                <a16:creationId xmlns:a16="http://schemas.microsoft.com/office/drawing/2014/main" id="{2664124A-FEEF-CAAB-CA49-79FAD6DEB1EC}"/>
              </a:ext>
            </a:extLst>
          </p:cNvPr>
          <p:cNvSpPr/>
          <p:nvPr/>
        </p:nvSpPr>
        <p:spPr>
          <a:xfrm>
            <a:off x="7253728" y="1742923"/>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D96CFCAD-DB4D-AB54-04E2-FC3DAE3D6C3D}"/>
              </a:ext>
            </a:extLst>
          </p:cNvPr>
          <p:cNvSpPr txBox="1"/>
          <p:nvPr/>
        </p:nvSpPr>
        <p:spPr>
          <a:xfrm>
            <a:off x="7393041" y="1834413"/>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118</a:t>
            </a:r>
          </a:p>
          <a:p>
            <a:pPr algn="r"/>
            <a:r>
              <a:rPr lang="en-US" altLang="ja-JP" sz="2400" dirty="0">
                <a:solidFill>
                  <a:srgbClr val="006600"/>
                </a:solidFill>
                <a:latin typeface="Arial" panose="020B0604020202020204" pitchFamily="34" charset="0"/>
                <a:ea typeface="メイリオ" panose="020B0604030504040204" pitchFamily="50" charset="-128"/>
              </a:rPr>
              <a:t>110</a:t>
            </a:r>
          </a:p>
          <a:p>
            <a:pPr algn="r"/>
            <a:r>
              <a:rPr kumimoji="1" lang="en-US" altLang="ja-JP" sz="2400" dirty="0">
                <a:solidFill>
                  <a:srgbClr val="006600"/>
                </a:solidFill>
                <a:latin typeface="Arial" panose="020B0604020202020204" pitchFamily="34" charset="0"/>
                <a:ea typeface="メイリオ" panose="020B0604030504040204" pitchFamily="50" charset="-128"/>
              </a:rPr>
              <a:t>96</a:t>
            </a:r>
          </a:p>
          <a:p>
            <a:pPr algn="r"/>
            <a:r>
              <a:rPr lang="en-US" altLang="ja-JP" sz="2400" dirty="0">
                <a:solidFill>
                  <a:srgbClr val="006600"/>
                </a:solidFill>
                <a:latin typeface="Arial" panose="020B0604020202020204" pitchFamily="34" charset="0"/>
                <a:ea typeface="メイリオ" panose="020B0604030504040204" pitchFamily="50" charset="-128"/>
              </a:rPr>
              <a:t>85</a:t>
            </a:r>
          </a:p>
          <a:p>
            <a:pPr algn="r"/>
            <a:r>
              <a:rPr kumimoji="1" lang="en-US" altLang="ja-JP" sz="2400" dirty="0">
                <a:solidFill>
                  <a:srgbClr val="006600"/>
                </a:solidFill>
                <a:latin typeface="Arial" panose="020B0604020202020204" pitchFamily="34" charset="0"/>
                <a:ea typeface="メイリオ" panose="020B0604030504040204" pitchFamily="50" charset="-128"/>
              </a:rPr>
              <a:t>109</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8" name="正方形/長方形 27">
            <a:extLst>
              <a:ext uri="{FF2B5EF4-FFF2-40B4-BE49-F238E27FC236}">
                <a16:creationId xmlns:a16="http://schemas.microsoft.com/office/drawing/2014/main" id="{2803FE58-70D6-ECCB-202C-8A37C24F87BB}"/>
              </a:ext>
            </a:extLst>
          </p:cNvPr>
          <p:cNvSpPr/>
          <p:nvPr/>
        </p:nvSpPr>
        <p:spPr>
          <a:xfrm>
            <a:off x="6094048" y="1759939"/>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CFC24B01-93E9-9306-646C-4A188FF0A9BA}"/>
              </a:ext>
            </a:extLst>
          </p:cNvPr>
          <p:cNvSpPr txBox="1"/>
          <p:nvPr/>
        </p:nvSpPr>
        <p:spPr>
          <a:xfrm>
            <a:off x="6237224" y="1853274"/>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80</a:t>
            </a:r>
          </a:p>
          <a:p>
            <a:pPr algn="r"/>
            <a:r>
              <a:rPr lang="en-US" altLang="ja-JP" sz="2400" dirty="0">
                <a:solidFill>
                  <a:srgbClr val="006600"/>
                </a:solidFill>
                <a:latin typeface="Arial" panose="020B0604020202020204" pitchFamily="34" charset="0"/>
                <a:ea typeface="メイリオ" panose="020B0604030504040204" pitchFamily="50" charset="-128"/>
              </a:rPr>
              <a:t>80</a:t>
            </a:r>
          </a:p>
          <a:p>
            <a:pPr algn="r"/>
            <a:r>
              <a:rPr kumimoji="1" lang="en-US" altLang="ja-JP" sz="2400" dirty="0">
                <a:solidFill>
                  <a:srgbClr val="006600"/>
                </a:solidFill>
                <a:latin typeface="Arial" panose="020B0604020202020204" pitchFamily="34" charset="0"/>
                <a:ea typeface="メイリオ" panose="020B0604030504040204" pitchFamily="50" charset="-128"/>
              </a:rPr>
              <a:t>126</a:t>
            </a:r>
          </a:p>
          <a:p>
            <a:pPr algn="r"/>
            <a:r>
              <a:rPr lang="en-US" altLang="ja-JP" sz="2400" dirty="0">
                <a:solidFill>
                  <a:srgbClr val="006600"/>
                </a:solidFill>
                <a:latin typeface="Arial" panose="020B0604020202020204" pitchFamily="34" charset="0"/>
                <a:ea typeface="メイリオ" panose="020B0604030504040204" pitchFamily="50" charset="-128"/>
              </a:rPr>
              <a:t>122</a:t>
            </a:r>
          </a:p>
          <a:p>
            <a:pPr algn="r"/>
            <a:r>
              <a:rPr kumimoji="1" lang="en-US" altLang="ja-JP" sz="2400" dirty="0">
                <a:solidFill>
                  <a:srgbClr val="006600"/>
                </a:solidFill>
                <a:latin typeface="Arial" panose="020B0604020202020204" pitchFamily="34" charset="0"/>
                <a:ea typeface="メイリオ" panose="020B0604030504040204" pitchFamily="50" charset="-128"/>
              </a:rPr>
              <a:t>79</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30" name="右矢印 13">
            <a:extLst>
              <a:ext uri="{FF2B5EF4-FFF2-40B4-BE49-F238E27FC236}">
                <a16:creationId xmlns:a16="http://schemas.microsoft.com/office/drawing/2014/main" id="{22D33CE4-F571-58CA-C613-4C7DFA94241C}"/>
              </a:ext>
            </a:extLst>
          </p:cNvPr>
          <p:cNvSpPr/>
          <p:nvPr/>
        </p:nvSpPr>
        <p:spPr>
          <a:xfrm>
            <a:off x="4057757" y="257904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31" name="楕円 30">
            <a:extLst>
              <a:ext uri="{FF2B5EF4-FFF2-40B4-BE49-F238E27FC236}">
                <a16:creationId xmlns:a16="http://schemas.microsoft.com/office/drawing/2014/main" id="{0616104C-C65A-5048-814A-05D91929B738}"/>
              </a:ext>
            </a:extLst>
          </p:cNvPr>
          <p:cNvSpPr/>
          <p:nvPr/>
        </p:nvSpPr>
        <p:spPr>
          <a:xfrm>
            <a:off x="8382391" y="2772508"/>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FA186E0A-7ADE-4F26-ADBD-5CADC8B6636E}"/>
              </a:ext>
            </a:extLst>
          </p:cNvPr>
          <p:cNvSpPr/>
          <p:nvPr/>
        </p:nvSpPr>
        <p:spPr>
          <a:xfrm>
            <a:off x="8626001" y="2765132"/>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2F5DD3DC-58E0-1957-5D18-8CB8F3640505}"/>
              </a:ext>
            </a:extLst>
          </p:cNvPr>
          <p:cNvSpPr/>
          <p:nvPr/>
        </p:nvSpPr>
        <p:spPr>
          <a:xfrm>
            <a:off x="8869611" y="2757756"/>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850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856603"/>
          </a:xfrm>
        </p:spPr>
        <p:txBody>
          <a:bodyPr>
            <a:noAutofit/>
          </a:bodyPr>
          <a:lstStyle/>
          <a:p>
            <a:r>
              <a:rPr lang="ja-JP" altLang="en-US" dirty="0"/>
              <a:t>母集団は正規分布であるとし、標本の</a:t>
            </a:r>
            <a:br>
              <a:rPr lang="en-US" altLang="ja-JP" dirty="0"/>
            </a:br>
            <a:r>
              <a:rPr lang="ja-JP" altLang="en-US" dirty="0"/>
              <a:t>平均値を算出</a:t>
            </a:r>
          </a:p>
        </p:txBody>
      </p:sp>
      <p:sp>
        <p:nvSpPr>
          <p:cNvPr id="4" name="スライド番号プレースホルダー 3"/>
          <p:cNvSpPr>
            <a:spLocks noGrp="1"/>
          </p:cNvSpPr>
          <p:nvPr>
            <p:ph type="sldNum" sz="quarter" idx="12"/>
          </p:nvPr>
        </p:nvSpPr>
        <p:spPr>
          <a:xfrm>
            <a:off x="6885071" y="6356350"/>
            <a:ext cx="2057400" cy="428399"/>
          </a:xfrm>
        </p:spPr>
        <p:txBody>
          <a:bodyPr>
            <a:noAutofit/>
          </a:bodyPr>
          <a:lstStyle/>
          <a:p>
            <a:fld id="{55940FB6-D91C-4C45-82A6-6C3F63B50793}" type="slidenum">
              <a:rPr lang="ja-JP" altLang="en-US" smtClean="0"/>
              <a:pPr/>
              <a:t>18</a:t>
            </a:fld>
            <a:endParaRPr lang="ja-JP" altLang="en-US"/>
          </a:p>
        </p:txBody>
      </p:sp>
      <p:sp>
        <p:nvSpPr>
          <p:cNvPr id="13" name="雲 12"/>
          <p:cNvSpPr/>
          <p:nvPr/>
        </p:nvSpPr>
        <p:spPr>
          <a:xfrm>
            <a:off x="364427" y="1929072"/>
            <a:ext cx="3074670" cy="1922847"/>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4" name="右矢印 13"/>
          <p:cNvSpPr/>
          <p:nvPr/>
        </p:nvSpPr>
        <p:spPr>
          <a:xfrm>
            <a:off x="4057757" y="257904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6" name="テキスト ボックス 15"/>
          <p:cNvSpPr txBox="1"/>
          <p:nvPr/>
        </p:nvSpPr>
        <p:spPr>
          <a:xfrm>
            <a:off x="4980612" y="976806"/>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標本（標本数は </a:t>
            </a:r>
            <a:r>
              <a:rPr kumimoji="1" lang="en-US" altLang="ja-JP" sz="2700" dirty="0">
                <a:latin typeface="Arial" panose="020B0604020202020204" pitchFamily="34" charset="0"/>
                <a:ea typeface="メイリオ" panose="020B0604030504040204" pitchFamily="50" charset="-128"/>
              </a:rPr>
              <a:t>n </a:t>
            </a:r>
            <a:r>
              <a:rPr kumimoji="1" lang="ja-JP" altLang="en-US" sz="2700" dirty="0">
                <a:latin typeface="Arial" panose="020B0604020202020204" pitchFamily="34" charset="0"/>
                <a:ea typeface="メイリオ" panose="020B0604030504040204" pitchFamily="50" charset="-128"/>
              </a:rPr>
              <a:t>，</a:t>
            </a:r>
            <a:r>
              <a:rPr kumimoji="1" lang="en-US" altLang="ja-JP" sz="2700" dirty="0">
                <a:latin typeface="Arial" panose="020B0604020202020204" pitchFamily="34" charset="0"/>
                <a:ea typeface="メイリオ" panose="020B0604030504040204" pitchFamily="50" charset="-128"/>
              </a:rPr>
              <a:t>n = 5</a:t>
            </a:r>
            <a:r>
              <a:rPr kumimoji="1" lang="ja-JP" altLang="en-US" sz="2700" dirty="0">
                <a:latin typeface="Arial" panose="020B0604020202020204" pitchFamily="34" charset="0"/>
                <a:ea typeface="メイリオ" panose="020B0604030504040204" pitchFamily="50" charset="-128"/>
              </a:rPr>
              <a:t>）</a:t>
            </a:r>
            <a:endParaRPr kumimoji="1" lang="en-US" altLang="ja-JP" sz="2700" dirty="0">
              <a:latin typeface="Arial" panose="020B0604020202020204" pitchFamily="34" charset="0"/>
              <a:ea typeface="メイリオ" panose="020B0604030504040204" pitchFamily="50" charset="-128"/>
            </a:endParaRPr>
          </a:p>
        </p:txBody>
      </p:sp>
      <p:sp>
        <p:nvSpPr>
          <p:cNvPr id="22" name="テキスト ボックス 21"/>
          <p:cNvSpPr txBox="1"/>
          <p:nvPr/>
        </p:nvSpPr>
        <p:spPr>
          <a:xfrm>
            <a:off x="5066680" y="5603019"/>
            <a:ext cx="1101210" cy="556349"/>
          </a:xfrm>
          <a:prstGeom prst="rect">
            <a:avLst/>
          </a:prstGeom>
          <a:noFill/>
        </p:spPr>
        <p:txBody>
          <a:bodyPr wrap="none" rtlCol="0">
            <a:noAutofit/>
          </a:bodyPr>
          <a:lstStyle/>
          <a:p>
            <a:endParaRPr kumimoji="1" lang="en-US" altLang="ja-JP" sz="2700" dirty="0">
              <a:latin typeface="Arial" panose="020B0604020202020204" pitchFamily="34"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6F5CEC0D-5A60-44C6-FEBA-52BB482EA8AC}"/>
              </a:ext>
            </a:extLst>
          </p:cNvPr>
          <p:cNvSpPr txBox="1"/>
          <p:nvPr/>
        </p:nvSpPr>
        <p:spPr>
          <a:xfrm>
            <a:off x="1334542" y="1295116"/>
            <a:ext cx="1223412" cy="595836"/>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sp>
        <p:nvSpPr>
          <p:cNvPr id="7" name="右矢印 13">
            <a:extLst>
              <a:ext uri="{FF2B5EF4-FFF2-40B4-BE49-F238E27FC236}">
                <a16:creationId xmlns:a16="http://schemas.microsoft.com/office/drawing/2014/main" id="{2DC84440-9127-8E2D-EB0D-B3CB5FDAB942}"/>
              </a:ext>
            </a:extLst>
          </p:cNvPr>
          <p:cNvSpPr/>
          <p:nvPr/>
        </p:nvSpPr>
        <p:spPr>
          <a:xfrm rot="5400000">
            <a:off x="6460959" y="413821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pic>
        <p:nvPicPr>
          <p:cNvPr id="9" name="図 8">
            <a:extLst>
              <a:ext uri="{FF2B5EF4-FFF2-40B4-BE49-F238E27FC236}">
                <a16:creationId xmlns:a16="http://schemas.microsoft.com/office/drawing/2014/main" id="{F2A435B6-F488-C855-A71E-7ED9884EF827}"/>
              </a:ext>
            </a:extLst>
          </p:cNvPr>
          <p:cNvPicPr>
            <a:picLocks noChangeAspect="1"/>
          </p:cNvPicPr>
          <p:nvPr/>
        </p:nvPicPr>
        <p:blipFill>
          <a:blip r:embed="rId2"/>
          <a:stretch>
            <a:fillRect/>
          </a:stretch>
        </p:blipFill>
        <p:spPr>
          <a:xfrm>
            <a:off x="580323" y="4206314"/>
            <a:ext cx="2719377" cy="1356570"/>
          </a:xfrm>
          <a:prstGeom prst="rect">
            <a:avLst/>
          </a:prstGeom>
        </p:spPr>
      </p:pic>
      <p:sp>
        <p:nvSpPr>
          <p:cNvPr id="15" name="テキスト ボックス 14">
            <a:extLst>
              <a:ext uri="{FF2B5EF4-FFF2-40B4-BE49-F238E27FC236}">
                <a16:creationId xmlns:a16="http://schemas.microsoft.com/office/drawing/2014/main" id="{5F2542D2-F539-96D2-837E-570F778ECA17}"/>
              </a:ext>
            </a:extLst>
          </p:cNvPr>
          <p:cNvSpPr txBox="1"/>
          <p:nvPr/>
        </p:nvSpPr>
        <p:spPr>
          <a:xfrm>
            <a:off x="4596476" y="4812002"/>
            <a:ext cx="1637357" cy="923330"/>
          </a:xfrm>
          <a:prstGeom prst="rect">
            <a:avLst/>
          </a:prstGeom>
          <a:noFill/>
        </p:spPr>
        <p:txBody>
          <a:bodyPr wrap="none" rtlCol="0">
            <a:noAutofit/>
          </a:bodyPr>
          <a:lstStyle/>
          <a:p>
            <a:r>
              <a:rPr kumimoji="1" lang="ja-JP" altLang="en-US" sz="2400" dirty="0">
                <a:solidFill>
                  <a:srgbClr val="C00000"/>
                </a:solidFill>
                <a:latin typeface="Arial" panose="020B0604020202020204" pitchFamily="34" charset="0"/>
                <a:ea typeface="メイリオ" panose="020B0604030504040204" pitchFamily="50" charset="-128"/>
              </a:rPr>
              <a:t>平均</a:t>
            </a:r>
            <a:r>
              <a:rPr kumimoji="1" lang="en-US" altLang="ja-JP" sz="2400" dirty="0">
                <a:solidFill>
                  <a:srgbClr val="C00000"/>
                </a:solidFill>
                <a:latin typeface="Arial" panose="020B0604020202020204" pitchFamily="34" charset="0"/>
                <a:ea typeface="メイリオ" panose="020B0604030504040204" pitchFamily="50" charset="-128"/>
              </a:rPr>
              <a:t> </a:t>
            </a:r>
            <a:r>
              <a:rPr kumimoji="1" lang="en-US" altLang="ja-JP" sz="2400" dirty="0">
                <a:solidFill>
                  <a:schemeClr val="accent6">
                    <a:lumMod val="75000"/>
                  </a:schemeClr>
                </a:solidFill>
                <a:latin typeface="Arial" panose="020B0604020202020204" pitchFamily="34" charset="0"/>
                <a:ea typeface="メイリオ" panose="020B0604030504040204" pitchFamily="50" charset="-128"/>
              </a:rPr>
              <a:t>112.2	</a:t>
            </a:r>
            <a:endParaRPr lang="en-US" altLang="ja-JP" sz="2400" dirty="0">
              <a:solidFill>
                <a:schemeClr val="accent6">
                  <a:lumMod val="75000"/>
                </a:schemeClr>
              </a:solidFill>
              <a:latin typeface="Arial" panose="020B0604020202020204" pitchFamily="34" charset="0"/>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9F2AC78-0297-5046-8DE9-0B357649289F}"/>
              </a:ext>
            </a:extLst>
          </p:cNvPr>
          <p:cNvSpPr txBox="1"/>
          <p:nvPr/>
        </p:nvSpPr>
        <p:spPr>
          <a:xfrm>
            <a:off x="6160031" y="4844337"/>
            <a:ext cx="2981070" cy="923330"/>
          </a:xfrm>
          <a:prstGeom prst="rect">
            <a:avLst/>
          </a:prstGeom>
          <a:noFill/>
        </p:spPr>
        <p:txBody>
          <a:bodyPr wrap="none" rtlCol="0">
            <a:noAutofit/>
          </a:bodyPr>
          <a:lstStyle/>
          <a:p>
            <a:r>
              <a:rPr kumimoji="1" lang="ja-JP" altLang="en-US" sz="2400" dirty="0">
                <a:solidFill>
                  <a:srgbClr val="C00000"/>
                </a:solidFill>
                <a:latin typeface="Arial" panose="020B0604020202020204" pitchFamily="34" charset="0"/>
                <a:ea typeface="メイリオ" panose="020B0604030504040204" pitchFamily="50" charset="-128"/>
              </a:rPr>
              <a:t>平均</a:t>
            </a:r>
            <a:r>
              <a:rPr kumimoji="1" lang="en-US" altLang="ja-JP" sz="2400" dirty="0">
                <a:solidFill>
                  <a:srgbClr val="C00000"/>
                </a:solidFill>
                <a:latin typeface="Arial" panose="020B0604020202020204" pitchFamily="34" charset="0"/>
                <a:ea typeface="メイリオ" panose="020B0604030504040204" pitchFamily="50" charset="-128"/>
              </a:rPr>
              <a:t> </a:t>
            </a:r>
            <a:r>
              <a:rPr kumimoji="1" lang="en-US" altLang="ja-JP" sz="2400" dirty="0">
                <a:solidFill>
                  <a:schemeClr val="accent6">
                    <a:lumMod val="75000"/>
                  </a:schemeClr>
                </a:solidFill>
                <a:latin typeface="Arial" panose="020B0604020202020204" pitchFamily="34" charset="0"/>
                <a:ea typeface="メイリオ" panose="020B0604030504040204" pitchFamily="50" charset="-128"/>
              </a:rPr>
              <a:t>97.4</a:t>
            </a:r>
            <a:endParaRPr lang="en-US" altLang="ja-JP" sz="2400" dirty="0">
              <a:solidFill>
                <a:schemeClr val="accent6">
                  <a:lumMod val="75000"/>
                </a:schemeClr>
              </a:solidFill>
              <a:latin typeface="Arial" panose="020B0604020202020204" pitchFamily="34" charset="0"/>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ED4021F0-4F0A-ACE7-BBD1-A512FBF3D5E4}"/>
              </a:ext>
            </a:extLst>
          </p:cNvPr>
          <p:cNvSpPr txBox="1"/>
          <p:nvPr/>
        </p:nvSpPr>
        <p:spPr>
          <a:xfrm>
            <a:off x="7517028" y="4851513"/>
            <a:ext cx="1847982" cy="923330"/>
          </a:xfrm>
          <a:prstGeom prst="rect">
            <a:avLst/>
          </a:prstGeom>
          <a:noFill/>
        </p:spPr>
        <p:txBody>
          <a:bodyPr wrap="none" rtlCol="0">
            <a:noAutofit/>
          </a:bodyPr>
          <a:lstStyle/>
          <a:p>
            <a:r>
              <a:rPr kumimoji="1" lang="ja-JP" altLang="en-US" sz="2400" dirty="0">
                <a:solidFill>
                  <a:srgbClr val="C00000"/>
                </a:solidFill>
                <a:latin typeface="Arial" panose="020B0604020202020204" pitchFamily="34" charset="0"/>
                <a:ea typeface="メイリオ" panose="020B0604030504040204" pitchFamily="50" charset="-128"/>
              </a:rPr>
              <a:t>平均 </a:t>
            </a:r>
            <a:r>
              <a:rPr kumimoji="1" lang="en-US" altLang="ja-JP" sz="2400" dirty="0">
                <a:solidFill>
                  <a:schemeClr val="accent6">
                    <a:lumMod val="75000"/>
                  </a:schemeClr>
                </a:solidFill>
                <a:latin typeface="Arial" panose="020B0604020202020204" pitchFamily="34" charset="0"/>
                <a:ea typeface="メイリオ" panose="020B0604030504040204" pitchFamily="50" charset="-128"/>
              </a:rPr>
              <a:t>103.6</a:t>
            </a:r>
          </a:p>
        </p:txBody>
      </p:sp>
      <p:sp>
        <p:nvSpPr>
          <p:cNvPr id="20" name="テキスト ボックス 19">
            <a:extLst>
              <a:ext uri="{FF2B5EF4-FFF2-40B4-BE49-F238E27FC236}">
                <a16:creationId xmlns:a16="http://schemas.microsoft.com/office/drawing/2014/main" id="{4D665D08-85E3-F887-DB69-DF602DE00862}"/>
              </a:ext>
            </a:extLst>
          </p:cNvPr>
          <p:cNvSpPr txBox="1"/>
          <p:nvPr/>
        </p:nvSpPr>
        <p:spPr>
          <a:xfrm>
            <a:off x="1107708" y="5760514"/>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正規分布</a:t>
            </a:r>
            <a:endParaRPr kumimoji="1" lang="en-US" altLang="ja-JP" sz="2700" dirty="0">
              <a:latin typeface="Arial" panose="020B0604020202020204" pitchFamily="34" charset="0"/>
              <a:ea typeface="メイリオ" panose="020B0604030504040204" pitchFamily="50" charset="-128"/>
            </a:endParaRPr>
          </a:p>
        </p:txBody>
      </p:sp>
      <p:sp>
        <p:nvSpPr>
          <p:cNvPr id="21" name="正方形/長方形 20">
            <a:extLst>
              <a:ext uri="{FF2B5EF4-FFF2-40B4-BE49-F238E27FC236}">
                <a16:creationId xmlns:a16="http://schemas.microsoft.com/office/drawing/2014/main" id="{13D47F67-25A1-23FE-82B3-186F4AF0C969}"/>
              </a:ext>
            </a:extLst>
          </p:cNvPr>
          <p:cNvSpPr/>
          <p:nvPr/>
        </p:nvSpPr>
        <p:spPr>
          <a:xfrm>
            <a:off x="4980612" y="1742923"/>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DF9D9936-CD83-20F2-EC97-5DF4BFDBFE44}"/>
              </a:ext>
            </a:extLst>
          </p:cNvPr>
          <p:cNvSpPr txBox="1"/>
          <p:nvPr/>
        </p:nvSpPr>
        <p:spPr>
          <a:xfrm>
            <a:off x="5134924" y="1830958"/>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128</a:t>
            </a:r>
            <a:br>
              <a:rPr kumimoji="1" lang="en-US" altLang="ja-JP" sz="2400" dirty="0">
                <a:solidFill>
                  <a:srgbClr val="006600"/>
                </a:solidFill>
                <a:latin typeface="Arial" panose="020B0604020202020204" pitchFamily="34" charset="0"/>
                <a:ea typeface="メイリオ" panose="020B0604030504040204" pitchFamily="50" charset="-128"/>
              </a:rPr>
            </a:br>
            <a:r>
              <a:rPr kumimoji="1" lang="en-US" altLang="ja-JP" sz="2400" dirty="0">
                <a:solidFill>
                  <a:srgbClr val="006600"/>
                </a:solidFill>
                <a:latin typeface="Arial" panose="020B0604020202020204" pitchFamily="34" charset="0"/>
                <a:ea typeface="メイリオ" panose="020B0604030504040204" pitchFamily="50" charset="-128"/>
              </a:rPr>
              <a:t>104</a:t>
            </a:r>
          </a:p>
          <a:p>
            <a:pPr algn="r"/>
            <a:r>
              <a:rPr lang="en-US" altLang="ja-JP" sz="2400" dirty="0">
                <a:solidFill>
                  <a:srgbClr val="006600"/>
                </a:solidFill>
                <a:latin typeface="Arial" panose="020B0604020202020204" pitchFamily="34" charset="0"/>
                <a:ea typeface="メイリオ" panose="020B0604030504040204" pitchFamily="50" charset="-128"/>
              </a:rPr>
              <a:t>124</a:t>
            </a:r>
          </a:p>
          <a:p>
            <a:pPr algn="r"/>
            <a:r>
              <a:rPr kumimoji="1" lang="en-US" altLang="ja-JP" sz="2400" dirty="0">
                <a:solidFill>
                  <a:srgbClr val="006600"/>
                </a:solidFill>
                <a:latin typeface="Arial" panose="020B0604020202020204" pitchFamily="34" charset="0"/>
                <a:ea typeface="メイリオ" panose="020B0604030504040204" pitchFamily="50" charset="-128"/>
              </a:rPr>
              <a:t>85</a:t>
            </a:r>
          </a:p>
          <a:p>
            <a:pPr algn="r"/>
            <a:r>
              <a:rPr lang="en-US" altLang="ja-JP" sz="2400" dirty="0">
                <a:solidFill>
                  <a:srgbClr val="006600"/>
                </a:solidFill>
                <a:latin typeface="Arial" panose="020B0604020202020204" pitchFamily="34" charset="0"/>
                <a:ea typeface="メイリオ" panose="020B0604030504040204" pitchFamily="50" charset="-128"/>
              </a:rPr>
              <a:t>120</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4" name="正方形/長方形 23">
            <a:extLst>
              <a:ext uri="{FF2B5EF4-FFF2-40B4-BE49-F238E27FC236}">
                <a16:creationId xmlns:a16="http://schemas.microsoft.com/office/drawing/2014/main" id="{7431CADE-E59E-C52F-4EA7-76366F3B29DA}"/>
              </a:ext>
            </a:extLst>
          </p:cNvPr>
          <p:cNvSpPr/>
          <p:nvPr/>
        </p:nvSpPr>
        <p:spPr>
          <a:xfrm>
            <a:off x="7253728" y="1742923"/>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6D0331C-C4FC-8E7F-1247-A9858B4AEDC1}"/>
              </a:ext>
            </a:extLst>
          </p:cNvPr>
          <p:cNvSpPr txBox="1"/>
          <p:nvPr/>
        </p:nvSpPr>
        <p:spPr>
          <a:xfrm>
            <a:off x="7393041" y="1834413"/>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118</a:t>
            </a:r>
          </a:p>
          <a:p>
            <a:pPr algn="r"/>
            <a:r>
              <a:rPr lang="en-US" altLang="ja-JP" sz="2400" dirty="0">
                <a:solidFill>
                  <a:srgbClr val="006600"/>
                </a:solidFill>
                <a:latin typeface="Arial" panose="020B0604020202020204" pitchFamily="34" charset="0"/>
                <a:ea typeface="メイリオ" panose="020B0604030504040204" pitchFamily="50" charset="-128"/>
              </a:rPr>
              <a:t>110</a:t>
            </a:r>
          </a:p>
          <a:p>
            <a:pPr algn="r"/>
            <a:r>
              <a:rPr kumimoji="1" lang="en-US" altLang="ja-JP" sz="2400" dirty="0">
                <a:solidFill>
                  <a:srgbClr val="006600"/>
                </a:solidFill>
                <a:latin typeface="Arial" panose="020B0604020202020204" pitchFamily="34" charset="0"/>
                <a:ea typeface="メイリオ" panose="020B0604030504040204" pitchFamily="50" charset="-128"/>
              </a:rPr>
              <a:t>96</a:t>
            </a:r>
          </a:p>
          <a:p>
            <a:pPr algn="r"/>
            <a:r>
              <a:rPr lang="en-US" altLang="ja-JP" sz="2400" dirty="0">
                <a:solidFill>
                  <a:srgbClr val="006600"/>
                </a:solidFill>
                <a:latin typeface="Arial" panose="020B0604020202020204" pitchFamily="34" charset="0"/>
                <a:ea typeface="メイリオ" panose="020B0604030504040204" pitchFamily="50" charset="-128"/>
              </a:rPr>
              <a:t>85</a:t>
            </a:r>
          </a:p>
          <a:p>
            <a:pPr algn="r"/>
            <a:r>
              <a:rPr kumimoji="1" lang="en-US" altLang="ja-JP" sz="2400" dirty="0">
                <a:solidFill>
                  <a:srgbClr val="006600"/>
                </a:solidFill>
                <a:latin typeface="Arial" panose="020B0604020202020204" pitchFamily="34" charset="0"/>
                <a:ea typeface="メイリオ" panose="020B0604030504040204" pitchFamily="50" charset="-128"/>
              </a:rPr>
              <a:t>109</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6" name="正方形/長方形 25">
            <a:extLst>
              <a:ext uri="{FF2B5EF4-FFF2-40B4-BE49-F238E27FC236}">
                <a16:creationId xmlns:a16="http://schemas.microsoft.com/office/drawing/2014/main" id="{96508B0A-08C9-6737-91F5-5666D88C228A}"/>
              </a:ext>
            </a:extLst>
          </p:cNvPr>
          <p:cNvSpPr/>
          <p:nvPr/>
        </p:nvSpPr>
        <p:spPr>
          <a:xfrm>
            <a:off x="6094048" y="1759939"/>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4767CCB3-1529-B92F-E4E5-A423604DA358}"/>
              </a:ext>
            </a:extLst>
          </p:cNvPr>
          <p:cNvSpPr txBox="1"/>
          <p:nvPr/>
        </p:nvSpPr>
        <p:spPr>
          <a:xfrm>
            <a:off x="6237224" y="1853274"/>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80</a:t>
            </a:r>
          </a:p>
          <a:p>
            <a:pPr algn="r"/>
            <a:r>
              <a:rPr lang="en-US" altLang="ja-JP" sz="2400" dirty="0">
                <a:solidFill>
                  <a:srgbClr val="006600"/>
                </a:solidFill>
                <a:latin typeface="Arial" panose="020B0604020202020204" pitchFamily="34" charset="0"/>
                <a:ea typeface="メイリオ" panose="020B0604030504040204" pitchFamily="50" charset="-128"/>
              </a:rPr>
              <a:t>80</a:t>
            </a:r>
          </a:p>
          <a:p>
            <a:pPr algn="r"/>
            <a:r>
              <a:rPr kumimoji="1" lang="en-US" altLang="ja-JP" sz="2400" dirty="0">
                <a:solidFill>
                  <a:srgbClr val="006600"/>
                </a:solidFill>
                <a:latin typeface="Arial" panose="020B0604020202020204" pitchFamily="34" charset="0"/>
                <a:ea typeface="メイリオ" panose="020B0604030504040204" pitchFamily="50" charset="-128"/>
              </a:rPr>
              <a:t>126</a:t>
            </a:r>
          </a:p>
          <a:p>
            <a:pPr algn="r"/>
            <a:r>
              <a:rPr lang="en-US" altLang="ja-JP" sz="2400" dirty="0">
                <a:solidFill>
                  <a:srgbClr val="006600"/>
                </a:solidFill>
                <a:latin typeface="Arial" panose="020B0604020202020204" pitchFamily="34" charset="0"/>
                <a:ea typeface="メイリオ" panose="020B0604030504040204" pitchFamily="50" charset="-128"/>
              </a:rPr>
              <a:t>122</a:t>
            </a:r>
          </a:p>
          <a:p>
            <a:pPr algn="r"/>
            <a:r>
              <a:rPr kumimoji="1" lang="en-US" altLang="ja-JP" sz="2400" dirty="0">
                <a:solidFill>
                  <a:srgbClr val="006600"/>
                </a:solidFill>
                <a:latin typeface="Arial" panose="020B0604020202020204" pitchFamily="34" charset="0"/>
                <a:ea typeface="メイリオ" panose="020B0604030504040204" pitchFamily="50" charset="-128"/>
              </a:rPr>
              <a:t>79</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8" name="楕円 27">
            <a:extLst>
              <a:ext uri="{FF2B5EF4-FFF2-40B4-BE49-F238E27FC236}">
                <a16:creationId xmlns:a16="http://schemas.microsoft.com/office/drawing/2014/main" id="{DC57B175-6D70-1224-7801-7A3CE81A0773}"/>
              </a:ext>
            </a:extLst>
          </p:cNvPr>
          <p:cNvSpPr/>
          <p:nvPr/>
        </p:nvSpPr>
        <p:spPr>
          <a:xfrm>
            <a:off x="8382391" y="2772508"/>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8D1BE660-EE5F-F73E-AA86-D42827250103}"/>
              </a:ext>
            </a:extLst>
          </p:cNvPr>
          <p:cNvSpPr/>
          <p:nvPr/>
        </p:nvSpPr>
        <p:spPr>
          <a:xfrm>
            <a:off x="8626001" y="2765132"/>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0D1D8F8-80C1-5B12-0E07-E5287B40E658}"/>
              </a:ext>
            </a:extLst>
          </p:cNvPr>
          <p:cNvSpPr/>
          <p:nvPr/>
        </p:nvSpPr>
        <p:spPr>
          <a:xfrm>
            <a:off x="8869611" y="2757756"/>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13">
            <a:extLst>
              <a:ext uri="{FF2B5EF4-FFF2-40B4-BE49-F238E27FC236}">
                <a16:creationId xmlns:a16="http://schemas.microsoft.com/office/drawing/2014/main" id="{2CC9D0D5-6930-A2EB-43FA-44E8D9280DC5}"/>
              </a:ext>
            </a:extLst>
          </p:cNvPr>
          <p:cNvSpPr/>
          <p:nvPr/>
        </p:nvSpPr>
        <p:spPr>
          <a:xfrm rot="5400000">
            <a:off x="6445668" y="549046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BC6A7DD6-61E3-B5ED-669E-0716B57CA49D}"/>
              </a:ext>
            </a:extLst>
          </p:cNvPr>
          <p:cNvSpPr txBox="1"/>
          <p:nvPr/>
        </p:nvSpPr>
        <p:spPr>
          <a:xfrm>
            <a:off x="4716324" y="6126809"/>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平均はばらつく。</a:t>
            </a:r>
            <a:endParaRPr kumimoji="1" lang="en-US" altLang="ja-JP" sz="2700" dirty="0">
              <a:latin typeface="Arial" panose="020B0604020202020204" pitchFamily="34" charset="0"/>
              <a:ea typeface="メイリオ" panose="020B0604030504040204" pitchFamily="50" charset="-128"/>
            </a:endParaRPr>
          </a:p>
          <a:p>
            <a:endParaRPr kumimoji="1" lang="en-US" altLang="ja-JP" sz="2700" dirty="0">
              <a:latin typeface="Arial" panose="020B0604020202020204" pitchFamily="34" charset="0"/>
              <a:ea typeface="メイリオ" panose="020B0604030504040204" pitchFamily="50" charset="-128"/>
            </a:endParaRPr>
          </a:p>
        </p:txBody>
      </p:sp>
      <p:pic>
        <p:nvPicPr>
          <p:cNvPr id="37" name="図 36">
            <a:extLst>
              <a:ext uri="{FF2B5EF4-FFF2-40B4-BE49-F238E27FC236}">
                <a16:creationId xmlns:a16="http://schemas.microsoft.com/office/drawing/2014/main" id="{95946443-54CD-60EC-B43D-0F4A47421CA1}"/>
              </a:ext>
            </a:extLst>
          </p:cNvPr>
          <p:cNvPicPr>
            <a:picLocks noChangeAspect="1"/>
          </p:cNvPicPr>
          <p:nvPr/>
        </p:nvPicPr>
        <p:blipFill>
          <a:blip r:embed="rId3"/>
          <a:stretch>
            <a:fillRect/>
          </a:stretch>
        </p:blipFill>
        <p:spPr>
          <a:xfrm>
            <a:off x="7717735" y="5815943"/>
            <a:ext cx="495117" cy="922100"/>
          </a:xfrm>
          <a:prstGeom prst="rect">
            <a:avLst/>
          </a:prstGeom>
        </p:spPr>
      </p:pic>
    </p:spTree>
    <p:extLst>
      <p:ext uri="{BB962C8B-B14F-4D97-AF65-F5344CB8AC3E}">
        <p14:creationId xmlns:p14="http://schemas.microsoft.com/office/powerpoint/2010/main" val="425247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856603"/>
          </a:xfrm>
        </p:spPr>
        <p:txBody>
          <a:bodyPr>
            <a:noAutofit/>
          </a:bodyPr>
          <a:lstStyle/>
          <a:p>
            <a:r>
              <a:rPr lang="ja-JP" altLang="en-US" dirty="0"/>
              <a:t>母集団は正規分布であるとし、標本の</a:t>
            </a:r>
            <a:br>
              <a:rPr lang="en-US" altLang="ja-JP" dirty="0"/>
            </a:br>
            <a:r>
              <a:rPr lang="ja-JP" altLang="en-US" dirty="0"/>
              <a:t>平均値を算出</a:t>
            </a:r>
          </a:p>
        </p:txBody>
      </p:sp>
      <p:sp>
        <p:nvSpPr>
          <p:cNvPr id="4" name="スライド番号プレースホルダー 3"/>
          <p:cNvSpPr>
            <a:spLocks noGrp="1"/>
          </p:cNvSpPr>
          <p:nvPr>
            <p:ph type="sldNum" sz="quarter" idx="12"/>
          </p:nvPr>
        </p:nvSpPr>
        <p:spPr>
          <a:xfrm>
            <a:off x="6885071" y="6356350"/>
            <a:ext cx="2057400" cy="428399"/>
          </a:xfrm>
        </p:spPr>
        <p:txBody>
          <a:bodyPr>
            <a:noAutofit/>
          </a:bodyPr>
          <a:lstStyle/>
          <a:p>
            <a:fld id="{55940FB6-D91C-4C45-82A6-6C3F63B50793}" type="slidenum">
              <a:rPr lang="ja-JP" altLang="en-US" smtClean="0"/>
              <a:pPr/>
              <a:t>19</a:t>
            </a:fld>
            <a:endParaRPr lang="ja-JP" altLang="en-US"/>
          </a:p>
        </p:txBody>
      </p:sp>
      <p:sp>
        <p:nvSpPr>
          <p:cNvPr id="13" name="雲 12"/>
          <p:cNvSpPr/>
          <p:nvPr/>
        </p:nvSpPr>
        <p:spPr>
          <a:xfrm>
            <a:off x="364427" y="1929072"/>
            <a:ext cx="1933148" cy="1294477"/>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4" name="右矢印 13"/>
          <p:cNvSpPr/>
          <p:nvPr/>
        </p:nvSpPr>
        <p:spPr>
          <a:xfrm>
            <a:off x="2564623" y="2220161"/>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6" name="テキスト ボックス 15"/>
          <p:cNvSpPr txBox="1"/>
          <p:nvPr/>
        </p:nvSpPr>
        <p:spPr>
          <a:xfrm>
            <a:off x="3180749" y="1101984"/>
            <a:ext cx="1223412" cy="595836"/>
          </a:xfrm>
          <a:prstGeom prst="rect">
            <a:avLst/>
          </a:prstGeom>
          <a:noFill/>
        </p:spPr>
        <p:txBody>
          <a:bodyPr wrap="none" rtlCol="0">
            <a:noAutofit/>
          </a:bodyPr>
          <a:lstStyle/>
          <a:p>
            <a:r>
              <a:rPr kumimoji="1" lang="ja-JP" altLang="en-US" sz="2700" b="1" dirty="0">
                <a:latin typeface="Arial" panose="020B0604020202020204" pitchFamily="34" charset="0"/>
                <a:ea typeface="メイリオ" panose="020B0604030504040204" pitchFamily="50" charset="-128"/>
              </a:rPr>
              <a:t>標本</a:t>
            </a:r>
            <a:r>
              <a:rPr kumimoji="1" lang="ja-JP" altLang="en-US" sz="2700" dirty="0">
                <a:latin typeface="Arial" panose="020B0604020202020204" pitchFamily="34" charset="0"/>
                <a:ea typeface="メイリオ" panose="020B0604030504040204" pitchFamily="50" charset="-128"/>
              </a:rPr>
              <a:t>（</a:t>
            </a:r>
            <a:r>
              <a:rPr kumimoji="1" lang="ja-JP" altLang="en-US" sz="2700" b="1" dirty="0">
                <a:latin typeface="Arial" panose="020B0604020202020204" pitchFamily="34" charset="0"/>
                <a:ea typeface="メイリオ" panose="020B0604030504040204" pitchFamily="50" charset="-128"/>
              </a:rPr>
              <a:t>標本数</a:t>
            </a:r>
            <a:r>
              <a:rPr kumimoji="1" lang="ja-JP" altLang="en-US" sz="2700" dirty="0">
                <a:latin typeface="Arial" panose="020B0604020202020204" pitchFamily="34" charset="0"/>
                <a:ea typeface="メイリオ" panose="020B0604030504040204" pitchFamily="50" charset="-128"/>
              </a:rPr>
              <a:t>は </a:t>
            </a:r>
            <a:r>
              <a:rPr kumimoji="1" lang="en-US" altLang="ja-JP" sz="2700" dirty="0">
                <a:latin typeface="Arial" panose="020B0604020202020204" pitchFamily="34" charset="0"/>
                <a:ea typeface="メイリオ" panose="020B0604030504040204" pitchFamily="50" charset="-128"/>
              </a:rPr>
              <a:t>n </a:t>
            </a:r>
            <a:r>
              <a:rPr kumimoji="1" lang="ja-JP" altLang="en-US" sz="2700" dirty="0">
                <a:latin typeface="Arial" panose="020B0604020202020204" pitchFamily="34" charset="0"/>
                <a:ea typeface="メイリオ" panose="020B0604030504040204" pitchFamily="50" charset="-128"/>
              </a:rPr>
              <a:t>）</a:t>
            </a:r>
            <a:endParaRPr kumimoji="1" lang="en-US" altLang="ja-JP" sz="2700" dirty="0">
              <a:latin typeface="Arial" panose="020B0604020202020204" pitchFamily="34" charset="0"/>
              <a:ea typeface="メイリオ" panose="020B0604030504040204" pitchFamily="50" charset="-128"/>
            </a:endParaRPr>
          </a:p>
        </p:txBody>
      </p:sp>
      <p:sp>
        <p:nvSpPr>
          <p:cNvPr id="22" name="テキスト ボックス 21"/>
          <p:cNvSpPr txBox="1"/>
          <p:nvPr/>
        </p:nvSpPr>
        <p:spPr>
          <a:xfrm>
            <a:off x="5066680" y="5603019"/>
            <a:ext cx="1101210" cy="556349"/>
          </a:xfrm>
          <a:prstGeom prst="rect">
            <a:avLst/>
          </a:prstGeom>
          <a:noFill/>
        </p:spPr>
        <p:txBody>
          <a:bodyPr wrap="none" rtlCol="0">
            <a:noAutofit/>
          </a:bodyPr>
          <a:lstStyle/>
          <a:p>
            <a:endParaRPr kumimoji="1" lang="en-US" altLang="ja-JP" sz="2700" dirty="0">
              <a:latin typeface="Arial" panose="020B0604020202020204" pitchFamily="34"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6F5CEC0D-5A60-44C6-FEBA-52BB482EA8AC}"/>
              </a:ext>
            </a:extLst>
          </p:cNvPr>
          <p:cNvSpPr txBox="1"/>
          <p:nvPr/>
        </p:nvSpPr>
        <p:spPr>
          <a:xfrm>
            <a:off x="773170" y="1296698"/>
            <a:ext cx="769200" cy="401122"/>
          </a:xfrm>
          <a:prstGeom prst="rect">
            <a:avLst/>
          </a:prstGeom>
          <a:noFill/>
        </p:spPr>
        <p:txBody>
          <a:bodyPr wrap="none" rtlCol="0">
            <a:noAutofit/>
          </a:bodyPr>
          <a:lstStyle/>
          <a:p>
            <a:r>
              <a:rPr kumimoji="1" lang="ja-JP" altLang="en-US" sz="2700" b="1" dirty="0">
                <a:latin typeface="Arial" panose="020B0604020202020204" pitchFamily="34" charset="0"/>
                <a:ea typeface="メイリオ" panose="020B0604030504040204" pitchFamily="50" charset="-128"/>
              </a:rPr>
              <a:t>母集団</a:t>
            </a:r>
            <a:endParaRPr kumimoji="1" lang="en-US" altLang="ja-JP" sz="2700" b="1" dirty="0">
              <a:latin typeface="Arial" panose="020B0604020202020204" pitchFamily="34" charset="0"/>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4D665D08-85E3-F887-DB69-DF602DE00862}"/>
              </a:ext>
            </a:extLst>
          </p:cNvPr>
          <p:cNvSpPr txBox="1"/>
          <p:nvPr/>
        </p:nvSpPr>
        <p:spPr>
          <a:xfrm>
            <a:off x="700232" y="5218926"/>
            <a:ext cx="769200" cy="401122"/>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正規分布</a:t>
            </a:r>
            <a:endParaRPr kumimoji="1" lang="en-US" altLang="ja-JP" sz="2400" dirty="0">
              <a:latin typeface="Arial" panose="020B0604020202020204" pitchFamily="34" charset="0"/>
              <a:ea typeface="メイリオ" panose="020B0604030504040204" pitchFamily="50" charset="-128"/>
            </a:endParaRPr>
          </a:p>
        </p:txBody>
      </p:sp>
      <p:sp>
        <p:nvSpPr>
          <p:cNvPr id="21" name="正方形/長方形 20">
            <a:extLst>
              <a:ext uri="{FF2B5EF4-FFF2-40B4-BE49-F238E27FC236}">
                <a16:creationId xmlns:a16="http://schemas.microsoft.com/office/drawing/2014/main" id="{13D47F67-25A1-23FE-82B3-186F4AF0C969}"/>
              </a:ext>
            </a:extLst>
          </p:cNvPr>
          <p:cNvSpPr/>
          <p:nvPr/>
        </p:nvSpPr>
        <p:spPr>
          <a:xfrm>
            <a:off x="3415033" y="1759322"/>
            <a:ext cx="374609" cy="15677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8" name="楕円 27">
            <a:extLst>
              <a:ext uri="{FF2B5EF4-FFF2-40B4-BE49-F238E27FC236}">
                <a16:creationId xmlns:a16="http://schemas.microsoft.com/office/drawing/2014/main" id="{DC57B175-6D70-1224-7801-7A3CE81A0773}"/>
              </a:ext>
            </a:extLst>
          </p:cNvPr>
          <p:cNvSpPr/>
          <p:nvPr/>
        </p:nvSpPr>
        <p:spPr>
          <a:xfrm>
            <a:off x="4059274" y="2454207"/>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8D1BE660-EE5F-F73E-AA86-D42827250103}"/>
              </a:ext>
            </a:extLst>
          </p:cNvPr>
          <p:cNvSpPr/>
          <p:nvPr/>
        </p:nvSpPr>
        <p:spPr>
          <a:xfrm>
            <a:off x="4302884" y="2446831"/>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0D1D8F8-80C1-5B12-0E07-E5287B40E658}"/>
              </a:ext>
            </a:extLst>
          </p:cNvPr>
          <p:cNvSpPr/>
          <p:nvPr/>
        </p:nvSpPr>
        <p:spPr>
          <a:xfrm>
            <a:off x="4546494" y="2439455"/>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13">
            <a:extLst>
              <a:ext uri="{FF2B5EF4-FFF2-40B4-BE49-F238E27FC236}">
                <a16:creationId xmlns:a16="http://schemas.microsoft.com/office/drawing/2014/main" id="{A077F157-0DFC-6CE7-FE2E-6ABF2B98E7B6}"/>
              </a:ext>
            </a:extLst>
          </p:cNvPr>
          <p:cNvSpPr/>
          <p:nvPr/>
        </p:nvSpPr>
        <p:spPr>
          <a:xfrm>
            <a:off x="5057520" y="2169831"/>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A792072-2162-6044-2E54-4410C474AD09}"/>
              </a:ext>
            </a:extLst>
          </p:cNvPr>
          <p:cNvSpPr txBox="1"/>
          <p:nvPr/>
        </p:nvSpPr>
        <p:spPr>
          <a:xfrm>
            <a:off x="4460184" y="4226103"/>
            <a:ext cx="1223412" cy="595836"/>
          </a:xfrm>
          <a:prstGeom prst="rect">
            <a:avLst/>
          </a:prstGeom>
          <a:noFill/>
        </p:spPr>
        <p:txBody>
          <a:bodyPr wrap="none" rtlCol="0">
            <a:noAutofit/>
          </a:bodyPr>
          <a:lstStyle/>
          <a:p>
            <a:r>
              <a:rPr kumimoji="1" lang="ja-JP" altLang="en-US" sz="2700" b="1" dirty="0">
                <a:latin typeface="Arial" panose="020B0604020202020204" pitchFamily="34" charset="0"/>
                <a:ea typeface="メイリオ" panose="020B0604030504040204" pitchFamily="50" charset="-128"/>
              </a:rPr>
              <a:t>母集団</a:t>
            </a:r>
            <a:r>
              <a:rPr kumimoji="1" lang="ja-JP" altLang="en-US" sz="2700" dirty="0">
                <a:latin typeface="Arial" panose="020B0604020202020204" pitchFamily="34" charset="0"/>
                <a:ea typeface="メイリオ" panose="020B0604030504040204" pitchFamily="50" charset="-128"/>
              </a:rPr>
              <a:t>が</a:t>
            </a:r>
            <a:r>
              <a:rPr kumimoji="1" lang="ja-JP" altLang="en-US" sz="2700" b="1" dirty="0">
                <a:latin typeface="Arial" panose="020B0604020202020204" pitchFamily="34" charset="0"/>
                <a:ea typeface="メイリオ" panose="020B0604030504040204" pitchFamily="50" charset="-128"/>
              </a:rPr>
              <a:t>正規分布</a:t>
            </a:r>
            <a:r>
              <a:rPr kumimoji="1" lang="ja-JP" altLang="en-US" sz="2700" dirty="0">
                <a:latin typeface="Arial" panose="020B0604020202020204" pitchFamily="34" charset="0"/>
                <a:ea typeface="メイリオ" panose="020B0604030504040204" pitchFamily="50" charset="-128"/>
              </a:rPr>
              <a:t>であるとき、</a:t>
            </a:r>
            <a:endParaRPr kumimoji="1" lang="en-US" altLang="ja-JP" sz="2700"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この分布も</a:t>
            </a:r>
            <a:r>
              <a:rPr kumimoji="1" lang="ja-JP" altLang="en-US" sz="2700" b="1" dirty="0">
                <a:latin typeface="Arial" panose="020B0604020202020204" pitchFamily="34" charset="0"/>
                <a:ea typeface="メイリオ" panose="020B0604030504040204" pitchFamily="50" charset="-128"/>
              </a:rPr>
              <a:t>正規分布</a:t>
            </a:r>
            <a:endParaRPr kumimoji="1" lang="en-US" altLang="ja-JP" sz="2700" b="1" dirty="0">
              <a:latin typeface="Arial" panose="020B0604020202020204" pitchFamily="34" charset="0"/>
              <a:ea typeface="メイリオ" panose="020B0604030504040204" pitchFamily="50" charset="-128"/>
            </a:endParaRPr>
          </a:p>
          <a:p>
            <a:pPr marL="514350" indent="-514350">
              <a:buFont typeface="Arial" panose="020B0604020202020204" pitchFamily="34" charset="0"/>
              <a:buChar char="•"/>
            </a:pPr>
            <a:r>
              <a:rPr kumimoji="1" lang="ja-JP" altLang="en-US" sz="2700" dirty="0">
                <a:latin typeface="Arial" panose="020B0604020202020204" pitchFamily="34" charset="0"/>
                <a:ea typeface="メイリオ" panose="020B0604030504040204" pitchFamily="50" charset="-128"/>
              </a:rPr>
              <a:t>この</a:t>
            </a:r>
            <a:r>
              <a:rPr kumimoji="1" lang="ja-JP" altLang="en-US" sz="2700" b="1" dirty="0">
                <a:latin typeface="Arial" panose="020B0604020202020204" pitchFamily="34" charset="0"/>
                <a:ea typeface="メイリオ" panose="020B0604030504040204" pitchFamily="50" charset="-128"/>
              </a:rPr>
              <a:t>正規分布の平均</a:t>
            </a:r>
            <a:endParaRPr kumimoji="1" lang="en-US" altLang="ja-JP" sz="2700" b="1"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　</a:t>
            </a:r>
            <a:r>
              <a:rPr kumimoji="1" lang="ja-JP" altLang="en-US" sz="2700" b="1" dirty="0">
                <a:solidFill>
                  <a:srgbClr val="FF0000"/>
                </a:solidFill>
                <a:latin typeface="Arial" panose="020B0604020202020204" pitchFamily="34" charset="0"/>
                <a:ea typeface="メイリオ" panose="020B0604030504040204" pitchFamily="50" charset="-128"/>
              </a:rPr>
              <a:t>＜母平均＞</a:t>
            </a:r>
            <a:r>
              <a:rPr kumimoji="1" lang="ja-JP" altLang="en-US" sz="2700" dirty="0">
                <a:solidFill>
                  <a:srgbClr val="FF0000"/>
                </a:solidFill>
                <a:latin typeface="Arial" panose="020B0604020202020204" pitchFamily="34" charset="0"/>
                <a:ea typeface="メイリオ" panose="020B0604030504040204" pitchFamily="50" charset="-128"/>
              </a:rPr>
              <a:t>に等しい</a:t>
            </a:r>
            <a:endParaRPr kumimoji="1" lang="en-US" altLang="ja-JP" sz="2700" dirty="0">
              <a:solidFill>
                <a:srgbClr val="FF0000"/>
              </a:solidFill>
              <a:latin typeface="Arial" panose="020B0604020202020204" pitchFamily="34" charset="0"/>
              <a:ea typeface="メイリオ" panose="020B0604030504040204" pitchFamily="50" charset="-128"/>
            </a:endParaRPr>
          </a:p>
          <a:p>
            <a:pPr marL="514350" indent="-514350">
              <a:buFont typeface="Arial" panose="020B0604020202020204" pitchFamily="34" charset="0"/>
              <a:buChar char="•"/>
            </a:pPr>
            <a:r>
              <a:rPr kumimoji="1" lang="ja-JP" altLang="en-US" sz="2700" dirty="0">
                <a:latin typeface="Arial" panose="020B0604020202020204" pitchFamily="34" charset="0"/>
                <a:ea typeface="メイリオ" panose="020B0604030504040204" pitchFamily="50" charset="-128"/>
              </a:rPr>
              <a:t>この</a:t>
            </a:r>
            <a:r>
              <a:rPr kumimoji="1" lang="ja-JP" altLang="en-US" sz="2700" b="1" dirty="0">
                <a:latin typeface="Arial" panose="020B0604020202020204" pitchFamily="34" charset="0"/>
                <a:ea typeface="メイリオ" panose="020B0604030504040204" pitchFamily="50" charset="-128"/>
              </a:rPr>
              <a:t>正規分布の分散</a:t>
            </a:r>
            <a:endParaRPr kumimoji="1" lang="en-US" altLang="ja-JP" sz="2700" b="1"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　</a:t>
            </a:r>
            <a:r>
              <a:rPr kumimoji="1" lang="ja-JP" altLang="en-US" sz="2700" b="1" dirty="0">
                <a:solidFill>
                  <a:srgbClr val="FF0000"/>
                </a:solidFill>
                <a:latin typeface="Arial" panose="020B0604020202020204" pitchFamily="34" charset="0"/>
                <a:ea typeface="メイリオ" panose="020B0604030504040204" pitchFamily="50" charset="-128"/>
              </a:rPr>
              <a:t>＜母分散＞／</a:t>
            </a:r>
            <a:r>
              <a:rPr kumimoji="1" lang="en-US" altLang="ja-JP" sz="2700" b="1" dirty="0">
                <a:solidFill>
                  <a:srgbClr val="FF0000"/>
                </a:solidFill>
                <a:latin typeface="Arial" panose="020B0604020202020204" pitchFamily="34" charset="0"/>
                <a:ea typeface="メイリオ" panose="020B0604030504040204" pitchFamily="50" charset="-128"/>
              </a:rPr>
              <a:t>n </a:t>
            </a:r>
            <a:endParaRPr kumimoji="1" lang="en-US" altLang="ja-JP" sz="2700" dirty="0">
              <a:solidFill>
                <a:srgbClr val="FF0000"/>
              </a:solidFill>
              <a:latin typeface="Arial" panose="020B0604020202020204" pitchFamily="34" charset="0"/>
              <a:ea typeface="メイリオ" panose="020B0604030504040204" pitchFamily="50" charset="-128"/>
            </a:endParaRPr>
          </a:p>
          <a:p>
            <a:endParaRPr kumimoji="1" lang="en-US" altLang="ja-JP" sz="2700" dirty="0">
              <a:latin typeface="Arial" panose="020B0604020202020204" pitchFamily="34" charset="0"/>
              <a:ea typeface="メイリオ" panose="020B0604030504040204" pitchFamily="50" charset="-128"/>
            </a:endParaRPr>
          </a:p>
          <a:p>
            <a:endParaRPr kumimoji="1" lang="en-US" altLang="ja-JP" sz="2700" dirty="0">
              <a:latin typeface="Arial" panose="020B0604020202020204" pitchFamily="34" charset="0"/>
              <a:ea typeface="メイリオ" panose="020B0604030504040204" pitchFamily="50" charset="-128"/>
            </a:endParaRPr>
          </a:p>
        </p:txBody>
      </p:sp>
      <p:cxnSp>
        <p:nvCxnSpPr>
          <p:cNvPr id="12" name="直線矢印コネクタ 11">
            <a:extLst>
              <a:ext uri="{FF2B5EF4-FFF2-40B4-BE49-F238E27FC236}">
                <a16:creationId xmlns:a16="http://schemas.microsoft.com/office/drawing/2014/main" id="{888A9A56-9451-E2BD-5684-133AEC31C07B}"/>
              </a:ext>
            </a:extLst>
          </p:cNvPr>
          <p:cNvCxnSpPr/>
          <p:nvPr/>
        </p:nvCxnSpPr>
        <p:spPr>
          <a:xfrm flipV="1">
            <a:off x="5810491" y="3019407"/>
            <a:ext cx="584522" cy="1134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630997B3-46F5-710A-38B5-841B9A05747C}"/>
              </a:ext>
            </a:extLst>
          </p:cNvPr>
          <p:cNvSpPr txBox="1"/>
          <p:nvPr/>
        </p:nvSpPr>
        <p:spPr>
          <a:xfrm>
            <a:off x="5827779" y="2260439"/>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平均はばらつく。</a:t>
            </a:r>
            <a:endParaRPr kumimoji="1" lang="en-US" altLang="ja-JP" sz="2700" dirty="0">
              <a:latin typeface="Arial" panose="020B0604020202020204" pitchFamily="34" charset="0"/>
              <a:ea typeface="メイリオ" panose="020B0604030504040204" pitchFamily="50" charset="-128"/>
            </a:endParaRPr>
          </a:p>
          <a:p>
            <a:endParaRPr kumimoji="1" lang="en-US" altLang="ja-JP" sz="2700" dirty="0">
              <a:latin typeface="Arial" panose="020B0604020202020204" pitchFamily="34" charset="0"/>
              <a:ea typeface="メイリオ" panose="020B0604030504040204" pitchFamily="50" charset="-128"/>
            </a:endParaRPr>
          </a:p>
        </p:txBody>
      </p:sp>
      <p:pic>
        <p:nvPicPr>
          <p:cNvPr id="34" name="図 33">
            <a:extLst>
              <a:ext uri="{FF2B5EF4-FFF2-40B4-BE49-F238E27FC236}">
                <a16:creationId xmlns:a16="http://schemas.microsoft.com/office/drawing/2014/main" id="{B5B65E0E-677A-9FDE-C70B-77E75CB41839}"/>
              </a:ext>
            </a:extLst>
          </p:cNvPr>
          <p:cNvPicPr>
            <a:picLocks noChangeAspect="1"/>
          </p:cNvPicPr>
          <p:nvPr/>
        </p:nvPicPr>
        <p:blipFill>
          <a:blip r:embed="rId2"/>
          <a:stretch>
            <a:fillRect/>
          </a:stretch>
        </p:blipFill>
        <p:spPr>
          <a:xfrm>
            <a:off x="8532014" y="1993157"/>
            <a:ext cx="495117" cy="922100"/>
          </a:xfrm>
          <a:prstGeom prst="rect">
            <a:avLst/>
          </a:prstGeom>
        </p:spPr>
      </p:pic>
      <p:sp>
        <p:nvSpPr>
          <p:cNvPr id="35" name="コンテンツ プレースホルダー 2">
            <a:extLst>
              <a:ext uri="{FF2B5EF4-FFF2-40B4-BE49-F238E27FC236}">
                <a16:creationId xmlns:a16="http://schemas.microsoft.com/office/drawing/2014/main" id="{17F02003-555C-79E6-2F30-C5C5EF8A7455}"/>
              </a:ext>
            </a:extLst>
          </p:cNvPr>
          <p:cNvSpPr>
            <a:spLocks noGrp="1"/>
          </p:cNvSpPr>
          <p:nvPr>
            <p:ph idx="1"/>
          </p:nvPr>
        </p:nvSpPr>
        <p:spPr>
          <a:xfrm>
            <a:off x="-1" y="5844822"/>
            <a:ext cx="4460185" cy="1219828"/>
          </a:xfrm>
        </p:spPr>
        <p:txBody>
          <a:bodyPr>
            <a:normAutofit fontScale="92500"/>
          </a:bodyPr>
          <a:lstStyle/>
          <a:p>
            <a:r>
              <a:rPr kumimoji="1" lang="ja-JP" altLang="en-US" sz="2400" dirty="0"/>
              <a:t>母集団の平均は、</a:t>
            </a:r>
            <a:r>
              <a:rPr kumimoji="1" lang="ja-JP" altLang="en-US" sz="2400" b="1" dirty="0"/>
              <a:t>母平均</a:t>
            </a:r>
            <a:r>
              <a:rPr kumimoji="1" lang="ja-JP" altLang="en-US" sz="2400" dirty="0"/>
              <a:t>という</a:t>
            </a:r>
            <a:endParaRPr kumimoji="1" lang="en-US" altLang="ja-JP" sz="2400" dirty="0"/>
          </a:p>
          <a:p>
            <a:r>
              <a:rPr kumimoji="1" lang="ja-JP" altLang="en-US" sz="2400" dirty="0"/>
              <a:t>母集団の分散は、</a:t>
            </a:r>
            <a:r>
              <a:rPr kumimoji="1" lang="ja-JP" altLang="en-US" sz="2400" b="1" dirty="0"/>
              <a:t>母分散</a:t>
            </a:r>
            <a:r>
              <a:rPr kumimoji="1" lang="ja-JP" altLang="en-US" sz="2400" dirty="0"/>
              <a:t>という</a:t>
            </a:r>
            <a:endParaRPr kumimoji="1" lang="en-US" altLang="ja-JP" sz="2400" dirty="0"/>
          </a:p>
          <a:p>
            <a:endParaRPr lang="en-US" altLang="ja-JP" sz="2400" dirty="0"/>
          </a:p>
          <a:p>
            <a:pPr marL="0" indent="0">
              <a:buNone/>
            </a:pPr>
            <a:endParaRPr kumimoji="1" lang="ja-JP" altLang="en-US" sz="2400" dirty="0"/>
          </a:p>
        </p:txBody>
      </p:sp>
      <p:pic>
        <p:nvPicPr>
          <p:cNvPr id="40" name="図 39">
            <a:extLst>
              <a:ext uri="{FF2B5EF4-FFF2-40B4-BE49-F238E27FC236}">
                <a16:creationId xmlns:a16="http://schemas.microsoft.com/office/drawing/2014/main" id="{A9F031A4-FA9D-1137-566B-AC9A93874D41}"/>
              </a:ext>
            </a:extLst>
          </p:cNvPr>
          <p:cNvPicPr>
            <a:picLocks noChangeAspect="1"/>
          </p:cNvPicPr>
          <p:nvPr/>
        </p:nvPicPr>
        <p:blipFill>
          <a:blip r:embed="rId3"/>
          <a:stretch>
            <a:fillRect/>
          </a:stretch>
        </p:blipFill>
        <p:spPr>
          <a:xfrm>
            <a:off x="134317" y="3429000"/>
            <a:ext cx="2297197" cy="1615552"/>
          </a:xfrm>
          <a:prstGeom prst="rect">
            <a:avLst/>
          </a:prstGeom>
        </p:spPr>
      </p:pic>
    </p:spTree>
    <p:extLst>
      <p:ext uri="{BB962C8B-B14F-4D97-AF65-F5344CB8AC3E}">
        <p14:creationId xmlns:p14="http://schemas.microsoft.com/office/powerpoint/2010/main" val="413030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075709" y="862445"/>
            <a:ext cx="5884296" cy="5995555"/>
          </a:xfrm>
        </p:spPr>
        <p:txBody>
          <a:bodyPr>
            <a:normAutofit fontScale="77500" lnSpcReduction="20000"/>
          </a:bodyPr>
          <a:lstStyle/>
          <a:p>
            <a:r>
              <a:rPr lang="ja-JP" altLang="en-US" b="1" dirty="0"/>
              <a:t>母集団と標本の関係、標本の平均値・分散値から母平均・母分散を推定する統計的手法の理解と</a:t>
            </a:r>
            <a:r>
              <a:rPr lang="en-US" altLang="ja-JP" b="1" dirty="0"/>
              <a:t>Python</a:t>
            </a:r>
            <a:r>
              <a:rPr lang="ja-JP" altLang="en-US" b="1" dirty="0"/>
              <a:t>による実装</a:t>
            </a:r>
          </a:p>
          <a:p>
            <a:r>
              <a:rPr lang="en-US" altLang="ja-JP" dirty="0"/>
              <a:t>【</a:t>
            </a:r>
            <a:r>
              <a:rPr lang="ja-JP" altLang="en-US" dirty="0"/>
              <a:t>学習内容の構成</a:t>
            </a:r>
            <a:r>
              <a:rPr lang="en-US" altLang="ja-JP" dirty="0"/>
              <a:t>】</a:t>
            </a:r>
          </a:p>
          <a:p>
            <a:pPr marL="514350" indent="-514350">
              <a:buFont typeface="+mj-lt"/>
              <a:buAutoNum type="arabicPeriod"/>
            </a:pPr>
            <a:r>
              <a:rPr lang="ja-JP" altLang="en-US" b="1" dirty="0"/>
              <a:t>平均</a:t>
            </a:r>
            <a:r>
              <a:rPr lang="ja-JP" altLang="en-US" dirty="0"/>
              <a:t>：データの合計をデータの個数で割った値、データ集合の代表値</a:t>
            </a:r>
          </a:p>
          <a:p>
            <a:pPr marL="514350" indent="-514350">
              <a:buFont typeface="+mj-lt"/>
              <a:buAutoNum type="arabicPeriod"/>
            </a:pPr>
            <a:r>
              <a:rPr lang="ja-JP" altLang="en-US" b="1" dirty="0"/>
              <a:t>母集団と標本</a:t>
            </a:r>
            <a:r>
              <a:rPr lang="ja-JP" altLang="en-US" dirty="0"/>
              <a:t>：母集団全体を調べることが困難な場合のサンプリングによる一部抽出</a:t>
            </a:r>
          </a:p>
          <a:p>
            <a:pPr marL="514350" indent="-514350">
              <a:buFont typeface="+mj-lt"/>
              <a:buAutoNum type="arabicPeriod"/>
            </a:pPr>
            <a:r>
              <a:rPr lang="ja-JP" altLang="en-US" b="1" dirty="0"/>
              <a:t>標本の平均値</a:t>
            </a:r>
            <a:r>
              <a:rPr lang="ja-JP" altLang="en-US" dirty="0"/>
              <a:t>：正規分布を仮定した母平均の推定、標本数</a:t>
            </a:r>
            <a:r>
              <a:rPr lang="en-US" altLang="ja-JP" dirty="0"/>
              <a:t>n</a:t>
            </a:r>
            <a:r>
              <a:rPr lang="ja-JP" altLang="en-US" dirty="0"/>
              <a:t>が大きいほど精度向上</a:t>
            </a:r>
          </a:p>
          <a:p>
            <a:pPr marL="514350" indent="-514350">
              <a:buFont typeface="+mj-lt"/>
              <a:buAutoNum type="arabicPeriod"/>
            </a:pPr>
            <a:r>
              <a:rPr lang="ja-JP" altLang="en-US" b="1" dirty="0"/>
              <a:t>標本の分散値</a:t>
            </a:r>
            <a:r>
              <a:rPr lang="ja-JP" altLang="en-US" dirty="0"/>
              <a:t>：不偏分散を用いた母分散の推定、</a:t>
            </a:r>
            <a:r>
              <a:rPr lang="en-US" altLang="ja-JP" dirty="0"/>
              <a:t>t</a:t>
            </a:r>
            <a:r>
              <a:rPr lang="ja-JP" altLang="en-US" dirty="0"/>
              <a:t>分布による分析</a:t>
            </a:r>
          </a:p>
          <a:p>
            <a:r>
              <a:rPr lang="ja-JP" altLang="en-US" dirty="0"/>
              <a:t>前提：</a:t>
            </a:r>
            <a:r>
              <a:rPr lang="en-US" altLang="ja-JP" dirty="0"/>
              <a:t>Python</a:t>
            </a:r>
            <a:r>
              <a:rPr lang="ja-JP" altLang="en-US" dirty="0"/>
              <a:t>の基本文法、</a:t>
            </a:r>
            <a:r>
              <a:rPr lang="en-US" altLang="ja-JP" dirty="0"/>
              <a:t>NumPy</a:t>
            </a:r>
            <a:r>
              <a:rPr lang="ja-JP" altLang="en-US" dirty="0"/>
              <a:t>ライブラリの使用方法</a:t>
            </a:r>
          </a:p>
          <a:p>
            <a:r>
              <a:rPr lang="ja-JP" altLang="en-US" dirty="0"/>
              <a:t>意義：統計的推定の原理理解、データ分析における標本サイズと推定精度の関係把握</a:t>
            </a:r>
          </a:p>
          <a:p>
            <a:pPr marL="457200" indent="-457200">
              <a:buFont typeface="+mj-lt"/>
              <a:buAutoNum type="arabicPeriod"/>
            </a:pP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200949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D23AD-2DBD-9729-4CFE-63223831BEAF}"/>
              </a:ext>
            </a:extLst>
          </p:cNvPr>
          <p:cNvSpPr>
            <a:spLocks noGrp="1"/>
          </p:cNvSpPr>
          <p:nvPr>
            <p:ph type="title"/>
          </p:nvPr>
        </p:nvSpPr>
        <p:spPr/>
        <p:txBody>
          <a:bodyPr>
            <a:normAutofit fontScale="90000"/>
          </a:bodyPr>
          <a:lstStyle/>
          <a:p>
            <a:r>
              <a:rPr kumimoji="1" lang="ja-JP" altLang="en-US" dirty="0"/>
              <a:t>まとめ</a:t>
            </a:r>
          </a:p>
        </p:txBody>
      </p:sp>
      <p:sp>
        <p:nvSpPr>
          <p:cNvPr id="4" name="スライド番号プレースホルダー 3">
            <a:extLst>
              <a:ext uri="{FF2B5EF4-FFF2-40B4-BE49-F238E27FC236}">
                <a16:creationId xmlns:a16="http://schemas.microsoft.com/office/drawing/2014/main" id="{614EA4ED-18AC-05AF-2D1D-913FACF6874F}"/>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
        <p:nvSpPr>
          <p:cNvPr id="5" name="雲 4">
            <a:extLst>
              <a:ext uri="{FF2B5EF4-FFF2-40B4-BE49-F238E27FC236}">
                <a16:creationId xmlns:a16="http://schemas.microsoft.com/office/drawing/2014/main" id="{BB22E0D2-B395-9C27-FEF9-39C3279FC767}"/>
              </a:ext>
            </a:extLst>
          </p:cNvPr>
          <p:cNvSpPr/>
          <p:nvPr/>
        </p:nvSpPr>
        <p:spPr>
          <a:xfrm>
            <a:off x="366049" y="1388296"/>
            <a:ext cx="1933148" cy="1294477"/>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6" name="テキスト ボックス 5">
            <a:extLst>
              <a:ext uri="{FF2B5EF4-FFF2-40B4-BE49-F238E27FC236}">
                <a16:creationId xmlns:a16="http://schemas.microsoft.com/office/drawing/2014/main" id="{21DB205F-B8EA-6AB8-FB4F-0D6236E1CA46}"/>
              </a:ext>
            </a:extLst>
          </p:cNvPr>
          <p:cNvSpPr txBox="1"/>
          <p:nvPr/>
        </p:nvSpPr>
        <p:spPr>
          <a:xfrm>
            <a:off x="774792" y="755922"/>
            <a:ext cx="769200" cy="401122"/>
          </a:xfrm>
          <a:prstGeom prst="rect">
            <a:avLst/>
          </a:prstGeom>
          <a:noFill/>
        </p:spPr>
        <p:txBody>
          <a:bodyPr wrap="none" rtlCol="0">
            <a:noAutofit/>
          </a:bodyPr>
          <a:lstStyle/>
          <a:p>
            <a:r>
              <a:rPr kumimoji="1" lang="ja-JP" altLang="en-US" sz="2700" b="1" dirty="0">
                <a:latin typeface="Arial" panose="020B0604020202020204" pitchFamily="34" charset="0"/>
                <a:ea typeface="メイリオ" panose="020B0604030504040204" pitchFamily="50" charset="-128"/>
              </a:rPr>
              <a:t>母集団</a:t>
            </a:r>
            <a:endParaRPr kumimoji="1" lang="en-US" altLang="ja-JP" sz="2700" b="1" dirty="0">
              <a:latin typeface="Arial" panose="020B0604020202020204" pitchFamily="34" charset="0"/>
              <a:ea typeface="メイリオ" panose="020B0604030504040204" pitchFamily="50" charset="-128"/>
            </a:endParaRPr>
          </a:p>
        </p:txBody>
      </p:sp>
      <p:sp>
        <p:nvSpPr>
          <p:cNvPr id="9" name="右矢印 13">
            <a:extLst>
              <a:ext uri="{FF2B5EF4-FFF2-40B4-BE49-F238E27FC236}">
                <a16:creationId xmlns:a16="http://schemas.microsoft.com/office/drawing/2014/main" id="{927D2CB3-A28E-A70E-D529-F037E9086904}"/>
              </a:ext>
            </a:extLst>
          </p:cNvPr>
          <p:cNvSpPr/>
          <p:nvPr/>
        </p:nvSpPr>
        <p:spPr>
          <a:xfrm>
            <a:off x="2884549" y="239839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7C334F6-7D27-7325-5D34-219301DF812C}"/>
              </a:ext>
            </a:extLst>
          </p:cNvPr>
          <p:cNvSpPr txBox="1"/>
          <p:nvPr/>
        </p:nvSpPr>
        <p:spPr>
          <a:xfrm>
            <a:off x="3500675" y="1280220"/>
            <a:ext cx="1223412" cy="595836"/>
          </a:xfrm>
          <a:prstGeom prst="rect">
            <a:avLst/>
          </a:prstGeom>
          <a:noFill/>
        </p:spPr>
        <p:txBody>
          <a:bodyPr wrap="none" rtlCol="0">
            <a:noAutofit/>
          </a:bodyPr>
          <a:lstStyle/>
          <a:p>
            <a:r>
              <a:rPr kumimoji="1" lang="ja-JP" altLang="en-US" sz="2700" b="1" dirty="0">
                <a:latin typeface="Arial" panose="020B0604020202020204" pitchFamily="34" charset="0"/>
                <a:ea typeface="メイリオ" panose="020B0604030504040204" pitchFamily="50" charset="-128"/>
              </a:rPr>
              <a:t>標本</a:t>
            </a:r>
            <a:r>
              <a:rPr kumimoji="1" lang="ja-JP" altLang="en-US" sz="2700" dirty="0">
                <a:latin typeface="Arial" panose="020B0604020202020204" pitchFamily="34" charset="0"/>
                <a:ea typeface="メイリオ" panose="020B0604030504040204" pitchFamily="50" charset="-128"/>
              </a:rPr>
              <a:t>（</a:t>
            </a:r>
            <a:r>
              <a:rPr kumimoji="1" lang="ja-JP" altLang="en-US" sz="2700" b="1" dirty="0">
                <a:latin typeface="Arial" panose="020B0604020202020204" pitchFamily="34" charset="0"/>
                <a:ea typeface="メイリオ" panose="020B0604030504040204" pitchFamily="50" charset="-128"/>
              </a:rPr>
              <a:t>標本数</a:t>
            </a:r>
            <a:r>
              <a:rPr kumimoji="1" lang="ja-JP" altLang="en-US" sz="2700" dirty="0">
                <a:latin typeface="Arial" panose="020B0604020202020204" pitchFamily="34" charset="0"/>
                <a:ea typeface="メイリオ" panose="020B0604030504040204" pitchFamily="50" charset="-128"/>
              </a:rPr>
              <a:t>は </a:t>
            </a:r>
            <a:r>
              <a:rPr kumimoji="1" lang="en-US" altLang="ja-JP" sz="2700" dirty="0">
                <a:latin typeface="Arial" panose="020B0604020202020204" pitchFamily="34" charset="0"/>
                <a:ea typeface="メイリオ" panose="020B0604030504040204" pitchFamily="50" charset="-128"/>
              </a:rPr>
              <a:t>n </a:t>
            </a:r>
            <a:r>
              <a:rPr kumimoji="1" lang="ja-JP" altLang="en-US" sz="2700" dirty="0">
                <a:latin typeface="Arial" panose="020B0604020202020204" pitchFamily="34" charset="0"/>
                <a:ea typeface="メイリオ" panose="020B0604030504040204" pitchFamily="50" charset="-128"/>
              </a:rPr>
              <a:t>）</a:t>
            </a:r>
            <a:endParaRPr kumimoji="1" lang="en-US" altLang="ja-JP" sz="27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F47C0DB3-87EE-F283-EC1D-F822C1A72C5B}"/>
              </a:ext>
            </a:extLst>
          </p:cNvPr>
          <p:cNvSpPr/>
          <p:nvPr/>
        </p:nvSpPr>
        <p:spPr>
          <a:xfrm>
            <a:off x="3734959" y="1937558"/>
            <a:ext cx="374609" cy="15677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2" name="楕円 11">
            <a:extLst>
              <a:ext uri="{FF2B5EF4-FFF2-40B4-BE49-F238E27FC236}">
                <a16:creationId xmlns:a16="http://schemas.microsoft.com/office/drawing/2014/main" id="{73481027-2178-DB0F-8D80-9F8788367234}"/>
              </a:ext>
            </a:extLst>
          </p:cNvPr>
          <p:cNvSpPr/>
          <p:nvPr/>
        </p:nvSpPr>
        <p:spPr>
          <a:xfrm>
            <a:off x="4379200" y="2632443"/>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D754ACB-5119-75DA-20AD-D65C80E0B565}"/>
              </a:ext>
            </a:extLst>
          </p:cNvPr>
          <p:cNvSpPr/>
          <p:nvPr/>
        </p:nvSpPr>
        <p:spPr>
          <a:xfrm>
            <a:off x="4622810" y="2625067"/>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1D5AA77-5587-56F6-5D7C-A1E14E2BC64C}"/>
              </a:ext>
            </a:extLst>
          </p:cNvPr>
          <p:cNvSpPr/>
          <p:nvPr/>
        </p:nvSpPr>
        <p:spPr>
          <a:xfrm>
            <a:off x="4866420" y="2617691"/>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3">
            <a:extLst>
              <a:ext uri="{FF2B5EF4-FFF2-40B4-BE49-F238E27FC236}">
                <a16:creationId xmlns:a16="http://schemas.microsoft.com/office/drawing/2014/main" id="{F6E7D114-ACCF-7850-A47D-0DC1E4F0DF67}"/>
              </a:ext>
            </a:extLst>
          </p:cNvPr>
          <p:cNvSpPr/>
          <p:nvPr/>
        </p:nvSpPr>
        <p:spPr>
          <a:xfrm>
            <a:off x="5377446" y="234806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587CED32-D272-3D1E-7A53-13DF677210E3}"/>
              </a:ext>
            </a:extLst>
          </p:cNvPr>
          <p:cNvSpPr txBox="1"/>
          <p:nvPr/>
        </p:nvSpPr>
        <p:spPr>
          <a:xfrm>
            <a:off x="6359043" y="2384855"/>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平均</a:t>
            </a:r>
            <a:endParaRPr kumimoji="1" lang="en-US" altLang="ja-JP" sz="2700" dirty="0">
              <a:latin typeface="Arial" panose="020B0604020202020204" pitchFamily="34" charset="0"/>
              <a:ea typeface="メイリオ" panose="020B0604030504040204" pitchFamily="50" charset="-128"/>
            </a:endParaRPr>
          </a:p>
          <a:p>
            <a:endParaRPr kumimoji="1" lang="en-US" altLang="ja-JP" sz="2700" dirty="0">
              <a:latin typeface="Arial" panose="020B0604020202020204" pitchFamily="34" charset="0"/>
              <a:ea typeface="メイリオ" panose="020B0604030504040204" pitchFamily="50" charset="-128"/>
            </a:endParaRPr>
          </a:p>
        </p:txBody>
      </p:sp>
      <p:pic>
        <p:nvPicPr>
          <p:cNvPr id="17" name="図 16">
            <a:extLst>
              <a:ext uri="{FF2B5EF4-FFF2-40B4-BE49-F238E27FC236}">
                <a16:creationId xmlns:a16="http://schemas.microsoft.com/office/drawing/2014/main" id="{74497F65-C138-BBA0-6D76-EEEC9A711274}"/>
              </a:ext>
            </a:extLst>
          </p:cNvPr>
          <p:cNvPicPr>
            <a:picLocks noChangeAspect="1"/>
          </p:cNvPicPr>
          <p:nvPr/>
        </p:nvPicPr>
        <p:blipFill>
          <a:blip r:embed="rId2"/>
          <a:stretch>
            <a:fillRect/>
          </a:stretch>
        </p:blipFill>
        <p:spPr>
          <a:xfrm>
            <a:off x="4364119" y="5478139"/>
            <a:ext cx="495117" cy="922100"/>
          </a:xfrm>
          <a:prstGeom prst="rect">
            <a:avLst/>
          </a:prstGeom>
        </p:spPr>
      </p:pic>
      <p:sp>
        <p:nvSpPr>
          <p:cNvPr id="18" name="テキスト ボックス 17">
            <a:extLst>
              <a:ext uri="{FF2B5EF4-FFF2-40B4-BE49-F238E27FC236}">
                <a16:creationId xmlns:a16="http://schemas.microsoft.com/office/drawing/2014/main" id="{5AE95C7D-C93A-FB11-EAFC-C62C32A664A4}"/>
              </a:ext>
            </a:extLst>
          </p:cNvPr>
          <p:cNvSpPr txBox="1"/>
          <p:nvPr/>
        </p:nvSpPr>
        <p:spPr>
          <a:xfrm>
            <a:off x="3914900" y="6441629"/>
            <a:ext cx="769200" cy="654732"/>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正規分布</a:t>
            </a:r>
            <a:endParaRPr kumimoji="1" lang="en-US" altLang="ja-JP" sz="2400" dirty="0">
              <a:latin typeface="Arial" panose="020B0604020202020204" pitchFamily="34" charset="0"/>
              <a:ea typeface="メイリオ" panose="020B0604030504040204" pitchFamily="50" charset="-128"/>
            </a:endParaRPr>
          </a:p>
        </p:txBody>
      </p:sp>
      <p:sp>
        <p:nvSpPr>
          <p:cNvPr id="22" name="コンテンツ プレースホルダー 2">
            <a:extLst>
              <a:ext uri="{FF2B5EF4-FFF2-40B4-BE49-F238E27FC236}">
                <a16:creationId xmlns:a16="http://schemas.microsoft.com/office/drawing/2014/main" id="{1944B1E7-DD4C-21A7-E94B-264A8E7644C6}"/>
              </a:ext>
            </a:extLst>
          </p:cNvPr>
          <p:cNvSpPr txBox="1">
            <a:spLocks/>
          </p:cNvSpPr>
          <p:nvPr/>
        </p:nvSpPr>
        <p:spPr>
          <a:xfrm>
            <a:off x="5279819" y="5681970"/>
            <a:ext cx="3406982" cy="22044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ja-JP" altLang="en-US" sz="2400" b="1" dirty="0">
                <a:latin typeface="Arial" panose="020B0604020202020204" pitchFamily="34" charset="0"/>
                <a:ea typeface="メイリオ" panose="020B0604030504040204" pitchFamily="50" charset="-128"/>
              </a:rPr>
              <a:t>この正規分布</a:t>
            </a:r>
            <a:r>
              <a:rPr kumimoji="1" lang="ja-JP" altLang="en-US" sz="2400" dirty="0">
                <a:latin typeface="Arial" panose="020B0604020202020204" pitchFamily="34" charset="0"/>
                <a:ea typeface="メイリオ" panose="020B0604030504040204" pitchFamily="50" charset="-128"/>
              </a:rPr>
              <a:t>の</a:t>
            </a:r>
            <a:r>
              <a:rPr kumimoji="1" lang="ja-JP" altLang="en-US" sz="2400" b="1" dirty="0">
                <a:latin typeface="Arial" panose="020B0604020202020204" pitchFamily="34" charset="0"/>
                <a:ea typeface="メイリオ" panose="020B0604030504040204" pitchFamily="50" charset="-128"/>
              </a:rPr>
              <a:t>＜分散＞</a:t>
            </a:r>
            <a:r>
              <a:rPr kumimoji="1" lang="ja-JP" altLang="en-US" sz="2400" dirty="0">
                <a:latin typeface="Arial" panose="020B0604020202020204" pitchFamily="34" charset="0"/>
                <a:ea typeface="メイリオ" panose="020B0604030504040204" pitchFamily="50" charset="-128"/>
              </a:rPr>
              <a:t>は、</a:t>
            </a:r>
            <a:r>
              <a:rPr kumimoji="1" lang="ja-JP" altLang="en-US" sz="2400" b="1" dirty="0">
                <a:latin typeface="Arial" panose="020B0604020202020204" pitchFamily="34" charset="0"/>
                <a:ea typeface="メイリオ" panose="020B0604030504040204" pitchFamily="50" charset="-128"/>
              </a:rPr>
              <a:t>＜母分散＞／</a:t>
            </a:r>
            <a:r>
              <a:rPr kumimoji="1" lang="en-US" altLang="ja-JP" sz="2400" b="1" dirty="0">
                <a:latin typeface="Arial" panose="020B0604020202020204" pitchFamily="34" charset="0"/>
                <a:ea typeface="メイリオ" panose="020B0604030504040204" pitchFamily="50" charset="-128"/>
              </a:rPr>
              <a:t>n</a:t>
            </a:r>
          </a:p>
        </p:txBody>
      </p:sp>
      <p:sp>
        <p:nvSpPr>
          <p:cNvPr id="23" name="テキスト ボックス 22">
            <a:extLst>
              <a:ext uri="{FF2B5EF4-FFF2-40B4-BE49-F238E27FC236}">
                <a16:creationId xmlns:a16="http://schemas.microsoft.com/office/drawing/2014/main" id="{E2ACB07C-AEBE-B984-BD10-0BF58A921026}"/>
              </a:ext>
            </a:extLst>
          </p:cNvPr>
          <p:cNvSpPr txBox="1"/>
          <p:nvPr/>
        </p:nvSpPr>
        <p:spPr>
          <a:xfrm>
            <a:off x="777089" y="4912197"/>
            <a:ext cx="769200" cy="401122"/>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正規分布</a:t>
            </a:r>
            <a:endParaRPr kumimoji="1" lang="en-US" altLang="ja-JP" sz="2400" dirty="0">
              <a:latin typeface="Arial" panose="020B0604020202020204" pitchFamily="34" charset="0"/>
              <a:ea typeface="メイリオ" panose="020B0604030504040204" pitchFamily="50" charset="-128"/>
            </a:endParaRPr>
          </a:p>
        </p:txBody>
      </p:sp>
      <p:pic>
        <p:nvPicPr>
          <p:cNvPr id="24" name="図 23">
            <a:extLst>
              <a:ext uri="{FF2B5EF4-FFF2-40B4-BE49-F238E27FC236}">
                <a16:creationId xmlns:a16="http://schemas.microsoft.com/office/drawing/2014/main" id="{5AB4FD63-D96B-F9F8-D01E-62EB72B8836F}"/>
              </a:ext>
            </a:extLst>
          </p:cNvPr>
          <p:cNvPicPr>
            <a:picLocks noChangeAspect="1"/>
          </p:cNvPicPr>
          <p:nvPr/>
        </p:nvPicPr>
        <p:blipFill>
          <a:blip r:embed="rId3"/>
          <a:stretch>
            <a:fillRect/>
          </a:stretch>
        </p:blipFill>
        <p:spPr>
          <a:xfrm>
            <a:off x="211174" y="3106732"/>
            <a:ext cx="2297197" cy="1615552"/>
          </a:xfrm>
          <a:prstGeom prst="rect">
            <a:avLst/>
          </a:prstGeom>
        </p:spPr>
      </p:pic>
      <p:sp>
        <p:nvSpPr>
          <p:cNvPr id="25" name="楕円 24">
            <a:extLst>
              <a:ext uri="{FF2B5EF4-FFF2-40B4-BE49-F238E27FC236}">
                <a16:creationId xmlns:a16="http://schemas.microsoft.com/office/drawing/2014/main" id="{85CC9682-69BB-4DC5-94FC-95D391DA0C54}"/>
              </a:ext>
            </a:extLst>
          </p:cNvPr>
          <p:cNvSpPr/>
          <p:nvPr/>
        </p:nvSpPr>
        <p:spPr>
          <a:xfrm>
            <a:off x="3806230" y="3785156"/>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276A84FF-6376-55C6-9136-5885938DA1A5}"/>
              </a:ext>
            </a:extLst>
          </p:cNvPr>
          <p:cNvSpPr/>
          <p:nvPr/>
        </p:nvSpPr>
        <p:spPr>
          <a:xfrm>
            <a:off x="4049840" y="3777780"/>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3F504D3-6E7C-841E-3D43-CD9D01A6F78E}"/>
              </a:ext>
            </a:extLst>
          </p:cNvPr>
          <p:cNvSpPr/>
          <p:nvPr/>
        </p:nvSpPr>
        <p:spPr>
          <a:xfrm>
            <a:off x="4293450" y="3770404"/>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4F538AC-E2E8-BC92-0EC7-F518E79ECE6F}"/>
              </a:ext>
            </a:extLst>
          </p:cNvPr>
          <p:cNvSpPr txBox="1"/>
          <p:nvPr/>
        </p:nvSpPr>
        <p:spPr>
          <a:xfrm>
            <a:off x="5918466" y="3062933"/>
            <a:ext cx="769200" cy="654732"/>
          </a:xfrm>
          <a:prstGeom prst="rect">
            <a:avLst/>
          </a:prstGeom>
          <a:noFill/>
        </p:spPr>
        <p:txBody>
          <a:bodyPr wrap="none" rtlCol="0">
            <a:noAutofit/>
          </a:bodyPr>
          <a:lstStyle/>
          <a:p>
            <a:r>
              <a:rPr kumimoji="1" lang="ja-JP" altLang="en-US" sz="2400" b="1" dirty="0">
                <a:solidFill>
                  <a:srgbClr val="FF0000"/>
                </a:solidFill>
                <a:latin typeface="Arial" panose="020B0604020202020204" pitchFamily="34" charset="0"/>
                <a:ea typeface="メイリオ" panose="020B0604030504040204" pitchFamily="50" charset="-128"/>
              </a:rPr>
              <a:t>この平均から、</a:t>
            </a:r>
            <a:endParaRPr kumimoji="1" lang="en-US" altLang="ja-JP" sz="2400" b="1" dirty="0">
              <a:solidFill>
                <a:srgbClr val="FF0000"/>
              </a:solidFill>
              <a:latin typeface="Arial" panose="020B0604020202020204" pitchFamily="34" charset="0"/>
              <a:ea typeface="メイリオ" panose="020B0604030504040204" pitchFamily="50" charset="-128"/>
            </a:endParaRPr>
          </a:p>
          <a:p>
            <a:r>
              <a:rPr kumimoji="1" lang="ja-JP" altLang="en-US" sz="2400" b="1" dirty="0">
                <a:solidFill>
                  <a:srgbClr val="FF0000"/>
                </a:solidFill>
                <a:latin typeface="Arial" panose="020B0604020202020204" pitchFamily="34" charset="0"/>
                <a:ea typeface="メイリオ" panose="020B0604030504040204" pitchFamily="50" charset="-128"/>
              </a:rPr>
              <a:t>母平均を推定したい</a:t>
            </a:r>
            <a:endParaRPr kumimoji="1" lang="en-US" altLang="ja-JP" sz="2400" b="1" dirty="0">
              <a:solidFill>
                <a:srgbClr val="FF0000"/>
              </a:solidFill>
              <a:latin typeface="Arial" panose="020B0604020202020204" pitchFamily="34" charset="0"/>
              <a:ea typeface="メイリオ" panose="020B0604030504040204" pitchFamily="50" charset="-128"/>
            </a:endParaRPr>
          </a:p>
        </p:txBody>
      </p:sp>
      <p:sp>
        <p:nvSpPr>
          <p:cNvPr id="29" name="コンテンツ プレースホルダー 2">
            <a:extLst>
              <a:ext uri="{FF2B5EF4-FFF2-40B4-BE49-F238E27FC236}">
                <a16:creationId xmlns:a16="http://schemas.microsoft.com/office/drawing/2014/main" id="{6C02FA1F-F63C-1895-28FB-FE9FC265D53C}"/>
              </a:ext>
            </a:extLst>
          </p:cNvPr>
          <p:cNvSpPr txBox="1">
            <a:spLocks/>
          </p:cNvSpPr>
          <p:nvPr/>
        </p:nvSpPr>
        <p:spPr>
          <a:xfrm>
            <a:off x="5918466" y="4041199"/>
            <a:ext cx="3406982" cy="12311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FF0000"/>
                </a:solidFill>
              </a:rPr>
              <a:t>母分散が小さいほど精度</a:t>
            </a:r>
            <a:r>
              <a:rPr kumimoji="1" lang="ja-JP" altLang="en-US" sz="2400" b="1" dirty="0">
                <a:solidFill>
                  <a:srgbClr val="FF0000"/>
                </a:solidFill>
                <a:latin typeface="Arial" panose="020B0604020202020204" pitchFamily="34" charset="0"/>
                <a:ea typeface="メイリオ" panose="020B0604030504040204" pitchFamily="50" charset="-128"/>
              </a:rPr>
              <a:t>がよい。</a:t>
            </a:r>
            <a:r>
              <a:rPr kumimoji="1" lang="en-US" altLang="ja-JP" sz="2400" b="1" dirty="0">
                <a:solidFill>
                  <a:srgbClr val="FF0000"/>
                </a:solidFill>
                <a:latin typeface="Arial" panose="020B0604020202020204" pitchFamily="34" charset="0"/>
                <a:ea typeface="メイリオ" panose="020B0604030504040204" pitchFamily="50" charset="-128"/>
              </a:rPr>
              <a:t>n </a:t>
            </a:r>
            <a:r>
              <a:rPr kumimoji="1" lang="ja-JP" altLang="en-US" sz="2400" b="1" dirty="0">
                <a:solidFill>
                  <a:srgbClr val="FF0000"/>
                </a:solidFill>
                <a:latin typeface="Arial" panose="020B0604020202020204" pitchFamily="34" charset="0"/>
                <a:ea typeface="メイリオ" panose="020B0604030504040204" pitchFamily="50" charset="-128"/>
              </a:rPr>
              <a:t>が大きいほど精度がよい</a:t>
            </a:r>
            <a:r>
              <a:rPr kumimoji="1" lang="en-US" altLang="ja-JP" sz="2400" b="1" dirty="0">
                <a:solidFill>
                  <a:srgbClr val="FF0000"/>
                </a:solidFill>
                <a:latin typeface="Arial" panose="020B0604020202020204" pitchFamily="34" charset="0"/>
                <a:ea typeface="メイリオ" panose="020B0604030504040204" pitchFamily="50" charset="-128"/>
              </a:rPr>
              <a:t> </a:t>
            </a:r>
            <a:endParaRPr lang="ja-JP" altLang="en-US" sz="2400" dirty="0">
              <a:solidFill>
                <a:srgbClr val="FF0000"/>
              </a:solidFill>
            </a:endParaRPr>
          </a:p>
        </p:txBody>
      </p:sp>
    </p:spTree>
    <p:extLst>
      <p:ext uri="{BB962C8B-B14F-4D97-AF65-F5344CB8AC3E}">
        <p14:creationId xmlns:p14="http://schemas.microsoft.com/office/powerpoint/2010/main" val="420887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4. </a:t>
            </a:r>
            <a:r>
              <a:rPr lang="ja-JP" altLang="en-US" dirty="0"/>
              <a:t>標本の分散値</a:t>
            </a:r>
            <a:br>
              <a:rPr lang="en-US" altLang="ja-JP" dirty="0"/>
            </a:br>
            <a:endParaRPr lang="ja-JP" altLang="en-US" dirty="0"/>
          </a:p>
        </p:txBody>
      </p:sp>
      <p:sp>
        <p:nvSpPr>
          <p:cNvPr id="5" name="字幕 4">
            <a:extLst>
              <a:ext uri="{FF2B5EF4-FFF2-40B4-BE49-F238E27FC236}">
                <a16:creationId xmlns:a16="http://schemas.microsoft.com/office/drawing/2014/main" id="{A277A7B9-3E7B-4B4C-9390-95356C192BAA}"/>
              </a:ext>
            </a:extLst>
          </p:cNvPr>
          <p:cNvSpPr>
            <a:spLocks noGrp="1"/>
          </p:cNvSpPr>
          <p:nvPr>
            <p:ph type="subTitle" idx="1"/>
          </p:nvPr>
        </p:nvSpPr>
        <p:spPr/>
        <p:txBody>
          <a:bodyPr>
            <a:noAutofit/>
          </a:bodyPr>
          <a:lstStyle/>
          <a:p>
            <a:endParaRPr kumimoji="1" lang="ja-JP" altLang="en-US"/>
          </a:p>
        </p:txBody>
      </p:sp>
    </p:spTree>
    <p:extLst>
      <p:ext uri="{BB962C8B-B14F-4D97-AF65-F5344CB8AC3E}">
        <p14:creationId xmlns:p14="http://schemas.microsoft.com/office/powerpoint/2010/main" val="358174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今から行うことのイメージ</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22</a:t>
            </a:fld>
            <a:endParaRPr lang="ja-JP" altLang="en-US"/>
          </a:p>
        </p:txBody>
      </p:sp>
      <p:sp>
        <p:nvSpPr>
          <p:cNvPr id="19" name="雲 18"/>
          <p:cNvSpPr/>
          <p:nvPr/>
        </p:nvSpPr>
        <p:spPr>
          <a:xfrm>
            <a:off x="290762" y="1644475"/>
            <a:ext cx="3074670" cy="1638842"/>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1" name="テキスト ボックス 20"/>
          <p:cNvSpPr txBox="1"/>
          <p:nvPr/>
        </p:nvSpPr>
        <p:spPr>
          <a:xfrm>
            <a:off x="4697133" y="1283181"/>
            <a:ext cx="2608406" cy="507831"/>
          </a:xfrm>
          <a:prstGeom prst="rect">
            <a:avLst/>
          </a:prstGeom>
          <a:noFill/>
        </p:spPr>
        <p:txBody>
          <a:bodyPr wrap="none" rtlCol="0">
            <a:noAutofit/>
          </a:bodyPr>
          <a:lstStyle/>
          <a:p>
            <a:r>
              <a:rPr lang="ja-JP" altLang="en-US" sz="2700" dirty="0">
                <a:latin typeface="Arial" panose="020B0604020202020204" pitchFamily="34" charset="0"/>
                <a:ea typeface="メイリオ" panose="020B0604030504040204" pitchFamily="50" charset="-128"/>
              </a:rPr>
              <a:t>たくさんの</a:t>
            </a:r>
            <a:r>
              <a:rPr lang="ja-JP" altLang="en-US" sz="2700" dirty="0">
                <a:solidFill>
                  <a:srgbClr val="C00000"/>
                </a:solidFill>
                <a:latin typeface="Arial" panose="020B0604020202020204" pitchFamily="34" charset="0"/>
                <a:ea typeface="メイリオ" panose="020B0604030504040204" pitchFamily="50" charset="-128"/>
              </a:rPr>
              <a:t>標本</a:t>
            </a:r>
            <a:endParaRPr kumimoji="1" lang="en-US" altLang="ja-JP" sz="2700" dirty="0">
              <a:solidFill>
                <a:srgbClr val="C00000"/>
              </a:solidFill>
              <a:latin typeface="Arial" panose="020B0604020202020204" pitchFamily="34" charset="0"/>
              <a:ea typeface="メイリオ" panose="020B0604030504040204" pitchFamily="50" charset="-128"/>
            </a:endParaRPr>
          </a:p>
        </p:txBody>
      </p:sp>
      <p:sp>
        <p:nvSpPr>
          <p:cNvPr id="22" name="右矢印 21"/>
          <p:cNvSpPr/>
          <p:nvPr/>
        </p:nvSpPr>
        <p:spPr>
          <a:xfrm rot="5400000">
            <a:off x="5638193" y="2147931"/>
            <a:ext cx="541020" cy="48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3" name="テキスト ボックス 22"/>
          <p:cNvSpPr txBox="1"/>
          <p:nvPr/>
        </p:nvSpPr>
        <p:spPr>
          <a:xfrm>
            <a:off x="4367509" y="4711870"/>
            <a:ext cx="3993401"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母集団</a:t>
            </a:r>
            <a:r>
              <a:rPr kumimoji="1" lang="ja-JP" altLang="en-US" sz="2700" dirty="0">
                <a:latin typeface="Arial" panose="020B0604020202020204" pitchFamily="34" charset="0"/>
                <a:ea typeface="メイリオ" panose="020B0604030504040204" pitchFamily="50" charset="-128"/>
              </a:rPr>
              <a:t>の</a:t>
            </a:r>
            <a:r>
              <a:rPr kumimoji="1" lang="ja-JP" altLang="en-US" sz="2700" dirty="0">
                <a:solidFill>
                  <a:srgbClr val="C00000"/>
                </a:solidFill>
                <a:latin typeface="Arial" panose="020B0604020202020204" pitchFamily="34" charset="0"/>
                <a:ea typeface="メイリオ" panose="020B0604030504040204" pitchFamily="50" charset="-128"/>
              </a:rPr>
              <a:t>不偏分散</a:t>
            </a:r>
            <a:r>
              <a:rPr kumimoji="1" lang="ja-JP" altLang="en-US" sz="2700" dirty="0">
                <a:latin typeface="Arial" panose="020B0604020202020204" pitchFamily="34" charset="0"/>
                <a:ea typeface="メイリオ" panose="020B0604030504040204" pitchFamily="50" charset="-128"/>
              </a:rPr>
              <a:t>の推定</a:t>
            </a:r>
            <a:endParaRPr kumimoji="1" lang="en-US" altLang="ja-JP" sz="2700" dirty="0">
              <a:latin typeface="Arial" panose="020B0604020202020204" pitchFamily="34" charset="0"/>
              <a:ea typeface="メイリオ" panose="020B0604030504040204" pitchFamily="50" charset="-128"/>
            </a:endParaRPr>
          </a:p>
        </p:txBody>
      </p:sp>
      <p:sp>
        <p:nvSpPr>
          <p:cNvPr id="11" name="右矢印 21">
            <a:extLst>
              <a:ext uri="{FF2B5EF4-FFF2-40B4-BE49-F238E27FC236}">
                <a16:creationId xmlns:a16="http://schemas.microsoft.com/office/drawing/2014/main" id="{1380E6AF-EA7C-490A-A0B4-24C57DB26B27}"/>
              </a:ext>
            </a:extLst>
          </p:cNvPr>
          <p:cNvSpPr/>
          <p:nvPr/>
        </p:nvSpPr>
        <p:spPr>
          <a:xfrm rot="5400000">
            <a:off x="5638192" y="3930657"/>
            <a:ext cx="541020" cy="48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4BAD3FE-6016-4D5F-8274-436CFDA980EC}"/>
              </a:ext>
            </a:extLst>
          </p:cNvPr>
          <p:cNvSpPr txBox="1"/>
          <p:nvPr/>
        </p:nvSpPr>
        <p:spPr>
          <a:xfrm>
            <a:off x="4697132" y="3080281"/>
            <a:ext cx="3993401"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不偏分散</a:t>
            </a:r>
            <a:r>
              <a:rPr kumimoji="1" lang="ja-JP" altLang="en-US" sz="2700" dirty="0">
                <a:latin typeface="Arial" panose="020B0604020202020204" pitchFamily="34" charset="0"/>
                <a:ea typeface="メイリオ" panose="020B0604030504040204" pitchFamily="50" charset="-128"/>
              </a:rPr>
              <a:t>の算出</a:t>
            </a:r>
            <a:endParaRPr kumimoji="1" lang="en-US" altLang="ja-JP" sz="2700" dirty="0">
              <a:latin typeface="Arial" panose="020B0604020202020204" pitchFamily="34"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38FC1B44-EDEE-A91E-C040-60EF3630AC1B}"/>
              </a:ext>
            </a:extLst>
          </p:cNvPr>
          <p:cNvSpPr txBox="1"/>
          <p:nvPr/>
        </p:nvSpPr>
        <p:spPr>
          <a:xfrm>
            <a:off x="1282456" y="1048639"/>
            <a:ext cx="1223412" cy="595836"/>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sp>
        <p:nvSpPr>
          <p:cNvPr id="5" name="テキスト ボックス 4">
            <a:extLst>
              <a:ext uri="{FF2B5EF4-FFF2-40B4-BE49-F238E27FC236}">
                <a16:creationId xmlns:a16="http://schemas.microsoft.com/office/drawing/2014/main" id="{B3D978B4-7C7D-017D-E6EF-6EB1F2ABE826}"/>
              </a:ext>
            </a:extLst>
          </p:cNvPr>
          <p:cNvSpPr txBox="1"/>
          <p:nvPr/>
        </p:nvSpPr>
        <p:spPr>
          <a:xfrm>
            <a:off x="1828097" y="5464789"/>
            <a:ext cx="6862436"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母不偏分散</a:t>
            </a:r>
            <a:r>
              <a:rPr kumimoji="1" lang="ja-JP" altLang="en-US" sz="2700" dirty="0">
                <a:latin typeface="Arial" panose="020B0604020202020204" pitchFamily="34" charset="0"/>
                <a:ea typeface="メイリオ" panose="020B0604030504040204" pitchFamily="50" charset="-128"/>
              </a:rPr>
              <a:t>の</a:t>
            </a:r>
            <a:r>
              <a:rPr kumimoji="1" lang="ja-JP" altLang="en-US" sz="2700" b="1" u="sng" dirty="0">
                <a:solidFill>
                  <a:srgbClr val="FF0000"/>
                </a:solidFill>
                <a:latin typeface="Arial" panose="020B0604020202020204" pitchFamily="34" charset="0"/>
                <a:ea typeface="メイリオ" panose="020B0604030504040204" pitchFamily="50" charset="-128"/>
              </a:rPr>
              <a:t>推定の精度を分析</a:t>
            </a:r>
            <a:r>
              <a:rPr kumimoji="1" lang="ja-JP" altLang="en-US" sz="2700" dirty="0">
                <a:latin typeface="Arial" panose="020B0604020202020204" pitchFamily="34" charset="0"/>
                <a:ea typeface="メイリオ" panose="020B0604030504040204" pitchFamily="50" charset="-128"/>
              </a:rPr>
              <a:t>する</a:t>
            </a:r>
            <a:endParaRPr kumimoji="1" lang="en-US" altLang="ja-JP" sz="2700"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ために、</a:t>
            </a:r>
            <a:r>
              <a:rPr kumimoji="1" lang="ja-JP" altLang="en-US" sz="2700" dirty="0">
                <a:solidFill>
                  <a:srgbClr val="C00000"/>
                </a:solidFill>
                <a:latin typeface="Arial" panose="020B0604020202020204" pitchFamily="34" charset="0"/>
                <a:ea typeface="メイリオ" panose="020B0604030504040204" pitchFamily="50" charset="-128"/>
              </a:rPr>
              <a:t>母集団</a:t>
            </a:r>
            <a:r>
              <a:rPr kumimoji="1" lang="ja-JP" altLang="en-US" sz="2700" dirty="0">
                <a:latin typeface="Arial" panose="020B0604020202020204" pitchFamily="34" charset="0"/>
                <a:ea typeface="メイリオ" panose="020B0604030504040204" pitchFamily="50" charset="-128"/>
              </a:rPr>
              <a:t>は </a:t>
            </a:r>
            <a:r>
              <a:rPr kumimoji="1" lang="en-US" altLang="ja-JP" sz="2700" dirty="0">
                <a:solidFill>
                  <a:srgbClr val="C00000"/>
                </a:solidFill>
                <a:latin typeface="Arial" panose="020B0604020202020204" pitchFamily="34" charset="0"/>
                <a:ea typeface="メイリオ" panose="020B0604030504040204" pitchFamily="50" charset="-128"/>
              </a:rPr>
              <a:t>t</a:t>
            </a:r>
            <a:r>
              <a:rPr kumimoji="1" lang="ja-JP" altLang="en-US" sz="2700" dirty="0">
                <a:solidFill>
                  <a:srgbClr val="C00000"/>
                </a:solidFill>
                <a:latin typeface="Arial" panose="020B0604020202020204" pitchFamily="34" charset="0"/>
                <a:ea typeface="メイリオ" panose="020B0604030504040204" pitchFamily="50" charset="-128"/>
              </a:rPr>
              <a:t> 分布</a:t>
            </a:r>
            <a:r>
              <a:rPr kumimoji="1" lang="ja-JP" altLang="en-US" sz="2700" dirty="0">
                <a:latin typeface="Arial" panose="020B0604020202020204" pitchFamily="34" charset="0"/>
                <a:ea typeface="メイリオ" panose="020B0604030504040204" pitchFamily="50" charset="-128"/>
              </a:rPr>
              <a:t>であると仮定</a:t>
            </a:r>
            <a:endParaRPr kumimoji="1" lang="en-US" altLang="ja-JP" sz="2700"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a:t>
            </a:r>
            <a:r>
              <a:rPr kumimoji="1" lang="en-US" altLang="ja-JP" sz="2700" dirty="0">
                <a:latin typeface="Arial" panose="020B0604020202020204" pitchFamily="34" charset="0"/>
                <a:ea typeface="メイリオ" panose="020B0604030504040204" pitchFamily="50" charset="-128"/>
              </a:rPr>
              <a:t>t </a:t>
            </a:r>
            <a:r>
              <a:rPr kumimoji="1" lang="ja-JP" altLang="en-US" sz="2700" dirty="0">
                <a:latin typeface="Arial" panose="020B0604020202020204" pitchFamily="34" charset="0"/>
                <a:ea typeface="メイリオ" panose="020B0604030504040204" pitchFamily="50" charset="-128"/>
              </a:rPr>
              <a:t>分布は正規分布と少し異なる形）</a:t>
            </a:r>
            <a:endParaRPr kumimoji="1" lang="en-US" altLang="ja-JP" sz="2700" dirty="0">
              <a:latin typeface="Arial" panose="020B0604020202020204" pitchFamily="34" charset="0"/>
              <a:ea typeface="メイリオ" panose="020B0604030504040204" pitchFamily="50" charset="-128"/>
            </a:endParaRPr>
          </a:p>
        </p:txBody>
      </p:sp>
      <p:sp>
        <p:nvSpPr>
          <p:cNvPr id="6" name="テキスト ボックス 5">
            <a:extLst>
              <a:ext uri="{FF2B5EF4-FFF2-40B4-BE49-F238E27FC236}">
                <a16:creationId xmlns:a16="http://schemas.microsoft.com/office/drawing/2014/main" id="{E0B844A1-19C5-2477-D7E2-0DBA8E01111C}"/>
              </a:ext>
            </a:extLst>
          </p:cNvPr>
          <p:cNvSpPr txBox="1"/>
          <p:nvPr/>
        </p:nvSpPr>
        <p:spPr>
          <a:xfrm>
            <a:off x="781287" y="3605836"/>
            <a:ext cx="3993401"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母集団</a:t>
            </a:r>
            <a:r>
              <a:rPr kumimoji="1" lang="ja-JP" altLang="en-US" sz="2700" dirty="0">
                <a:latin typeface="Arial" panose="020B0604020202020204" pitchFamily="34" charset="0"/>
                <a:ea typeface="メイリオ" panose="020B0604030504040204" pitchFamily="50" charset="-128"/>
              </a:rPr>
              <a:t>の</a:t>
            </a:r>
            <a:r>
              <a:rPr kumimoji="1" lang="ja-JP" altLang="en-US" sz="2700" dirty="0">
                <a:solidFill>
                  <a:srgbClr val="C00000"/>
                </a:solidFill>
                <a:latin typeface="Arial" panose="020B0604020202020204" pitchFamily="34" charset="0"/>
                <a:ea typeface="メイリオ" panose="020B0604030504040204" pitchFamily="50" charset="-128"/>
              </a:rPr>
              <a:t>不偏分散</a:t>
            </a:r>
            <a:r>
              <a:rPr kumimoji="1" lang="ja-JP" altLang="en-US" sz="2700" dirty="0">
                <a:latin typeface="Arial" panose="020B0604020202020204" pitchFamily="34" charset="0"/>
                <a:ea typeface="メイリオ" panose="020B0604030504040204" pitchFamily="50" charset="-128"/>
              </a:rPr>
              <a:t>を</a:t>
            </a:r>
            <a:endParaRPr kumimoji="1" lang="en-US" altLang="ja-JP" sz="2700" dirty="0">
              <a:latin typeface="Arial" panose="020B0604020202020204" pitchFamily="34" charset="0"/>
              <a:ea typeface="メイリオ" panose="020B0604030504040204" pitchFamily="50" charset="-128"/>
            </a:endParaRPr>
          </a:p>
          <a:p>
            <a:r>
              <a:rPr kumimoji="1" lang="ja-JP" altLang="en-US" sz="2700" dirty="0">
                <a:latin typeface="Arial" panose="020B0604020202020204" pitchFamily="34" charset="0"/>
                <a:ea typeface="メイリオ" panose="020B0604030504040204" pitchFamily="50" charset="-128"/>
              </a:rPr>
              <a:t>知りたい</a:t>
            </a:r>
            <a:endParaRPr kumimoji="1" lang="en-US" altLang="ja-JP" sz="2700" dirty="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48089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C1B3C-DD3C-6797-C6BB-849F4B7C53D6}"/>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3A27CA0C-901C-7900-32A8-42DC6E3011A8}"/>
              </a:ext>
            </a:extLst>
          </p:cNvPr>
          <p:cNvSpPr>
            <a:spLocks noGrp="1"/>
          </p:cNvSpPr>
          <p:nvPr>
            <p:ph idx="1"/>
          </p:nvPr>
        </p:nvSpPr>
        <p:spPr/>
        <p:txBody>
          <a:bodyPr/>
          <a:lstStyle/>
          <a:p>
            <a:r>
              <a:rPr lang="ja-JP" altLang="en-US" b="1" dirty="0"/>
              <a:t>分散</a:t>
            </a:r>
            <a:r>
              <a:rPr lang="ja-JP" altLang="en-US" dirty="0"/>
              <a:t>は，</a:t>
            </a:r>
            <a:r>
              <a:rPr lang="ja-JP" altLang="en-US" sz="2800" dirty="0">
                <a:latin typeface="Arial" panose="020B0604020202020204" pitchFamily="34" charset="0"/>
                <a:ea typeface="メイリオ" panose="020B0604030504040204" pitchFamily="50" charset="-128"/>
              </a:rPr>
              <a:t>データの</a:t>
            </a:r>
            <a:r>
              <a:rPr lang="ja-JP" altLang="en-US" sz="2800" b="1" dirty="0">
                <a:latin typeface="Arial" panose="020B0604020202020204" pitchFamily="34" charset="0"/>
                <a:ea typeface="メイリオ" panose="020B0604030504040204" pitchFamily="50" charset="-128"/>
              </a:rPr>
              <a:t>散らばり度合</a:t>
            </a:r>
            <a:r>
              <a:rPr lang="ja-JP" altLang="en-US" sz="2800" dirty="0">
                <a:latin typeface="Arial" panose="020B0604020202020204" pitchFamily="34" charset="0"/>
                <a:ea typeface="メイリオ" panose="020B0604030504040204" pitchFamily="50" charset="-128"/>
              </a:rPr>
              <a:t>を表す</a:t>
            </a:r>
            <a:endParaRPr lang="en-US" altLang="ja-JP" dirty="0"/>
          </a:p>
          <a:p>
            <a:r>
              <a:rPr kumimoji="1" lang="ja-JP" altLang="en-US" b="1" dirty="0"/>
              <a:t>母分散</a:t>
            </a:r>
            <a:r>
              <a:rPr kumimoji="1" lang="ja-JP" altLang="en-US" dirty="0"/>
              <a:t>（母集団の分散）は、標本からは</a:t>
            </a:r>
            <a:r>
              <a:rPr kumimoji="1" lang="ja-JP" altLang="en-US" dirty="0">
                <a:solidFill>
                  <a:srgbClr val="FF0000"/>
                </a:solidFill>
              </a:rPr>
              <a:t>推定できない</a:t>
            </a:r>
            <a:r>
              <a:rPr kumimoji="1" lang="ja-JP" altLang="en-US" dirty="0"/>
              <a:t>もの</a:t>
            </a:r>
            <a:endParaRPr kumimoji="1" lang="en-US" altLang="ja-JP" dirty="0"/>
          </a:p>
          <a:p>
            <a:endParaRPr lang="en-US" altLang="ja-JP" dirty="0"/>
          </a:p>
          <a:p>
            <a:r>
              <a:rPr kumimoji="1" lang="ja-JP" altLang="en-US" b="1" dirty="0"/>
              <a:t>母分散</a:t>
            </a:r>
            <a:r>
              <a:rPr kumimoji="1" lang="ja-JP" altLang="en-US" dirty="0"/>
              <a:t>の代わりに、</a:t>
            </a:r>
            <a:r>
              <a:rPr kumimoji="1" lang="ja-JP" altLang="en-US" b="1" dirty="0"/>
              <a:t>不偏分散</a:t>
            </a:r>
            <a:r>
              <a:rPr kumimoji="1" lang="ja-JP" altLang="en-US" dirty="0"/>
              <a:t>を用いる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B89FD46-8A50-7952-127C-7D094120B577}"/>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2838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856603"/>
          </a:xfrm>
        </p:spPr>
        <p:txBody>
          <a:bodyPr>
            <a:noAutofit/>
          </a:bodyPr>
          <a:lstStyle/>
          <a:p>
            <a:r>
              <a:rPr lang="ja-JP" altLang="en-US" dirty="0"/>
              <a:t>標本の分散値を算出</a:t>
            </a:r>
          </a:p>
        </p:txBody>
      </p:sp>
      <p:sp>
        <p:nvSpPr>
          <p:cNvPr id="4" name="スライド番号プレースホルダー 3"/>
          <p:cNvSpPr>
            <a:spLocks noGrp="1"/>
          </p:cNvSpPr>
          <p:nvPr>
            <p:ph type="sldNum" sz="quarter" idx="12"/>
          </p:nvPr>
        </p:nvSpPr>
        <p:spPr>
          <a:xfrm>
            <a:off x="6885071" y="6356350"/>
            <a:ext cx="2057400" cy="428399"/>
          </a:xfrm>
        </p:spPr>
        <p:txBody>
          <a:bodyPr>
            <a:noAutofit/>
          </a:bodyPr>
          <a:lstStyle/>
          <a:p>
            <a:fld id="{55940FB6-D91C-4C45-82A6-6C3F63B50793}" type="slidenum">
              <a:rPr lang="ja-JP" altLang="en-US" smtClean="0"/>
              <a:pPr/>
              <a:t>24</a:t>
            </a:fld>
            <a:endParaRPr lang="ja-JP" altLang="en-US"/>
          </a:p>
        </p:txBody>
      </p:sp>
      <p:sp>
        <p:nvSpPr>
          <p:cNvPr id="13" name="雲 12"/>
          <p:cNvSpPr/>
          <p:nvPr/>
        </p:nvSpPr>
        <p:spPr>
          <a:xfrm>
            <a:off x="364427" y="1929072"/>
            <a:ext cx="3074670" cy="1922847"/>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4" name="右矢印 13"/>
          <p:cNvSpPr/>
          <p:nvPr/>
        </p:nvSpPr>
        <p:spPr>
          <a:xfrm>
            <a:off x="4057757" y="257904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6" name="テキスト ボックス 15"/>
          <p:cNvSpPr txBox="1"/>
          <p:nvPr/>
        </p:nvSpPr>
        <p:spPr>
          <a:xfrm>
            <a:off x="4980612" y="976806"/>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標本（標本数は </a:t>
            </a:r>
            <a:r>
              <a:rPr kumimoji="1" lang="en-US" altLang="ja-JP" sz="2700" dirty="0">
                <a:latin typeface="Arial" panose="020B0604020202020204" pitchFamily="34" charset="0"/>
                <a:ea typeface="メイリオ" panose="020B0604030504040204" pitchFamily="50" charset="-128"/>
              </a:rPr>
              <a:t>n </a:t>
            </a:r>
            <a:r>
              <a:rPr kumimoji="1" lang="ja-JP" altLang="en-US" sz="2700" dirty="0">
                <a:latin typeface="Arial" panose="020B0604020202020204" pitchFamily="34" charset="0"/>
                <a:ea typeface="メイリオ" panose="020B0604030504040204" pitchFamily="50" charset="-128"/>
              </a:rPr>
              <a:t>，</a:t>
            </a:r>
            <a:r>
              <a:rPr kumimoji="1" lang="en-US" altLang="ja-JP" sz="2700" dirty="0">
                <a:latin typeface="Arial" panose="020B0604020202020204" pitchFamily="34" charset="0"/>
                <a:ea typeface="メイリオ" panose="020B0604030504040204" pitchFamily="50" charset="-128"/>
              </a:rPr>
              <a:t>n = 5</a:t>
            </a:r>
            <a:r>
              <a:rPr kumimoji="1" lang="ja-JP" altLang="en-US" sz="2700" dirty="0">
                <a:latin typeface="Arial" panose="020B0604020202020204" pitchFamily="34" charset="0"/>
                <a:ea typeface="メイリオ" panose="020B0604030504040204" pitchFamily="50" charset="-128"/>
              </a:rPr>
              <a:t>）</a:t>
            </a:r>
            <a:endParaRPr kumimoji="1" lang="en-US" altLang="ja-JP" sz="2700" dirty="0">
              <a:latin typeface="Arial" panose="020B0604020202020204" pitchFamily="34" charset="0"/>
              <a:ea typeface="メイリオ" panose="020B0604030504040204" pitchFamily="50" charset="-128"/>
            </a:endParaRPr>
          </a:p>
        </p:txBody>
      </p:sp>
      <p:sp>
        <p:nvSpPr>
          <p:cNvPr id="22" name="テキスト ボックス 21"/>
          <p:cNvSpPr txBox="1"/>
          <p:nvPr/>
        </p:nvSpPr>
        <p:spPr>
          <a:xfrm>
            <a:off x="5066680" y="5603019"/>
            <a:ext cx="1101210" cy="556349"/>
          </a:xfrm>
          <a:prstGeom prst="rect">
            <a:avLst/>
          </a:prstGeom>
          <a:noFill/>
        </p:spPr>
        <p:txBody>
          <a:bodyPr wrap="none" rtlCol="0">
            <a:noAutofit/>
          </a:bodyPr>
          <a:lstStyle/>
          <a:p>
            <a:endParaRPr kumimoji="1" lang="en-US" altLang="ja-JP" sz="2700" dirty="0">
              <a:latin typeface="Arial" panose="020B0604020202020204" pitchFamily="34" charset="0"/>
              <a:ea typeface="メイリオ" panose="020B0604030504040204" pitchFamily="50" charset="-128"/>
            </a:endParaRPr>
          </a:p>
        </p:txBody>
      </p:sp>
      <p:sp>
        <p:nvSpPr>
          <p:cNvPr id="3" name="テキスト ボックス 2">
            <a:extLst>
              <a:ext uri="{FF2B5EF4-FFF2-40B4-BE49-F238E27FC236}">
                <a16:creationId xmlns:a16="http://schemas.microsoft.com/office/drawing/2014/main" id="{6F5CEC0D-5A60-44C6-FEBA-52BB482EA8AC}"/>
              </a:ext>
            </a:extLst>
          </p:cNvPr>
          <p:cNvSpPr txBox="1"/>
          <p:nvPr/>
        </p:nvSpPr>
        <p:spPr>
          <a:xfrm>
            <a:off x="1334542" y="1295116"/>
            <a:ext cx="1223412" cy="595836"/>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sp>
        <p:nvSpPr>
          <p:cNvPr id="7" name="右矢印 13">
            <a:extLst>
              <a:ext uri="{FF2B5EF4-FFF2-40B4-BE49-F238E27FC236}">
                <a16:creationId xmlns:a16="http://schemas.microsoft.com/office/drawing/2014/main" id="{2DC84440-9127-8E2D-EB0D-B3CB5FDAB942}"/>
              </a:ext>
            </a:extLst>
          </p:cNvPr>
          <p:cNvSpPr/>
          <p:nvPr/>
        </p:nvSpPr>
        <p:spPr>
          <a:xfrm rot="5400000">
            <a:off x="6569880" y="3878540"/>
            <a:ext cx="292595"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5F2542D2-F539-96D2-837E-570F778ECA17}"/>
              </a:ext>
            </a:extLst>
          </p:cNvPr>
          <p:cNvSpPr txBox="1"/>
          <p:nvPr/>
        </p:nvSpPr>
        <p:spPr>
          <a:xfrm>
            <a:off x="4572000" y="4391252"/>
            <a:ext cx="1637357" cy="923330"/>
          </a:xfrm>
          <a:prstGeom prst="rect">
            <a:avLst/>
          </a:prstGeom>
          <a:noFill/>
        </p:spPr>
        <p:txBody>
          <a:bodyPr wrap="none" rtlCol="0">
            <a:noAutofit/>
          </a:bodyPr>
          <a:lstStyle/>
          <a:p>
            <a:r>
              <a:rPr kumimoji="1" lang="ja-JP" altLang="en-US" sz="2400" dirty="0">
                <a:solidFill>
                  <a:srgbClr val="C00000"/>
                </a:solidFill>
                <a:latin typeface="Arial" panose="020B0604020202020204" pitchFamily="34" charset="0"/>
                <a:ea typeface="メイリオ" panose="020B0604030504040204" pitchFamily="50" charset="-128"/>
              </a:rPr>
              <a:t>不偏分散 </a:t>
            </a:r>
            <a:r>
              <a:rPr lang="en-US" altLang="ja-JP" sz="2400" dirty="0">
                <a:solidFill>
                  <a:schemeClr val="accent6">
                    <a:lumMod val="75000"/>
                  </a:schemeClr>
                </a:solidFill>
                <a:latin typeface="Arial" panose="020B0604020202020204" pitchFamily="34" charset="0"/>
                <a:ea typeface="メイリオ" panose="020B0604030504040204" pitchFamily="50" charset="-128"/>
              </a:rPr>
              <a:t>314.2	170.3	591.8</a:t>
            </a:r>
          </a:p>
        </p:txBody>
      </p:sp>
      <p:sp>
        <p:nvSpPr>
          <p:cNvPr id="21" name="正方形/長方形 20">
            <a:extLst>
              <a:ext uri="{FF2B5EF4-FFF2-40B4-BE49-F238E27FC236}">
                <a16:creationId xmlns:a16="http://schemas.microsoft.com/office/drawing/2014/main" id="{13D47F67-25A1-23FE-82B3-186F4AF0C969}"/>
              </a:ext>
            </a:extLst>
          </p:cNvPr>
          <p:cNvSpPr/>
          <p:nvPr/>
        </p:nvSpPr>
        <p:spPr>
          <a:xfrm>
            <a:off x="4980612" y="1742923"/>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DF9D9936-CD83-20F2-EC97-5DF4BFDBFE44}"/>
              </a:ext>
            </a:extLst>
          </p:cNvPr>
          <p:cNvSpPr txBox="1"/>
          <p:nvPr/>
        </p:nvSpPr>
        <p:spPr>
          <a:xfrm>
            <a:off x="5134924" y="1830958"/>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128</a:t>
            </a:r>
            <a:br>
              <a:rPr kumimoji="1" lang="en-US" altLang="ja-JP" sz="2400" dirty="0">
                <a:solidFill>
                  <a:srgbClr val="006600"/>
                </a:solidFill>
                <a:latin typeface="Arial" panose="020B0604020202020204" pitchFamily="34" charset="0"/>
                <a:ea typeface="メイリオ" panose="020B0604030504040204" pitchFamily="50" charset="-128"/>
              </a:rPr>
            </a:br>
            <a:r>
              <a:rPr kumimoji="1" lang="en-US" altLang="ja-JP" sz="2400" dirty="0">
                <a:solidFill>
                  <a:srgbClr val="006600"/>
                </a:solidFill>
                <a:latin typeface="Arial" panose="020B0604020202020204" pitchFamily="34" charset="0"/>
                <a:ea typeface="メイリオ" panose="020B0604030504040204" pitchFamily="50" charset="-128"/>
              </a:rPr>
              <a:t>104</a:t>
            </a:r>
          </a:p>
          <a:p>
            <a:pPr algn="r"/>
            <a:r>
              <a:rPr lang="en-US" altLang="ja-JP" sz="2400" dirty="0">
                <a:solidFill>
                  <a:srgbClr val="006600"/>
                </a:solidFill>
                <a:latin typeface="Arial" panose="020B0604020202020204" pitchFamily="34" charset="0"/>
                <a:ea typeface="メイリオ" panose="020B0604030504040204" pitchFamily="50" charset="-128"/>
              </a:rPr>
              <a:t>124</a:t>
            </a:r>
          </a:p>
          <a:p>
            <a:pPr algn="r"/>
            <a:r>
              <a:rPr kumimoji="1" lang="en-US" altLang="ja-JP" sz="2400" dirty="0">
                <a:solidFill>
                  <a:srgbClr val="006600"/>
                </a:solidFill>
                <a:latin typeface="Arial" panose="020B0604020202020204" pitchFamily="34" charset="0"/>
                <a:ea typeface="メイリオ" panose="020B0604030504040204" pitchFamily="50" charset="-128"/>
              </a:rPr>
              <a:t>85</a:t>
            </a:r>
          </a:p>
          <a:p>
            <a:pPr algn="r"/>
            <a:r>
              <a:rPr lang="en-US" altLang="ja-JP" sz="2400" dirty="0">
                <a:solidFill>
                  <a:srgbClr val="006600"/>
                </a:solidFill>
                <a:latin typeface="Arial" panose="020B0604020202020204" pitchFamily="34" charset="0"/>
                <a:ea typeface="メイリオ" panose="020B0604030504040204" pitchFamily="50" charset="-128"/>
              </a:rPr>
              <a:t>120</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4" name="正方形/長方形 23">
            <a:extLst>
              <a:ext uri="{FF2B5EF4-FFF2-40B4-BE49-F238E27FC236}">
                <a16:creationId xmlns:a16="http://schemas.microsoft.com/office/drawing/2014/main" id="{7431CADE-E59E-C52F-4EA7-76366F3B29DA}"/>
              </a:ext>
            </a:extLst>
          </p:cNvPr>
          <p:cNvSpPr/>
          <p:nvPr/>
        </p:nvSpPr>
        <p:spPr>
          <a:xfrm>
            <a:off x="7253728" y="1742923"/>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6D0331C-C4FC-8E7F-1247-A9858B4AEDC1}"/>
              </a:ext>
            </a:extLst>
          </p:cNvPr>
          <p:cNvSpPr txBox="1"/>
          <p:nvPr/>
        </p:nvSpPr>
        <p:spPr>
          <a:xfrm>
            <a:off x="7393041" y="1834413"/>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118</a:t>
            </a:r>
          </a:p>
          <a:p>
            <a:pPr algn="r"/>
            <a:r>
              <a:rPr lang="en-US" altLang="ja-JP" sz="2400" dirty="0">
                <a:solidFill>
                  <a:srgbClr val="006600"/>
                </a:solidFill>
                <a:latin typeface="Arial" panose="020B0604020202020204" pitchFamily="34" charset="0"/>
                <a:ea typeface="メイリオ" panose="020B0604030504040204" pitchFamily="50" charset="-128"/>
              </a:rPr>
              <a:t>110</a:t>
            </a:r>
          </a:p>
          <a:p>
            <a:pPr algn="r"/>
            <a:r>
              <a:rPr kumimoji="1" lang="en-US" altLang="ja-JP" sz="2400" dirty="0">
                <a:solidFill>
                  <a:srgbClr val="006600"/>
                </a:solidFill>
                <a:latin typeface="Arial" panose="020B0604020202020204" pitchFamily="34" charset="0"/>
                <a:ea typeface="メイリオ" panose="020B0604030504040204" pitchFamily="50" charset="-128"/>
              </a:rPr>
              <a:t>96</a:t>
            </a:r>
          </a:p>
          <a:p>
            <a:pPr algn="r"/>
            <a:r>
              <a:rPr lang="en-US" altLang="ja-JP" sz="2400" dirty="0">
                <a:solidFill>
                  <a:srgbClr val="006600"/>
                </a:solidFill>
                <a:latin typeface="Arial" panose="020B0604020202020204" pitchFamily="34" charset="0"/>
                <a:ea typeface="メイリオ" panose="020B0604030504040204" pitchFamily="50" charset="-128"/>
              </a:rPr>
              <a:t>85</a:t>
            </a:r>
          </a:p>
          <a:p>
            <a:pPr algn="r"/>
            <a:r>
              <a:rPr kumimoji="1" lang="en-US" altLang="ja-JP" sz="2400" dirty="0">
                <a:solidFill>
                  <a:srgbClr val="006600"/>
                </a:solidFill>
                <a:latin typeface="Arial" panose="020B0604020202020204" pitchFamily="34" charset="0"/>
                <a:ea typeface="メイリオ" panose="020B0604030504040204" pitchFamily="50" charset="-128"/>
              </a:rPr>
              <a:t>109</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6" name="正方形/長方形 25">
            <a:extLst>
              <a:ext uri="{FF2B5EF4-FFF2-40B4-BE49-F238E27FC236}">
                <a16:creationId xmlns:a16="http://schemas.microsoft.com/office/drawing/2014/main" id="{96508B0A-08C9-6737-91F5-5666D88C228A}"/>
              </a:ext>
            </a:extLst>
          </p:cNvPr>
          <p:cNvSpPr/>
          <p:nvPr/>
        </p:nvSpPr>
        <p:spPr>
          <a:xfrm>
            <a:off x="6094048" y="1759939"/>
            <a:ext cx="959124" cy="2091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4767CCB3-1529-B92F-E4E5-A423604DA358}"/>
              </a:ext>
            </a:extLst>
          </p:cNvPr>
          <p:cNvSpPr txBox="1"/>
          <p:nvPr/>
        </p:nvSpPr>
        <p:spPr>
          <a:xfrm>
            <a:off x="6237224" y="1853274"/>
            <a:ext cx="651140" cy="1938992"/>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80</a:t>
            </a:r>
          </a:p>
          <a:p>
            <a:pPr algn="r"/>
            <a:r>
              <a:rPr lang="en-US" altLang="ja-JP" sz="2400" dirty="0">
                <a:solidFill>
                  <a:srgbClr val="006600"/>
                </a:solidFill>
                <a:latin typeface="Arial" panose="020B0604020202020204" pitchFamily="34" charset="0"/>
                <a:ea typeface="メイリオ" panose="020B0604030504040204" pitchFamily="50" charset="-128"/>
              </a:rPr>
              <a:t>80</a:t>
            </a:r>
          </a:p>
          <a:p>
            <a:pPr algn="r"/>
            <a:r>
              <a:rPr kumimoji="1" lang="en-US" altLang="ja-JP" sz="2400" dirty="0">
                <a:solidFill>
                  <a:srgbClr val="006600"/>
                </a:solidFill>
                <a:latin typeface="Arial" panose="020B0604020202020204" pitchFamily="34" charset="0"/>
                <a:ea typeface="メイリオ" panose="020B0604030504040204" pitchFamily="50" charset="-128"/>
              </a:rPr>
              <a:t>126</a:t>
            </a:r>
          </a:p>
          <a:p>
            <a:pPr algn="r"/>
            <a:r>
              <a:rPr lang="en-US" altLang="ja-JP" sz="2400" dirty="0">
                <a:solidFill>
                  <a:srgbClr val="006600"/>
                </a:solidFill>
                <a:latin typeface="Arial" panose="020B0604020202020204" pitchFamily="34" charset="0"/>
                <a:ea typeface="メイリオ" panose="020B0604030504040204" pitchFamily="50" charset="-128"/>
              </a:rPr>
              <a:t>122</a:t>
            </a:r>
          </a:p>
          <a:p>
            <a:pPr algn="r"/>
            <a:r>
              <a:rPr kumimoji="1" lang="en-US" altLang="ja-JP" sz="2400" dirty="0">
                <a:solidFill>
                  <a:srgbClr val="006600"/>
                </a:solidFill>
                <a:latin typeface="Arial" panose="020B0604020202020204" pitchFamily="34" charset="0"/>
                <a:ea typeface="メイリオ" panose="020B0604030504040204" pitchFamily="50" charset="-128"/>
              </a:rPr>
              <a:t>79</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8" name="楕円 27">
            <a:extLst>
              <a:ext uri="{FF2B5EF4-FFF2-40B4-BE49-F238E27FC236}">
                <a16:creationId xmlns:a16="http://schemas.microsoft.com/office/drawing/2014/main" id="{DC57B175-6D70-1224-7801-7A3CE81A0773}"/>
              </a:ext>
            </a:extLst>
          </p:cNvPr>
          <p:cNvSpPr/>
          <p:nvPr/>
        </p:nvSpPr>
        <p:spPr>
          <a:xfrm>
            <a:off x="8382391" y="2772508"/>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8D1BE660-EE5F-F73E-AA86-D42827250103}"/>
              </a:ext>
            </a:extLst>
          </p:cNvPr>
          <p:cNvSpPr/>
          <p:nvPr/>
        </p:nvSpPr>
        <p:spPr>
          <a:xfrm>
            <a:off x="8626001" y="2765132"/>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0D1D8F8-80C1-5B12-0E07-E5287B40E658}"/>
              </a:ext>
            </a:extLst>
          </p:cNvPr>
          <p:cNvSpPr/>
          <p:nvPr/>
        </p:nvSpPr>
        <p:spPr>
          <a:xfrm>
            <a:off x="8869611" y="2757756"/>
            <a:ext cx="157301" cy="146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13">
            <a:extLst>
              <a:ext uri="{FF2B5EF4-FFF2-40B4-BE49-F238E27FC236}">
                <a16:creationId xmlns:a16="http://schemas.microsoft.com/office/drawing/2014/main" id="{2CC9D0D5-6930-A2EB-43FA-44E8D9280DC5}"/>
              </a:ext>
            </a:extLst>
          </p:cNvPr>
          <p:cNvSpPr/>
          <p:nvPr/>
        </p:nvSpPr>
        <p:spPr>
          <a:xfrm rot="5400000">
            <a:off x="6558452" y="4804884"/>
            <a:ext cx="292597"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BC6A7DD6-61E3-B5ED-669E-0716B57CA49D}"/>
              </a:ext>
            </a:extLst>
          </p:cNvPr>
          <p:cNvSpPr txBox="1"/>
          <p:nvPr/>
        </p:nvSpPr>
        <p:spPr>
          <a:xfrm>
            <a:off x="3022155" y="5314582"/>
            <a:ext cx="1223412" cy="595836"/>
          </a:xfrm>
          <a:prstGeom prst="rect">
            <a:avLst/>
          </a:prstGeom>
          <a:noFill/>
        </p:spPr>
        <p:txBody>
          <a:bodyPr wrap="none" rtlCol="0">
            <a:noAutofit/>
          </a:bodyPr>
          <a:lstStyle/>
          <a:p>
            <a:r>
              <a:rPr kumimoji="1" lang="ja-JP" altLang="en-US" sz="2400" dirty="0">
                <a:latin typeface="Arial" panose="020B0604020202020204" pitchFamily="34" charset="0"/>
                <a:ea typeface="メイリオ" panose="020B0604030504040204" pitchFamily="50" charset="-128"/>
              </a:rPr>
              <a:t>求まった値はばらつく。</a:t>
            </a:r>
            <a:endParaRPr kumimoji="1" lang="en-US" altLang="ja-JP" sz="2400" dirty="0">
              <a:latin typeface="Arial" panose="020B0604020202020204" pitchFamily="34" charset="0"/>
              <a:ea typeface="メイリオ" panose="020B0604030504040204" pitchFamily="50" charset="-128"/>
            </a:endParaRPr>
          </a:p>
          <a:p>
            <a:r>
              <a:rPr kumimoji="1" lang="ja-JP" altLang="en-US" sz="2400" dirty="0">
                <a:latin typeface="Arial" panose="020B0604020202020204" pitchFamily="34" charset="0"/>
                <a:ea typeface="メイリオ" panose="020B0604030504040204" pitchFamily="50" charset="-128"/>
              </a:rPr>
              <a:t>・その分布の平均は、</a:t>
            </a:r>
            <a:endParaRPr kumimoji="1" lang="en-US" altLang="ja-JP" sz="2400" dirty="0">
              <a:latin typeface="Arial" panose="020B0604020202020204" pitchFamily="34" charset="0"/>
              <a:ea typeface="メイリオ" panose="020B0604030504040204" pitchFamily="50" charset="-128"/>
            </a:endParaRPr>
          </a:p>
          <a:p>
            <a:r>
              <a:rPr kumimoji="1" lang="ja-JP" altLang="en-US" sz="2400" dirty="0">
                <a:latin typeface="Arial" panose="020B0604020202020204" pitchFamily="34" charset="0"/>
                <a:ea typeface="メイリオ" panose="020B0604030504040204" pitchFamily="50" charset="-128"/>
              </a:rPr>
              <a:t>元の母集団の不偏分散に等しい</a:t>
            </a:r>
            <a:endParaRPr kumimoji="1" lang="en-US" altLang="ja-JP" sz="2400" dirty="0">
              <a:latin typeface="Arial" panose="020B0604020202020204" pitchFamily="34" charset="0"/>
              <a:ea typeface="メイリオ" panose="020B0604030504040204" pitchFamily="50" charset="-128"/>
            </a:endParaRPr>
          </a:p>
          <a:p>
            <a:r>
              <a:rPr kumimoji="1" lang="ja-JP" altLang="en-US" sz="2400" dirty="0">
                <a:latin typeface="Arial" panose="020B0604020202020204" pitchFamily="34" charset="0"/>
                <a:ea typeface="メイリオ" panose="020B0604030504040204" pitchFamily="50" charset="-128"/>
              </a:rPr>
              <a:t>・</a:t>
            </a:r>
            <a:r>
              <a:rPr kumimoji="1" lang="en-US" altLang="ja-JP" sz="2400" dirty="0">
                <a:latin typeface="Arial" panose="020B0604020202020204" pitchFamily="34" charset="0"/>
                <a:ea typeface="メイリオ" panose="020B0604030504040204" pitchFamily="50" charset="-128"/>
              </a:rPr>
              <a:t>n </a:t>
            </a:r>
            <a:r>
              <a:rPr kumimoji="1" lang="ja-JP" altLang="en-US" sz="2400" dirty="0">
                <a:latin typeface="Arial" panose="020B0604020202020204" pitchFamily="34" charset="0"/>
                <a:ea typeface="メイリオ" panose="020B0604030504040204" pitchFamily="50" charset="-128"/>
              </a:rPr>
              <a:t>が大きいほど精度がよい</a:t>
            </a:r>
            <a:endParaRPr kumimoji="1" lang="en-US" altLang="ja-JP" sz="2400" dirty="0">
              <a:latin typeface="Arial" panose="020B0604020202020204" pitchFamily="34" charset="0"/>
              <a:ea typeface="メイリオ" panose="020B0604030504040204" pitchFamily="50" charset="-128"/>
            </a:endParaRPr>
          </a:p>
        </p:txBody>
      </p:sp>
      <p:pic>
        <p:nvPicPr>
          <p:cNvPr id="37" name="図 36">
            <a:extLst>
              <a:ext uri="{FF2B5EF4-FFF2-40B4-BE49-F238E27FC236}">
                <a16:creationId xmlns:a16="http://schemas.microsoft.com/office/drawing/2014/main" id="{95946443-54CD-60EC-B43D-0F4A47421CA1}"/>
              </a:ext>
            </a:extLst>
          </p:cNvPr>
          <p:cNvPicPr>
            <a:picLocks noChangeAspect="1"/>
          </p:cNvPicPr>
          <p:nvPr/>
        </p:nvPicPr>
        <p:blipFill>
          <a:blip r:embed="rId2"/>
          <a:stretch>
            <a:fillRect/>
          </a:stretch>
        </p:blipFill>
        <p:spPr>
          <a:xfrm>
            <a:off x="7717735" y="5815943"/>
            <a:ext cx="495117" cy="922100"/>
          </a:xfrm>
          <a:prstGeom prst="rect">
            <a:avLst/>
          </a:prstGeom>
        </p:spPr>
      </p:pic>
      <p:sp>
        <p:nvSpPr>
          <p:cNvPr id="5" name="テキスト ボックス 4">
            <a:extLst>
              <a:ext uri="{FF2B5EF4-FFF2-40B4-BE49-F238E27FC236}">
                <a16:creationId xmlns:a16="http://schemas.microsoft.com/office/drawing/2014/main" id="{17B06BFB-DDCF-EA9E-BCCC-625BBEF6097E}"/>
              </a:ext>
            </a:extLst>
          </p:cNvPr>
          <p:cNvSpPr txBox="1"/>
          <p:nvPr/>
        </p:nvSpPr>
        <p:spPr>
          <a:xfrm>
            <a:off x="1334542" y="4185272"/>
            <a:ext cx="1165443" cy="507831"/>
          </a:xfrm>
          <a:prstGeom prst="rect">
            <a:avLst/>
          </a:prstGeom>
          <a:noFill/>
        </p:spPr>
        <p:txBody>
          <a:bodyPr wrap="none" rtlCol="0">
            <a:noAutofit/>
          </a:bodyPr>
          <a:lstStyle/>
          <a:p>
            <a:r>
              <a:rPr lang="en-US" altLang="ja-JP" sz="2700" dirty="0">
                <a:solidFill>
                  <a:srgbClr val="C00000"/>
                </a:solidFill>
                <a:latin typeface="Arial" panose="020B0604020202020204" pitchFamily="34" charset="0"/>
                <a:ea typeface="メイリオ" panose="020B0604030504040204" pitchFamily="50" charset="-128"/>
              </a:rPr>
              <a:t>t</a:t>
            </a:r>
            <a:r>
              <a:rPr lang="ja-JP" altLang="en-US" sz="2700" dirty="0">
                <a:solidFill>
                  <a:srgbClr val="C00000"/>
                </a:solidFill>
                <a:latin typeface="Arial" panose="020B0604020202020204" pitchFamily="34" charset="0"/>
                <a:ea typeface="メイリオ" panose="020B0604030504040204" pitchFamily="50" charset="-128"/>
              </a:rPr>
              <a:t> 分布</a:t>
            </a:r>
            <a:endParaRPr kumimoji="1" lang="en-US" altLang="ja-JP" sz="2700" dirty="0">
              <a:solidFill>
                <a:srgbClr val="C00000"/>
              </a:solidFill>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180493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5.</a:t>
            </a:r>
            <a:r>
              <a:rPr lang="ja-JP" altLang="en-US" dirty="0"/>
              <a:t> 演習</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25</a:t>
            </a:fld>
            <a:endParaRPr lang="ja-JP" altLang="en-US" dirty="0"/>
          </a:p>
        </p:txBody>
      </p:sp>
    </p:spTree>
    <p:extLst>
      <p:ext uri="{BB962C8B-B14F-4D97-AF65-F5344CB8AC3E}">
        <p14:creationId xmlns:p14="http://schemas.microsoft.com/office/powerpoint/2010/main" val="61814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Python </a:t>
            </a:r>
            <a:r>
              <a:rPr lang="ja-JP" altLang="en-US" dirty="0"/>
              <a:t>による平均，分散，不偏分散</a:t>
            </a:r>
          </a:p>
        </p:txBody>
      </p:sp>
      <p:sp>
        <p:nvSpPr>
          <p:cNvPr id="3" name="コンテンツ プレースホルダー 2"/>
          <p:cNvSpPr>
            <a:spLocks noGrp="1"/>
          </p:cNvSpPr>
          <p:nvPr>
            <p:ph idx="1"/>
          </p:nvPr>
        </p:nvSpPr>
        <p:spPr/>
        <p:txBody>
          <a:bodyPr>
            <a:noAutofit/>
          </a:bodyPr>
          <a:lstStyle/>
          <a:p>
            <a:r>
              <a:rPr lang="ja-JP" altLang="en-US" dirty="0"/>
              <a:t>平均 </a:t>
            </a:r>
            <a:r>
              <a:rPr lang="en-US" altLang="ja-JP" dirty="0"/>
              <a:t>			</a:t>
            </a:r>
            <a:r>
              <a:rPr lang="en-US" altLang="ja-JP" dirty="0" err="1"/>
              <a:t>numpy</a:t>
            </a:r>
            <a:r>
              <a:rPr lang="en-US" altLang="ja-JP" dirty="0"/>
              <a:t> </a:t>
            </a:r>
            <a:r>
              <a:rPr lang="ja-JP" altLang="en-US" dirty="0"/>
              <a:t>の </a:t>
            </a:r>
            <a:r>
              <a:rPr lang="en-US" altLang="ja-JP" dirty="0"/>
              <a:t>mean</a:t>
            </a:r>
          </a:p>
          <a:p>
            <a:r>
              <a:rPr lang="ja-JP" altLang="en-US" dirty="0"/>
              <a:t>分散，不偏分散 </a:t>
            </a:r>
            <a:r>
              <a:rPr lang="en-US" altLang="ja-JP" dirty="0"/>
              <a:t>	</a:t>
            </a:r>
            <a:r>
              <a:rPr lang="en-US" altLang="ja-JP" dirty="0" err="1"/>
              <a:t>numpy</a:t>
            </a:r>
            <a:r>
              <a:rPr lang="en-US" altLang="ja-JP" dirty="0"/>
              <a:t> </a:t>
            </a:r>
            <a:r>
              <a:rPr lang="ja-JP" altLang="en-US" dirty="0"/>
              <a:t>の </a:t>
            </a:r>
            <a:r>
              <a:rPr lang="en-US" altLang="ja-JP" dirty="0"/>
              <a:t>var		</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26</a:t>
            </a:fld>
            <a:endParaRPr lang="ja-JP" altLang="en-US"/>
          </a:p>
        </p:txBody>
      </p:sp>
    </p:spTree>
    <p:extLst>
      <p:ext uri="{BB962C8B-B14F-4D97-AF65-F5344CB8AC3E}">
        <p14:creationId xmlns:p14="http://schemas.microsoft.com/office/powerpoint/2010/main" val="390585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574F1-B05A-E454-63FB-2DB3496E80A5}"/>
              </a:ext>
            </a:extLst>
          </p:cNvPr>
          <p:cNvSpPr>
            <a:spLocks noGrp="1"/>
          </p:cNvSpPr>
          <p:nvPr>
            <p:ph type="title"/>
          </p:nvPr>
        </p:nvSpPr>
        <p:spPr>
          <a:xfrm>
            <a:off x="321845" y="175028"/>
            <a:ext cx="8000222" cy="651231"/>
          </a:xfrm>
        </p:spPr>
        <p:txBody>
          <a:bodyPr>
            <a:normAutofit/>
          </a:bodyPr>
          <a:lstStyle/>
          <a:p>
            <a:r>
              <a:rPr kumimoji="1" lang="en-US" altLang="ja-JP" dirty="0"/>
              <a:t>Python </a:t>
            </a:r>
            <a:r>
              <a:rPr kumimoji="1" lang="ja-JP" altLang="en-US" dirty="0"/>
              <a:t>による</a:t>
            </a:r>
            <a:r>
              <a:rPr lang="ja-JP" altLang="en-US" dirty="0"/>
              <a:t>平均の算出</a:t>
            </a:r>
            <a:endParaRPr kumimoji="1" lang="ja-JP" altLang="en-US" dirty="0"/>
          </a:p>
        </p:txBody>
      </p:sp>
      <p:sp>
        <p:nvSpPr>
          <p:cNvPr id="3" name="コンテンツ プレースホルダー 2">
            <a:extLst>
              <a:ext uri="{FF2B5EF4-FFF2-40B4-BE49-F238E27FC236}">
                <a16:creationId xmlns:a16="http://schemas.microsoft.com/office/drawing/2014/main" id="{E2532FAA-3081-3F34-03C9-8A36C7457640}"/>
              </a:ext>
            </a:extLst>
          </p:cNvPr>
          <p:cNvSpPr>
            <a:spLocks noGrp="1"/>
          </p:cNvSpPr>
          <p:nvPr>
            <p:ph idx="1"/>
          </p:nvPr>
        </p:nvSpPr>
        <p:spPr>
          <a:xfrm>
            <a:off x="321845" y="846253"/>
            <a:ext cx="8461208" cy="5960376"/>
          </a:xfrm>
        </p:spPr>
        <p:txBody>
          <a:bodyPr>
            <a:normAutofit/>
          </a:bodyPr>
          <a:lstStyle/>
          <a:p>
            <a:pPr marL="457200" indent="-457200">
              <a:buFont typeface="+mj-ea"/>
              <a:buAutoNum type="circleNumDbPlain"/>
            </a:pPr>
            <a:r>
              <a:rPr lang="ja-JP" altLang="en-US" sz="2400" dirty="0"/>
              <a:t>ライブラリのインポート</a:t>
            </a:r>
            <a:br>
              <a:rPr lang="en-US" altLang="ja-JP" sz="2400" dirty="0"/>
            </a:br>
            <a:r>
              <a:rPr kumimoji="1" lang="en-US" altLang="ja-JP" sz="2400" b="1" dirty="0"/>
              <a:t>import </a:t>
            </a:r>
            <a:r>
              <a:rPr kumimoji="1" lang="en-US" altLang="ja-JP" sz="2400" b="1" dirty="0" err="1"/>
              <a:t>numpy</a:t>
            </a:r>
            <a:r>
              <a:rPr lang="ja-JP" altLang="en-US" sz="2400" b="1" dirty="0"/>
              <a:t> </a:t>
            </a:r>
            <a:r>
              <a:rPr lang="en-US" altLang="ja-JP" sz="2400" b="1" dirty="0"/>
              <a:t>as</a:t>
            </a:r>
            <a:r>
              <a:rPr lang="ja-JP" altLang="en-US" sz="2400" b="1" dirty="0"/>
              <a:t> </a:t>
            </a:r>
            <a:r>
              <a:rPr lang="en-US" altLang="ja-JP" sz="2400" b="1" dirty="0"/>
              <a:t>np</a:t>
            </a:r>
            <a:br>
              <a:rPr lang="en-US" altLang="ja-JP" sz="2400" b="1" dirty="0"/>
            </a:br>
            <a:r>
              <a:rPr lang="en-US" altLang="ja-JP" sz="2400" dirty="0">
                <a:latin typeface="メイリオ" panose="020B0604030504040204" pitchFamily="50" charset="-128"/>
              </a:rPr>
              <a:t>	</a:t>
            </a:r>
            <a:r>
              <a:rPr lang="en-US" altLang="ja-JP" sz="2400" dirty="0" err="1">
                <a:latin typeface="メイリオ" panose="020B0604030504040204" pitchFamily="50" charset="-128"/>
              </a:rPr>
              <a:t>numpy</a:t>
            </a:r>
            <a:r>
              <a:rPr lang="ja-JP" altLang="en-US" sz="2400" dirty="0">
                <a:latin typeface="メイリオ" panose="020B0604030504040204" pitchFamily="50" charset="-128"/>
              </a:rPr>
              <a:t> という数値計算ライブラリをインポート．</a:t>
            </a:r>
            <a:r>
              <a:rPr lang="en-US" altLang="ja-JP" sz="2400" dirty="0">
                <a:latin typeface="メイリオ" panose="020B0604030504040204" pitchFamily="50" charset="-128"/>
              </a:rPr>
              <a:t>np	</a:t>
            </a:r>
            <a:r>
              <a:rPr lang="ja-JP" altLang="en-US" sz="2400" dirty="0">
                <a:latin typeface="メイリオ" panose="020B0604030504040204" pitchFamily="50" charset="-128"/>
              </a:rPr>
              <a:t>という名前で使用できるようにしている</a:t>
            </a:r>
            <a:br>
              <a:rPr lang="en-US" altLang="ja-JP" sz="2400" b="1" dirty="0"/>
            </a:br>
            <a:endParaRPr lang="en-US" altLang="ja-JP" sz="2400" b="1" dirty="0"/>
          </a:p>
          <a:p>
            <a:pPr marL="457200" indent="-457200">
              <a:buFont typeface="+mj-ea"/>
              <a:buAutoNum type="circleNumDbPlain"/>
            </a:pPr>
            <a:r>
              <a:rPr kumimoji="1" lang="ja-JP" altLang="en-US" sz="2400" dirty="0"/>
              <a:t>データの準備</a:t>
            </a:r>
            <a:br>
              <a:rPr kumimoji="1" lang="en-US" altLang="ja-JP" sz="2400" dirty="0"/>
            </a:br>
            <a:r>
              <a:rPr kumimoji="1" lang="es-ES" altLang="ja-JP" sz="2400" b="1" dirty="0">
                <a:solidFill>
                  <a:srgbClr val="C00000"/>
                </a:solidFill>
              </a:rPr>
              <a:t>y1</a:t>
            </a:r>
            <a:r>
              <a:rPr kumimoji="1" lang="es-ES" altLang="ja-JP" sz="2400" b="1" dirty="0"/>
              <a:t> = [10, 40, 30, 40]</a:t>
            </a:r>
            <a:br>
              <a:rPr kumimoji="1" lang="es-ES" altLang="ja-JP" sz="2400" b="1" dirty="0"/>
            </a:br>
            <a:r>
              <a:rPr kumimoji="1" lang="es-ES" altLang="ja-JP" sz="2400" dirty="0"/>
              <a:t>	</a:t>
            </a:r>
            <a:r>
              <a:rPr kumimoji="1" lang="ja-JP" altLang="en-US" sz="2400" dirty="0"/>
              <a:t>リスト</a:t>
            </a:r>
            <a:r>
              <a:rPr kumimoji="1" lang="en-US" altLang="ja-JP" sz="2400" dirty="0"/>
              <a:t>y1</a:t>
            </a:r>
            <a:r>
              <a:rPr kumimoji="1" lang="ja-JP" altLang="en-US" sz="2400" dirty="0"/>
              <a:t>を作成、その中に</a:t>
            </a:r>
            <a:r>
              <a:rPr kumimoji="1" lang="en-US" altLang="ja-JP" sz="2400" dirty="0"/>
              <a:t>4</a:t>
            </a:r>
            <a:r>
              <a:rPr kumimoji="1" lang="ja-JP" altLang="en-US" sz="2400" dirty="0"/>
              <a:t>つの数値 </a:t>
            </a:r>
            <a:r>
              <a:rPr kumimoji="1" lang="en-US" altLang="ja-JP" sz="2400" dirty="0"/>
              <a:t>10, 40, 30, 	40 </a:t>
            </a:r>
            <a:r>
              <a:rPr kumimoji="1" lang="ja-JP" altLang="en-US" sz="2400" dirty="0"/>
              <a:t>を設定</a:t>
            </a:r>
            <a:br>
              <a:rPr kumimoji="1" lang="es-ES" altLang="ja-JP" sz="2400" b="1" dirty="0"/>
            </a:br>
            <a:endParaRPr kumimoji="1" lang="es-ES" altLang="ja-JP" sz="2400" b="1" dirty="0"/>
          </a:p>
          <a:p>
            <a:pPr marL="457200" indent="-457200">
              <a:buFont typeface="+mj-ea"/>
              <a:buAutoNum type="circleNumDbPlain"/>
            </a:pPr>
            <a:r>
              <a:rPr kumimoji="1" lang="ja-JP" altLang="en-US" sz="2400" b="1" u="sng" dirty="0">
                <a:solidFill>
                  <a:srgbClr val="FF0000"/>
                </a:solidFill>
              </a:rPr>
              <a:t>平均</a:t>
            </a:r>
            <a:r>
              <a:rPr kumimoji="1" lang="ja-JP" altLang="en-US" sz="2400" dirty="0"/>
              <a:t>の算出と表示</a:t>
            </a:r>
            <a:br>
              <a:rPr kumimoji="1" lang="en-US" altLang="ja-JP" sz="2400" b="1" dirty="0"/>
            </a:br>
            <a:r>
              <a:rPr kumimoji="1" lang="es-ES" altLang="ja-JP" sz="2400" b="1" dirty="0"/>
              <a:t>print(np.mean(</a:t>
            </a:r>
            <a:r>
              <a:rPr kumimoji="1" lang="es-ES" altLang="ja-JP" sz="2400" b="1" dirty="0">
                <a:solidFill>
                  <a:srgbClr val="C00000"/>
                </a:solidFill>
              </a:rPr>
              <a:t>y1</a:t>
            </a:r>
            <a:r>
              <a:rPr kumimoji="1" lang="es-ES" altLang="ja-JP" sz="2400" b="1" dirty="0"/>
              <a:t>))</a:t>
            </a:r>
          </a:p>
          <a:p>
            <a:pPr marL="0" indent="0">
              <a:buNone/>
            </a:pPr>
            <a:r>
              <a:rPr kumimoji="1" lang="es-ES" altLang="ja-JP" sz="2400" dirty="0">
                <a:latin typeface="メイリオ" panose="020B0604030504040204" pitchFamily="50" charset="-128"/>
              </a:rPr>
              <a:t>	</a:t>
            </a:r>
            <a:r>
              <a:rPr kumimoji="1" lang="en-US" altLang="ja-JP" sz="2400" dirty="0" err="1">
                <a:latin typeface="メイリオ" panose="020B0604030504040204" pitchFamily="50" charset="-128"/>
              </a:rPr>
              <a:t>numpy</a:t>
            </a:r>
            <a:r>
              <a:rPr kumimoji="1" lang="ja-JP" altLang="en-US" sz="2400" dirty="0">
                <a:latin typeface="メイリオ" panose="020B0604030504040204" pitchFamily="50" charset="-128"/>
              </a:rPr>
              <a:t>の</a:t>
            </a:r>
            <a:r>
              <a:rPr kumimoji="1" lang="en-US" altLang="ja-JP" sz="2400" dirty="0">
                <a:latin typeface="メイリオ" panose="020B0604030504040204" pitchFamily="50" charset="-128"/>
              </a:rPr>
              <a:t>mean</a:t>
            </a:r>
            <a:r>
              <a:rPr kumimoji="1" lang="ja-JP" altLang="en-US" sz="2400" dirty="0">
                <a:latin typeface="メイリオ" panose="020B0604030504040204" pitchFamily="50" charset="-128"/>
              </a:rPr>
              <a:t>を使ってリスト</a:t>
            </a:r>
            <a:r>
              <a:rPr kumimoji="1" lang="en-US" altLang="ja-JP" sz="2400" dirty="0">
                <a:latin typeface="メイリオ" panose="020B0604030504040204" pitchFamily="50" charset="-128"/>
              </a:rPr>
              <a:t>y1</a:t>
            </a:r>
            <a:r>
              <a:rPr kumimoji="1" lang="ja-JP" altLang="en-US" sz="2400" dirty="0">
                <a:latin typeface="メイリオ" panose="020B0604030504040204" pitchFamily="50" charset="-128"/>
              </a:rPr>
              <a:t>の平均を</a:t>
            </a:r>
            <a:r>
              <a:rPr lang="ja-JP" altLang="en-US" sz="2400" dirty="0">
                <a:latin typeface="メイリオ" panose="020B0604030504040204" pitchFamily="50" charset="-128"/>
              </a:rPr>
              <a:t>算出</a:t>
            </a:r>
            <a:endParaRPr lang="en-US" altLang="ja-JP" sz="2400" dirty="0"/>
          </a:p>
        </p:txBody>
      </p:sp>
      <p:sp>
        <p:nvSpPr>
          <p:cNvPr id="4" name="スライド番号プレースホルダー 3">
            <a:extLst>
              <a:ext uri="{FF2B5EF4-FFF2-40B4-BE49-F238E27FC236}">
                <a16:creationId xmlns:a16="http://schemas.microsoft.com/office/drawing/2014/main" id="{FAC4BEB4-C115-F38F-F9F5-7531B0C015B7}"/>
              </a:ext>
            </a:extLst>
          </p:cNvPr>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381961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平均</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1595220" y="3346682"/>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920986" y="888761"/>
            <a:ext cx="2701509" cy="2308324"/>
          </a:xfrm>
          <a:prstGeom prst="rect">
            <a:avLst/>
          </a:prstGeom>
          <a:noFill/>
          <a:ln>
            <a:solidFill>
              <a:schemeClr val="accent1"/>
            </a:solidFill>
          </a:ln>
        </p:spPr>
        <p:txBody>
          <a:bodyPr wrap="none" rtlCol="0">
            <a:spAutoFit/>
          </a:bodyPr>
          <a:lstStyle/>
          <a:p>
            <a:r>
              <a:rPr kumimoji="1" lang="es-ES" altLang="ja-JP" sz="2400" dirty="0"/>
              <a:t>import numpy as np</a:t>
            </a:r>
          </a:p>
          <a:p>
            <a:endParaRPr kumimoji="1" lang="es-ES" altLang="ja-JP" sz="2400" dirty="0"/>
          </a:p>
          <a:p>
            <a:r>
              <a:rPr kumimoji="1" lang="es-ES" altLang="ja-JP" sz="2400" dirty="0"/>
              <a:t>y1 = [10, 40, 30, 40]</a:t>
            </a:r>
          </a:p>
          <a:p>
            <a:r>
              <a:rPr kumimoji="1" lang="es-ES" altLang="ja-JP" sz="2400" dirty="0"/>
              <a:t>y2 = [5, 10, 5, 20]</a:t>
            </a:r>
          </a:p>
          <a:p>
            <a:r>
              <a:rPr kumimoji="1" lang="es-ES" altLang="ja-JP" sz="2400" dirty="0"/>
              <a:t>print(np.mean(y1))</a:t>
            </a:r>
          </a:p>
          <a:p>
            <a:r>
              <a:rPr kumimoji="1" lang="es-ES" altLang="ja-JP" sz="2400" dirty="0"/>
              <a:t>print(np.mean(y2))</a:t>
            </a:r>
            <a:endParaRPr kumimoji="1" lang="en-US" altLang="ja-JP" sz="2400" dirty="0"/>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711499" y="956145"/>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ja-JP" sz="2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dirty="0">
                <a:solidFill>
                  <a:prstClr val="black"/>
                </a:solidFill>
                <a:latin typeface="メイリオ" panose="020B0604030504040204" pitchFamily="50" charset="-128"/>
                <a:ea typeface="メイリオ" panose="020B0604030504040204" pitchFamily="50" charset="-128"/>
              </a:rPr>
              <a:t>データ</a:t>
            </a:r>
            <a:endParaRPr lang="en-US" altLang="ja-JP" sz="2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ja-JP" sz="2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dirty="0">
                <a:solidFill>
                  <a:prstClr val="black"/>
                </a:solidFill>
                <a:latin typeface="メイリオ" panose="020B0604030504040204" pitchFamily="50" charset="-128"/>
                <a:ea typeface="メイリオ" panose="020B0604030504040204" pitchFamily="50" charset="-128"/>
              </a:rPr>
              <a:t>平均の算出と表示</a:t>
            </a:r>
            <a:endParaRPr lang="en-US" altLang="ja-JP" sz="2400" dirty="0">
              <a:solidFill>
                <a:prstClr val="black"/>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EC5462C-5799-DFD3-706F-B32EFFB22CF3}"/>
              </a:ext>
            </a:extLst>
          </p:cNvPr>
          <p:cNvPicPr>
            <a:picLocks noChangeAspect="1"/>
          </p:cNvPicPr>
          <p:nvPr/>
        </p:nvPicPr>
        <p:blipFill>
          <a:blip r:embed="rId2"/>
          <a:stretch>
            <a:fillRect/>
          </a:stretch>
        </p:blipFill>
        <p:spPr>
          <a:xfrm>
            <a:off x="983796" y="4009690"/>
            <a:ext cx="4250558" cy="2770651"/>
          </a:xfrm>
          <a:prstGeom prst="rect">
            <a:avLst/>
          </a:prstGeom>
        </p:spPr>
      </p:pic>
    </p:spTree>
    <p:extLst>
      <p:ext uri="{BB962C8B-B14F-4D97-AF65-F5344CB8AC3E}">
        <p14:creationId xmlns:p14="http://schemas.microsoft.com/office/powerpoint/2010/main" val="1383137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574F1-B05A-E454-63FB-2DB3496E80A5}"/>
              </a:ext>
            </a:extLst>
          </p:cNvPr>
          <p:cNvSpPr>
            <a:spLocks noGrp="1"/>
          </p:cNvSpPr>
          <p:nvPr>
            <p:ph type="title"/>
          </p:nvPr>
        </p:nvSpPr>
        <p:spPr>
          <a:xfrm>
            <a:off x="321845" y="175028"/>
            <a:ext cx="8000222" cy="651231"/>
          </a:xfrm>
        </p:spPr>
        <p:txBody>
          <a:bodyPr>
            <a:normAutofit/>
          </a:bodyPr>
          <a:lstStyle/>
          <a:p>
            <a:r>
              <a:rPr kumimoji="1" lang="en-US" altLang="ja-JP" dirty="0"/>
              <a:t>Python </a:t>
            </a:r>
            <a:r>
              <a:rPr kumimoji="1" lang="ja-JP" altLang="en-US" dirty="0"/>
              <a:t>による不偏分散</a:t>
            </a:r>
            <a:r>
              <a:rPr lang="ja-JP" altLang="en-US" dirty="0"/>
              <a:t>の算出</a:t>
            </a:r>
            <a:endParaRPr kumimoji="1" lang="ja-JP" altLang="en-US" dirty="0"/>
          </a:p>
        </p:txBody>
      </p:sp>
      <p:sp>
        <p:nvSpPr>
          <p:cNvPr id="3" name="コンテンツ プレースホルダー 2">
            <a:extLst>
              <a:ext uri="{FF2B5EF4-FFF2-40B4-BE49-F238E27FC236}">
                <a16:creationId xmlns:a16="http://schemas.microsoft.com/office/drawing/2014/main" id="{E2532FAA-3081-3F34-03C9-8A36C7457640}"/>
              </a:ext>
            </a:extLst>
          </p:cNvPr>
          <p:cNvSpPr>
            <a:spLocks noGrp="1"/>
          </p:cNvSpPr>
          <p:nvPr>
            <p:ph idx="1"/>
          </p:nvPr>
        </p:nvSpPr>
        <p:spPr>
          <a:xfrm>
            <a:off x="321845" y="846253"/>
            <a:ext cx="8461208" cy="5960376"/>
          </a:xfrm>
        </p:spPr>
        <p:txBody>
          <a:bodyPr>
            <a:normAutofit/>
          </a:bodyPr>
          <a:lstStyle/>
          <a:p>
            <a:pPr marL="457200" indent="-457200">
              <a:buFont typeface="+mj-ea"/>
              <a:buAutoNum type="circleNumDbPlain"/>
            </a:pPr>
            <a:r>
              <a:rPr lang="ja-JP" altLang="en-US" sz="2400" dirty="0"/>
              <a:t>ライブラリのインポート</a:t>
            </a:r>
            <a:br>
              <a:rPr lang="en-US" altLang="ja-JP" sz="2400" dirty="0"/>
            </a:br>
            <a:r>
              <a:rPr kumimoji="1" lang="en-US" altLang="ja-JP" sz="2400" b="1" dirty="0"/>
              <a:t>import </a:t>
            </a:r>
            <a:r>
              <a:rPr kumimoji="1" lang="en-US" altLang="ja-JP" sz="2400" b="1" dirty="0" err="1"/>
              <a:t>numpy</a:t>
            </a:r>
            <a:r>
              <a:rPr lang="ja-JP" altLang="en-US" sz="2400" b="1" dirty="0"/>
              <a:t> </a:t>
            </a:r>
            <a:r>
              <a:rPr lang="en-US" altLang="ja-JP" sz="2400" b="1" dirty="0"/>
              <a:t>as</a:t>
            </a:r>
            <a:r>
              <a:rPr lang="ja-JP" altLang="en-US" sz="2400" b="1" dirty="0"/>
              <a:t> </a:t>
            </a:r>
            <a:r>
              <a:rPr lang="en-US" altLang="ja-JP" sz="2400" b="1" dirty="0"/>
              <a:t>np</a:t>
            </a:r>
            <a:br>
              <a:rPr lang="en-US" altLang="ja-JP" sz="2400" b="1" dirty="0"/>
            </a:br>
            <a:r>
              <a:rPr lang="en-US" altLang="ja-JP" sz="2400" dirty="0">
                <a:latin typeface="メイリオ" panose="020B0604030504040204" pitchFamily="50" charset="-128"/>
              </a:rPr>
              <a:t>	</a:t>
            </a:r>
            <a:r>
              <a:rPr lang="en-US" altLang="ja-JP" sz="2400" dirty="0" err="1">
                <a:latin typeface="メイリオ" panose="020B0604030504040204" pitchFamily="50" charset="-128"/>
              </a:rPr>
              <a:t>numpy</a:t>
            </a:r>
            <a:r>
              <a:rPr lang="ja-JP" altLang="en-US" sz="2400" dirty="0">
                <a:latin typeface="メイリオ" panose="020B0604030504040204" pitchFamily="50" charset="-128"/>
              </a:rPr>
              <a:t> という数値計算ライブラリをインポート．</a:t>
            </a:r>
            <a:r>
              <a:rPr lang="en-US" altLang="ja-JP" sz="2400" dirty="0">
                <a:latin typeface="メイリオ" panose="020B0604030504040204" pitchFamily="50" charset="-128"/>
              </a:rPr>
              <a:t>np	</a:t>
            </a:r>
            <a:r>
              <a:rPr lang="ja-JP" altLang="en-US" sz="2400" dirty="0">
                <a:latin typeface="メイリオ" panose="020B0604030504040204" pitchFamily="50" charset="-128"/>
              </a:rPr>
              <a:t>という名前で使用できるようにしている</a:t>
            </a:r>
            <a:br>
              <a:rPr lang="en-US" altLang="ja-JP" sz="2400" b="1" dirty="0"/>
            </a:br>
            <a:endParaRPr lang="en-US" altLang="ja-JP" sz="2400" b="1" dirty="0"/>
          </a:p>
          <a:p>
            <a:pPr marL="457200" indent="-457200">
              <a:buFont typeface="+mj-ea"/>
              <a:buAutoNum type="circleNumDbPlain"/>
            </a:pPr>
            <a:r>
              <a:rPr kumimoji="1" lang="ja-JP" altLang="en-US" sz="2400" dirty="0"/>
              <a:t>データの準備</a:t>
            </a:r>
            <a:br>
              <a:rPr kumimoji="1" lang="en-US" altLang="ja-JP" sz="2400" dirty="0"/>
            </a:br>
            <a:r>
              <a:rPr kumimoji="1" lang="es-ES" altLang="ja-JP" sz="2400" b="1" dirty="0">
                <a:solidFill>
                  <a:srgbClr val="C00000"/>
                </a:solidFill>
              </a:rPr>
              <a:t>y1</a:t>
            </a:r>
            <a:r>
              <a:rPr kumimoji="1" lang="es-ES" altLang="ja-JP" sz="2400" b="1" dirty="0"/>
              <a:t> = [10, 40, 30, 40]</a:t>
            </a:r>
            <a:br>
              <a:rPr kumimoji="1" lang="es-ES" altLang="ja-JP" sz="2400" b="1" dirty="0"/>
            </a:br>
            <a:r>
              <a:rPr kumimoji="1" lang="es-ES" altLang="ja-JP" sz="2400" dirty="0"/>
              <a:t>	</a:t>
            </a:r>
            <a:r>
              <a:rPr kumimoji="1" lang="ja-JP" altLang="en-US" sz="2400" dirty="0"/>
              <a:t>リスト</a:t>
            </a:r>
            <a:r>
              <a:rPr kumimoji="1" lang="en-US" altLang="ja-JP" sz="2400" dirty="0"/>
              <a:t>y1</a:t>
            </a:r>
            <a:r>
              <a:rPr kumimoji="1" lang="ja-JP" altLang="en-US" sz="2400" dirty="0"/>
              <a:t>を作成、その中に</a:t>
            </a:r>
            <a:r>
              <a:rPr kumimoji="1" lang="en-US" altLang="ja-JP" sz="2400" dirty="0"/>
              <a:t>4</a:t>
            </a:r>
            <a:r>
              <a:rPr kumimoji="1" lang="ja-JP" altLang="en-US" sz="2400" dirty="0"/>
              <a:t>つの数値 </a:t>
            </a:r>
            <a:r>
              <a:rPr kumimoji="1" lang="en-US" altLang="ja-JP" sz="2400" dirty="0"/>
              <a:t>10, 40, 30, 	40 </a:t>
            </a:r>
            <a:r>
              <a:rPr kumimoji="1" lang="ja-JP" altLang="en-US" sz="2400" dirty="0"/>
              <a:t>を設定</a:t>
            </a:r>
            <a:br>
              <a:rPr kumimoji="1" lang="es-ES" altLang="ja-JP" sz="2400" b="1" dirty="0"/>
            </a:br>
            <a:endParaRPr kumimoji="1" lang="es-ES" altLang="ja-JP" sz="2400" b="1" dirty="0"/>
          </a:p>
          <a:p>
            <a:pPr marL="457200" indent="-457200">
              <a:buFont typeface="+mj-ea"/>
              <a:buAutoNum type="circleNumDbPlain"/>
            </a:pPr>
            <a:r>
              <a:rPr kumimoji="1" lang="ja-JP" altLang="en-US" sz="2400" b="1" u="sng" dirty="0">
                <a:solidFill>
                  <a:srgbClr val="FF0000"/>
                </a:solidFill>
              </a:rPr>
              <a:t>不偏分散</a:t>
            </a:r>
            <a:r>
              <a:rPr kumimoji="1" lang="ja-JP" altLang="en-US" sz="2400" dirty="0"/>
              <a:t>の算出と表示</a:t>
            </a:r>
            <a:br>
              <a:rPr kumimoji="1" lang="en-US" altLang="ja-JP" sz="2400" b="1" dirty="0"/>
            </a:br>
            <a:r>
              <a:rPr kumimoji="1" lang="es-ES" altLang="ja-JP" sz="2400" b="1" dirty="0"/>
              <a:t>print(np.var(</a:t>
            </a:r>
            <a:r>
              <a:rPr kumimoji="1" lang="es-ES" altLang="ja-JP" sz="2400" b="1" dirty="0">
                <a:solidFill>
                  <a:srgbClr val="C00000"/>
                </a:solidFill>
              </a:rPr>
              <a:t>y1</a:t>
            </a:r>
            <a:r>
              <a:rPr kumimoji="1" lang="es-ES" altLang="ja-JP" sz="2400" b="1" dirty="0"/>
              <a:t>, ddof=1))</a:t>
            </a:r>
          </a:p>
          <a:p>
            <a:pPr marL="0" indent="0">
              <a:buNone/>
            </a:pPr>
            <a:r>
              <a:rPr kumimoji="1" lang="es-ES" altLang="ja-JP" sz="2400" dirty="0">
                <a:latin typeface="メイリオ" panose="020B0604030504040204" pitchFamily="50" charset="-128"/>
              </a:rPr>
              <a:t>	</a:t>
            </a:r>
            <a:r>
              <a:rPr kumimoji="1" lang="en-US" altLang="ja-JP" sz="2400" dirty="0" err="1">
                <a:latin typeface="メイリオ" panose="020B0604030504040204" pitchFamily="50" charset="-128"/>
              </a:rPr>
              <a:t>numpy</a:t>
            </a:r>
            <a:r>
              <a:rPr kumimoji="1" lang="ja-JP" altLang="en-US" sz="2400" dirty="0">
                <a:latin typeface="メイリオ" panose="020B0604030504040204" pitchFamily="50" charset="-128"/>
              </a:rPr>
              <a:t>の</a:t>
            </a:r>
            <a:r>
              <a:rPr kumimoji="1" lang="en-US" altLang="ja-JP" sz="2400" dirty="0">
                <a:latin typeface="メイリオ" panose="020B0604030504040204" pitchFamily="50" charset="-128"/>
              </a:rPr>
              <a:t>var</a:t>
            </a:r>
            <a:r>
              <a:rPr kumimoji="1" lang="ja-JP" altLang="en-US" sz="2400" dirty="0">
                <a:latin typeface="メイリオ" panose="020B0604030504040204" pitchFamily="50" charset="-128"/>
              </a:rPr>
              <a:t>を使ってリスト</a:t>
            </a:r>
            <a:r>
              <a:rPr kumimoji="1" lang="en-US" altLang="ja-JP" sz="2400" dirty="0">
                <a:latin typeface="メイリオ" panose="020B0604030504040204" pitchFamily="50" charset="-128"/>
              </a:rPr>
              <a:t>y1</a:t>
            </a:r>
            <a:r>
              <a:rPr kumimoji="1" lang="ja-JP" altLang="en-US" sz="2400" dirty="0">
                <a:latin typeface="メイリオ" panose="020B0604030504040204" pitchFamily="50" charset="-128"/>
              </a:rPr>
              <a:t>の平均を</a:t>
            </a:r>
            <a:r>
              <a:rPr lang="ja-JP" altLang="en-US" sz="2400" dirty="0">
                <a:latin typeface="メイリオ" panose="020B0604030504040204" pitchFamily="50" charset="-128"/>
              </a:rPr>
              <a:t>算出</a:t>
            </a:r>
            <a:endParaRPr lang="en-US" altLang="ja-JP" sz="2400" dirty="0"/>
          </a:p>
        </p:txBody>
      </p:sp>
      <p:sp>
        <p:nvSpPr>
          <p:cNvPr id="4" name="スライド番号プレースホルダー 3">
            <a:extLst>
              <a:ext uri="{FF2B5EF4-FFF2-40B4-BE49-F238E27FC236}">
                <a16:creationId xmlns:a16="http://schemas.microsoft.com/office/drawing/2014/main" id="{FAC4BEB4-C115-F38F-F9F5-7531B0C015B7}"/>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Tree>
    <p:extLst>
      <p:ext uri="{BB962C8B-B14F-4D97-AF65-F5344CB8AC3E}">
        <p14:creationId xmlns:p14="http://schemas.microsoft.com/office/powerpoint/2010/main" val="130349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1.</a:t>
            </a:r>
            <a:r>
              <a:rPr lang="ja-JP" altLang="en-US" dirty="0"/>
              <a:t> 平均</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a:t>
            </a:fld>
            <a:endParaRPr lang="ja-JP" altLang="en-US" dirty="0"/>
          </a:p>
        </p:txBody>
      </p:sp>
    </p:spTree>
    <p:extLst>
      <p:ext uri="{BB962C8B-B14F-4D97-AF65-F5344CB8AC3E}">
        <p14:creationId xmlns:p14="http://schemas.microsoft.com/office/powerpoint/2010/main" val="3867482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a:t>不偏分散（</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1595220" y="3346682"/>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920986" y="888761"/>
            <a:ext cx="4250558" cy="2308324"/>
          </a:xfrm>
          <a:prstGeom prst="rect">
            <a:avLst/>
          </a:prstGeom>
          <a:noFill/>
          <a:ln>
            <a:solidFill>
              <a:schemeClr val="accent1"/>
            </a:solidFill>
          </a:ln>
        </p:spPr>
        <p:txBody>
          <a:bodyPr wrap="square" rtlCol="0">
            <a:spAutoFit/>
          </a:bodyPr>
          <a:lstStyle/>
          <a:p>
            <a:r>
              <a:rPr kumimoji="1" lang="es-ES" altLang="ja-JP" sz="2400" dirty="0"/>
              <a:t>import numpy as np</a:t>
            </a:r>
          </a:p>
          <a:p>
            <a:endParaRPr kumimoji="1" lang="es-ES" altLang="ja-JP" sz="2400" dirty="0"/>
          </a:p>
          <a:p>
            <a:r>
              <a:rPr kumimoji="1" lang="es-ES" altLang="ja-JP" sz="2400" dirty="0"/>
              <a:t>y1 = [10, 40, 30, 40]</a:t>
            </a:r>
          </a:p>
          <a:p>
            <a:r>
              <a:rPr kumimoji="1" lang="es-ES" altLang="ja-JP" sz="2400" dirty="0"/>
              <a:t>y2 = [5, 10, 5, 20]</a:t>
            </a:r>
          </a:p>
          <a:p>
            <a:r>
              <a:rPr kumimoji="1" lang="es-ES" altLang="ja-JP" sz="2400" dirty="0"/>
              <a:t>print(np.var(y1, ddof=1))</a:t>
            </a:r>
          </a:p>
          <a:p>
            <a:r>
              <a:rPr kumimoji="1" lang="es-ES" altLang="ja-JP" sz="2400" dirty="0"/>
              <a:t>print(np.var(y2, ddof=1))</a:t>
            </a:r>
            <a:endParaRPr kumimoji="1" lang="en-US" altLang="ja-JP" sz="2400" dirty="0"/>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5294114" y="888761"/>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ja-JP" sz="2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dirty="0">
                <a:solidFill>
                  <a:prstClr val="black"/>
                </a:solidFill>
                <a:latin typeface="メイリオ" panose="020B0604030504040204" pitchFamily="50" charset="-128"/>
                <a:ea typeface="メイリオ" panose="020B0604030504040204" pitchFamily="50" charset="-128"/>
              </a:rPr>
              <a:t>データ</a:t>
            </a:r>
            <a:endParaRPr lang="en-US" altLang="ja-JP" sz="2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ja-JP" sz="2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dirty="0">
                <a:solidFill>
                  <a:prstClr val="black"/>
                </a:solidFill>
                <a:latin typeface="メイリオ" panose="020B0604030504040204" pitchFamily="50" charset="-128"/>
                <a:ea typeface="メイリオ" panose="020B0604030504040204" pitchFamily="50" charset="-128"/>
              </a:rPr>
              <a:t>不偏分散の算出と表示</a:t>
            </a:r>
            <a:endParaRPr lang="en-US" altLang="ja-JP" sz="2400" dirty="0">
              <a:solidFill>
                <a:prstClr val="black"/>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0349E024-5035-79B5-73BE-D41145FE64DC}"/>
              </a:ext>
            </a:extLst>
          </p:cNvPr>
          <p:cNvPicPr>
            <a:picLocks noChangeAspect="1"/>
          </p:cNvPicPr>
          <p:nvPr/>
        </p:nvPicPr>
        <p:blipFill>
          <a:blip r:embed="rId2"/>
          <a:stretch>
            <a:fillRect/>
          </a:stretch>
        </p:blipFill>
        <p:spPr>
          <a:xfrm>
            <a:off x="920986" y="3915481"/>
            <a:ext cx="4278033" cy="2767491"/>
          </a:xfrm>
          <a:prstGeom prst="rect">
            <a:avLst/>
          </a:prstGeom>
        </p:spPr>
      </p:pic>
    </p:spTree>
    <p:extLst>
      <p:ext uri="{BB962C8B-B14F-4D97-AF65-F5344CB8AC3E}">
        <p14:creationId xmlns:p14="http://schemas.microsoft.com/office/powerpoint/2010/main" val="3356850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574F1-B05A-E454-63FB-2DB3496E80A5}"/>
              </a:ext>
            </a:extLst>
          </p:cNvPr>
          <p:cNvSpPr>
            <a:spLocks noGrp="1"/>
          </p:cNvSpPr>
          <p:nvPr>
            <p:ph type="title"/>
          </p:nvPr>
        </p:nvSpPr>
        <p:spPr>
          <a:xfrm>
            <a:off x="321845" y="175028"/>
            <a:ext cx="8000222" cy="651231"/>
          </a:xfrm>
        </p:spPr>
        <p:txBody>
          <a:bodyPr>
            <a:normAutofit/>
          </a:bodyPr>
          <a:lstStyle/>
          <a:p>
            <a:r>
              <a:rPr lang="ja-JP" altLang="en-US" dirty="0"/>
              <a:t>正規分布に従うランダムデータ</a:t>
            </a:r>
            <a:endParaRPr kumimoji="1" lang="ja-JP" altLang="en-US" dirty="0"/>
          </a:p>
        </p:txBody>
      </p:sp>
      <p:sp>
        <p:nvSpPr>
          <p:cNvPr id="3" name="コンテンツ プレースホルダー 2">
            <a:extLst>
              <a:ext uri="{FF2B5EF4-FFF2-40B4-BE49-F238E27FC236}">
                <a16:creationId xmlns:a16="http://schemas.microsoft.com/office/drawing/2014/main" id="{E2532FAA-3081-3F34-03C9-8A36C7457640}"/>
              </a:ext>
            </a:extLst>
          </p:cNvPr>
          <p:cNvSpPr>
            <a:spLocks noGrp="1"/>
          </p:cNvSpPr>
          <p:nvPr>
            <p:ph idx="1"/>
          </p:nvPr>
        </p:nvSpPr>
        <p:spPr>
          <a:xfrm>
            <a:off x="321845" y="846253"/>
            <a:ext cx="8461208" cy="5960376"/>
          </a:xfrm>
        </p:spPr>
        <p:txBody>
          <a:bodyPr>
            <a:normAutofit/>
          </a:bodyPr>
          <a:lstStyle/>
          <a:p>
            <a:pPr marL="457200" indent="-457200">
              <a:buFont typeface="+mj-ea"/>
              <a:buAutoNum type="circleNumDbPlain"/>
            </a:pPr>
            <a:r>
              <a:rPr lang="ja-JP" altLang="en-US" sz="2400" dirty="0"/>
              <a:t>ライブラリのインポート</a:t>
            </a:r>
            <a:br>
              <a:rPr lang="en-US" altLang="ja-JP" sz="2400" dirty="0"/>
            </a:br>
            <a:r>
              <a:rPr kumimoji="1" lang="en-US" altLang="ja-JP" sz="2400" b="1" dirty="0"/>
              <a:t>import </a:t>
            </a:r>
            <a:r>
              <a:rPr kumimoji="1" lang="en-US" altLang="ja-JP" sz="2400" b="1" dirty="0" err="1"/>
              <a:t>numpy</a:t>
            </a:r>
            <a:r>
              <a:rPr lang="ja-JP" altLang="en-US" sz="2400" b="1" dirty="0"/>
              <a:t> </a:t>
            </a:r>
            <a:r>
              <a:rPr lang="en-US" altLang="ja-JP" sz="2400" b="1" dirty="0"/>
              <a:t>as</a:t>
            </a:r>
            <a:r>
              <a:rPr lang="ja-JP" altLang="en-US" sz="2400" b="1" dirty="0"/>
              <a:t> </a:t>
            </a:r>
            <a:r>
              <a:rPr lang="en-US" altLang="ja-JP" sz="2400" b="1" dirty="0"/>
              <a:t>np</a:t>
            </a:r>
            <a:br>
              <a:rPr lang="en-US" altLang="ja-JP" sz="2400" b="1" dirty="0"/>
            </a:br>
            <a:r>
              <a:rPr lang="en-US" altLang="ja-JP" sz="2400" dirty="0">
                <a:latin typeface="メイリオ" panose="020B0604030504040204" pitchFamily="50" charset="-128"/>
              </a:rPr>
              <a:t>	</a:t>
            </a:r>
            <a:r>
              <a:rPr lang="en-US" altLang="ja-JP" sz="2400" dirty="0" err="1">
                <a:latin typeface="メイリオ" panose="020B0604030504040204" pitchFamily="50" charset="-128"/>
              </a:rPr>
              <a:t>numpy</a:t>
            </a:r>
            <a:r>
              <a:rPr lang="ja-JP" altLang="en-US" sz="2400" dirty="0">
                <a:latin typeface="メイリオ" panose="020B0604030504040204" pitchFamily="50" charset="-128"/>
              </a:rPr>
              <a:t> という数値計算ライブラリをインポート．</a:t>
            </a:r>
            <a:r>
              <a:rPr lang="en-US" altLang="ja-JP" sz="2400" dirty="0">
                <a:latin typeface="メイリオ" panose="020B0604030504040204" pitchFamily="50" charset="-128"/>
              </a:rPr>
              <a:t>np	</a:t>
            </a:r>
            <a:r>
              <a:rPr lang="ja-JP" altLang="en-US" sz="2400" dirty="0">
                <a:latin typeface="メイリオ" panose="020B0604030504040204" pitchFamily="50" charset="-128"/>
              </a:rPr>
              <a:t>という名前で使用できるようにしている</a:t>
            </a:r>
            <a:endParaRPr lang="en-US" altLang="ja-JP" sz="2400" b="1" dirty="0"/>
          </a:p>
          <a:p>
            <a:pPr marL="457200" indent="-457200">
              <a:buFont typeface="+mj-ea"/>
              <a:buAutoNum type="circleNumDbPlain"/>
            </a:pPr>
            <a:r>
              <a:rPr kumimoji="1" lang="ja-JP" altLang="en-US" sz="2400" dirty="0"/>
              <a:t>データの準備</a:t>
            </a:r>
            <a:br>
              <a:rPr kumimoji="1" lang="en-US" altLang="ja-JP" sz="2400" dirty="0"/>
            </a:br>
            <a:r>
              <a:rPr kumimoji="1" lang="es-ES" altLang="ja-JP" sz="2400" b="1" dirty="0">
                <a:solidFill>
                  <a:srgbClr val="C00000"/>
                </a:solidFill>
              </a:rPr>
              <a:t>y1</a:t>
            </a:r>
            <a:r>
              <a:rPr kumimoji="1" lang="es-ES" altLang="ja-JP" sz="2400" b="1" dirty="0"/>
              <a:t> = np.random.normal(</a:t>
            </a:r>
            <a:r>
              <a:rPr kumimoji="1" lang="es-ES" altLang="ja-JP" sz="2400" b="1" dirty="0">
                <a:solidFill>
                  <a:srgbClr val="C00000"/>
                </a:solidFill>
              </a:rPr>
              <a:t>100</a:t>
            </a:r>
            <a:r>
              <a:rPr kumimoji="1" lang="es-ES" altLang="ja-JP" sz="2400" b="1" dirty="0"/>
              <a:t>, np.sqrt(</a:t>
            </a:r>
            <a:r>
              <a:rPr kumimoji="1" lang="es-ES" altLang="ja-JP" sz="2400" b="1" dirty="0">
                <a:solidFill>
                  <a:srgbClr val="C00000"/>
                </a:solidFill>
              </a:rPr>
              <a:t>20</a:t>
            </a:r>
            <a:r>
              <a:rPr kumimoji="1" lang="es-ES" altLang="ja-JP" sz="2400" b="1" dirty="0"/>
              <a:t>), </a:t>
            </a:r>
            <a:r>
              <a:rPr kumimoji="1" lang="es-ES" altLang="ja-JP" sz="2400" b="1" dirty="0">
                <a:solidFill>
                  <a:srgbClr val="C00000"/>
                </a:solidFill>
              </a:rPr>
              <a:t>1000000</a:t>
            </a:r>
            <a:r>
              <a:rPr kumimoji="1" lang="es-ES" altLang="ja-JP" sz="2400" b="1" dirty="0"/>
              <a:t>)</a:t>
            </a:r>
            <a:br>
              <a:rPr kumimoji="1" lang="es-ES" altLang="ja-JP" sz="2400" b="1" dirty="0"/>
            </a:br>
            <a:r>
              <a:rPr kumimoji="1" lang="es-ES" altLang="ja-JP" sz="2400" dirty="0"/>
              <a:t>	</a:t>
            </a:r>
            <a:r>
              <a:rPr kumimoji="1" lang="ja-JP" altLang="en-US" sz="2400" dirty="0"/>
              <a:t>リストを作成．正規分布に従う．</a:t>
            </a:r>
            <a:br>
              <a:rPr kumimoji="1" lang="en-US" altLang="ja-JP" sz="2400" dirty="0"/>
            </a:br>
            <a:r>
              <a:rPr lang="en-US" altLang="ja-JP" sz="2400" dirty="0"/>
              <a:t>	</a:t>
            </a:r>
            <a:r>
              <a:rPr lang="ja-JP" altLang="en-US" sz="2400" dirty="0"/>
              <a:t>平均は </a:t>
            </a:r>
            <a:r>
              <a:rPr lang="en-US" altLang="ja-JP" sz="2400" dirty="0">
                <a:solidFill>
                  <a:srgbClr val="C00000"/>
                </a:solidFill>
              </a:rPr>
              <a:t>100</a:t>
            </a:r>
            <a:r>
              <a:rPr lang="ja-JP" altLang="en-US" sz="2400" dirty="0"/>
              <a:t>，分散は </a:t>
            </a:r>
            <a:r>
              <a:rPr lang="en-US" altLang="ja-JP" sz="2400" dirty="0">
                <a:solidFill>
                  <a:srgbClr val="C00000"/>
                </a:solidFill>
              </a:rPr>
              <a:t>20</a:t>
            </a:r>
            <a:r>
              <a:rPr lang="ja-JP" altLang="en-US" sz="2400" dirty="0"/>
              <a:t>，データの個数は </a:t>
            </a:r>
            <a:r>
              <a:rPr lang="en-US" altLang="ja-JP" sz="2400" dirty="0">
                <a:solidFill>
                  <a:srgbClr val="C00000"/>
                </a:solidFill>
              </a:rPr>
              <a:t>1000000</a:t>
            </a:r>
            <a:r>
              <a:rPr lang="ja-JP" altLang="en-US" sz="2400" dirty="0"/>
              <a:t>個</a:t>
            </a:r>
            <a:endParaRPr kumimoji="1" lang="es-ES" altLang="ja-JP" sz="2400" b="1" dirty="0"/>
          </a:p>
          <a:p>
            <a:pPr marL="457200" indent="-457200">
              <a:buFont typeface="+mj-ea"/>
              <a:buAutoNum type="circleNumDbPlain"/>
            </a:pPr>
            <a:r>
              <a:rPr kumimoji="1" lang="ja-JP" altLang="en-US" sz="2400" b="1" u="sng" dirty="0">
                <a:solidFill>
                  <a:srgbClr val="FF0000"/>
                </a:solidFill>
              </a:rPr>
              <a:t>平均</a:t>
            </a:r>
            <a:r>
              <a:rPr kumimoji="1" lang="ja-JP" altLang="en-US" sz="2400" dirty="0"/>
              <a:t>の算出と表示</a:t>
            </a:r>
            <a:br>
              <a:rPr kumimoji="1" lang="en-US" altLang="ja-JP" sz="2400" b="1" dirty="0"/>
            </a:br>
            <a:r>
              <a:rPr kumimoji="1" lang="es-ES" altLang="ja-JP" sz="2400" b="1" dirty="0"/>
              <a:t>print(np.mean(</a:t>
            </a:r>
            <a:r>
              <a:rPr kumimoji="1" lang="es-ES" altLang="ja-JP" sz="2400" b="1" dirty="0">
                <a:solidFill>
                  <a:srgbClr val="C00000"/>
                </a:solidFill>
              </a:rPr>
              <a:t>y1</a:t>
            </a:r>
            <a:r>
              <a:rPr kumimoji="1" lang="es-ES" altLang="ja-JP" sz="2400" b="1" dirty="0"/>
              <a:t>))</a:t>
            </a:r>
          </a:p>
          <a:p>
            <a:pPr marL="0" indent="0">
              <a:buNone/>
            </a:pPr>
            <a:r>
              <a:rPr kumimoji="1" lang="es-ES" altLang="ja-JP" sz="2400" dirty="0">
                <a:latin typeface="メイリオ" panose="020B0604030504040204" pitchFamily="50" charset="-128"/>
              </a:rPr>
              <a:t>	</a:t>
            </a:r>
            <a:r>
              <a:rPr kumimoji="1" lang="en-US" altLang="ja-JP" sz="2400" dirty="0" err="1">
                <a:latin typeface="メイリオ" panose="020B0604030504040204" pitchFamily="50" charset="-128"/>
              </a:rPr>
              <a:t>numpy</a:t>
            </a:r>
            <a:r>
              <a:rPr kumimoji="1" lang="ja-JP" altLang="en-US" sz="2400" dirty="0">
                <a:latin typeface="メイリオ" panose="020B0604030504040204" pitchFamily="50" charset="-128"/>
              </a:rPr>
              <a:t>の</a:t>
            </a:r>
            <a:r>
              <a:rPr kumimoji="1" lang="en-US" altLang="ja-JP" sz="2400" dirty="0">
                <a:latin typeface="メイリオ" panose="020B0604030504040204" pitchFamily="50" charset="-128"/>
              </a:rPr>
              <a:t>var</a:t>
            </a:r>
            <a:r>
              <a:rPr kumimoji="1" lang="ja-JP" altLang="en-US" sz="2400" dirty="0">
                <a:latin typeface="メイリオ" panose="020B0604030504040204" pitchFamily="50" charset="-128"/>
              </a:rPr>
              <a:t>を使ってリスト</a:t>
            </a:r>
            <a:r>
              <a:rPr kumimoji="1" lang="en-US" altLang="ja-JP" sz="2400" dirty="0">
                <a:latin typeface="メイリオ" panose="020B0604030504040204" pitchFamily="50" charset="-128"/>
              </a:rPr>
              <a:t>y1</a:t>
            </a:r>
            <a:r>
              <a:rPr kumimoji="1" lang="ja-JP" altLang="en-US" sz="2400" dirty="0">
                <a:latin typeface="メイリオ" panose="020B0604030504040204" pitchFamily="50" charset="-128"/>
              </a:rPr>
              <a:t>の平均を</a:t>
            </a:r>
            <a:r>
              <a:rPr lang="ja-JP" altLang="en-US" sz="2400" dirty="0">
                <a:latin typeface="メイリオ" panose="020B0604030504040204" pitchFamily="50" charset="-128"/>
              </a:rPr>
              <a:t>算出</a:t>
            </a:r>
            <a:endParaRPr lang="en-US" altLang="ja-JP" sz="2400" dirty="0">
              <a:latin typeface="メイリオ" panose="020B0604030504040204" pitchFamily="50" charset="-128"/>
            </a:endParaRPr>
          </a:p>
          <a:p>
            <a:pPr marL="0" indent="0">
              <a:buNone/>
            </a:pPr>
            <a:r>
              <a:rPr kumimoji="1" lang="ja-JP" altLang="en-US" sz="2400" dirty="0">
                <a:solidFill>
                  <a:srgbClr val="FF0000"/>
                </a:solidFill>
                <a:latin typeface="メイリオ" panose="020B0604030504040204" pitchFamily="50" charset="-128"/>
              </a:rPr>
              <a:t>④ </a:t>
            </a:r>
            <a:r>
              <a:rPr kumimoji="1" lang="ja-JP" altLang="en-US" sz="2400" b="1" u="sng" dirty="0">
                <a:solidFill>
                  <a:srgbClr val="FF0000"/>
                </a:solidFill>
              </a:rPr>
              <a:t>不偏分散</a:t>
            </a:r>
            <a:r>
              <a:rPr kumimoji="1" lang="ja-JP" altLang="en-US" sz="2400" dirty="0"/>
              <a:t>の算出と表示</a:t>
            </a:r>
            <a:br>
              <a:rPr kumimoji="1" lang="en-US" altLang="ja-JP" sz="2400" b="1" dirty="0"/>
            </a:br>
            <a:r>
              <a:rPr lang="ja-JP" altLang="en-US" sz="2400" b="1" dirty="0"/>
              <a:t>     </a:t>
            </a:r>
            <a:r>
              <a:rPr kumimoji="1" lang="es-ES" altLang="ja-JP" sz="2400" b="1" dirty="0"/>
              <a:t>print(np.var(</a:t>
            </a:r>
            <a:r>
              <a:rPr kumimoji="1" lang="es-ES" altLang="ja-JP" sz="2400" b="1" dirty="0">
                <a:solidFill>
                  <a:srgbClr val="C00000"/>
                </a:solidFill>
              </a:rPr>
              <a:t>y1</a:t>
            </a:r>
            <a:r>
              <a:rPr kumimoji="1" lang="es-ES" altLang="ja-JP" sz="2400" b="1" dirty="0"/>
              <a:t>, ddof=1))</a:t>
            </a:r>
          </a:p>
          <a:p>
            <a:pPr marL="0" indent="0">
              <a:buNone/>
            </a:pPr>
            <a:r>
              <a:rPr kumimoji="1" lang="es-ES" altLang="ja-JP" sz="2400" dirty="0">
                <a:latin typeface="メイリオ" panose="020B0604030504040204" pitchFamily="50" charset="-128"/>
              </a:rPr>
              <a:t>	</a:t>
            </a:r>
            <a:r>
              <a:rPr kumimoji="1" lang="en-US" altLang="ja-JP" sz="2400" dirty="0" err="1">
                <a:latin typeface="メイリオ" panose="020B0604030504040204" pitchFamily="50" charset="-128"/>
              </a:rPr>
              <a:t>numpy</a:t>
            </a:r>
            <a:r>
              <a:rPr kumimoji="1" lang="ja-JP" altLang="en-US" sz="2400" dirty="0">
                <a:latin typeface="メイリオ" panose="020B0604030504040204" pitchFamily="50" charset="-128"/>
              </a:rPr>
              <a:t>の</a:t>
            </a:r>
            <a:r>
              <a:rPr kumimoji="1" lang="en-US" altLang="ja-JP" sz="2400" dirty="0">
                <a:latin typeface="メイリオ" panose="020B0604030504040204" pitchFamily="50" charset="-128"/>
              </a:rPr>
              <a:t>var</a:t>
            </a:r>
            <a:r>
              <a:rPr kumimoji="1" lang="ja-JP" altLang="en-US" sz="2400" dirty="0">
                <a:latin typeface="メイリオ" panose="020B0604030504040204" pitchFamily="50" charset="-128"/>
              </a:rPr>
              <a:t>を使ってリスト</a:t>
            </a:r>
            <a:r>
              <a:rPr kumimoji="1" lang="en-US" altLang="ja-JP" sz="2400" dirty="0">
                <a:latin typeface="メイリオ" panose="020B0604030504040204" pitchFamily="50" charset="-128"/>
              </a:rPr>
              <a:t>y1</a:t>
            </a:r>
            <a:r>
              <a:rPr kumimoji="1" lang="ja-JP" altLang="en-US" sz="2400" dirty="0">
                <a:latin typeface="メイリオ" panose="020B0604030504040204" pitchFamily="50" charset="-128"/>
              </a:rPr>
              <a:t>の平均を</a:t>
            </a:r>
            <a:r>
              <a:rPr lang="ja-JP" altLang="en-US" sz="2400" dirty="0">
                <a:latin typeface="メイリオ" panose="020B0604030504040204" pitchFamily="50" charset="-128"/>
              </a:rPr>
              <a:t>算出</a:t>
            </a:r>
            <a:endParaRPr lang="en-US" altLang="ja-JP" sz="2400" dirty="0"/>
          </a:p>
        </p:txBody>
      </p:sp>
      <p:sp>
        <p:nvSpPr>
          <p:cNvPr id="4" name="スライド番号プレースホルダー 3">
            <a:extLst>
              <a:ext uri="{FF2B5EF4-FFF2-40B4-BE49-F238E27FC236}">
                <a16:creationId xmlns:a16="http://schemas.microsoft.com/office/drawing/2014/main" id="{FAC4BEB4-C115-F38F-F9F5-7531B0C015B7}"/>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2763297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400" dirty="0"/>
              <a:t>正規分布に従うデータの平均と不偏分散</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1808580" y="2896333"/>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2430" y="888761"/>
            <a:ext cx="5527343" cy="1938992"/>
          </a:xfrm>
          <a:prstGeom prst="rect">
            <a:avLst/>
          </a:prstGeom>
          <a:noFill/>
          <a:ln>
            <a:solidFill>
              <a:schemeClr val="accent1"/>
            </a:solidFill>
          </a:ln>
        </p:spPr>
        <p:txBody>
          <a:bodyPr wrap="square" rtlCol="0">
            <a:spAutoFit/>
          </a:bodyPr>
          <a:lstStyle/>
          <a:p>
            <a:r>
              <a:rPr kumimoji="1" lang="es-ES" altLang="ja-JP" sz="2000" dirty="0"/>
              <a:t>import numpy as np</a:t>
            </a:r>
          </a:p>
          <a:p>
            <a:endParaRPr kumimoji="1" lang="es-ES" altLang="ja-JP" sz="2000" dirty="0"/>
          </a:p>
          <a:p>
            <a:r>
              <a:rPr kumimoji="1" lang="es-ES" altLang="ja-JP" sz="2000" dirty="0"/>
              <a:t>y1 = np.random.normal(100, np.sqrt(20), 1000000)</a:t>
            </a:r>
          </a:p>
          <a:p>
            <a:endParaRPr kumimoji="1" lang="es-ES" altLang="ja-JP" sz="2000" dirty="0"/>
          </a:p>
          <a:p>
            <a:r>
              <a:rPr kumimoji="1" lang="es-ES" altLang="ja-JP" sz="2000" dirty="0"/>
              <a:t>print(np.mean(y1))</a:t>
            </a:r>
          </a:p>
          <a:p>
            <a:r>
              <a:rPr kumimoji="1" lang="es-ES" altLang="ja-JP" sz="2000" dirty="0"/>
              <a:t>print(np.var(y1, ddof=1))</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5539773" y="820181"/>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正規分布に従うランダムデータ</a:t>
            </a:r>
            <a:endParaRPr lang="en-US" altLang="ja-JP" sz="2000" dirty="0">
              <a:solidFill>
                <a:prstClr val="black"/>
              </a:solidFill>
              <a:latin typeface="メイリオ" panose="020B0604030504040204" pitchFamily="50" charset="-128"/>
              <a:ea typeface="メイリオ" panose="020B0604030504040204" pitchFamily="50" charset="-128"/>
            </a:endParaRPr>
          </a:p>
          <a:p>
            <a:pPr marL="0" indent="0">
              <a:buNone/>
              <a:defRPr/>
            </a:pPr>
            <a:r>
              <a:rPr lang="ja-JP" altLang="en-US" sz="2000" dirty="0">
                <a:solidFill>
                  <a:prstClr val="black"/>
                </a:solidFill>
                <a:latin typeface="メイリオ" panose="020B0604030504040204" pitchFamily="50" charset="-128"/>
                <a:ea typeface="メイリオ" panose="020B0604030504040204" pitchFamily="50" charset="-128"/>
              </a:rPr>
              <a:t>　</a:t>
            </a:r>
            <a:r>
              <a:rPr lang="ja-JP" altLang="en-US" sz="2000" dirty="0"/>
              <a:t>平均は </a:t>
            </a:r>
            <a:r>
              <a:rPr lang="en-US" altLang="ja-JP" sz="2000" dirty="0"/>
              <a:t>100</a:t>
            </a:r>
            <a:r>
              <a:rPr lang="ja-JP" altLang="en-US" sz="2000" dirty="0"/>
              <a:t>，分散は </a:t>
            </a:r>
            <a:r>
              <a:rPr lang="en-US" altLang="ja-JP" sz="2000" dirty="0"/>
              <a:t>20</a:t>
            </a:r>
            <a:r>
              <a:rPr lang="ja-JP" altLang="en-US" sz="2000" dirty="0"/>
              <a:t>，</a:t>
            </a:r>
            <a:endParaRPr lang="en-US" altLang="ja-JP" sz="2000" dirty="0"/>
          </a:p>
          <a:p>
            <a:pPr marL="0" indent="0">
              <a:buNone/>
              <a:defRPr/>
            </a:pPr>
            <a:r>
              <a:rPr lang="ja-JP" altLang="en-US" sz="2000" dirty="0"/>
              <a:t>　データの個数は </a:t>
            </a:r>
            <a:r>
              <a:rPr lang="en-US" altLang="ja-JP" sz="2000" dirty="0"/>
              <a:t>1000000</a:t>
            </a:r>
            <a:r>
              <a:rPr lang="ja-JP" altLang="en-US" sz="2000" dirty="0"/>
              <a:t>個</a:t>
            </a:r>
            <a:endParaRPr kumimoji="1" lang="es-ES" altLang="ja-JP" sz="20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平均の算出と表示</a:t>
            </a: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不偏分散の算出と表示</a:t>
            </a: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F9C45EB4-DEFC-1B83-0B49-B45AE9206BA6}"/>
              </a:ext>
            </a:extLst>
          </p:cNvPr>
          <p:cNvPicPr>
            <a:picLocks noChangeAspect="1"/>
          </p:cNvPicPr>
          <p:nvPr/>
        </p:nvPicPr>
        <p:blipFill>
          <a:blip r:embed="rId2"/>
          <a:stretch>
            <a:fillRect/>
          </a:stretch>
        </p:blipFill>
        <p:spPr>
          <a:xfrm>
            <a:off x="12430" y="4024130"/>
            <a:ext cx="5719965" cy="2658842"/>
          </a:xfrm>
          <a:prstGeom prst="rect">
            <a:avLst/>
          </a:prstGeom>
        </p:spPr>
      </p:pic>
      <p:sp>
        <p:nvSpPr>
          <p:cNvPr id="12" name="コンテンツ プレースホルダー 2">
            <a:extLst>
              <a:ext uri="{FF2B5EF4-FFF2-40B4-BE49-F238E27FC236}">
                <a16:creationId xmlns:a16="http://schemas.microsoft.com/office/drawing/2014/main" id="{F51C6E5F-E9CA-657E-93D8-FD2C77587411}"/>
              </a:ext>
            </a:extLst>
          </p:cNvPr>
          <p:cNvSpPr txBox="1">
            <a:spLocks/>
          </p:cNvSpPr>
          <p:nvPr/>
        </p:nvSpPr>
        <p:spPr>
          <a:xfrm>
            <a:off x="5661789" y="4533053"/>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dirty="0">
                <a:solidFill>
                  <a:srgbClr val="FF0000"/>
                </a:solidFill>
                <a:latin typeface="メイリオ" panose="020B0604030504040204" pitchFamily="50" charset="-128"/>
                <a:ea typeface="メイリオ" panose="020B0604030504040204" pitchFamily="50" charset="-128"/>
              </a:rPr>
              <a:t>標本</a:t>
            </a:r>
            <a:r>
              <a:rPr kumimoji="1" lang="ja-JP" altLang="en-US" sz="24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数が多い場合</a:t>
            </a:r>
            <a:endParaRPr kumimoji="1" lang="en-US" altLang="ja-JP" sz="24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dirty="0">
                <a:solidFill>
                  <a:srgbClr val="FF0000"/>
                </a:solidFill>
                <a:latin typeface="メイリオ" panose="020B0604030504040204" pitchFamily="50" charset="-128"/>
                <a:ea typeface="メイリオ" panose="020B0604030504040204" pitchFamily="50" charset="-128"/>
              </a:rPr>
              <a:t>不偏分散</a:t>
            </a:r>
            <a:r>
              <a:rPr lang="ja-JP" altLang="en-US" sz="2400" dirty="0">
                <a:solidFill>
                  <a:schemeClr val="tx1"/>
                </a:solidFill>
                <a:latin typeface="メイリオ" panose="020B0604030504040204" pitchFamily="50" charset="-128"/>
                <a:ea typeface="メイリオ" panose="020B0604030504040204" pitchFamily="50" charset="-128"/>
              </a:rPr>
              <a:t>の値は、</a:t>
            </a:r>
            <a:endParaRPr lang="en-US" altLang="ja-JP" sz="2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母分散</a:t>
            </a:r>
            <a:r>
              <a:rPr kumimoji="1" lang="ja-JP" altLang="en-US" sz="2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の値に</a:t>
            </a:r>
            <a:r>
              <a:rPr kumimoji="1" lang="ja-JP" altLang="en-US" sz="24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近づく</a:t>
            </a:r>
            <a:endParaRPr kumimoji="1" lang="en-US" altLang="ja-JP" sz="2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（大数の法則による）</a:t>
            </a:r>
          </a:p>
        </p:txBody>
      </p:sp>
    </p:spTree>
    <p:extLst>
      <p:ext uri="{BB962C8B-B14F-4D97-AF65-F5344CB8AC3E}">
        <p14:creationId xmlns:p14="http://schemas.microsoft.com/office/powerpoint/2010/main" val="129220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400" dirty="0"/>
              <a:t>正規分布に従うデータのヒストグラム</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1846680" y="3207676"/>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2430" y="888761"/>
            <a:ext cx="5527343" cy="2246769"/>
          </a:xfrm>
          <a:prstGeom prst="rect">
            <a:avLst/>
          </a:prstGeom>
          <a:noFill/>
          <a:ln>
            <a:solidFill>
              <a:schemeClr val="accent1"/>
            </a:solidFill>
          </a:ln>
        </p:spPr>
        <p:txBody>
          <a:bodyPr wrap="square" rtlCol="0">
            <a:spAutoFit/>
          </a:bodyPr>
          <a:lstStyle/>
          <a:p>
            <a:r>
              <a:rPr kumimoji="1" lang="es-ES" altLang="ja-JP" sz="2000" dirty="0"/>
              <a:t>import numpy as np</a:t>
            </a:r>
          </a:p>
          <a:p>
            <a:endParaRPr kumimoji="1" lang="es-ES" altLang="ja-JP" sz="2000" dirty="0"/>
          </a:p>
          <a:p>
            <a:r>
              <a:rPr kumimoji="1" lang="es-ES" altLang="ja-JP" sz="2000" dirty="0"/>
              <a:t>y1 = np.random.normal(100, np.sqrt(20), 1000000)</a:t>
            </a:r>
          </a:p>
          <a:p>
            <a:endParaRPr kumimoji="1" lang="es-ES" altLang="ja-JP" sz="2000" dirty="0"/>
          </a:p>
          <a:p>
            <a:r>
              <a:rPr kumimoji="1" lang="es-ES" altLang="ja-JP" sz="2000" dirty="0"/>
              <a:t>import matplotlib.pyplot as plt</a:t>
            </a:r>
          </a:p>
          <a:p>
            <a:r>
              <a:rPr kumimoji="1" lang="es-ES" altLang="ja-JP" sz="2000" dirty="0"/>
              <a:t>plt.hist(y1)</a:t>
            </a:r>
          </a:p>
          <a:p>
            <a:r>
              <a:rPr kumimoji="1" lang="es-ES" altLang="ja-JP" sz="2000" dirty="0"/>
              <a:t>plt.show()</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5539773" y="820181"/>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正規分布に従うランダムデータ</a:t>
            </a:r>
            <a:endParaRPr lang="en-US" altLang="ja-JP" sz="2000" dirty="0">
              <a:solidFill>
                <a:prstClr val="black"/>
              </a:solidFill>
              <a:latin typeface="メイリオ" panose="020B0604030504040204" pitchFamily="50" charset="-128"/>
              <a:ea typeface="メイリオ" panose="020B0604030504040204" pitchFamily="50" charset="-128"/>
            </a:endParaRPr>
          </a:p>
          <a:p>
            <a:pPr marL="0" indent="0">
              <a:buNone/>
              <a:defRPr/>
            </a:pPr>
            <a:r>
              <a:rPr lang="ja-JP" altLang="en-US" sz="2000" dirty="0">
                <a:solidFill>
                  <a:prstClr val="black"/>
                </a:solidFill>
                <a:latin typeface="メイリオ" panose="020B0604030504040204" pitchFamily="50" charset="-128"/>
                <a:ea typeface="メイリオ" panose="020B0604030504040204" pitchFamily="50" charset="-128"/>
              </a:rPr>
              <a:t>　</a:t>
            </a:r>
            <a:r>
              <a:rPr lang="ja-JP" altLang="en-US" sz="2000" dirty="0"/>
              <a:t>平均は </a:t>
            </a:r>
            <a:r>
              <a:rPr lang="en-US" altLang="ja-JP" sz="2000" dirty="0"/>
              <a:t>100</a:t>
            </a:r>
            <a:r>
              <a:rPr lang="ja-JP" altLang="en-US" sz="2000" dirty="0"/>
              <a:t>，分散は </a:t>
            </a:r>
            <a:r>
              <a:rPr lang="en-US" altLang="ja-JP" sz="2000" dirty="0"/>
              <a:t>20</a:t>
            </a:r>
            <a:r>
              <a:rPr lang="ja-JP" altLang="en-US" sz="2000" dirty="0"/>
              <a:t>，</a:t>
            </a:r>
            <a:endParaRPr lang="en-US" altLang="ja-JP" sz="2000" dirty="0"/>
          </a:p>
          <a:p>
            <a:pPr marL="0" indent="0">
              <a:buNone/>
              <a:defRPr/>
            </a:pPr>
            <a:r>
              <a:rPr lang="ja-JP" altLang="en-US" sz="2000" dirty="0"/>
              <a:t>　データの個数は </a:t>
            </a:r>
            <a:r>
              <a:rPr lang="en-US" altLang="ja-JP" sz="2000" dirty="0"/>
              <a:t>1000000</a:t>
            </a:r>
            <a:r>
              <a:rPr lang="ja-JP" altLang="en-US" sz="2000" dirty="0"/>
              <a:t>個</a:t>
            </a:r>
            <a:endParaRPr kumimoji="1" lang="es-ES" altLang="ja-JP" sz="20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ヒストグラム</a:t>
            </a: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861DFBB0-83AC-4A09-DCDB-89F35D83B4E4}"/>
              </a:ext>
            </a:extLst>
          </p:cNvPr>
          <p:cNvPicPr>
            <a:picLocks noChangeAspect="1"/>
          </p:cNvPicPr>
          <p:nvPr/>
        </p:nvPicPr>
        <p:blipFill>
          <a:blip r:embed="rId2"/>
          <a:stretch>
            <a:fillRect/>
          </a:stretch>
        </p:blipFill>
        <p:spPr>
          <a:xfrm>
            <a:off x="321845" y="3685302"/>
            <a:ext cx="3280682" cy="3036174"/>
          </a:xfrm>
          <a:prstGeom prst="rect">
            <a:avLst/>
          </a:prstGeom>
        </p:spPr>
      </p:pic>
    </p:spTree>
    <p:extLst>
      <p:ext uri="{BB962C8B-B14F-4D97-AF65-F5344CB8AC3E}">
        <p14:creationId xmlns:p14="http://schemas.microsoft.com/office/powerpoint/2010/main" val="3427073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574F1-B05A-E454-63FB-2DB3496E80A5}"/>
              </a:ext>
            </a:extLst>
          </p:cNvPr>
          <p:cNvSpPr>
            <a:spLocks noGrp="1"/>
          </p:cNvSpPr>
          <p:nvPr>
            <p:ph type="title"/>
          </p:nvPr>
        </p:nvSpPr>
        <p:spPr>
          <a:xfrm>
            <a:off x="321845" y="175028"/>
            <a:ext cx="8000222" cy="651231"/>
          </a:xfrm>
        </p:spPr>
        <p:txBody>
          <a:bodyPr>
            <a:normAutofit fontScale="90000"/>
          </a:bodyPr>
          <a:lstStyle/>
          <a:p>
            <a:r>
              <a:rPr lang="ja-JP" altLang="en-US" dirty="0"/>
              <a:t>正規分布に従うランダムデータのサンプリング</a:t>
            </a:r>
            <a:endParaRPr kumimoji="1" lang="ja-JP" altLang="en-US" dirty="0"/>
          </a:p>
        </p:txBody>
      </p:sp>
      <p:sp>
        <p:nvSpPr>
          <p:cNvPr id="3" name="コンテンツ プレースホルダー 2">
            <a:extLst>
              <a:ext uri="{FF2B5EF4-FFF2-40B4-BE49-F238E27FC236}">
                <a16:creationId xmlns:a16="http://schemas.microsoft.com/office/drawing/2014/main" id="{E2532FAA-3081-3F34-03C9-8A36C7457640}"/>
              </a:ext>
            </a:extLst>
          </p:cNvPr>
          <p:cNvSpPr>
            <a:spLocks noGrp="1"/>
          </p:cNvSpPr>
          <p:nvPr>
            <p:ph idx="1"/>
          </p:nvPr>
        </p:nvSpPr>
        <p:spPr>
          <a:xfrm>
            <a:off x="321845" y="846253"/>
            <a:ext cx="8461208" cy="5960376"/>
          </a:xfrm>
        </p:spPr>
        <p:txBody>
          <a:bodyPr>
            <a:normAutofit/>
          </a:bodyPr>
          <a:lstStyle/>
          <a:p>
            <a:pPr marL="457200" indent="-457200">
              <a:buFont typeface="+mj-ea"/>
              <a:buAutoNum type="circleNumDbPlain"/>
            </a:pPr>
            <a:r>
              <a:rPr lang="ja-JP" altLang="en-US" sz="2400" dirty="0"/>
              <a:t>ライブラリのインポート</a:t>
            </a:r>
            <a:br>
              <a:rPr lang="en-US" altLang="ja-JP" sz="2400" dirty="0"/>
            </a:br>
            <a:r>
              <a:rPr kumimoji="1" lang="en-US" altLang="ja-JP" sz="2400" b="1" dirty="0"/>
              <a:t>import </a:t>
            </a:r>
            <a:r>
              <a:rPr kumimoji="1" lang="en-US" altLang="ja-JP" sz="2400" b="1" dirty="0" err="1"/>
              <a:t>numpy</a:t>
            </a:r>
            <a:r>
              <a:rPr lang="ja-JP" altLang="en-US" sz="2400" b="1" dirty="0"/>
              <a:t> </a:t>
            </a:r>
            <a:r>
              <a:rPr lang="en-US" altLang="ja-JP" sz="2400" b="1" dirty="0"/>
              <a:t>as</a:t>
            </a:r>
            <a:r>
              <a:rPr lang="ja-JP" altLang="en-US" sz="2400" b="1" dirty="0"/>
              <a:t> </a:t>
            </a:r>
            <a:r>
              <a:rPr lang="en-US" altLang="ja-JP" sz="2400" b="1" dirty="0"/>
              <a:t>np</a:t>
            </a:r>
            <a:br>
              <a:rPr lang="en-US" altLang="ja-JP" sz="2400" b="1" dirty="0"/>
            </a:br>
            <a:r>
              <a:rPr lang="en-US" altLang="ja-JP" sz="2400" dirty="0">
                <a:latin typeface="メイリオ" panose="020B0604030504040204" pitchFamily="50" charset="-128"/>
              </a:rPr>
              <a:t>	</a:t>
            </a:r>
            <a:r>
              <a:rPr lang="en-US" altLang="ja-JP" sz="2400" dirty="0" err="1">
                <a:latin typeface="メイリオ" panose="020B0604030504040204" pitchFamily="50" charset="-128"/>
              </a:rPr>
              <a:t>numpy</a:t>
            </a:r>
            <a:r>
              <a:rPr lang="ja-JP" altLang="en-US" sz="2400" dirty="0">
                <a:latin typeface="メイリオ" panose="020B0604030504040204" pitchFamily="50" charset="-128"/>
              </a:rPr>
              <a:t> という数値計算ライブラリをインポート．</a:t>
            </a:r>
            <a:r>
              <a:rPr lang="en-US" altLang="ja-JP" sz="2400" dirty="0">
                <a:latin typeface="メイリオ" panose="020B0604030504040204" pitchFamily="50" charset="-128"/>
              </a:rPr>
              <a:t>np	</a:t>
            </a:r>
            <a:r>
              <a:rPr lang="ja-JP" altLang="en-US" sz="2400" dirty="0">
                <a:latin typeface="メイリオ" panose="020B0604030504040204" pitchFamily="50" charset="-128"/>
              </a:rPr>
              <a:t>という名前で使用できるようにしている</a:t>
            </a:r>
            <a:endParaRPr lang="en-US" altLang="ja-JP" sz="2400" b="1" dirty="0"/>
          </a:p>
          <a:p>
            <a:pPr marL="457200" indent="-457200">
              <a:buFont typeface="+mj-ea"/>
              <a:buAutoNum type="circleNumDbPlain"/>
            </a:pPr>
            <a:r>
              <a:rPr kumimoji="1" lang="ja-JP" altLang="en-US" sz="2400" dirty="0"/>
              <a:t>データの準備</a:t>
            </a:r>
            <a:br>
              <a:rPr kumimoji="1" lang="en-US" altLang="ja-JP" sz="2400" dirty="0"/>
            </a:br>
            <a:r>
              <a:rPr kumimoji="1" lang="es-ES" altLang="ja-JP" sz="2400" b="1" dirty="0">
                <a:solidFill>
                  <a:srgbClr val="C00000"/>
                </a:solidFill>
              </a:rPr>
              <a:t>y1</a:t>
            </a:r>
            <a:r>
              <a:rPr kumimoji="1" lang="es-ES" altLang="ja-JP" sz="2400" b="1" dirty="0"/>
              <a:t> = np.random.normal(</a:t>
            </a:r>
            <a:r>
              <a:rPr kumimoji="1" lang="es-ES" altLang="ja-JP" sz="2400" b="1" dirty="0">
                <a:solidFill>
                  <a:srgbClr val="C00000"/>
                </a:solidFill>
              </a:rPr>
              <a:t>100</a:t>
            </a:r>
            <a:r>
              <a:rPr kumimoji="1" lang="es-ES" altLang="ja-JP" sz="2400" b="1" dirty="0"/>
              <a:t>, np.sqrt(</a:t>
            </a:r>
            <a:r>
              <a:rPr kumimoji="1" lang="es-ES" altLang="ja-JP" sz="2400" b="1" dirty="0">
                <a:solidFill>
                  <a:srgbClr val="C00000"/>
                </a:solidFill>
              </a:rPr>
              <a:t>20</a:t>
            </a:r>
            <a:r>
              <a:rPr kumimoji="1" lang="es-ES" altLang="ja-JP" sz="2400" b="1" dirty="0"/>
              <a:t>), </a:t>
            </a:r>
            <a:r>
              <a:rPr kumimoji="1" lang="es-ES" altLang="ja-JP" sz="2400" b="1" dirty="0">
                <a:solidFill>
                  <a:srgbClr val="C00000"/>
                </a:solidFill>
              </a:rPr>
              <a:t>1000000</a:t>
            </a:r>
            <a:r>
              <a:rPr kumimoji="1" lang="es-ES" altLang="ja-JP" sz="2400" b="1" dirty="0"/>
              <a:t>)</a:t>
            </a:r>
            <a:br>
              <a:rPr kumimoji="1" lang="es-ES" altLang="ja-JP" sz="2400" b="1" dirty="0"/>
            </a:br>
            <a:r>
              <a:rPr kumimoji="1" lang="es-ES" altLang="ja-JP" sz="2400" dirty="0"/>
              <a:t>	</a:t>
            </a:r>
            <a:r>
              <a:rPr kumimoji="1" lang="ja-JP" altLang="en-US" sz="2400" dirty="0"/>
              <a:t>リストを作成．正規分布に従う．</a:t>
            </a:r>
            <a:br>
              <a:rPr kumimoji="1" lang="en-US" altLang="ja-JP" sz="2400" dirty="0"/>
            </a:br>
            <a:r>
              <a:rPr lang="en-US" altLang="ja-JP" sz="2400" dirty="0"/>
              <a:t>	</a:t>
            </a:r>
            <a:r>
              <a:rPr lang="ja-JP" altLang="en-US" sz="2400" dirty="0"/>
              <a:t>平均は </a:t>
            </a:r>
            <a:r>
              <a:rPr lang="en-US" altLang="ja-JP" sz="2400" dirty="0">
                <a:solidFill>
                  <a:srgbClr val="C00000"/>
                </a:solidFill>
              </a:rPr>
              <a:t>100</a:t>
            </a:r>
            <a:r>
              <a:rPr lang="ja-JP" altLang="en-US" sz="2400" dirty="0"/>
              <a:t>，分散は </a:t>
            </a:r>
            <a:r>
              <a:rPr lang="en-US" altLang="ja-JP" sz="2400" dirty="0">
                <a:solidFill>
                  <a:srgbClr val="C00000"/>
                </a:solidFill>
              </a:rPr>
              <a:t>20</a:t>
            </a:r>
            <a:r>
              <a:rPr lang="ja-JP" altLang="en-US" sz="2400" dirty="0"/>
              <a:t>，データの個数は </a:t>
            </a:r>
            <a:r>
              <a:rPr lang="en-US" altLang="ja-JP" sz="2400" dirty="0">
                <a:solidFill>
                  <a:srgbClr val="C00000"/>
                </a:solidFill>
              </a:rPr>
              <a:t>1000000</a:t>
            </a:r>
            <a:r>
              <a:rPr lang="ja-JP" altLang="en-US" sz="2400" dirty="0"/>
              <a:t>個</a:t>
            </a:r>
            <a:endParaRPr kumimoji="1" lang="es-ES" altLang="ja-JP" sz="2400" b="1" dirty="0"/>
          </a:p>
          <a:p>
            <a:pPr marL="457200" indent="-457200">
              <a:buFont typeface="+mj-ea"/>
              <a:buAutoNum type="circleNumDbPlain"/>
            </a:pPr>
            <a:r>
              <a:rPr kumimoji="1" lang="ja-JP" altLang="en-US" sz="2400" b="1" dirty="0">
                <a:solidFill>
                  <a:srgbClr val="FF0000"/>
                </a:solidFill>
              </a:rPr>
              <a:t>サンプリングを行い </a:t>
            </a:r>
            <a:r>
              <a:rPr lang="en-US" altLang="ja-JP" sz="2400" b="1" dirty="0">
                <a:solidFill>
                  <a:srgbClr val="FF0000"/>
                </a:solidFill>
              </a:rPr>
              <a:t>5</a:t>
            </a:r>
            <a:r>
              <a:rPr kumimoji="1" lang="en-US" altLang="ja-JP" sz="2400" b="1" dirty="0">
                <a:solidFill>
                  <a:srgbClr val="FF0000"/>
                </a:solidFill>
              </a:rPr>
              <a:t> </a:t>
            </a:r>
            <a:r>
              <a:rPr kumimoji="1" lang="ja-JP" altLang="en-US" sz="2400" b="1" dirty="0">
                <a:solidFill>
                  <a:srgbClr val="FF0000"/>
                </a:solidFill>
              </a:rPr>
              <a:t>個の標本を得る</a:t>
            </a:r>
            <a:br>
              <a:rPr lang="en-US" altLang="ja-JP" sz="2400" b="1" dirty="0">
                <a:solidFill>
                  <a:srgbClr val="FF0000"/>
                </a:solidFill>
              </a:rPr>
            </a:br>
            <a:r>
              <a:rPr lang="en-US" altLang="ja-JP" sz="2400" b="1" dirty="0"/>
              <a:t>n = </a:t>
            </a:r>
            <a:r>
              <a:rPr lang="en-US" altLang="ja-JP" sz="2400" b="1" dirty="0">
                <a:solidFill>
                  <a:srgbClr val="C00000"/>
                </a:solidFill>
              </a:rPr>
              <a:t>5</a:t>
            </a:r>
            <a:br>
              <a:rPr kumimoji="1" lang="en-US" altLang="ja-JP" sz="2400" b="1" dirty="0"/>
            </a:br>
            <a:r>
              <a:rPr lang="es-ES" altLang="ja-JP" sz="2400" b="1" dirty="0"/>
              <a:t>s = np.random.choice(y1, n)</a:t>
            </a:r>
            <a:br>
              <a:rPr lang="es-ES" altLang="ja-JP" sz="2400" b="1" dirty="0"/>
            </a:br>
            <a:r>
              <a:rPr lang="es-ES" altLang="ja-JP" sz="2400" b="1" dirty="0"/>
              <a:t>print(s)</a:t>
            </a:r>
          </a:p>
          <a:p>
            <a:pPr marL="0" indent="0">
              <a:buNone/>
            </a:pPr>
            <a:r>
              <a:rPr kumimoji="1" lang="en-US" altLang="ja-JP" sz="2400" dirty="0"/>
              <a:t>	</a:t>
            </a:r>
            <a:r>
              <a:rPr kumimoji="1" lang="en-US" altLang="ja-JP" sz="2400" dirty="0" err="1"/>
              <a:t>numpy</a:t>
            </a:r>
            <a:r>
              <a:rPr kumimoji="1" lang="en-US" altLang="ja-JP" sz="2400" dirty="0"/>
              <a:t> </a:t>
            </a:r>
            <a:r>
              <a:rPr kumimoji="1" lang="ja-JP" altLang="en-US" sz="2400" dirty="0"/>
              <a:t>の </a:t>
            </a:r>
            <a:r>
              <a:rPr kumimoji="1" lang="en-US" altLang="ja-JP" sz="2400" dirty="0"/>
              <a:t>choice </a:t>
            </a:r>
            <a:r>
              <a:rPr kumimoji="1" lang="ja-JP" altLang="en-US" sz="2400" dirty="0"/>
              <a:t>を利用して、ランダムに選ぶ</a:t>
            </a:r>
            <a:endParaRPr kumimoji="1" lang="en-US" altLang="ja-JP" sz="2400" dirty="0"/>
          </a:p>
          <a:p>
            <a:pPr marL="0" indent="0">
              <a:buNone/>
            </a:pPr>
            <a:endParaRPr lang="es-ES" altLang="ja-JP" sz="2400" b="1" dirty="0"/>
          </a:p>
        </p:txBody>
      </p:sp>
      <p:sp>
        <p:nvSpPr>
          <p:cNvPr id="4" name="スライド番号プレースホルダー 3">
            <a:extLst>
              <a:ext uri="{FF2B5EF4-FFF2-40B4-BE49-F238E27FC236}">
                <a16:creationId xmlns:a16="http://schemas.microsoft.com/office/drawing/2014/main" id="{FAC4BEB4-C115-F38F-F9F5-7531B0C015B7}"/>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dirty="0"/>
          </a:p>
        </p:txBody>
      </p:sp>
    </p:spTree>
    <p:extLst>
      <p:ext uri="{BB962C8B-B14F-4D97-AF65-F5344CB8AC3E}">
        <p14:creationId xmlns:p14="http://schemas.microsoft.com/office/powerpoint/2010/main" val="329723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a:t>サンプリングを行い標本を得る（</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1930500" y="3190970"/>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2430" y="888761"/>
            <a:ext cx="5527343" cy="2246769"/>
          </a:xfrm>
          <a:prstGeom prst="rect">
            <a:avLst/>
          </a:prstGeom>
          <a:noFill/>
          <a:ln>
            <a:solidFill>
              <a:schemeClr val="accent1"/>
            </a:solidFill>
          </a:ln>
        </p:spPr>
        <p:txBody>
          <a:bodyPr wrap="square" rtlCol="0">
            <a:spAutoFit/>
          </a:bodyPr>
          <a:lstStyle/>
          <a:p>
            <a:r>
              <a:rPr kumimoji="1" lang="es-ES" altLang="ja-JP" sz="2000" dirty="0"/>
              <a:t>import numpy as np</a:t>
            </a:r>
          </a:p>
          <a:p>
            <a:endParaRPr kumimoji="1" lang="es-ES" altLang="ja-JP" sz="2000" dirty="0"/>
          </a:p>
          <a:p>
            <a:r>
              <a:rPr kumimoji="1" lang="es-ES" altLang="ja-JP" sz="2000" dirty="0"/>
              <a:t>y1 = np.random.normal(100, np.sqrt(20), 1000000)</a:t>
            </a:r>
          </a:p>
          <a:p>
            <a:endParaRPr kumimoji="1" lang="es-ES" altLang="ja-JP" sz="2000" dirty="0"/>
          </a:p>
          <a:p>
            <a:r>
              <a:rPr kumimoji="1" lang="es-ES" altLang="ja-JP" sz="2000" dirty="0"/>
              <a:t>n = 5</a:t>
            </a:r>
          </a:p>
          <a:p>
            <a:r>
              <a:rPr kumimoji="1" lang="es-ES" altLang="ja-JP" sz="2000" dirty="0"/>
              <a:t>s = np.random.choice(y1, n)</a:t>
            </a:r>
          </a:p>
          <a:p>
            <a:r>
              <a:rPr kumimoji="1" lang="es-ES" altLang="ja-JP" sz="2000" dirty="0"/>
              <a:t>print(s)</a:t>
            </a:r>
          </a:p>
        </p:txBody>
      </p:sp>
      <p:pic>
        <p:nvPicPr>
          <p:cNvPr id="5" name="図 4">
            <a:extLst>
              <a:ext uri="{FF2B5EF4-FFF2-40B4-BE49-F238E27FC236}">
                <a16:creationId xmlns:a16="http://schemas.microsoft.com/office/drawing/2014/main" id="{813F3624-4F7E-B1C9-DFCA-984E69C42438}"/>
              </a:ext>
            </a:extLst>
          </p:cNvPr>
          <p:cNvPicPr>
            <a:picLocks noChangeAspect="1"/>
          </p:cNvPicPr>
          <p:nvPr/>
        </p:nvPicPr>
        <p:blipFill>
          <a:blip r:embed="rId2"/>
          <a:stretch>
            <a:fillRect/>
          </a:stretch>
        </p:blipFill>
        <p:spPr>
          <a:xfrm>
            <a:off x="147706" y="3689058"/>
            <a:ext cx="7793621" cy="2932721"/>
          </a:xfrm>
          <a:prstGeom prst="rect">
            <a:avLst/>
          </a:prstGeom>
        </p:spPr>
      </p:pic>
      <p:sp>
        <p:nvSpPr>
          <p:cNvPr id="6" name="コンテンツ プレースホルダー 2">
            <a:extLst>
              <a:ext uri="{FF2B5EF4-FFF2-40B4-BE49-F238E27FC236}">
                <a16:creationId xmlns:a16="http://schemas.microsoft.com/office/drawing/2014/main" id="{1531B311-961A-D661-A1B7-4BF96B9296A8}"/>
              </a:ext>
            </a:extLst>
          </p:cNvPr>
          <p:cNvSpPr txBox="1">
            <a:spLocks/>
          </p:cNvSpPr>
          <p:nvPr/>
        </p:nvSpPr>
        <p:spPr>
          <a:xfrm>
            <a:off x="5539773" y="977097"/>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正規分布に従うランダムデータ</a:t>
            </a:r>
            <a:endParaRPr lang="en-US" altLang="ja-JP" sz="2000" dirty="0">
              <a:solidFill>
                <a:prstClr val="black"/>
              </a:solidFill>
              <a:latin typeface="メイリオ" panose="020B0604030504040204" pitchFamily="50" charset="-128"/>
              <a:ea typeface="メイリオ" panose="020B0604030504040204" pitchFamily="50" charset="-128"/>
            </a:endParaRPr>
          </a:p>
          <a:p>
            <a:pPr marL="0" indent="0">
              <a:buNone/>
              <a:defRPr/>
            </a:pPr>
            <a:r>
              <a:rPr lang="ja-JP" altLang="en-US" sz="2000" dirty="0">
                <a:solidFill>
                  <a:prstClr val="black"/>
                </a:solidFill>
                <a:latin typeface="メイリオ" panose="020B0604030504040204" pitchFamily="50" charset="-128"/>
                <a:ea typeface="メイリオ" panose="020B0604030504040204" pitchFamily="50" charset="-128"/>
              </a:rPr>
              <a:t>　</a:t>
            </a:r>
            <a:r>
              <a:rPr lang="ja-JP" altLang="en-US" sz="2000" dirty="0"/>
              <a:t>平均は </a:t>
            </a:r>
            <a:r>
              <a:rPr lang="en-US" altLang="ja-JP" sz="2000" dirty="0"/>
              <a:t>100</a:t>
            </a:r>
            <a:r>
              <a:rPr lang="ja-JP" altLang="en-US" sz="2000" dirty="0"/>
              <a:t>，分散は </a:t>
            </a:r>
            <a:r>
              <a:rPr lang="en-US" altLang="ja-JP" sz="2000" dirty="0"/>
              <a:t>20</a:t>
            </a:r>
            <a:r>
              <a:rPr lang="ja-JP" altLang="en-US" sz="2000" dirty="0"/>
              <a:t>，</a:t>
            </a:r>
            <a:endParaRPr lang="en-US" altLang="ja-JP" sz="2000" dirty="0"/>
          </a:p>
          <a:p>
            <a:pPr marL="0" indent="0">
              <a:buNone/>
              <a:defRPr/>
            </a:pPr>
            <a:r>
              <a:rPr lang="ja-JP" altLang="en-US" sz="2000" dirty="0"/>
              <a:t>　データの個数は </a:t>
            </a:r>
            <a:r>
              <a:rPr lang="en-US" altLang="ja-JP" sz="2000" dirty="0"/>
              <a:t>1000000</a:t>
            </a:r>
            <a:r>
              <a:rPr lang="ja-JP" altLang="en-US" sz="2000" dirty="0"/>
              <a:t>個</a:t>
            </a:r>
            <a:endParaRPr kumimoji="1" lang="es-ES" altLang="ja-JP" sz="20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サンプリングを行い </a:t>
            </a:r>
            <a:r>
              <a:rPr lang="en-US" altLang="ja-JP" sz="2000" dirty="0">
                <a:solidFill>
                  <a:prstClr val="black"/>
                </a:solidFill>
                <a:latin typeface="メイリオ" panose="020B0604030504040204" pitchFamily="50" charset="-128"/>
                <a:ea typeface="メイリオ" panose="020B0604030504040204" pitchFamily="50" charset="-128"/>
              </a:rPr>
              <a:t>5 </a:t>
            </a:r>
            <a:r>
              <a:rPr lang="ja-JP" altLang="en-US" sz="2000" dirty="0">
                <a:solidFill>
                  <a:prstClr val="black"/>
                </a:solidFill>
                <a:latin typeface="メイリオ" panose="020B0604030504040204" pitchFamily="50" charset="-128"/>
                <a:ea typeface="メイリオ" panose="020B0604030504040204" pitchFamily="50" charset="-128"/>
              </a:rPr>
              <a:t>個の</a:t>
            </a: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標本を得る</a:t>
            </a:r>
            <a:endParaRPr lang="en-US" altLang="ja-JP" sz="2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66844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a:t>サンプリングを </a:t>
            </a:r>
            <a:r>
              <a:rPr kumimoji="1" lang="en-US" altLang="ja-JP" sz="2400" dirty="0"/>
              <a:t>10 </a:t>
            </a:r>
            <a:r>
              <a:rPr kumimoji="1" lang="ja-JP" altLang="en-US" sz="2400" dirty="0"/>
              <a:t>回繰り返す（</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2037180" y="3589361"/>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2430" y="888761"/>
            <a:ext cx="5527343" cy="2554545"/>
          </a:xfrm>
          <a:prstGeom prst="rect">
            <a:avLst/>
          </a:prstGeom>
          <a:noFill/>
          <a:ln>
            <a:solidFill>
              <a:schemeClr val="accent1"/>
            </a:solidFill>
          </a:ln>
        </p:spPr>
        <p:txBody>
          <a:bodyPr wrap="square" rtlCol="0">
            <a:spAutoFit/>
          </a:bodyPr>
          <a:lstStyle/>
          <a:p>
            <a:r>
              <a:rPr kumimoji="1" lang="es-ES" altLang="ja-JP" sz="2000" dirty="0"/>
              <a:t>import numpy as np</a:t>
            </a:r>
          </a:p>
          <a:p>
            <a:endParaRPr kumimoji="1" lang="es-ES" altLang="ja-JP" sz="2000" dirty="0"/>
          </a:p>
          <a:p>
            <a:r>
              <a:rPr kumimoji="1" lang="es-ES" altLang="ja-JP" sz="2000" dirty="0"/>
              <a:t>y1 = np.random.normal(100, np.sqrt(20), 1000000)</a:t>
            </a:r>
          </a:p>
          <a:p>
            <a:endParaRPr kumimoji="1" lang="es-ES" altLang="ja-JP" sz="2000" dirty="0"/>
          </a:p>
          <a:p>
            <a:r>
              <a:rPr kumimoji="1" lang="en-US" altLang="ja-JP" sz="2000" dirty="0"/>
              <a:t>n = 5</a:t>
            </a:r>
          </a:p>
          <a:p>
            <a:r>
              <a:rPr kumimoji="1" lang="en-US" altLang="ja-JP" sz="2000" dirty="0">
                <a:solidFill>
                  <a:srgbClr val="FF0000"/>
                </a:solidFill>
              </a:rPr>
              <a:t>for </a:t>
            </a:r>
            <a:r>
              <a:rPr kumimoji="1" lang="en-US" altLang="ja-JP" sz="2000" dirty="0" err="1">
                <a:solidFill>
                  <a:srgbClr val="FF0000"/>
                </a:solidFill>
              </a:rPr>
              <a:t>i</a:t>
            </a:r>
            <a:r>
              <a:rPr kumimoji="1" lang="en-US" altLang="ja-JP" sz="2000" dirty="0">
                <a:solidFill>
                  <a:srgbClr val="FF0000"/>
                </a:solidFill>
              </a:rPr>
              <a:t> in range(10):</a:t>
            </a:r>
          </a:p>
          <a:p>
            <a:r>
              <a:rPr kumimoji="1" lang="en-US" altLang="ja-JP" sz="2000" dirty="0"/>
              <a:t>    s = </a:t>
            </a:r>
            <a:r>
              <a:rPr kumimoji="1" lang="en-US" altLang="ja-JP" sz="2000" dirty="0" err="1"/>
              <a:t>np.random.choice</a:t>
            </a:r>
            <a:r>
              <a:rPr kumimoji="1" lang="en-US" altLang="ja-JP" sz="2000" dirty="0"/>
              <a:t>(y1, n)</a:t>
            </a:r>
          </a:p>
          <a:p>
            <a:r>
              <a:rPr kumimoji="1" lang="en-US" altLang="ja-JP" sz="2000" dirty="0"/>
              <a:t>    print(s)</a:t>
            </a:r>
            <a:endParaRPr kumimoji="1" lang="es-ES" altLang="ja-JP" sz="2000" dirty="0"/>
          </a:p>
        </p:txBody>
      </p:sp>
      <p:sp>
        <p:nvSpPr>
          <p:cNvPr id="6" name="コンテンツ プレースホルダー 2">
            <a:extLst>
              <a:ext uri="{FF2B5EF4-FFF2-40B4-BE49-F238E27FC236}">
                <a16:creationId xmlns:a16="http://schemas.microsoft.com/office/drawing/2014/main" id="{1531B311-961A-D661-A1B7-4BF96B9296A8}"/>
              </a:ext>
            </a:extLst>
          </p:cNvPr>
          <p:cNvSpPr txBox="1">
            <a:spLocks/>
          </p:cNvSpPr>
          <p:nvPr/>
        </p:nvSpPr>
        <p:spPr>
          <a:xfrm>
            <a:off x="5539773" y="977097"/>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正規分布に従うランダムデータ</a:t>
            </a:r>
            <a:endParaRPr lang="en-US" altLang="ja-JP" sz="2000" dirty="0">
              <a:solidFill>
                <a:prstClr val="black"/>
              </a:solidFill>
              <a:latin typeface="メイリオ" panose="020B0604030504040204" pitchFamily="50" charset="-128"/>
              <a:ea typeface="メイリオ" panose="020B0604030504040204" pitchFamily="50" charset="-128"/>
            </a:endParaRPr>
          </a:p>
          <a:p>
            <a:pPr marL="0" indent="0">
              <a:buNone/>
              <a:defRPr/>
            </a:pPr>
            <a:r>
              <a:rPr lang="ja-JP" altLang="en-US" sz="2000" dirty="0">
                <a:solidFill>
                  <a:prstClr val="black"/>
                </a:solidFill>
                <a:latin typeface="メイリオ" panose="020B0604030504040204" pitchFamily="50" charset="-128"/>
                <a:ea typeface="メイリオ" panose="020B0604030504040204" pitchFamily="50" charset="-128"/>
              </a:rPr>
              <a:t>　</a:t>
            </a:r>
            <a:r>
              <a:rPr lang="ja-JP" altLang="en-US" sz="2000" dirty="0"/>
              <a:t>平均は </a:t>
            </a:r>
            <a:r>
              <a:rPr lang="en-US" altLang="ja-JP" sz="2000" dirty="0"/>
              <a:t>100</a:t>
            </a:r>
            <a:r>
              <a:rPr lang="ja-JP" altLang="en-US" sz="2000" dirty="0"/>
              <a:t>，分散は </a:t>
            </a:r>
            <a:r>
              <a:rPr lang="en-US" altLang="ja-JP" sz="2000" dirty="0"/>
              <a:t>20</a:t>
            </a:r>
            <a:r>
              <a:rPr lang="ja-JP" altLang="en-US" sz="2000" dirty="0"/>
              <a:t>，</a:t>
            </a:r>
            <a:endParaRPr lang="en-US" altLang="ja-JP" sz="2000" dirty="0"/>
          </a:p>
          <a:p>
            <a:pPr marL="0" indent="0">
              <a:buNone/>
              <a:defRPr/>
            </a:pPr>
            <a:r>
              <a:rPr lang="ja-JP" altLang="en-US" sz="2000" dirty="0"/>
              <a:t>　データの個数は </a:t>
            </a:r>
            <a:r>
              <a:rPr lang="en-US" altLang="ja-JP" sz="2000" dirty="0"/>
              <a:t>1000000</a:t>
            </a:r>
            <a:r>
              <a:rPr lang="ja-JP" altLang="en-US" sz="2000" dirty="0"/>
              <a:t>個</a:t>
            </a:r>
            <a:endParaRPr kumimoji="1" lang="es-ES" altLang="ja-JP" sz="20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サンプリングを行い </a:t>
            </a:r>
            <a:r>
              <a:rPr lang="en-US" altLang="ja-JP" sz="2000" dirty="0">
                <a:solidFill>
                  <a:prstClr val="black"/>
                </a:solidFill>
                <a:latin typeface="メイリオ" panose="020B0604030504040204" pitchFamily="50" charset="-128"/>
                <a:ea typeface="メイリオ" panose="020B0604030504040204" pitchFamily="50" charset="-128"/>
              </a:rPr>
              <a:t>5 </a:t>
            </a:r>
            <a:r>
              <a:rPr lang="ja-JP" altLang="en-US" sz="2000" dirty="0">
                <a:solidFill>
                  <a:prstClr val="black"/>
                </a:solidFill>
                <a:latin typeface="メイリオ" panose="020B0604030504040204" pitchFamily="50" charset="-128"/>
                <a:ea typeface="メイリオ" panose="020B0604030504040204" pitchFamily="50" charset="-128"/>
              </a:rPr>
              <a:t>個の</a:t>
            </a: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標本を得ることを </a:t>
            </a:r>
            <a:r>
              <a:rPr lang="en-US" altLang="ja-JP" sz="2000" b="1" dirty="0">
                <a:solidFill>
                  <a:srgbClr val="FF0000"/>
                </a:solidFill>
                <a:latin typeface="メイリオ" panose="020B0604030504040204" pitchFamily="50" charset="-128"/>
                <a:ea typeface="メイリオ" panose="020B0604030504040204" pitchFamily="50" charset="-128"/>
              </a:rPr>
              <a:t>10 </a:t>
            </a:r>
            <a:r>
              <a:rPr lang="ja-JP" altLang="en-US" sz="2000" b="1" dirty="0">
                <a:solidFill>
                  <a:srgbClr val="FF0000"/>
                </a:solidFill>
                <a:latin typeface="メイリオ" panose="020B0604030504040204" pitchFamily="50" charset="-128"/>
                <a:ea typeface="メイリオ" panose="020B0604030504040204" pitchFamily="50" charset="-128"/>
              </a:rPr>
              <a:t>回繰り</a:t>
            </a:r>
            <a:endParaRPr lang="en-US" altLang="ja-JP" sz="2000" b="1"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b="1" dirty="0">
                <a:solidFill>
                  <a:srgbClr val="FF0000"/>
                </a:solidFill>
                <a:latin typeface="メイリオ" panose="020B0604030504040204" pitchFamily="50" charset="-128"/>
                <a:ea typeface="メイリオ" panose="020B0604030504040204" pitchFamily="50" charset="-128"/>
              </a:rPr>
              <a:t>返す</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B4C3990B-78EB-0D2D-82EB-599168A30769}"/>
              </a:ext>
            </a:extLst>
          </p:cNvPr>
          <p:cNvPicPr>
            <a:picLocks noChangeAspect="1"/>
          </p:cNvPicPr>
          <p:nvPr/>
        </p:nvPicPr>
        <p:blipFill>
          <a:blip r:embed="rId2"/>
          <a:stretch>
            <a:fillRect/>
          </a:stretch>
        </p:blipFill>
        <p:spPr>
          <a:xfrm>
            <a:off x="201529" y="4057777"/>
            <a:ext cx="3433211" cy="2673480"/>
          </a:xfrm>
          <a:prstGeom prst="rect">
            <a:avLst/>
          </a:prstGeom>
        </p:spPr>
      </p:pic>
    </p:spTree>
    <p:extLst>
      <p:ext uri="{BB962C8B-B14F-4D97-AF65-F5344CB8AC3E}">
        <p14:creationId xmlns:p14="http://schemas.microsoft.com/office/powerpoint/2010/main" val="1335197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2400" dirty="0"/>
              <a:t>サンプリングを </a:t>
            </a:r>
            <a:r>
              <a:rPr kumimoji="1" lang="en-US" altLang="ja-JP" sz="2400" dirty="0"/>
              <a:t>10 </a:t>
            </a:r>
            <a:r>
              <a:rPr kumimoji="1" lang="ja-JP" altLang="en-US" sz="2400" dirty="0"/>
              <a:t>回繰り返</a:t>
            </a:r>
            <a:r>
              <a:rPr lang="ja-JP" altLang="en-US" sz="2400" dirty="0"/>
              <a:t>し，標本の平均と不偏分散を求める</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2037180" y="3589361"/>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2430" y="888761"/>
            <a:ext cx="5527343" cy="2554545"/>
          </a:xfrm>
          <a:prstGeom prst="rect">
            <a:avLst/>
          </a:prstGeom>
          <a:noFill/>
          <a:ln>
            <a:solidFill>
              <a:schemeClr val="accent1"/>
            </a:solidFill>
          </a:ln>
        </p:spPr>
        <p:txBody>
          <a:bodyPr wrap="square" rtlCol="0">
            <a:spAutoFit/>
          </a:bodyPr>
          <a:lstStyle/>
          <a:p>
            <a:r>
              <a:rPr kumimoji="1" lang="es-ES" altLang="ja-JP" sz="2000" dirty="0"/>
              <a:t>import numpy as np</a:t>
            </a:r>
          </a:p>
          <a:p>
            <a:endParaRPr kumimoji="1" lang="es-ES" altLang="ja-JP" sz="2000" dirty="0"/>
          </a:p>
          <a:p>
            <a:r>
              <a:rPr kumimoji="1" lang="es-ES" altLang="ja-JP" sz="2000" dirty="0"/>
              <a:t>y1 = np.random.normal(100, np.sqrt(20), 1000000)</a:t>
            </a:r>
          </a:p>
          <a:p>
            <a:endParaRPr kumimoji="1" lang="es-ES" altLang="ja-JP" sz="2000" dirty="0"/>
          </a:p>
          <a:p>
            <a:r>
              <a:rPr kumimoji="1" lang="en-US" altLang="ja-JP" sz="2000" dirty="0"/>
              <a:t>n = 5</a:t>
            </a:r>
          </a:p>
          <a:p>
            <a:r>
              <a:rPr kumimoji="1" lang="en-US" altLang="ja-JP" sz="2000" dirty="0"/>
              <a:t>for </a:t>
            </a:r>
            <a:r>
              <a:rPr kumimoji="1" lang="en-US" altLang="ja-JP" sz="2000" dirty="0" err="1"/>
              <a:t>i</a:t>
            </a:r>
            <a:r>
              <a:rPr kumimoji="1" lang="en-US" altLang="ja-JP" sz="2000" dirty="0"/>
              <a:t> in range(10):</a:t>
            </a:r>
          </a:p>
          <a:p>
            <a:r>
              <a:rPr kumimoji="1" lang="en-US" altLang="ja-JP" sz="2000" dirty="0"/>
              <a:t>    s = </a:t>
            </a:r>
            <a:r>
              <a:rPr kumimoji="1" lang="en-US" altLang="ja-JP" sz="2000" dirty="0" err="1"/>
              <a:t>np.random.choice</a:t>
            </a:r>
            <a:r>
              <a:rPr kumimoji="1" lang="en-US" altLang="ja-JP" sz="2000" dirty="0"/>
              <a:t>(y1, n)</a:t>
            </a:r>
          </a:p>
          <a:p>
            <a:r>
              <a:rPr kumimoji="1" lang="en-US" altLang="ja-JP" sz="2000" dirty="0"/>
              <a:t>    </a:t>
            </a:r>
            <a:r>
              <a:rPr kumimoji="1" lang="en-US" altLang="ja-JP" sz="2000" dirty="0">
                <a:solidFill>
                  <a:srgbClr val="FF0000"/>
                </a:solidFill>
              </a:rPr>
              <a:t>print(</a:t>
            </a:r>
            <a:r>
              <a:rPr kumimoji="1" lang="en-US" altLang="ja-JP" sz="2000" dirty="0" err="1">
                <a:solidFill>
                  <a:srgbClr val="FF0000"/>
                </a:solidFill>
              </a:rPr>
              <a:t>np.mean</a:t>
            </a:r>
            <a:r>
              <a:rPr kumimoji="1" lang="en-US" altLang="ja-JP" sz="2000" dirty="0">
                <a:solidFill>
                  <a:srgbClr val="FF0000"/>
                </a:solidFill>
              </a:rPr>
              <a:t>(s), </a:t>
            </a:r>
            <a:r>
              <a:rPr kumimoji="1" lang="en-US" altLang="ja-JP" sz="2000" dirty="0" err="1">
                <a:solidFill>
                  <a:srgbClr val="FF0000"/>
                </a:solidFill>
              </a:rPr>
              <a:t>np.var</a:t>
            </a:r>
            <a:r>
              <a:rPr kumimoji="1" lang="en-US" altLang="ja-JP" sz="2000" dirty="0">
                <a:solidFill>
                  <a:srgbClr val="FF0000"/>
                </a:solidFill>
              </a:rPr>
              <a:t>(s, </a:t>
            </a:r>
            <a:r>
              <a:rPr kumimoji="1" lang="en-US" altLang="ja-JP" sz="2000" dirty="0" err="1">
                <a:solidFill>
                  <a:srgbClr val="FF0000"/>
                </a:solidFill>
              </a:rPr>
              <a:t>ddof</a:t>
            </a:r>
            <a:r>
              <a:rPr kumimoji="1" lang="en-US" altLang="ja-JP" sz="2000" dirty="0">
                <a:solidFill>
                  <a:srgbClr val="FF0000"/>
                </a:solidFill>
              </a:rPr>
              <a:t>=1)</a:t>
            </a:r>
          </a:p>
        </p:txBody>
      </p:sp>
      <p:sp>
        <p:nvSpPr>
          <p:cNvPr id="6" name="コンテンツ プレースホルダー 2">
            <a:extLst>
              <a:ext uri="{FF2B5EF4-FFF2-40B4-BE49-F238E27FC236}">
                <a16:creationId xmlns:a16="http://schemas.microsoft.com/office/drawing/2014/main" id="{1531B311-961A-D661-A1B7-4BF96B9296A8}"/>
              </a:ext>
            </a:extLst>
          </p:cNvPr>
          <p:cNvSpPr txBox="1">
            <a:spLocks/>
          </p:cNvSpPr>
          <p:nvPr/>
        </p:nvSpPr>
        <p:spPr>
          <a:xfrm>
            <a:off x="5539773" y="977097"/>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正規分布に従うランダムデータ</a:t>
            </a:r>
            <a:endParaRPr lang="en-US" altLang="ja-JP" sz="2000" dirty="0">
              <a:solidFill>
                <a:prstClr val="black"/>
              </a:solidFill>
              <a:latin typeface="メイリオ" panose="020B0604030504040204" pitchFamily="50" charset="-128"/>
              <a:ea typeface="メイリオ" panose="020B0604030504040204" pitchFamily="50" charset="-128"/>
            </a:endParaRPr>
          </a:p>
          <a:p>
            <a:pPr marL="0" indent="0">
              <a:buNone/>
              <a:defRPr/>
            </a:pPr>
            <a:r>
              <a:rPr lang="ja-JP" altLang="en-US" sz="2000" dirty="0">
                <a:solidFill>
                  <a:prstClr val="black"/>
                </a:solidFill>
                <a:latin typeface="メイリオ" panose="020B0604030504040204" pitchFamily="50" charset="-128"/>
                <a:ea typeface="メイリオ" panose="020B0604030504040204" pitchFamily="50" charset="-128"/>
              </a:rPr>
              <a:t>　</a:t>
            </a:r>
            <a:r>
              <a:rPr lang="ja-JP" altLang="en-US" sz="2000" dirty="0"/>
              <a:t>平均は </a:t>
            </a:r>
            <a:r>
              <a:rPr lang="en-US" altLang="ja-JP" sz="2000" dirty="0"/>
              <a:t>100</a:t>
            </a:r>
            <a:r>
              <a:rPr lang="ja-JP" altLang="en-US" sz="2000" dirty="0"/>
              <a:t>，分散は </a:t>
            </a:r>
            <a:r>
              <a:rPr lang="en-US" altLang="ja-JP" sz="2000" dirty="0"/>
              <a:t>20</a:t>
            </a:r>
            <a:r>
              <a:rPr lang="ja-JP" altLang="en-US" sz="2000" dirty="0"/>
              <a:t>，</a:t>
            </a:r>
            <a:endParaRPr lang="en-US" altLang="ja-JP" sz="2000" dirty="0"/>
          </a:p>
          <a:p>
            <a:pPr marL="0" indent="0">
              <a:buNone/>
              <a:defRPr/>
            </a:pPr>
            <a:r>
              <a:rPr lang="ja-JP" altLang="en-US" sz="2000" dirty="0"/>
              <a:t>　データの個数は </a:t>
            </a:r>
            <a:r>
              <a:rPr lang="en-US" altLang="ja-JP" sz="2000" dirty="0"/>
              <a:t>1000000</a:t>
            </a:r>
            <a:r>
              <a:rPr lang="ja-JP" altLang="en-US" sz="2000" dirty="0"/>
              <a:t>個</a:t>
            </a:r>
            <a:endParaRPr kumimoji="1" lang="es-ES" altLang="ja-JP" sz="20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サンプリングを行い </a:t>
            </a:r>
            <a:r>
              <a:rPr lang="en-US" altLang="ja-JP" sz="2000" dirty="0">
                <a:solidFill>
                  <a:prstClr val="black"/>
                </a:solidFill>
                <a:latin typeface="メイリオ" panose="020B0604030504040204" pitchFamily="50" charset="-128"/>
                <a:ea typeface="メイリオ" panose="020B0604030504040204" pitchFamily="50" charset="-128"/>
              </a:rPr>
              <a:t>5 </a:t>
            </a:r>
            <a:r>
              <a:rPr lang="ja-JP" altLang="en-US" sz="2000" dirty="0">
                <a:solidFill>
                  <a:prstClr val="black"/>
                </a:solidFill>
                <a:latin typeface="メイリオ" panose="020B0604030504040204" pitchFamily="50" charset="-128"/>
                <a:ea typeface="メイリオ" panose="020B0604030504040204" pitchFamily="50" charset="-128"/>
              </a:rPr>
              <a:t>個の</a:t>
            </a: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標本を得ることを </a:t>
            </a:r>
            <a:r>
              <a:rPr lang="en-US" altLang="ja-JP" sz="2000" b="1" dirty="0">
                <a:solidFill>
                  <a:srgbClr val="FF0000"/>
                </a:solidFill>
                <a:latin typeface="メイリオ" panose="020B0604030504040204" pitchFamily="50" charset="-128"/>
                <a:ea typeface="メイリオ" panose="020B0604030504040204" pitchFamily="50" charset="-128"/>
              </a:rPr>
              <a:t>10 </a:t>
            </a:r>
            <a:r>
              <a:rPr lang="ja-JP" altLang="en-US" sz="2000" b="1" dirty="0">
                <a:solidFill>
                  <a:srgbClr val="FF0000"/>
                </a:solidFill>
                <a:latin typeface="メイリオ" panose="020B0604030504040204" pitchFamily="50" charset="-128"/>
                <a:ea typeface="メイリオ" panose="020B0604030504040204" pitchFamily="50" charset="-128"/>
              </a:rPr>
              <a:t>回繰り</a:t>
            </a:r>
            <a:endParaRPr lang="en-US" altLang="ja-JP" sz="2000" b="1"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b="1" dirty="0">
                <a:solidFill>
                  <a:srgbClr val="FF0000"/>
                </a:solidFill>
                <a:latin typeface="メイリオ" panose="020B0604030504040204" pitchFamily="50" charset="-128"/>
                <a:ea typeface="メイリオ" panose="020B0604030504040204" pitchFamily="50" charset="-128"/>
              </a:rPr>
              <a:t>返す．平均と不偏分散を算出</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58807FE-1A32-276A-574A-D964C13C7FA1}"/>
              </a:ext>
            </a:extLst>
          </p:cNvPr>
          <p:cNvPicPr>
            <a:picLocks noChangeAspect="1"/>
          </p:cNvPicPr>
          <p:nvPr/>
        </p:nvPicPr>
        <p:blipFill>
          <a:blip r:embed="rId2"/>
          <a:stretch>
            <a:fillRect/>
          </a:stretch>
        </p:blipFill>
        <p:spPr>
          <a:xfrm>
            <a:off x="401382" y="3922263"/>
            <a:ext cx="2967504" cy="2760709"/>
          </a:xfrm>
          <a:prstGeom prst="rect">
            <a:avLst/>
          </a:prstGeom>
        </p:spPr>
      </p:pic>
    </p:spTree>
    <p:extLst>
      <p:ext uri="{BB962C8B-B14F-4D97-AF65-F5344CB8AC3E}">
        <p14:creationId xmlns:p14="http://schemas.microsoft.com/office/powerpoint/2010/main" val="2006641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2400" dirty="0"/>
              <a:t>サンプリングを </a:t>
            </a:r>
            <a:r>
              <a:rPr kumimoji="1" lang="en-US" altLang="ja-JP" sz="2400" dirty="0"/>
              <a:t>10 </a:t>
            </a:r>
            <a:r>
              <a:rPr kumimoji="1" lang="ja-JP" altLang="en-US" sz="2400" dirty="0"/>
              <a:t>回繰り返</a:t>
            </a:r>
            <a:r>
              <a:rPr lang="ja-JP" altLang="en-US" sz="2400" dirty="0"/>
              <a:t>し，標本の平均と不偏分散を求める今度は，標本数は </a:t>
            </a:r>
            <a:r>
              <a:rPr lang="en-US" altLang="ja-JP" sz="2400" dirty="0"/>
              <a:t>50</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2037180" y="3589361"/>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2430" y="888761"/>
            <a:ext cx="5527343" cy="2554545"/>
          </a:xfrm>
          <a:prstGeom prst="rect">
            <a:avLst/>
          </a:prstGeom>
          <a:noFill/>
          <a:ln>
            <a:solidFill>
              <a:schemeClr val="accent1"/>
            </a:solidFill>
          </a:ln>
        </p:spPr>
        <p:txBody>
          <a:bodyPr wrap="square" rtlCol="0">
            <a:spAutoFit/>
          </a:bodyPr>
          <a:lstStyle/>
          <a:p>
            <a:r>
              <a:rPr kumimoji="1" lang="es-ES" altLang="ja-JP" sz="2000" dirty="0"/>
              <a:t>import numpy as np</a:t>
            </a:r>
          </a:p>
          <a:p>
            <a:endParaRPr kumimoji="1" lang="es-ES" altLang="ja-JP" sz="2000" dirty="0"/>
          </a:p>
          <a:p>
            <a:r>
              <a:rPr kumimoji="1" lang="es-ES" altLang="ja-JP" sz="2000" dirty="0"/>
              <a:t>y1 = np.random.normal(100, np.sqrt(20), 1000000)</a:t>
            </a:r>
          </a:p>
          <a:p>
            <a:endParaRPr kumimoji="1" lang="es-ES" altLang="ja-JP" sz="2000" dirty="0"/>
          </a:p>
          <a:p>
            <a:r>
              <a:rPr kumimoji="1" lang="en-US" altLang="ja-JP" sz="2000" dirty="0"/>
              <a:t>n = </a:t>
            </a:r>
            <a:r>
              <a:rPr kumimoji="1" lang="en-US" altLang="ja-JP" sz="2000" b="1" dirty="0">
                <a:solidFill>
                  <a:srgbClr val="FF0000"/>
                </a:solidFill>
              </a:rPr>
              <a:t>50</a:t>
            </a:r>
          </a:p>
          <a:p>
            <a:r>
              <a:rPr kumimoji="1" lang="en-US" altLang="ja-JP" sz="2000" dirty="0"/>
              <a:t>for </a:t>
            </a:r>
            <a:r>
              <a:rPr kumimoji="1" lang="en-US" altLang="ja-JP" sz="2000" dirty="0" err="1"/>
              <a:t>i</a:t>
            </a:r>
            <a:r>
              <a:rPr kumimoji="1" lang="en-US" altLang="ja-JP" sz="2000" dirty="0"/>
              <a:t> in range(10):</a:t>
            </a:r>
          </a:p>
          <a:p>
            <a:r>
              <a:rPr kumimoji="1" lang="en-US" altLang="ja-JP" sz="2000" dirty="0"/>
              <a:t>    s = </a:t>
            </a:r>
            <a:r>
              <a:rPr kumimoji="1" lang="en-US" altLang="ja-JP" sz="2000" dirty="0" err="1"/>
              <a:t>np.random.choice</a:t>
            </a:r>
            <a:r>
              <a:rPr kumimoji="1" lang="en-US" altLang="ja-JP" sz="2000" dirty="0"/>
              <a:t>(y1, n)</a:t>
            </a:r>
          </a:p>
          <a:p>
            <a:r>
              <a:rPr kumimoji="1" lang="en-US" altLang="ja-JP" sz="2000" dirty="0"/>
              <a:t>    print(</a:t>
            </a:r>
            <a:r>
              <a:rPr kumimoji="1" lang="en-US" altLang="ja-JP" sz="2000" dirty="0" err="1"/>
              <a:t>np.mean</a:t>
            </a:r>
            <a:r>
              <a:rPr kumimoji="1" lang="en-US" altLang="ja-JP" sz="2000" dirty="0"/>
              <a:t>(s), </a:t>
            </a:r>
            <a:r>
              <a:rPr kumimoji="1" lang="en-US" altLang="ja-JP" sz="2000" dirty="0" err="1"/>
              <a:t>np.var</a:t>
            </a:r>
            <a:r>
              <a:rPr kumimoji="1" lang="en-US" altLang="ja-JP" sz="2000" dirty="0"/>
              <a:t>(s, </a:t>
            </a:r>
            <a:r>
              <a:rPr kumimoji="1" lang="en-US" altLang="ja-JP" sz="2000" dirty="0" err="1"/>
              <a:t>ddof</a:t>
            </a:r>
            <a:r>
              <a:rPr kumimoji="1" lang="en-US" altLang="ja-JP" sz="2000" dirty="0"/>
              <a:t>=1)</a:t>
            </a:r>
          </a:p>
        </p:txBody>
      </p:sp>
      <p:sp>
        <p:nvSpPr>
          <p:cNvPr id="6" name="コンテンツ プレースホルダー 2">
            <a:extLst>
              <a:ext uri="{FF2B5EF4-FFF2-40B4-BE49-F238E27FC236}">
                <a16:creationId xmlns:a16="http://schemas.microsoft.com/office/drawing/2014/main" id="{1531B311-961A-D661-A1B7-4BF96B9296A8}"/>
              </a:ext>
            </a:extLst>
          </p:cNvPr>
          <p:cNvSpPr txBox="1">
            <a:spLocks/>
          </p:cNvSpPr>
          <p:nvPr/>
        </p:nvSpPr>
        <p:spPr>
          <a:xfrm>
            <a:off x="5539773" y="977097"/>
            <a:ext cx="3942747"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ライブラリのインポート</a:t>
            </a: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正規分布に従うランダムデータ</a:t>
            </a:r>
            <a:endParaRPr lang="en-US" altLang="ja-JP" sz="2000" dirty="0">
              <a:solidFill>
                <a:prstClr val="black"/>
              </a:solidFill>
              <a:latin typeface="メイリオ" panose="020B0604030504040204" pitchFamily="50" charset="-128"/>
              <a:ea typeface="メイリオ" panose="020B0604030504040204" pitchFamily="50" charset="-128"/>
            </a:endParaRPr>
          </a:p>
          <a:p>
            <a:pPr marL="0" indent="0">
              <a:buNone/>
              <a:defRPr/>
            </a:pPr>
            <a:r>
              <a:rPr lang="ja-JP" altLang="en-US" sz="2000" dirty="0">
                <a:solidFill>
                  <a:prstClr val="black"/>
                </a:solidFill>
                <a:latin typeface="メイリオ" panose="020B0604030504040204" pitchFamily="50" charset="-128"/>
                <a:ea typeface="メイリオ" panose="020B0604030504040204" pitchFamily="50" charset="-128"/>
              </a:rPr>
              <a:t>　</a:t>
            </a:r>
            <a:r>
              <a:rPr lang="ja-JP" altLang="en-US" sz="2000" dirty="0"/>
              <a:t>平均は </a:t>
            </a:r>
            <a:r>
              <a:rPr lang="en-US" altLang="ja-JP" sz="2000" dirty="0"/>
              <a:t>100</a:t>
            </a:r>
            <a:r>
              <a:rPr lang="ja-JP" altLang="en-US" sz="2000" dirty="0"/>
              <a:t>，分散は </a:t>
            </a:r>
            <a:r>
              <a:rPr lang="en-US" altLang="ja-JP" sz="2000" dirty="0"/>
              <a:t>20</a:t>
            </a:r>
            <a:r>
              <a:rPr lang="ja-JP" altLang="en-US" sz="2000" dirty="0"/>
              <a:t>，</a:t>
            </a:r>
            <a:endParaRPr lang="en-US" altLang="ja-JP" sz="2000" dirty="0"/>
          </a:p>
          <a:p>
            <a:pPr marL="0" indent="0">
              <a:buNone/>
              <a:defRPr/>
            </a:pPr>
            <a:r>
              <a:rPr lang="ja-JP" altLang="en-US" sz="2000" dirty="0"/>
              <a:t>　データの個数は </a:t>
            </a:r>
            <a:r>
              <a:rPr lang="en-US" altLang="ja-JP" sz="2000" dirty="0"/>
              <a:t>1000000</a:t>
            </a:r>
            <a:r>
              <a:rPr lang="ja-JP" altLang="en-US" sz="2000" dirty="0"/>
              <a:t>個</a:t>
            </a:r>
            <a:endParaRPr kumimoji="1" lang="es-ES" altLang="ja-JP" sz="20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サンプリングを行い </a:t>
            </a:r>
            <a:r>
              <a:rPr lang="en-US" altLang="ja-JP" sz="2000" dirty="0">
                <a:solidFill>
                  <a:srgbClr val="FF0000"/>
                </a:solidFill>
                <a:latin typeface="メイリオ" panose="020B0604030504040204" pitchFamily="50" charset="-128"/>
                <a:ea typeface="メイリオ" panose="020B0604030504040204" pitchFamily="50" charset="-128"/>
              </a:rPr>
              <a:t>50</a:t>
            </a:r>
            <a:r>
              <a:rPr lang="en-US" altLang="ja-JP" sz="2000" dirty="0">
                <a:solidFill>
                  <a:prstClr val="black"/>
                </a:solidFill>
                <a:latin typeface="メイリオ" panose="020B0604030504040204" pitchFamily="50" charset="-128"/>
                <a:ea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rPr>
              <a:t>個の</a:t>
            </a: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メイリオ" panose="020B0604030504040204" pitchFamily="50" charset="-128"/>
                <a:ea typeface="メイリオ" panose="020B0604030504040204" pitchFamily="50" charset="-128"/>
              </a:rPr>
              <a:t>標本を得ることを </a:t>
            </a:r>
            <a:r>
              <a:rPr lang="en-US" altLang="ja-JP" sz="2000" b="1" dirty="0">
                <a:solidFill>
                  <a:srgbClr val="FF0000"/>
                </a:solidFill>
                <a:latin typeface="メイリオ" panose="020B0604030504040204" pitchFamily="50" charset="-128"/>
                <a:ea typeface="メイリオ" panose="020B0604030504040204" pitchFamily="50" charset="-128"/>
              </a:rPr>
              <a:t>10 </a:t>
            </a:r>
            <a:r>
              <a:rPr lang="ja-JP" altLang="en-US" sz="2000" b="1" dirty="0">
                <a:solidFill>
                  <a:srgbClr val="FF0000"/>
                </a:solidFill>
                <a:latin typeface="メイリオ" panose="020B0604030504040204" pitchFamily="50" charset="-128"/>
                <a:ea typeface="メイリオ" panose="020B0604030504040204" pitchFamily="50" charset="-128"/>
              </a:rPr>
              <a:t>回繰り</a:t>
            </a:r>
            <a:endParaRPr lang="en-US" altLang="ja-JP" sz="2000" b="1"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b="1" dirty="0">
                <a:solidFill>
                  <a:srgbClr val="FF0000"/>
                </a:solidFill>
                <a:latin typeface="メイリオ" panose="020B0604030504040204" pitchFamily="50" charset="-128"/>
                <a:ea typeface="メイリオ" panose="020B0604030504040204" pitchFamily="50" charset="-128"/>
              </a:rPr>
              <a:t>返す．平均と不偏分散を算出</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CF5891E7-342D-74F8-8933-CF39DCBE4784}"/>
              </a:ext>
            </a:extLst>
          </p:cNvPr>
          <p:cNvPicPr>
            <a:picLocks noChangeAspect="1"/>
          </p:cNvPicPr>
          <p:nvPr/>
        </p:nvPicPr>
        <p:blipFill>
          <a:blip r:embed="rId2"/>
          <a:stretch>
            <a:fillRect/>
          </a:stretch>
        </p:blipFill>
        <p:spPr>
          <a:xfrm>
            <a:off x="851086" y="4052590"/>
            <a:ext cx="2826435" cy="2630382"/>
          </a:xfrm>
          <a:prstGeom prst="rect">
            <a:avLst/>
          </a:prstGeom>
        </p:spPr>
      </p:pic>
    </p:spTree>
    <p:extLst>
      <p:ext uri="{BB962C8B-B14F-4D97-AF65-F5344CB8AC3E}">
        <p14:creationId xmlns:p14="http://schemas.microsoft.com/office/powerpoint/2010/main" val="2994278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CD6AE-4776-0D23-9B45-4ECEB8038884}"/>
              </a:ext>
            </a:extLst>
          </p:cNvPr>
          <p:cNvSpPr>
            <a:spLocks noGrp="1"/>
          </p:cNvSpPr>
          <p:nvPr>
            <p:ph type="title"/>
          </p:nvPr>
        </p:nvSpPr>
        <p:spPr/>
        <p:txBody>
          <a:bodyPr>
            <a:normAutofit fontScale="90000"/>
          </a:bodyPr>
          <a:lstStyle/>
          <a:p>
            <a:r>
              <a:rPr lang="ja-JP" altLang="en-US" dirty="0"/>
              <a:t>標本数 </a:t>
            </a:r>
            <a:r>
              <a:rPr lang="en-US" altLang="ja-JP" dirty="0"/>
              <a:t>5 </a:t>
            </a:r>
            <a:r>
              <a:rPr lang="ja-JP" altLang="en-US" dirty="0"/>
              <a:t>と </a:t>
            </a:r>
            <a:r>
              <a:rPr lang="en-US" altLang="ja-JP" dirty="0"/>
              <a:t>50 </a:t>
            </a:r>
            <a:r>
              <a:rPr lang="ja-JP" altLang="en-US" dirty="0"/>
              <a:t>で結果を比べる</a:t>
            </a:r>
            <a:endParaRPr kumimoji="1" lang="ja-JP" altLang="en-US" dirty="0"/>
          </a:p>
        </p:txBody>
      </p:sp>
      <p:sp>
        <p:nvSpPr>
          <p:cNvPr id="4" name="スライド番号プレースホルダー 3">
            <a:extLst>
              <a:ext uri="{FF2B5EF4-FFF2-40B4-BE49-F238E27FC236}">
                <a16:creationId xmlns:a16="http://schemas.microsoft.com/office/drawing/2014/main" id="{4702AA19-A820-E54E-0923-B5647A71D96D}"/>
              </a:ext>
            </a:extLst>
          </p:cNvPr>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pic>
        <p:nvPicPr>
          <p:cNvPr id="6" name="図 5">
            <a:extLst>
              <a:ext uri="{FF2B5EF4-FFF2-40B4-BE49-F238E27FC236}">
                <a16:creationId xmlns:a16="http://schemas.microsoft.com/office/drawing/2014/main" id="{F6067F05-2254-B699-7D24-120A232742A8}"/>
              </a:ext>
            </a:extLst>
          </p:cNvPr>
          <p:cNvPicPr>
            <a:picLocks noChangeAspect="1"/>
          </p:cNvPicPr>
          <p:nvPr/>
        </p:nvPicPr>
        <p:blipFill>
          <a:blip r:embed="rId2"/>
          <a:stretch>
            <a:fillRect/>
          </a:stretch>
        </p:blipFill>
        <p:spPr>
          <a:xfrm>
            <a:off x="430933" y="1274194"/>
            <a:ext cx="3612226" cy="2333364"/>
          </a:xfrm>
          <a:prstGeom prst="rect">
            <a:avLst/>
          </a:prstGeom>
        </p:spPr>
      </p:pic>
      <p:pic>
        <p:nvPicPr>
          <p:cNvPr id="8" name="図 7">
            <a:extLst>
              <a:ext uri="{FF2B5EF4-FFF2-40B4-BE49-F238E27FC236}">
                <a16:creationId xmlns:a16="http://schemas.microsoft.com/office/drawing/2014/main" id="{AC1032B9-C1BF-F453-BC89-C8798784E61C}"/>
              </a:ext>
            </a:extLst>
          </p:cNvPr>
          <p:cNvPicPr>
            <a:picLocks noChangeAspect="1"/>
          </p:cNvPicPr>
          <p:nvPr/>
        </p:nvPicPr>
        <p:blipFill>
          <a:blip r:embed="rId3"/>
          <a:stretch>
            <a:fillRect/>
          </a:stretch>
        </p:blipFill>
        <p:spPr>
          <a:xfrm>
            <a:off x="4789661" y="1137405"/>
            <a:ext cx="3685597" cy="2412247"/>
          </a:xfrm>
          <a:prstGeom prst="rect">
            <a:avLst/>
          </a:prstGeom>
        </p:spPr>
      </p:pic>
      <p:sp>
        <p:nvSpPr>
          <p:cNvPr id="9" name="テキスト ボックス 8">
            <a:extLst>
              <a:ext uri="{FF2B5EF4-FFF2-40B4-BE49-F238E27FC236}">
                <a16:creationId xmlns:a16="http://schemas.microsoft.com/office/drawing/2014/main" id="{91EF08D0-8333-2017-B448-5536AA668139}"/>
              </a:ext>
            </a:extLst>
          </p:cNvPr>
          <p:cNvSpPr txBox="1"/>
          <p:nvPr/>
        </p:nvSpPr>
        <p:spPr>
          <a:xfrm>
            <a:off x="823415" y="3935104"/>
            <a:ext cx="3177473" cy="369332"/>
          </a:xfrm>
          <a:prstGeom prst="rect">
            <a:avLst/>
          </a:prstGeom>
          <a:noFill/>
        </p:spPr>
        <p:txBody>
          <a:bodyPr wrap="none" rtlCol="0">
            <a:spAutoFit/>
          </a:bodyPr>
          <a:lstStyle/>
          <a:p>
            <a:r>
              <a:rPr kumimoji="1" lang="ja-JP" altLang="en-US" dirty="0"/>
              <a:t>標本数 </a:t>
            </a:r>
            <a:r>
              <a:rPr kumimoji="1" lang="en-US" altLang="ja-JP" dirty="0"/>
              <a:t>5 </a:t>
            </a:r>
            <a:r>
              <a:rPr kumimoji="1" lang="ja-JP" altLang="en-US" dirty="0"/>
              <a:t>での平均と不偏分散</a:t>
            </a:r>
          </a:p>
        </p:txBody>
      </p:sp>
      <p:sp>
        <p:nvSpPr>
          <p:cNvPr id="10" name="テキスト ボックス 9">
            <a:extLst>
              <a:ext uri="{FF2B5EF4-FFF2-40B4-BE49-F238E27FC236}">
                <a16:creationId xmlns:a16="http://schemas.microsoft.com/office/drawing/2014/main" id="{ED382ECF-7962-3C36-F7C4-75DF2DC2A579}"/>
              </a:ext>
            </a:extLst>
          </p:cNvPr>
          <p:cNvSpPr txBox="1"/>
          <p:nvPr/>
        </p:nvSpPr>
        <p:spPr>
          <a:xfrm>
            <a:off x="5180766" y="3935104"/>
            <a:ext cx="3294492" cy="369332"/>
          </a:xfrm>
          <a:prstGeom prst="rect">
            <a:avLst/>
          </a:prstGeom>
          <a:noFill/>
        </p:spPr>
        <p:txBody>
          <a:bodyPr wrap="none" rtlCol="0">
            <a:spAutoFit/>
          </a:bodyPr>
          <a:lstStyle/>
          <a:p>
            <a:r>
              <a:rPr kumimoji="1" lang="ja-JP" altLang="en-US" dirty="0"/>
              <a:t>標本数 </a:t>
            </a:r>
            <a:r>
              <a:rPr kumimoji="1" lang="en-US" altLang="ja-JP" dirty="0"/>
              <a:t>50 </a:t>
            </a:r>
            <a:r>
              <a:rPr kumimoji="1" lang="ja-JP" altLang="en-US" dirty="0"/>
              <a:t>での平均と不偏分散</a:t>
            </a:r>
          </a:p>
        </p:txBody>
      </p:sp>
      <p:sp>
        <p:nvSpPr>
          <p:cNvPr id="11" name="テキスト ボックス 10">
            <a:extLst>
              <a:ext uri="{FF2B5EF4-FFF2-40B4-BE49-F238E27FC236}">
                <a16:creationId xmlns:a16="http://schemas.microsoft.com/office/drawing/2014/main" id="{26AF21C5-0935-5827-9532-AC8E9B4F78AF}"/>
              </a:ext>
            </a:extLst>
          </p:cNvPr>
          <p:cNvSpPr txBox="1"/>
          <p:nvPr/>
        </p:nvSpPr>
        <p:spPr>
          <a:xfrm>
            <a:off x="823415" y="4794913"/>
            <a:ext cx="7338869" cy="618631"/>
          </a:xfrm>
          <a:prstGeom prst="rect">
            <a:avLst/>
          </a:prstGeom>
          <a:noFill/>
        </p:spPr>
        <p:txBody>
          <a:bodyPr wrap="non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800" dirty="0">
                <a:solidFill>
                  <a:prstClr val="black"/>
                </a:solidFill>
                <a:latin typeface="メイリオ" panose="020B0604030504040204" pitchFamily="50" charset="-128"/>
                <a:ea typeface="メイリオ" panose="020B0604030504040204" pitchFamily="50" charset="-128"/>
              </a:rPr>
              <a:t>母集団は、正規分布に従うランダムデータ</a:t>
            </a:r>
            <a:r>
              <a:rPr lang="ja-JP" altLang="en-US" dirty="0">
                <a:solidFill>
                  <a:prstClr val="black"/>
                </a:solidFill>
                <a:latin typeface="メイリオ" panose="020B0604030504040204" pitchFamily="50" charset="-128"/>
                <a:ea typeface="メイリオ" panose="020B0604030504040204" pitchFamily="50" charset="-128"/>
              </a:rPr>
              <a:t>．</a:t>
            </a:r>
            <a:r>
              <a:rPr lang="ja-JP" altLang="en-US" sz="1800" dirty="0"/>
              <a:t>平均は </a:t>
            </a:r>
            <a:r>
              <a:rPr lang="en-US" altLang="ja-JP" sz="1800" dirty="0"/>
              <a:t>100</a:t>
            </a:r>
            <a:r>
              <a:rPr lang="ja-JP" altLang="en-US" sz="1800" dirty="0"/>
              <a:t>，分散は </a:t>
            </a:r>
            <a:r>
              <a:rPr lang="en-US" altLang="ja-JP" sz="1800" dirty="0"/>
              <a:t>20</a:t>
            </a:r>
            <a:r>
              <a:rPr lang="ja-JP" altLang="en-US" sz="1800" dirty="0"/>
              <a:t>，</a:t>
            </a:r>
            <a:endParaRPr kumimoji="1" lang="es-ES" altLang="ja-JP" sz="1800" b="1" dirty="0"/>
          </a:p>
          <a:p>
            <a:endParaRPr kumimoji="1" lang="ja-JP" altLang="en-US" dirty="0"/>
          </a:p>
        </p:txBody>
      </p:sp>
      <p:sp>
        <p:nvSpPr>
          <p:cNvPr id="12" name="テキスト ボックス 11">
            <a:extLst>
              <a:ext uri="{FF2B5EF4-FFF2-40B4-BE49-F238E27FC236}">
                <a16:creationId xmlns:a16="http://schemas.microsoft.com/office/drawing/2014/main" id="{7542C48E-3959-802D-1212-5D5964E5AE54}"/>
              </a:ext>
            </a:extLst>
          </p:cNvPr>
          <p:cNvSpPr txBox="1"/>
          <p:nvPr/>
        </p:nvSpPr>
        <p:spPr>
          <a:xfrm>
            <a:off x="782931" y="5561901"/>
            <a:ext cx="7029488" cy="1477328"/>
          </a:xfrm>
          <a:prstGeom prst="rect">
            <a:avLst/>
          </a:prstGeom>
          <a:noFill/>
        </p:spPr>
        <p:txBody>
          <a:bodyPr wrap="none" rtlCol="0">
            <a:spAutoFit/>
          </a:bodyPr>
          <a:lstStyle/>
          <a:p>
            <a:r>
              <a:rPr kumimoji="1" lang="ja-JP" altLang="en-US" dirty="0"/>
              <a:t>標本数 </a:t>
            </a:r>
            <a:r>
              <a:rPr kumimoji="1" lang="en-US" altLang="ja-JP" dirty="0"/>
              <a:t>50 </a:t>
            </a:r>
            <a:r>
              <a:rPr kumimoji="1" lang="ja-JP" altLang="en-US" dirty="0"/>
              <a:t>の結果の１つ： </a:t>
            </a:r>
            <a:r>
              <a:rPr kumimoji="1" lang="en-US" altLang="ja-JP" dirty="0"/>
              <a:t>100.58102125384593</a:t>
            </a:r>
            <a:r>
              <a:rPr kumimoji="1" lang="ja-JP" altLang="en-US" dirty="0"/>
              <a:t>，</a:t>
            </a:r>
            <a:r>
              <a:rPr kumimoji="1" lang="en-US" altLang="ja-JP" dirty="0"/>
              <a:t>23.3539041870208 </a:t>
            </a:r>
          </a:p>
          <a:p>
            <a:r>
              <a:rPr kumimoji="1" lang="ja-JP" altLang="en-US" dirty="0"/>
              <a:t>精度はどうか</a:t>
            </a:r>
            <a:endParaRPr kumimoji="1" lang="en-US" altLang="ja-JP" dirty="0"/>
          </a:p>
          <a:p>
            <a:r>
              <a:rPr kumimoji="1" lang="ja-JP" altLang="en-US" dirty="0"/>
              <a:t>　平均 </a:t>
            </a:r>
            <a:r>
              <a:rPr kumimoji="1" lang="en-US" altLang="ja-JP" dirty="0">
                <a:solidFill>
                  <a:srgbClr val="FF0000"/>
                </a:solidFill>
              </a:rPr>
              <a:t>100</a:t>
            </a:r>
            <a:r>
              <a:rPr kumimoji="1" lang="en-US" altLang="ja-JP" dirty="0"/>
              <a:t>.58102125384593 </a:t>
            </a:r>
            <a:r>
              <a:rPr kumimoji="1" lang="ja-JP" altLang="en-US" dirty="0"/>
              <a:t>の「</a:t>
            </a:r>
            <a:r>
              <a:rPr kumimoji="1" lang="en-US" altLang="ja-JP" dirty="0"/>
              <a:t>100</a:t>
            </a:r>
            <a:r>
              <a:rPr kumimoji="1" lang="ja-JP" altLang="en-US" dirty="0"/>
              <a:t>」の部分で誤差がありそう</a:t>
            </a:r>
            <a:endParaRPr kumimoji="1" lang="en-US" altLang="ja-JP" dirty="0"/>
          </a:p>
          <a:p>
            <a:r>
              <a:rPr kumimoji="1" lang="ja-JP" altLang="en-US" dirty="0"/>
              <a:t>　分散 </a:t>
            </a:r>
            <a:r>
              <a:rPr kumimoji="1" lang="en-US" altLang="ja-JP" dirty="0">
                <a:solidFill>
                  <a:srgbClr val="FF0000"/>
                </a:solidFill>
              </a:rPr>
              <a:t>23</a:t>
            </a:r>
            <a:r>
              <a:rPr kumimoji="1" lang="en-US" altLang="ja-JP" dirty="0"/>
              <a:t>.3539041870208 </a:t>
            </a:r>
            <a:r>
              <a:rPr kumimoji="1" lang="ja-JP" altLang="en-US" dirty="0"/>
              <a:t>の「</a:t>
            </a:r>
            <a:r>
              <a:rPr kumimoji="1" lang="en-US" altLang="ja-JP" dirty="0"/>
              <a:t>23</a:t>
            </a:r>
            <a:r>
              <a:rPr kumimoji="1" lang="ja-JP" altLang="en-US" dirty="0"/>
              <a:t>」の部分で誤差がありそう</a:t>
            </a:r>
            <a:endParaRPr kumimoji="1" lang="en-US" altLang="ja-JP" dirty="0"/>
          </a:p>
          <a:p>
            <a:endParaRPr kumimoji="1" lang="ja-JP" altLang="en-US" dirty="0"/>
          </a:p>
        </p:txBody>
      </p:sp>
    </p:spTree>
    <p:extLst>
      <p:ext uri="{BB962C8B-B14F-4D97-AF65-F5344CB8AC3E}">
        <p14:creationId xmlns:p14="http://schemas.microsoft.com/office/powerpoint/2010/main" val="370343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a:t>
            </a:r>
          </a:p>
        </p:txBody>
      </p:sp>
      <p:sp>
        <p:nvSpPr>
          <p:cNvPr id="3" name="コンテンツ プレースホルダー 2">
            <a:extLst>
              <a:ext uri="{FF2B5EF4-FFF2-40B4-BE49-F238E27FC236}">
                <a16:creationId xmlns:a16="http://schemas.microsoft.com/office/drawing/2014/main" id="{8D201AA8-5C51-417C-BE10-C6937072988A}"/>
              </a:ext>
            </a:extLst>
          </p:cNvPr>
          <p:cNvSpPr>
            <a:spLocks noGrp="1"/>
          </p:cNvSpPr>
          <p:nvPr>
            <p:ph idx="1"/>
          </p:nvPr>
        </p:nvSpPr>
        <p:spPr/>
        <p:txBody>
          <a:bodyPr/>
          <a:lstStyle/>
          <a:p>
            <a:r>
              <a:rPr kumimoji="1" lang="ja-JP" altLang="en-US" b="1" dirty="0">
                <a:solidFill>
                  <a:srgbClr val="C00000"/>
                </a:solidFill>
              </a:rPr>
              <a:t>平均</a:t>
            </a:r>
            <a:r>
              <a:rPr kumimoji="1" lang="ja-JP" altLang="en-US" dirty="0"/>
              <a:t>は，データの</a:t>
            </a:r>
            <a:r>
              <a:rPr kumimoji="1" lang="ja-JP" altLang="en-US" b="1" dirty="0">
                <a:solidFill>
                  <a:srgbClr val="C00000"/>
                </a:solidFill>
              </a:rPr>
              <a:t>合計</a:t>
            </a:r>
            <a:r>
              <a:rPr kumimoji="1" lang="ja-JP" altLang="en-US" dirty="0"/>
              <a:t>を，</a:t>
            </a:r>
            <a:r>
              <a:rPr kumimoji="1" lang="ja-JP" altLang="en-US" b="1" dirty="0">
                <a:solidFill>
                  <a:srgbClr val="C00000"/>
                </a:solidFill>
              </a:rPr>
              <a:t>データの個数</a:t>
            </a:r>
            <a:r>
              <a:rPr kumimoji="1" lang="ja-JP" altLang="en-US" dirty="0"/>
              <a:t>で</a:t>
            </a:r>
            <a:r>
              <a:rPr kumimoji="1" lang="ja-JP" altLang="en-US" b="1" dirty="0">
                <a:solidFill>
                  <a:srgbClr val="C00000"/>
                </a:solidFill>
              </a:rPr>
              <a:t>割ったもの</a:t>
            </a:r>
            <a:endParaRPr kumimoji="1" lang="en-US" altLang="ja-JP" b="1" dirty="0">
              <a:solidFill>
                <a:srgbClr val="C00000"/>
              </a:solidFill>
            </a:endParaRPr>
          </a:p>
          <a:p>
            <a:pPr marL="0" indent="0">
              <a:buNone/>
            </a:pPr>
            <a:r>
              <a:rPr lang="en-US" altLang="ja-JP" dirty="0"/>
              <a:t>         10, 40, 30, 40 </a:t>
            </a:r>
            <a:r>
              <a:rPr lang="ja-JP" altLang="en-US" dirty="0"/>
              <a:t>の</a:t>
            </a:r>
            <a:r>
              <a:rPr lang="ja-JP" altLang="en-US" b="1" dirty="0">
                <a:solidFill>
                  <a:srgbClr val="C00000"/>
                </a:solidFill>
              </a:rPr>
              <a:t>平均</a:t>
            </a:r>
            <a:r>
              <a:rPr lang="en-US" altLang="ja-JP" dirty="0"/>
              <a:t>: </a:t>
            </a:r>
            <a:r>
              <a:rPr lang="en-US" altLang="ja-JP" b="1" dirty="0">
                <a:solidFill>
                  <a:srgbClr val="C00000"/>
                </a:solidFill>
              </a:rPr>
              <a:t>120</a:t>
            </a:r>
            <a:r>
              <a:rPr lang="en-US" altLang="ja-JP" dirty="0"/>
              <a:t> ÷ </a:t>
            </a:r>
            <a:r>
              <a:rPr lang="en-US" altLang="ja-JP" b="1" dirty="0">
                <a:solidFill>
                  <a:srgbClr val="C00000"/>
                </a:solidFill>
              </a:rPr>
              <a:t>4</a:t>
            </a:r>
            <a:r>
              <a:rPr lang="en-US" altLang="ja-JP" dirty="0"/>
              <a:t> </a:t>
            </a:r>
            <a:r>
              <a:rPr lang="ja-JP" altLang="en-US" dirty="0"/>
              <a:t>で </a:t>
            </a:r>
            <a:r>
              <a:rPr lang="en-US" altLang="ja-JP" b="1" dirty="0"/>
              <a:t>30</a:t>
            </a:r>
          </a:p>
          <a:p>
            <a:pPr marL="0" indent="0">
              <a:buNone/>
            </a:pPr>
            <a:endParaRPr kumimoji="1" lang="en-US" altLang="ja-JP" b="1" dirty="0"/>
          </a:p>
          <a:p>
            <a:r>
              <a:rPr kumimoji="1" lang="ja-JP" altLang="en-US" b="1" dirty="0"/>
              <a:t>複数の値の組</a:t>
            </a:r>
            <a:r>
              <a:rPr kumimoji="1" lang="ja-JP" altLang="en-US" dirty="0"/>
              <a:t>の</a:t>
            </a:r>
            <a:r>
              <a:rPr kumimoji="1" lang="ja-JP" altLang="en-US" b="1" dirty="0">
                <a:solidFill>
                  <a:srgbClr val="C00000"/>
                </a:solidFill>
              </a:rPr>
              <a:t>平均</a:t>
            </a:r>
            <a:r>
              <a:rPr kumimoji="1" lang="ja-JP" altLang="en-US" dirty="0"/>
              <a:t>を考えることもある</a:t>
            </a:r>
            <a:endParaRPr kumimoji="1" lang="en-US" altLang="ja-JP" dirty="0"/>
          </a:p>
          <a:p>
            <a:pPr marL="0" indent="0">
              <a:buNone/>
            </a:pPr>
            <a:r>
              <a:rPr lang="en-US" altLang="ja-JP" dirty="0"/>
              <a:t>	(10, 5), (40, 10), (30, 5), (40, 20) </a:t>
            </a:r>
            <a:r>
              <a:rPr lang="ja-JP" altLang="en-US" dirty="0"/>
              <a:t>の平均</a:t>
            </a:r>
            <a:r>
              <a:rPr lang="en-US" altLang="ja-JP" dirty="0"/>
              <a:t>:</a:t>
            </a:r>
          </a:p>
          <a:p>
            <a:pPr marL="0" indent="0">
              <a:buNone/>
            </a:pPr>
            <a:r>
              <a:rPr lang="en-US" altLang="ja-JP" dirty="0"/>
              <a:t>	</a:t>
            </a:r>
            <a:r>
              <a:rPr lang="ja-JP" altLang="en-US" dirty="0"/>
              <a:t>合計は </a:t>
            </a:r>
            <a:r>
              <a:rPr lang="en-US" altLang="ja-JP" dirty="0"/>
              <a:t>120 </a:t>
            </a:r>
            <a:r>
              <a:rPr lang="ja-JP" altLang="en-US" dirty="0"/>
              <a:t>と </a:t>
            </a:r>
            <a:r>
              <a:rPr lang="en-US" altLang="ja-JP" dirty="0"/>
              <a:t>40</a:t>
            </a:r>
            <a:r>
              <a:rPr lang="ja-JP" altLang="en-US" dirty="0" err="1"/>
              <a:t>．</a:t>
            </a:r>
            <a:r>
              <a:rPr lang="en-US" altLang="ja-JP" dirty="0"/>
              <a:t>4</a:t>
            </a:r>
            <a:r>
              <a:rPr lang="ja-JP" altLang="en-US" dirty="0"/>
              <a:t>で割って </a:t>
            </a:r>
            <a:r>
              <a:rPr lang="en-US" altLang="ja-JP" dirty="0"/>
              <a:t>(30, 10)</a:t>
            </a:r>
            <a:endParaRPr kumimoji="1" lang="ja-JP" altLang="en-US" dirty="0"/>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873250" y="635635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2025650" y="501015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844800" y="54483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C9FB27C-3323-49D6-A946-A85AFB1C84B0}"/>
              </a:ext>
            </a:extLst>
          </p:cNvPr>
          <p:cNvSpPr/>
          <p:nvPr/>
        </p:nvSpPr>
        <p:spPr>
          <a:xfrm>
            <a:off x="2997200" y="56007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0F846ED4-81DC-48F5-A7A4-FA02A262CB89}"/>
              </a:ext>
            </a:extLst>
          </p:cNvPr>
          <p:cNvSpPr/>
          <p:nvPr/>
        </p:nvSpPr>
        <p:spPr>
          <a:xfrm>
            <a:off x="3070222"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58E0C22-5C6F-4076-83D8-5C03D790E5D4}"/>
              </a:ext>
            </a:extLst>
          </p:cNvPr>
          <p:cNvSpPr/>
          <p:nvPr/>
        </p:nvSpPr>
        <p:spPr>
          <a:xfrm>
            <a:off x="2800347" y="575858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FB948C7-7072-49BB-A6A8-4A7D050DB214}"/>
              </a:ext>
            </a:extLst>
          </p:cNvPr>
          <p:cNvSpPr/>
          <p:nvPr/>
        </p:nvSpPr>
        <p:spPr>
          <a:xfrm>
            <a:off x="2836858" y="562523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1365901-F3EC-4746-926C-754506B173AC}"/>
              </a:ext>
            </a:extLst>
          </p:cNvPr>
          <p:cNvSpPr/>
          <p:nvPr/>
        </p:nvSpPr>
        <p:spPr>
          <a:xfrm>
            <a:off x="2505069"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5110E8E-7CC7-49D1-8EBD-C099E3E5149D}"/>
              </a:ext>
            </a:extLst>
          </p:cNvPr>
          <p:cNvSpPr/>
          <p:nvPr/>
        </p:nvSpPr>
        <p:spPr>
          <a:xfrm>
            <a:off x="3176580" y="52587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96D51DE-9BA8-4FF0-843D-C8CB1BA7879D}"/>
              </a:ext>
            </a:extLst>
          </p:cNvPr>
          <p:cNvSpPr/>
          <p:nvPr/>
        </p:nvSpPr>
        <p:spPr>
          <a:xfrm>
            <a:off x="2651114" y="511723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69A391D-C478-49E2-8B2A-B337C7795F1F}"/>
              </a:ext>
            </a:extLst>
          </p:cNvPr>
          <p:cNvSpPr/>
          <p:nvPr/>
        </p:nvSpPr>
        <p:spPr>
          <a:xfrm>
            <a:off x="3176579" y="59450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6C32A0CE-0167-473D-9D16-45327A19629A}"/>
              </a:ext>
            </a:extLst>
          </p:cNvPr>
          <p:cNvSpPr/>
          <p:nvPr/>
        </p:nvSpPr>
        <p:spPr>
          <a:xfrm>
            <a:off x="2382047" y="605559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52842C8-34D4-40B0-8271-2BE18F8D74A9}"/>
              </a:ext>
            </a:extLst>
          </p:cNvPr>
          <p:cNvSpPr/>
          <p:nvPr/>
        </p:nvSpPr>
        <p:spPr>
          <a:xfrm>
            <a:off x="2811466" y="5594350"/>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2550203" y="6030601"/>
            <a:ext cx="646331" cy="369332"/>
          </a:xfrm>
          <a:prstGeom prst="rect">
            <a:avLst/>
          </a:prstGeom>
          <a:noFill/>
        </p:spPr>
        <p:txBody>
          <a:bodyPr wrap="non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平均</a:t>
            </a:r>
          </a:p>
        </p:txBody>
      </p:sp>
      <p:sp>
        <p:nvSpPr>
          <p:cNvPr id="23" name="テキスト ボックス 22">
            <a:extLst>
              <a:ext uri="{FF2B5EF4-FFF2-40B4-BE49-F238E27FC236}">
                <a16:creationId xmlns:a16="http://schemas.microsoft.com/office/drawing/2014/main" id="{436E2250-16AD-4183-8F85-88851E03046D}"/>
              </a:ext>
            </a:extLst>
          </p:cNvPr>
          <p:cNvSpPr txBox="1"/>
          <p:nvPr/>
        </p:nvSpPr>
        <p:spPr>
          <a:xfrm>
            <a:off x="4736690" y="4604250"/>
            <a:ext cx="3737165" cy="646331"/>
          </a:xfrm>
          <a:prstGeom prst="rect">
            <a:avLst/>
          </a:prstGeom>
          <a:noFill/>
        </p:spPr>
        <p:txBody>
          <a:bodyPr wrap="square" rtlCol="0">
            <a:spAutoFit/>
          </a:bodyPr>
          <a:lstStyle/>
          <a:p>
            <a:r>
              <a:rPr kumimoji="1" lang="ja-JP" altLang="en-US" b="1" dirty="0">
                <a:solidFill>
                  <a:srgbClr val="C00000"/>
                </a:solidFill>
                <a:latin typeface="メイリオ" panose="020B0604030504040204" pitchFamily="50" charset="-128"/>
                <a:ea typeface="メイリオ" panose="020B0604030504040204" pitchFamily="50" charset="-128"/>
              </a:rPr>
              <a:t>平均</a:t>
            </a:r>
            <a:r>
              <a:rPr kumimoji="1" lang="ja-JP" altLang="en-US" dirty="0">
                <a:latin typeface="メイリオ" panose="020B0604030504040204" pitchFamily="50" charset="-128"/>
                <a:ea typeface="メイリオ" panose="020B0604030504040204" pitchFamily="50" charset="-128"/>
              </a:rPr>
              <a:t>は，</a:t>
            </a:r>
            <a:r>
              <a:rPr kumimoji="1" lang="ja-JP" altLang="en-US" b="1" dirty="0">
                <a:solidFill>
                  <a:srgbClr val="C00000"/>
                </a:solidFill>
                <a:latin typeface="メイリオ" panose="020B0604030504040204" pitchFamily="50" charset="-128"/>
                <a:ea typeface="メイリオ" panose="020B0604030504040204" pitchFamily="50" charset="-128"/>
              </a:rPr>
              <a:t>データ集合</a:t>
            </a:r>
            <a:r>
              <a:rPr kumimoji="1" lang="ja-JP" altLang="en-US" dirty="0">
                <a:latin typeface="メイリオ" panose="020B0604030504040204" pitchFamily="50" charset="-128"/>
                <a:ea typeface="メイリオ" panose="020B0604030504040204" pitchFamily="50" charset="-128"/>
              </a:rPr>
              <a:t>の</a:t>
            </a:r>
            <a:r>
              <a:rPr kumimoji="1" lang="ja-JP" altLang="en-US" b="1" dirty="0">
                <a:solidFill>
                  <a:srgbClr val="C00000"/>
                </a:solidFill>
                <a:latin typeface="メイリオ" panose="020B0604030504040204" pitchFamily="50" charset="-128"/>
                <a:ea typeface="メイリオ" panose="020B0604030504040204" pitchFamily="50" charset="-128"/>
              </a:rPr>
              <a:t>代表</a:t>
            </a:r>
            <a:r>
              <a:rPr kumimoji="1" lang="ja-JP" altLang="en-US" dirty="0">
                <a:latin typeface="メイリオ" panose="020B0604030504040204" pitchFamily="50" charset="-128"/>
                <a:ea typeface="メイリオ" panose="020B0604030504040204" pitchFamily="50" charset="-128"/>
              </a:rPr>
              <a:t>とみることができる場合がある</a:t>
            </a:r>
            <a:endParaRPr kumimoji="1" lang="en-US" altLang="ja-JP"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4736690" y="5514975"/>
            <a:ext cx="4046363"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計測に</a:t>
            </a:r>
            <a:r>
              <a:rPr kumimoji="1" lang="ja-JP" altLang="en-US" b="1" dirty="0">
                <a:solidFill>
                  <a:srgbClr val="FF0000"/>
                </a:solidFill>
                <a:latin typeface="メイリオ" panose="020B0604030504040204" pitchFamily="50" charset="-128"/>
                <a:ea typeface="メイリオ" panose="020B0604030504040204" pitchFamily="50" charset="-128"/>
              </a:rPr>
              <a:t>誤差</a:t>
            </a:r>
            <a:r>
              <a:rPr kumimoji="1" lang="ja-JP" altLang="en-US" dirty="0">
                <a:latin typeface="メイリオ" panose="020B0604030504040204" pitchFamily="50" charset="-128"/>
                <a:ea typeface="メイリオ" panose="020B0604030504040204" pitchFamily="50" charset="-128"/>
              </a:rPr>
              <a:t>があるとき，</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複数の計測を繰り返し，</a:t>
            </a:r>
            <a:r>
              <a:rPr kumimoji="1" lang="ja-JP" altLang="en-US" b="1" dirty="0">
                <a:solidFill>
                  <a:srgbClr val="C00000"/>
                </a:solidFill>
                <a:latin typeface="メイリオ" panose="020B0604030504040204" pitchFamily="50" charset="-128"/>
                <a:ea typeface="メイリオ" panose="020B0604030504040204" pitchFamily="50" charset="-128"/>
              </a:rPr>
              <a:t>平均</a:t>
            </a:r>
            <a:r>
              <a:rPr kumimoji="1" lang="ja-JP" altLang="en-US" dirty="0">
                <a:latin typeface="メイリオ" panose="020B0604030504040204" pitchFamily="50" charset="-128"/>
                <a:ea typeface="メイリオ" panose="020B0604030504040204" pitchFamily="50" charset="-128"/>
              </a:rPr>
              <a:t>をとることで，</a:t>
            </a:r>
            <a:r>
              <a:rPr kumimoji="1" lang="ja-JP" altLang="en-US" b="1" dirty="0">
                <a:solidFill>
                  <a:srgbClr val="FF0000"/>
                </a:solidFill>
                <a:latin typeface="メイリオ" panose="020B0604030504040204" pitchFamily="50" charset="-128"/>
                <a:ea typeface="メイリオ" panose="020B0604030504040204" pitchFamily="50" charset="-128"/>
              </a:rPr>
              <a:t>誤差を軽減</a:t>
            </a:r>
            <a:r>
              <a:rPr kumimoji="1" lang="ja-JP" altLang="en-US" dirty="0">
                <a:latin typeface="メイリオ" panose="020B0604030504040204" pitchFamily="50" charset="-128"/>
                <a:ea typeface="メイリオ" panose="020B0604030504040204" pitchFamily="50" charset="-128"/>
              </a:rPr>
              <a:t>できることも</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455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5BBD8-A313-52C6-3BC4-9D59ECF894F9}"/>
              </a:ext>
            </a:extLst>
          </p:cNvPr>
          <p:cNvSpPr>
            <a:spLocks noGrp="1"/>
          </p:cNvSpPr>
          <p:nvPr>
            <p:ph type="title"/>
          </p:nvPr>
        </p:nvSpPr>
        <p:spPr/>
        <p:txBody>
          <a:bodyPr>
            <a:normAutofit fontScale="90000"/>
          </a:bodyPr>
          <a:lstStyle/>
          <a:p>
            <a:r>
              <a:rPr lang="ja-JP" altLang="en-US" dirty="0"/>
              <a:t>標本の平均から母平均を推定</a:t>
            </a:r>
            <a:endParaRPr kumimoji="1" lang="ja-JP" altLang="en-US" dirty="0"/>
          </a:p>
        </p:txBody>
      </p:sp>
      <p:sp>
        <p:nvSpPr>
          <p:cNvPr id="3" name="コンテンツ プレースホルダー 2">
            <a:extLst>
              <a:ext uri="{FF2B5EF4-FFF2-40B4-BE49-F238E27FC236}">
                <a16:creationId xmlns:a16="http://schemas.microsoft.com/office/drawing/2014/main" id="{4AD8FDF4-FC57-9301-21A3-18571F056386}"/>
              </a:ext>
            </a:extLst>
          </p:cNvPr>
          <p:cNvSpPr>
            <a:spLocks noGrp="1"/>
          </p:cNvSpPr>
          <p:nvPr>
            <p:ph idx="1"/>
          </p:nvPr>
        </p:nvSpPr>
        <p:spPr>
          <a:xfrm>
            <a:off x="321845" y="846252"/>
            <a:ext cx="8461208" cy="5836719"/>
          </a:xfrm>
        </p:spPr>
        <p:txBody>
          <a:bodyPr>
            <a:normAutofit lnSpcReduction="10000"/>
          </a:bodyPr>
          <a:lstStyle/>
          <a:p>
            <a:pPr marL="0" indent="0">
              <a:buNone/>
            </a:pPr>
            <a:r>
              <a:rPr lang="ja-JP" altLang="en-US" sz="2400" b="1" dirty="0"/>
              <a:t>標本の平均</a:t>
            </a:r>
            <a:r>
              <a:rPr lang="ja-JP" altLang="en-US" sz="2400" dirty="0"/>
              <a:t>から</a:t>
            </a:r>
            <a:r>
              <a:rPr lang="ja-JP" altLang="en-US" sz="2400" b="1" dirty="0"/>
              <a:t>母平均</a:t>
            </a:r>
            <a:r>
              <a:rPr lang="ja-JP" altLang="en-US" sz="2400" dirty="0"/>
              <a:t>を推定するときに気を付けること</a:t>
            </a:r>
            <a:endParaRPr lang="en-US" altLang="ja-JP" sz="2400" dirty="0"/>
          </a:p>
          <a:p>
            <a:r>
              <a:rPr kumimoji="1" lang="ja-JP" altLang="en-US" sz="2400" b="1" dirty="0"/>
              <a:t>標本の大きさ</a:t>
            </a:r>
            <a:br>
              <a:rPr lang="en-US" altLang="ja-JP" sz="2400" b="1" dirty="0"/>
            </a:br>
            <a:r>
              <a:rPr kumimoji="1" lang="ja-JP" altLang="en-US" sz="2400" dirty="0"/>
              <a:t>標本の大きさは、母平均の推定精度に大きく影響．標本の大きさが大きいほど精度が向上</a:t>
            </a:r>
            <a:endParaRPr kumimoji="1" lang="en-US" altLang="ja-JP" sz="2400" dirty="0"/>
          </a:p>
          <a:p>
            <a:r>
              <a:rPr kumimoji="1" lang="ja-JP" altLang="en-US" sz="2400" b="1" dirty="0"/>
              <a:t>誤差の認識</a:t>
            </a:r>
            <a:br>
              <a:rPr kumimoji="1" lang="en-US" altLang="ja-JP" sz="2400" dirty="0"/>
            </a:br>
            <a:r>
              <a:rPr kumimoji="1" lang="ja-JP" altLang="en-US" sz="2400" dirty="0"/>
              <a:t>標本の平均から母集団を推定する際は、</a:t>
            </a:r>
            <a:r>
              <a:rPr lang="ja-JP" altLang="en-US" sz="2400" dirty="0"/>
              <a:t>必ず誤差が発生する（論文などに細かすぎる値を書かないこと）</a:t>
            </a:r>
            <a:endParaRPr kumimoji="1" lang="en-US" altLang="ja-JP" sz="2400" dirty="0"/>
          </a:p>
          <a:p>
            <a:r>
              <a:rPr kumimoji="1" lang="ja-JP" altLang="en-US" sz="2400" b="1" dirty="0"/>
              <a:t>サンプリングはランダムに</a:t>
            </a:r>
            <a:br>
              <a:rPr kumimoji="1" lang="en-US" altLang="ja-JP" sz="2400" dirty="0"/>
            </a:br>
            <a:r>
              <a:rPr lang="ja-JP" altLang="en-US" sz="2400" dirty="0"/>
              <a:t>母集団を正確に反映する標本を得ることが重要</a:t>
            </a:r>
            <a:endParaRPr lang="en-US" altLang="ja-JP" sz="2400" dirty="0"/>
          </a:p>
          <a:p>
            <a:r>
              <a:rPr lang="ja-JP" altLang="en-US" sz="2400" b="1" dirty="0"/>
              <a:t>母集団のデータの分布の確認</a:t>
            </a:r>
            <a:br>
              <a:rPr lang="en-US" altLang="ja-JP" sz="2400" dirty="0"/>
            </a:br>
            <a:r>
              <a:rPr lang="ja-JP" altLang="en-US" sz="2400" dirty="0"/>
              <a:t>正規分布か確認．統計手法では（</a:t>
            </a:r>
            <a:r>
              <a:rPr lang="en-US" altLang="ja-JP" sz="2400" dirty="0"/>
              <a:t>t </a:t>
            </a:r>
            <a:r>
              <a:rPr lang="ja-JP" altLang="en-US" sz="2400" dirty="0"/>
              <a:t>検定など）、正規分布を前提としている場合がある</a:t>
            </a:r>
            <a:endParaRPr lang="en-US" altLang="ja-JP" sz="2400" dirty="0"/>
          </a:p>
          <a:p>
            <a:r>
              <a:rPr kumimoji="1" lang="ja-JP" altLang="en-US" sz="2400" b="1" dirty="0"/>
              <a:t>外れ値の考慮</a:t>
            </a:r>
            <a:br>
              <a:rPr kumimoji="1" lang="en-US" altLang="ja-JP" sz="2400" dirty="0"/>
            </a:br>
            <a:r>
              <a:rPr kumimoji="1" lang="ja-JP" altLang="en-US" sz="2400" dirty="0"/>
              <a:t>外れ値は，平均値に大きく影響する．外れ値は取り除くか適切に書き換える</a:t>
            </a:r>
          </a:p>
        </p:txBody>
      </p:sp>
      <p:sp>
        <p:nvSpPr>
          <p:cNvPr id="4" name="スライド番号プレースホルダー 3">
            <a:extLst>
              <a:ext uri="{FF2B5EF4-FFF2-40B4-BE49-F238E27FC236}">
                <a16:creationId xmlns:a16="http://schemas.microsoft.com/office/drawing/2014/main" id="{1FCECA2E-44B4-FE35-178A-5A4FB6FE7C32}"/>
              </a:ext>
            </a:extLst>
          </p:cNvPr>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Tree>
    <p:extLst>
      <p:ext uri="{BB962C8B-B14F-4D97-AF65-F5344CB8AC3E}">
        <p14:creationId xmlns:p14="http://schemas.microsoft.com/office/powerpoint/2010/main" val="165960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平均を使うときの注意点</a:t>
            </a:r>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090374" y="3130899"/>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1242774" y="1784699"/>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061924" y="22228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C9FB27C-3323-49D6-A946-A85AFB1C84B0}"/>
              </a:ext>
            </a:extLst>
          </p:cNvPr>
          <p:cNvSpPr/>
          <p:nvPr/>
        </p:nvSpPr>
        <p:spPr>
          <a:xfrm>
            <a:off x="2214324" y="23752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0F846ED4-81DC-48F5-A7A4-FA02A262CB89}"/>
              </a:ext>
            </a:extLst>
          </p:cNvPr>
          <p:cNvSpPr/>
          <p:nvPr/>
        </p:nvSpPr>
        <p:spPr>
          <a:xfrm>
            <a:off x="2287346"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58E0C22-5C6F-4076-83D8-5C03D790E5D4}"/>
              </a:ext>
            </a:extLst>
          </p:cNvPr>
          <p:cNvSpPr/>
          <p:nvPr/>
        </p:nvSpPr>
        <p:spPr>
          <a:xfrm>
            <a:off x="2017471" y="253313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FB948C7-7072-49BB-A6A8-4A7D050DB214}"/>
              </a:ext>
            </a:extLst>
          </p:cNvPr>
          <p:cNvSpPr/>
          <p:nvPr/>
        </p:nvSpPr>
        <p:spPr>
          <a:xfrm>
            <a:off x="2053982" y="239978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1365901-F3EC-4746-926C-754506B173AC}"/>
              </a:ext>
            </a:extLst>
          </p:cNvPr>
          <p:cNvSpPr/>
          <p:nvPr/>
        </p:nvSpPr>
        <p:spPr>
          <a:xfrm>
            <a:off x="1722193"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95110E8E-7CC7-49D1-8EBD-C099E3E5149D}"/>
              </a:ext>
            </a:extLst>
          </p:cNvPr>
          <p:cNvSpPr/>
          <p:nvPr/>
        </p:nvSpPr>
        <p:spPr>
          <a:xfrm>
            <a:off x="2393704" y="20333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69A391D-C478-49E2-8B2A-B337C7795F1F}"/>
              </a:ext>
            </a:extLst>
          </p:cNvPr>
          <p:cNvSpPr/>
          <p:nvPr/>
        </p:nvSpPr>
        <p:spPr>
          <a:xfrm>
            <a:off x="2393703" y="27196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6C32A0CE-0167-473D-9D16-45327A19629A}"/>
              </a:ext>
            </a:extLst>
          </p:cNvPr>
          <p:cNvSpPr/>
          <p:nvPr/>
        </p:nvSpPr>
        <p:spPr>
          <a:xfrm>
            <a:off x="1599171" y="283014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52842C8-34D4-40B0-8271-2BE18F8D74A9}"/>
              </a:ext>
            </a:extLst>
          </p:cNvPr>
          <p:cNvSpPr/>
          <p:nvPr/>
        </p:nvSpPr>
        <p:spPr>
          <a:xfrm>
            <a:off x="2028590" y="2368898"/>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1767327" y="2805149"/>
            <a:ext cx="646331" cy="369332"/>
          </a:xfrm>
          <a:prstGeom prst="rect">
            <a:avLst/>
          </a:prstGeom>
          <a:noFill/>
        </p:spPr>
        <p:txBody>
          <a:bodyPr wrap="non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平均</a:t>
            </a: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1995658" y="4994604"/>
            <a:ext cx="5726638" cy="1200329"/>
          </a:xfrm>
          <a:prstGeom prst="rect">
            <a:avLst/>
          </a:prstGeom>
          <a:noFill/>
        </p:spPr>
        <p:txBody>
          <a:bodyPr wrap="squar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データの分布によって</a:t>
            </a:r>
            <a:r>
              <a:rPr kumimoji="1" lang="ja-JP" altLang="en-US" sz="2400" dirty="0">
                <a:latin typeface="メイリオ" panose="020B0604030504040204" pitchFamily="50" charset="-128"/>
                <a:ea typeface="メイリオ" panose="020B0604030504040204" pitchFamily="50" charset="-128"/>
              </a:rPr>
              <a:t>は，</a:t>
            </a:r>
            <a:r>
              <a:rPr kumimoji="1" lang="ja-JP" altLang="en-US" sz="2400" b="1" dirty="0">
                <a:solidFill>
                  <a:srgbClr val="C00000"/>
                </a:solidFill>
                <a:latin typeface="メイリオ" panose="020B0604030504040204" pitchFamily="50" charset="-128"/>
                <a:ea typeface="メイリオ" panose="020B0604030504040204" pitchFamily="50" charset="-128"/>
              </a:rPr>
              <a:t>平均</a:t>
            </a:r>
            <a:r>
              <a:rPr kumimoji="1" lang="ja-JP" altLang="en-US" sz="2400" dirty="0">
                <a:latin typeface="メイリオ" panose="020B0604030504040204" pitchFamily="50" charset="-128"/>
                <a:ea typeface="メイリオ" panose="020B0604030504040204" pitchFamily="50" charset="-128"/>
              </a:rPr>
              <a:t>では</a:t>
            </a:r>
            <a:r>
              <a:rPr kumimoji="1" lang="ja-JP" altLang="en-US" sz="2400" b="1" dirty="0">
                <a:solidFill>
                  <a:srgbClr val="FF0000"/>
                </a:solidFill>
                <a:latin typeface="メイリオ" panose="020B0604030504040204" pitchFamily="50" charset="-128"/>
                <a:ea typeface="メイリオ" panose="020B0604030504040204" pitchFamily="50" charset="-128"/>
              </a:rPr>
              <a:t>役に立たない</a:t>
            </a:r>
            <a:r>
              <a:rPr kumimoji="1" lang="ja-JP" altLang="en-US" sz="2400" dirty="0">
                <a:latin typeface="メイリオ" panose="020B0604030504040204" pitchFamily="50" charset="-128"/>
                <a:ea typeface="メイリオ" panose="020B0604030504040204" pitchFamily="50" charset="-128"/>
              </a:rPr>
              <a:t>こともある．</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（平均は万能ではない）</a:t>
            </a:r>
            <a:endParaRPr kumimoji="1" lang="en-US" altLang="ja-JP" sz="2400" dirty="0">
              <a:latin typeface="メイリオ" panose="020B0604030504040204" pitchFamily="50" charset="-128"/>
              <a:ea typeface="メイリオ" panose="020B0604030504040204" pitchFamily="50" charset="-128"/>
            </a:endParaRPr>
          </a:p>
        </p:txBody>
      </p:sp>
      <p:cxnSp>
        <p:nvCxnSpPr>
          <p:cNvPr id="25" name="直線矢印コネクタ 24">
            <a:extLst>
              <a:ext uri="{FF2B5EF4-FFF2-40B4-BE49-F238E27FC236}">
                <a16:creationId xmlns:a16="http://schemas.microsoft.com/office/drawing/2014/main" id="{C587FEAB-6CD2-4A81-B180-8EB5B01365CF}"/>
              </a:ext>
            </a:extLst>
          </p:cNvPr>
          <p:cNvCxnSpPr/>
          <p:nvPr/>
        </p:nvCxnSpPr>
        <p:spPr>
          <a:xfrm>
            <a:off x="4777029" y="317448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E293F24-78D4-42B6-BB31-BD6AE7DF1BBB}"/>
              </a:ext>
            </a:extLst>
          </p:cNvPr>
          <p:cNvCxnSpPr>
            <a:cxnSpLocks/>
          </p:cNvCxnSpPr>
          <p:nvPr/>
        </p:nvCxnSpPr>
        <p:spPr>
          <a:xfrm flipV="1">
            <a:off x="4929429" y="182828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D099AC8A-92D8-4540-A7C3-B4AFF7D36D84}"/>
              </a:ext>
            </a:extLst>
          </p:cNvPr>
          <p:cNvSpPr/>
          <p:nvPr/>
        </p:nvSpPr>
        <p:spPr>
          <a:xfrm>
            <a:off x="5527004" y="2753644"/>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A9ED5F67-95B7-4EDF-8925-586043A42741}"/>
              </a:ext>
            </a:extLst>
          </p:cNvPr>
          <p:cNvSpPr/>
          <p:nvPr/>
        </p:nvSpPr>
        <p:spPr>
          <a:xfrm>
            <a:off x="6923326" y="20582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8758B2ED-29D4-4C27-9E4B-7E060569D1B4}"/>
              </a:ext>
            </a:extLst>
          </p:cNvPr>
          <p:cNvSpPr/>
          <p:nvPr/>
        </p:nvSpPr>
        <p:spPr>
          <a:xfrm>
            <a:off x="5527634" y="258456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683AE0A9-937E-4767-A738-00E1E943DCD6}"/>
              </a:ext>
            </a:extLst>
          </p:cNvPr>
          <p:cNvSpPr/>
          <p:nvPr/>
        </p:nvSpPr>
        <p:spPr>
          <a:xfrm>
            <a:off x="5314632" y="250585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D9A71F6C-BAB2-4E2D-A9A2-D4EE8686D7B6}"/>
              </a:ext>
            </a:extLst>
          </p:cNvPr>
          <p:cNvSpPr/>
          <p:nvPr/>
        </p:nvSpPr>
        <p:spPr>
          <a:xfrm>
            <a:off x="7275762" y="23521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90928F5C-085F-4FF9-88B1-FB407BDF46F5}"/>
              </a:ext>
            </a:extLst>
          </p:cNvPr>
          <p:cNvSpPr/>
          <p:nvPr/>
        </p:nvSpPr>
        <p:spPr>
          <a:xfrm>
            <a:off x="5314632" y="27204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5B2555F5-CE2A-4FDB-BE01-E7408DF7480C}"/>
              </a:ext>
            </a:extLst>
          </p:cNvPr>
          <p:cNvSpPr txBox="1"/>
          <p:nvPr/>
        </p:nvSpPr>
        <p:spPr>
          <a:xfrm>
            <a:off x="5791878" y="2702328"/>
            <a:ext cx="646331" cy="369332"/>
          </a:xfrm>
          <a:prstGeom prst="rect">
            <a:avLst/>
          </a:prstGeom>
          <a:noFill/>
        </p:spPr>
        <p:txBody>
          <a:bodyPr wrap="non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平均</a:t>
            </a:r>
          </a:p>
        </p:txBody>
      </p:sp>
      <p:sp>
        <p:nvSpPr>
          <p:cNvPr id="38" name="楕円 37">
            <a:extLst>
              <a:ext uri="{FF2B5EF4-FFF2-40B4-BE49-F238E27FC236}">
                <a16:creationId xmlns:a16="http://schemas.microsoft.com/office/drawing/2014/main" id="{3A6F99ED-F304-48A5-B794-1B8DD72D067B}"/>
              </a:ext>
            </a:extLst>
          </p:cNvPr>
          <p:cNvSpPr/>
          <p:nvPr/>
        </p:nvSpPr>
        <p:spPr>
          <a:xfrm>
            <a:off x="5968999" y="2487865"/>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72484519-14BD-4F20-A064-87D9231FA69A}"/>
              </a:ext>
            </a:extLst>
          </p:cNvPr>
          <p:cNvSpPr txBox="1"/>
          <p:nvPr/>
        </p:nvSpPr>
        <p:spPr>
          <a:xfrm>
            <a:off x="5062888" y="3686476"/>
            <a:ext cx="2723823" cy="646331"/>
          </a:xfrm>
          <a:prstGeom prst="rect">
            <a:avLst/>
          </a:prstGeom>
          <a:noFill/>
        </p:spPr>
        <p:txBody>
          <a:bodyPr wrap="none" rtlCol="0">
            <a:spAutoFit/>
          </a:bodyPr>
          <a:lstStyle/>
          <a:p>
            <a:r>
              <a:rPr kumimoji="1" lang="ja-JP" altLang="en-US" dirty="0"/>
              <a:t>このような平均に，</a:t>
            </a:r>
            <a:endParaRPr kumimoji="1" lang="en-US" altLang="ja-JP"/>
          </a:p>
          <a:p>
            <a:r>
              <a:rPr kumimoji="1" lang="ja-JP" altLang="en-US" dirty="0"/>
              <a:t>意味があるでしょうか？</a:t>
            </a:r>
          </a:p>
        </p:txBody>
      </p:sp>
    </p:spTree>
    <p:extLst>
      <p:ext uri="{BB962C8B-B14F-4D97-AF65-F5344CB8AC3E}">
        <p14:creationId xmlns:p14="http://schemas.microsoft.com/office/powerpoint/2010/main" val="291413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2. </a:t>
            </a:r>
            <a:r>
              <a:rPr lang="ja-JP" altLang="en-US" dirty="0"/>
              <a:t>母集団と標本</a:t>
            </a:r>
          </a:p>
        </p:txBody>
      </p:sp>
      <p:sp>
        <p:nvSpPr>
          <p:cNvPr id="6" name="字幕 5">
            <a:extLst>
              <a:ext uri="{FF2B5EF4-FFF2-40B4-BE49-F238E27FC236}">
                <a16:creationId xmlns:a16="http://schemas.microsoft.com/office/drawing/2014/main" id="{55B467F0-12AC-4EE6-8368-3A99E7316593}"/>
              </a:ext>
            </a:extLst>
          </p:cNvPr>
          <p:cNvSpPr>
            <a:spLocks noGrp="1"/>
          </p:cNvSpPr>
          <p:nvPr>
            <p:ph type="subTitle" idx="1"/>
          </p:nvPr>
        </p:nvSpPr>
        <p:spPr/>
        <p:txBody>
          <a:bodyPr>
            <a:noAutofit/>
          </a:bodyPr>
          <a:lstStyle/>
          <a:p>
            <a:endParaRPr kumimoji="1" lang="ja-JP" altLang="en-US"/>
          </a:p>
        </p:txBody>
      </p:sp>
      <p:sp>
        <p:nvSpPr>
          <p:cNvPr id="4" name="スライド番号プレースホルダー 3"/>
          <p:cNvSpPr>
            <a:spLocks noGrp="1"/>
          </p:cNvSpPr>
          <p:nvPr>
            <p:ph type="sldNum" sz="quarter" idx="12"/>
          </p:nvPr>
        </p:nvSpPr>
        <p:spPr/>
        <p:txBody>
          <a:bodyPr>
            <a:noAutofit/>
          </a:bodyPr>
          <a:lstStyle/>
          <a:p>
            <a:fld id="{E205D82C-95A1-431E-8E38-AA614A14CDCF}" type="slidenum">
              <a:rPr lang="ja-JP" altLang="en-US" smtClean="0"/>
              <a:pPr/>
              <a:t>6</a:t>
            </a:fld>
            <a:endParaRPr lang="ja-JP" altLang="en-US"/>
          </a:p>
        </p:txBody>
      </p:sp>
    </p:spTree>
    <p:extLst>
      <p:ext uri="{BB962C8B-B14F-4D97-AF65-F5344CB8AC3E}">
        <p14:creationId xmlns:p14="http://schemas.microsoft.com/office/powerpoint/2010/main" val="324281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B28329-1B3A-70B2-2D8C-C3D666908BB1}"/>
              </a:ext>
            </a:extLst>
          </p:cNvPr>
          <p:cNvSpPr>
            <a:spLocks noGrp="1"/>
          </p:cNvSpPr>
          <p:nvPr>
            <p:ph type="title"/>
          </p:nvPr>
        </p:nvSpPr>
        <p:spPr/>
        <p:txBody>
          <a:bodyPr>
            <a:normAutofit fontScale="90000"/>
          </a:bodyPr>
          <a:lstStyle/>
          <a:p>
            <a:r>
              <a:rPr kumimoji="1" lang="ja-JP" altLang="en-US" dirty="0"/>
              <a:t>母集団</a:t>
            </a:r>
          </a:p>
        </p:txBody>
      </p:sp>
      <p:sp>
        <p:nvSpPr>
          <p:cNvPr id="3" name="コンテンツ プレースホルダー 2">
            <a:extLst>
              <a:ext uri="{FF2B5EF4-FFF2-40B4-BE49-F238E27FC236}">
                <a16:creationId xmlns:a16="http://schemas.microsoft.com/office/drawing/2014/main" id="{07FFF29F-89AF-6B77-92B3-876E38A0C56E}"/>
              </a:ext>
            </a:extLst>
          </p:cNvPr>
          <p:cNvSpPr>
            <a:spLocks noGrp="1"/>
          </p:cNvSpPr>
          <p:nvPr>
            <p:ph idx="1"/>
          </p:nvPr>
        </p:nvSpPr>
        <p:spPr/>
        <p:txBody>
          <a:bodyPr>
            <a:normAutofit/>
          </a:bodyPr>
          <a:lstStyle/>
          <a:p>
            <a:pPr marL="0" indent="0">
              <a:spcBef>
                <a:spcPts val="1200"/>
              </a:spcBef>
              <a:buNone/>
            </a:pPr>
            <a:r>
              <a:rPr kumimoji="1" lang="ja-JP" altLang="en-US" sz="2400" b="1" dirty="0">
                <a:solidFill>
                  <a:srgbClr val="C00000"/>
                </a:solidFill>
              </a:rPr>
              <a:t>母集団</a:t>
            </a:r>
            <a:r>
              <a:rPr kumimoji="1" lang="ja-JP" altLang="en-US" sz="2400" dirty="0"/>
              <a:t>は，調査や研究の対象となる</a:t>
            </a:r>
            <a:r>
              <a:rPr kumimoji="1" lang="ja-JP" altLang="en-US" sz="2400" b="1" u="sng" dirty="0">
                <a:solidFill>
                  <a:srgbClr val="FF0000"/>
                </a:solidFill>
              </a:rPr>
              <a:t>全体の集団</a:t>
            </a:r>
            <a:r>
              <a:rPr kumimoji="1" lang="ja-JP" altLang="en-US" sz="2400" dirty="0"/>
              <a:t>のこと</a:t>
            </a:r>
            <a:endParaRPr kumimoji="1" lang="en-US" altLang="ja-JP" sz="2400" dirty="0"/>
          </a:p>
          <a:p>
            <a:pPr marL="0" indent="0">
              <a:spcBef>
                <a:spcPts val="1200"/>
              </a:spcBef>
              <a:buNone/>
            </a:pPr>
            <a:endParaRPr kumimoji="1" lang="en-US" altLang="ja-JP" sz="2400" dirty="0"/>
          </a:p>
          <a:p>
            <a:pPr>
              <a:spcBef>
                <a:spcPts val="1200"/>
              </a:spcBef>
            </a:pPr>
            <a:r>
              <a:rPr kumimoji="1" lang="ja-JP" altLang="en-US" sz="2400" b="1" u="sng" dirty="0">
                <a:solidFill>
                  <a:srgbClr val="FF0000"/>
                </a:solidFill>
              </a:rPr>
              <a:t>母集団</a:t>
            </a:r>
            <a:r>
              <a:rPr kumimoji="1" lang="ja-JP" altLang="en-US" sz="2400" dirty="0"/>
              <a:t>の</a:t>
            </a:r>
            <a:r>
              <a:rPr kumimoji="1" lang="ja-JP" altLang="en-US" sz="2400" b="1" u="sng" dirty="0">
                <a:solidFill>
                  <a:srgbClr val="FF0000"/>
                </a:solidFill>
              </a:rPr>
              <a:t>把握と理解</a:t>
            </a:r>
            <a:r>
              <a:rPr kumimoji="1" lang="ja-JP" altLang="en-US" sz="2400" dirty="0"/>
              <a:t>が</a:t>
            </a:r>
            <a:r>
              <a:rPr lang="ja-JP" altLang="en-US" sz="2400" dirty="0"/>
              <a:t>重要</a:t>
            </a:r>
            <a:endParaRPr kumimoji="1" lang="en-US" altLang="ja-JP" sz="2400" dirty="0"/>
          </a:p>
          <a:p>
            <a:pPr marL="0" indent="0">
              <a:spcBef>
                <a:spcPts val="1200"/>
              </a:spcBef>
              <a:buNone/>
            </a:pPr>
            <a:r>
              <a:rPr lang="en-US" altLang="ja-JP" sz="2400" dirty="0"/>
              <a:t>	</a:t>
            </a:r>
            <a:r>
              <a:rPr lang="ja-JP" altLang="en-US" sz="2400" dirty="0"/>
              <a:t>（例）人類全体、２０歳以上の人類全体</a:t>
            </a:r>
            <a:endParaRPr lang="en-US" altLang="ja-JP" sz="2400" dirty="0"/>
          </a:p>
          <a:p>
            <a:pPr marL="0" indent="0">
              <a:spcBef>
                <a:spcPts val="1200"/>
              </a:spcBef>
              <a:buNone/>
            </a:pPr>
            <a:endParaRPr lang="en-US" altLang="ja-JP" sz="2400" dirty="0"/>
          </a:p>
        </p:txBody>
      </p:sp>
      <p:sp>
        <p:nvSpPr>
          <p:cNvPr id="4" name="スライド番号プレースホルダー 3">
            <a:extLst>
              <a:ext uri="{FF2B5EF4-FFF2-40B4-BE49-F238E27FC236}">
                <a16:creationId xmlns:a16="http://schemas.microsoft.com/office/drawing/2014/main" id="{16BA498C-1CB5-E9B7-A856-4C72F6740E1A}"/>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225884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85C61-BF56-FC28-DB78-760712C74DF1}"/>
              </a:ext>
            </a:extLst>
          </p:cNvPr>
          <p:cNvSpPr>
            <a:spLocks noGrp="1"/>
          </p:cNvSpPr>
          <p:nvPr>
            <p:ph type="title"/>
          </p:nvPr>
        </p:nvSpPr>
        <p:spPr/>
        <p:txBody>
          <a:bodyPr>
            <a:normAutofit fontScale="90000"/>
          </a:bodyPr>
          <a:lstStyle/>
          <a:p>
            <a:r>
              <a:rPr kumimoji="1" lang="ja-JP" altLang="en-US" dirty="0"/>
              <a:t>サンプリングと標本</a:t>
            </a:r>
          </a:p>
        </p:txBody>
      </p:sp>
      <p:sp>
        <p:nvSpPr>
          <p:cNvPr id="3" name="コンテンツ プレースホルダー 2">
            <a:extLst>
              <a:ext uri="{FF2B5EF4-FFF2-40B4-BE49-F238E27FC236}">
                <a16:creationId xmlns:a16="http://schemas.microsoft.com/office/drawing/2014/main" id="{9D5CBAD8-391C-5793-4746-F983F8846343}"/>
              </a:ext>
            </a:extLst>
          </p:cNvPr>
          <p:cNvSpPr>
            <a:spLocks noGrp="1"/>
          </p:cNvSpPr>
          <p:nvPr>
            <p:ph idx="1"/>
          </p:nvPr>
        </p:nvSpPr>
        <p:spPr/>
        <p:txBody>
          <a:bodyPr>
            <a:normAutofit/>
          </a:bodyPr>
          <a:lstStyle/>
          <a:p>
            <a:pPr>
              <a:spcBef>
                <a:spcPts val="1200"/>
              </a:spcBef>
            </a:pPr>
            <a:r>
              <a:rPr lang="ja-JP" altLang="en-US" sz="2400" b="1" u="sng" dirty="0">
                <a:solidFill>
                  <a:srgbClr val="FF0000"/>
                </a:solidFill>
              </a:rPr>
              <a:t>母集団全体を調べることが困難な場合</a:t>
            </a:r>
            <a:r>
              <a:rPr lang="ja-JP" altLang="en-US" sz="2400" dirty="0"/>
              <a:t>、</a:t>
            </a:r>
            <a:r>
              <a:rPr lang="ja-JP" altLang="en-US" sz="2400" b="1" dirty="0">
                <a:solidFill>
                  <a:srgbClr val="C00000"/>
                </a:solidFill>
              </a:rPr>
              <a:t>サンプリング</a:t>
            </a:r>
            <a:r>
              <a:rPr lang="ja-JP" altLang="en-US" sz="2400" dirty="0"/>
              <a:t>を適切に行う</a:t>
            </a:r>
            <a:endParaRPr lang="en-US" altLang="ja-JP" sz="2400" dirty="0"/>
          </a:p>
          <a:p>
            <a:pPr marL="0" indent="0">
              <a:spcBef>
                <a:spcPts val="1200"/>
              </a:spcBef>
              <a:buNone/>
            </a:pPr>
            <a:r>
              <a:rPr kumimoji="1" lang="en-US" altLang="ja-JP" sz="2400" dirty="0"/>
              <a:t>	</a:t>
            </a:r>
            <a:r>
              <a:rPr kumimoji="1" lang="ja-JP" altLang="en-US" sz="2400" dirty="0"/>
              <a:t>（例）１０００名をランダムに選ぶ</a:t>
            </a:r>
          </a:p>
          <a:p>
            <a:pPr>
              <a:spcBef>
                <a:spcPts val="1200"/>
              </a:spcBef>
            </a:pPr>
            <a:r>
              <a:rPr kumimoji="1" lang="ja-JP" altLang="en-US" sz="2400" b="1" dirty="0">
                <a:solidFill>
                  <a:srgbClr val="C00000"/>
                </a:solidFill>
              </a:rPr>
              <a:t>サンプリング</a:t>
            </a:r>
            <a:r>
              <a:rPr kumimoji="1" lang="ja-JP" altLang="en-US" sz="2400" dirty="0"/>
              <a:t>は、</a:t>
            </a:r>
            <a:r>
              <a:rPr kumimoji="1" lang="ja-JP" altLang="en-US" sz="2400" b="1" u="sng" dirty="0">
                <a:solidFill>
                  <a:srgbClr val="FF0000"/>
                </a:solidFill>
              </a:rPr>
              <a:t>母集団から一部を選ぶ</a:t>
            </a:r>
            <a:r>
              <a:rPr kumimoji="1" lang="ja-JP" altLang="en-US" sz="2400" dirty="0"/>
              <a:t>こと。</a:t>
            </a:r>
            <a:endParaRPr lang="en-US" altLang="ja-JP" sz="2400" dirty="0"/>
          </a:p>
          <a:p>
            <a:pPr>
              <a:spcBef>
                <a:spcPts val="1200"/>
              </a:spcBef>
            </a:pPr>
            <a:r>
              <a:rPr kumimoji="1" lang="ja-JP" altLang="en-US" sz="2400" dirty="0"/>
              <a:t>母集団全体を調べるのでなく、</a:t>
            </a:r>
            <a:r>
              <a:rPr kumimoji="1" lang="ja-JP" altLang="en-US" sz="2400" b="1" u="sng" dirty="0">
                <a:solidFill>
                  <a:srgbClr val="FF0000"/>
                </a:solidFill>
              </a:rPr>
              <a:t>一部を調べる</a:t>
            </a:r>
            <a:r>
              <a:rPr kumimoji="1" lang="ja-JP" altLang="en-US" sz="2400" dirty="0"/>
              <a:t>ことになる。</a:t>
            </a:r>
            <a:endParaRPr kumimoji="1" lang="en-US" altLang="ja-JP" sz="2400" dirty="0"/>
          </a:p>
          <a:p>
            <a:pPr>
              <a:spcBef>
                <a:spcPts val="1200"/>
              </a:spcBef>
            </a:pPr>
            <a:r>
              <a:rPr kumimoji="1" lang="ja-JP" altLang="en-US" sz="2400" b="1" dirty="0">
                <a:solidFill>
                  <a:srgbClr val="C00000"/>
                </a:solidFill>
              </a:rPr>
              <a:t>標本</a:t>
            </a:r>
            <a:r>
              <a:rPr kumimoji="1" lang="ja-JP" altLang="en-US" sz="2400" dirty="0"/>
              <a:t>は、</a:t>
            </a:r>
            <a:r>
              <a:rPr kumimoji="1" lang="ja-JP" altLang="en-US" sz="2400" b="1" u="sng" dirty="0">
                <a:solidFill>
                  <a:srgbClr val="FF0000"/>
                </a:solidFill>
              </a:rPr>
              <a:t>サンプリングで選ばれたもの</a:t>
            </a:r>
            <a:r>
              <a:rPr kumimoji="1" lang="ja-JP" altLang="en-US" sz="2400" dirty="0"/>
              <a:t>のこと。</a:t>
            </a:r>
          </a:p>
        </p:txBody>
      </p:sp>
      <p:sp>
        <p:nvSpPr>
          <p:cNvPr id="4" name="スライド番号プレースホルダー 3">
            <a:extLst>
              <a:ext uri="{FF2B5EF4-FFF2-40B4-BE49-F238E27FC236}">
                <a16:creationId xmlns:a16="http://schemas.microsoft.com/office/drawing/2014/main" id="{C22EC2D5-A743-746B-8FC7-E94F24919582}"/>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
        <p:nvSpPr>
          <p:cNvPr id="5" name="雲 4">
            <a:extLst>
              <a:ext uri="{FF2B5EF4-FFF2-40B4-BE49-F238E27FC236}">
                <a16:creationId xmlns:a16="http://schemas.microsoft.com/office/drawing/2014/main" id="{CD935BDC-0ED9-3C2B-9ECC-BDA0E32ED237}"/>
              </a:ext>
            </a:extLst>
          </p:cNvPr>
          <p:cNvSpPr/>
          <p:nvPr/>
        </p:nvSpPr>
        <p:spPr>
          <a:xfrm>
            <a:off x="1719819" y="4836889"/>
            <a:ext cx="3074670" cy="1638842"/>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6" name="右矢印 13">
            <a:extLst>
              <a:ext uri="{FF2B5EF4-FFF2-40B4-BE49-F238E27FC236}">
                <a16:creationId xmlns:a16="http://schemas.microsoft.com/office/drawing/2014/main" id="{914A9E4D-E67E-C78E-506B-30BA866B781F}"/>
              </a:ext>
            </a:extLst>
          </p:cNvPr>
          <p:cNvSpPr/>
          <p:nvPr/>
        </p:nvSpPr>
        <p:spPr>
          <a:xfrm>
            <a:off x="5481933" y="5425477"/>
            <a:ext cx="541020" cy="48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7" name="テキスト ボックス 6">
            <a:extLst>
              <a:ext uri="{FF2B5EF4-FFF2-40B4-BE49-F238E27FC236}">
                <a16:creationId xmlns:a16="http://schemas.microsoft.com/office/drawing/2014/main" id="{0A0FFC25-93F2-D546-5421-8985C3025B80}"/>
              </a:ext>
            </a:extLst>
          </p:cNvPr>
          <p:cNvSpPr txBox="1"/>
          <p:nvPr/>
        </p:nvSpPr>
        <p:spPr>
          <a:xfrm>
            <a:off x="6715303" y="5402394"/>
            <a:ext cx="1915909" cy="507831"/>
          </a:xfrm>
          <a:prstGeom prst="rect">
            <a:avLst/>
          </a:prstGeom>
          <a:noFill/>
        </p:spPr>
        <p:txBody>
          <a:bodyPr wrap="none" rtlCol="0">
            <a:noAutofit/>
          </a:bodyPr>
          <a:lstStyle/>
          <a:p>
            <a:r>
              <a:rPr lang="ja-JP" altLang="en-US" sz="2700" dirty="0">
                <a:solidFill>
                  <a:srgbClr val="C00000"/>
                </a:solidFill>
                <a:latin typeface="Arial" panose="020B0604020202020204" pitchFamily="34" charset="0"/>
                <a:ea typeface="メイリオ" panose="020B0604030504040204" pitchFamily="50" charset="-128"/>
              </a:rPr>
              <a:t>標本</a:t>
            </a:r>
            <a:endParaRPr kumimoji="1" lang="en-US" altLang="ja-JP" sz="2700" dirty="0">
              <a:solidFill>
                <a:srgbClr val="C00000"/>
              </a:solidFill>
              <a:latin typeface="Arial" panose="020B0604020202020204" pitchFamily="34" charset="0"/>
              <a:ea typeface="メイリオ" panose="020B0604030504040204" pitchFamily="50" charset="-128"/>
            </a:endParaRPr>
          </a:p>
        </p:txBody>
      </p:sp>
      <p:sp>
        <p:nvSpPr>
          <p:cNvPr id="8" name="テキスト ボックス 7">
            <a:extLst>
              <a:ext uri="{FF2B5EF4-FFF2-40B4-BE49-F238E27FC236}">
                <a16:creationId xmlns:a16="http://schemas.microsoft.com/office/drawing/2014/main" id="{F57DF7AE-2E2A-424E-C2CF-B9E81614E96E}"/>
              </a:ext>
            </a:extLst>
          </p:cNvPr>
          <p:cNvSpPr txBox="1"/>
          <p:nvPr/>
        </p:nvSpPr>
        <p:spPr>
          <a:xfrm>
            <a:off x="2754234" y="4120246"/>
            <a:ext cx="1223412"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母集団</a:t>
            </a:r>
            <a:endParaRPr kumimoji="1" lang="en-US" altLang="ja-JP" sz="2700" dirty="0">
              <a:solidFill>
                <a:srgbClr val="C00000"/>
              </a:solidFill>
              <a:latin typeface="Arial" panose="020B0604020202020204" pitchFamily="34" charset="0"/>
              <a:ea typeface="メイリオ" panose="020B0604030504040204" pitchFamily="50" charset="-128"/>
            </a:endParaRPr>
          </a:p>
        </p:txBody>
      </p:sp>
      <p:sp>
        <p:nvSpPr>
          <p:cNvPr id="9" name="テキスト ボックス 8">
            <a:extLst>
              <a:ext uri="{FF2B5EF4-FFF2-40B4-BE49-F238E27FC236}">
                <a16:creationId xmlns:a16="http://schemas.microsoft.com/office/drawing/2014/main" id="{BDE774C4-ED56-4442-6521-7FABB51DD241}"/>
              </a:ext>
            </a:extLst>
          </p:cNvPr>
          <p:cNvSpPr txBox="1"/>
          <p:nvPr/>
        </p:nvSpPr>
        <p:spPr>
          <a:xfrm>
            <a:off x="4794489" y="4647461"/>
            <a:ext cx="1915909" cy="507831"/>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サンプリング</a:t>
            </a:r>
            <a:endParaRPr kumimoji="1" lang="en-US" altLang="ja-JP" sz="2700" dirty="0">
              <a:solidFill>
                <a:srgbClr val="C00000"/>
              </a:solidFill>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408080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551291"/>
          </a:xfrm>
        </p:spPr>
        <p:txBody>
          <a:bodyPr>
            <a:noAutofit/>
          </a:bodyPr>
          <a:lstStyle/>
          <a:p>
            <a:r>
              <a:rPr lang="ja-JP" altLang="en-US" dirty="0"/>
              <a:t>サンプリングと標本</a:t>
            </a:r>
          </a:p>
        </p:txBody>
      </p:sp>
      <p:sp>
        <p:nvSpPr>
          <p:cNvPr id="4" name="スライド番号プレースホルダー 3"/>
          <p:cNvSpPr>
            <a:spLocks noGrp="1"/>
          </p:cNvSpPr>
          <p:nvPr>
            <p:ph type="sldNum" sz="quarter" idx="12"/>
          </p:nvPr>
        </p:nvSpPr>
        <p:spPr>
          <a:xfrm>
            <a:off x="6885071" y="6356350"/>
            <a:ext cx="2057400" cy="428399"/>
          </a:xfrm>
        </p:spPr>
        <p:txBody>
          <a:bodyPr>
            <a:noAutofit/>
          </a:bodyPr>
          <a:lstStyle/>
          <a:p>
            <a:fld id="{55940FB6-D91C-4C45-82A6-6C3F63B50793}" type="slidenum">
              <a:rPr lang="ja-JP" altLang="en-US" smtClean="0"/>
              <a:pPr/>
              <a:t>9</a:t>
            </a:fld>
            <a:endParaRPr lang="ja-JP" altLang="en-US"/>
          </a:p>
        </p:txBody>
      </p:sp>
      <p:sp>
        <p:nvSpPr>
          <p:cNvPr id="13" name="雲 12"/>
          <p:cNvSpPr/>
          <p:nvPr/>
        </p:nvSpPr>
        <p:spPr>
          <a:xfrm>
            <a:off x="364427" y="1929072"/>
            <a:ext cx="3074670" cy="1922847"/>
          </a:xfrm>
          <a:prstGeom prst="clou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4" name="右矢印 13"/>
          <p:cNvSpPr/>
          <p:nvPr/>
        </p:nvSpPr>
        <p:spPr>
          <a:xfrm>
            <a:off x="4057757" y="2579047"/>
            <a:ext cx="541020" cy="56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6" name="テキスト ボックス 15"/>
          <p:cNvSpPr txBox="1"/>
          <p:nvPr/>
        </p:nvSpPr>
        <p:spPr>
          <a:xfrm>
            <a:off x="3940743" y="876110"/>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あるときの標本</a:t>
            </a:r>
            <a:endParaRPr kumimoji="1" lang="en-US" altLang="ja-JP" sz="2700" dirty="0">
              <a:latin typeface="Arial" panose="020B0604020202020204" pitchFamily="34" charset="0"/>
              <a:ea typeface="メイリオ" panose="020B0604030504040204" pitchFamily="50" charset="-128"/>
            </a:endParaRPr>
          </a:p>
        </p:txBody>
      </p:sp>
      <p:sp>
        <p:nvSpPr>
          <p:cNvPr id="18" name="正方形/長方形 17"/>
          <p:cNvSpPr/>
          <p:nvPr/>
        </p:nvSpPr>
        <p:spPr>
          <a:xfrm>
            <a:off x="4980612" y="1590226"/>
            <a:ext cx="959124" cy="24545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9" name="正方形/長方形 18"/>
          <p:cNvSpPr/>
          <p:nvPr/>
        </p:nvSpPr>
        <p:spPr>
          <a:xfrm>
            <a:off x="6967022" y="1609129"/>
            <a:ext cx="959124" cy="24545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20" name="テキスト ボックス 19"/>
          <p:cNvSpPr txBox="1"/>
          <p:nvPr/>
        </p:nvSpPr>
        <p:spPr>
          <a:xfrm>
            <a:off x="5100766" y="1678261"/>
            <a:ext cx="651140" cy="2275011"/>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128</a:t>
            </a:r>
            <a:br>
              <a:rPr kumimoji="1" lang="en-US" altLang="ja-JP" sz="2400" dirty="0">
                <a:solidFill>
                  <a:srgbClr val="006600"/>
                </a:solidFill>
                <a:latin typeface="Arial" panose="020B0604020202020204" pitchFamily="34" charset="0"/>
                <a:ea typeface="メイリオ" panose="020B0604030504040204" pitchFamily="50" charset="-128"/>
              </a:rPr>
            </a:br>
            <a:r>
              <a:rPr kumimoji="1" lang="en-US" altLang="ja-JP" sz="2400" dirty="0">
                <a:solidFill>
                  <a:srgbClr val="006600"/>
                </a:solidFill>
                <a:latin typeface="Arial" panose="020B0604020202020204" pitchFamily="34" charset="0"/>
                <a:ea typeface="メイリオ" panose="020B0604030504040204" pitchFamily="50" charset="-128"/>
              </a:rPr>
              <a:t>104</a:t>
            </a:r>
          </a:p>
          <a:p>
            <a:pPr algn="r"/>
            <a:r>
              <a:rPr lang="en-US" altLang="ja-JP" sz="2400" dirty="0">
                <a:solidFill>
                  <a:srgbClr val="006600"/>
                </a:solidFill>
                <a:latin typeface="Arial" panose="020B0604020202020204" pitchFamily="34" charset="0"/>
                <a:ea typeface="メイリオ" panose="020B0604030504040204" pitchFamily="50" charset="-128"/>
              </a:rPr>
              <a:t>124</a:t>
            </a:r>
          </a:p>
          <a:p>
            <a:pPr algn="r"/>
            <a:r>
              <a:rPr kumimoji="1" lang="en-US" altLang="ja-JP" sz="2400" dirty="0">
                <a:solidFill>
                  <a:srgbClr val="006600"/>
                </a:solidFill>
                <a:latin typeface="Arial" panose="020B0604020202020204" pitchFamily="34" charset="0"/>
                <a:ea typeface="メイリオ" panose="020B0604030504040204" pitchFamily="50" charset="-128"/>
              </a:rPr>
              <a:t>85</a:t>
            </a:r>
          </a:p>
          <a:p>
            <a:pPr algn="r"/>
            <a:r>
              <a:rPr lang="en-US" altLang="ja-JP" sz="2400" dirty="0">
                <a:solidFill>
                  <a:srgbClr val="006600"/>
                </a:solidFill>
                <a:latin typeface="Arial" panose="020B0604020202020204" pitchFamily="34" charset="0"/>
                <a:ea typeface="メイリオ" panose="020B0604030504040204" pitchFamily="50" charset="-128"/>
              </a:rPr>
              <a:t>120</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1" name="テキスト ボックス 20"/>
          <p:cNvSpPr txBox="1"/>
          <p:nvPr/>
        </p:nvSpPr>
        <p:spPr>
          <a:xfrm>
            <a:off x="7106335" y="1700619"/>
            <a:ext cx="651140" cy="2275011"/>
          </a:xfrm>
          <a:prstGeom prst="rect">
            <a:avLst/>
          </a:prstGeom>
          <a:noFill/>
        </p:spPr>
        <p:txBody>
          <a:bodyPr wrap="none" rtlCol="0">
            <a:noAutofit/>
          </a:bodyPr>
          <a:lstStyle/>
          <a:p>
            <a:pPr algn="r"/>
            <a:r>
              <a:rPr kumimoji="1" lang="en-US" altLang="ja-JP" sz="2400" dirty="0">
                <a:solidFill>
                  <a:srgbClr val="006600"/>
                </a:solidFill>
                <a:latin typeface="Arial" panose="020B0604020202020204" pitchFamily="34" charset="0"/>
                <a:ea typeface="メイリオ" panose="020B0604030504040204" pitchFamily="50" charset="-128"/>
              </a:rPr>
              <a:t>118</a:t>
            </a:r>
          </a:p>
          <a:p>
            <a:pPr algn="r"/>
            <a:r>
              <a:rPr lang="en-US" altLang="ja-JP" sz="2400" dirty="0">
                <a:solidFill>
                  <a:srgbClr val="006600"/>
                </a:solidFill>
                <a:latin typeface="Arial" panose="020B0604020202020204" pitchFamily="34" charset="0"/>
                <a:ea typeface="メイリオ" panose="020B0604030504040204" pitchFamily="50" charset="-128"/>
              </a:rPr>
              <a:t>110</a:t>
            </a:r>
          </a:p>
          <a:p>
            <a:pPr algn="r"/>
            <a:r>
              <a:rPr kumimoji="1" lang="en-US" altLang="ja-JP" sz="2400" dirty="0">
                <a:solidFill>
                  <a:srgbClr val="006600"/>
                </a:solidFill>
                <a:latin typeface="Arial" panose="020B0604020202020204" pitchFamily="34" charset="0"/>
                <a:ea typeface="メイリオ" panose="020B0604030504040204" pitchFamily="50" charset="-128"/>
              </a:rPr>
              <a:t>96</a:t>
            </a:r>
          </a:p>
          <a:p>
            <a:pPr algn="r"/>
            <a:r>
              <a:rPr lang="en-US" altLang="ja-JP" sz="2400" dirty="0">
                <a:solidFill>
                  <a:srgbClr val="006600"/>
                </a:solidFill>
                <a:latin typeface="Arial" panose="020B0604020202020204" pitchFamily="34" charset="0"/>
                <a:ea typeface="メイリオ" panose="020B0604030504040204" pitchFamily="50" charset="-128"/>
              </a:rPr>
              <a:t>85</a:t>
            </a:r>
          </a:p>
          <a:p>
            <a:pPr algn="r"/>
            <a:r>
              <a:rPr kumimoji="1" lang="en-US" altLang="ja-JP" sz="2400" dirty="0">
                <a:solidFill>
                  <a:srgbClr val="006600"/>
                </a:solidFill>
                <a:latin typeface="Arial" panose="020B0604020202020204" pitchFamily="34" charset="0"/>
                <a:ea typeface="メイリオ" panose="020B0604030504040204" pitchFamily="50" charset="-128"/>
              </a:rPr>
              <a:t>109</a:t>
            </a:r>
            <a:endParaRPr kumimoji="1" lang="ja-JP" altLang="en-US" sz="2400" dirty="0">
              <a:solidFill>
                <a:srgbClr val="006600"/>
              </a:solidFill>
              <a:latin typeface="Arial" panose="020B0604020202020204" pitchFamily="34" charset="0"/>
              <a:ea typeface="メイリオ" panose="020B0604030504040204" pitchFamily="50" charset="-128"/>
            </a:endParaRPr>
          </a:p>
        </p:txBody>
      </p:sp>
      <p:sp>
        <p:nvSpPr>
          <p:cNvPr id="22" name="テキスト ボックス 21"/>
          <p:cNvSpPr txBox="1"/>
          <p:nvPr/>
        </p:nvSpPr>
        <p:spPr>
          <a:xfrm>
            <a:off x="4980612" y="4000053"/>
            <a:ext cx="1101210" cy="1083339"/>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平均</a:t>
            </a:r>
            <a:r>
              <a:rPr kumimoji="1" lang="en-US" altLang="ja-JP" sz="2700" dirty="0">
                <a:solidFill>
                  <a:srgbClr val="C00000"/>
                </a:solidFill>
                <a:latin typeface="Arial" panose="020B0604020202020204" pitchFamily="34" charset="0"/>
                <a:ea typeface="メイリオ" panose="020B0604030504040204" pitchFamily="50" charset="-128"/>
              </a:rPr>
              <a:t>	 </a:t>
            </a:r>
          </a:p>
          <a:p>
            <a:r>
              <a:rPr kumimoji="1" lang="en-US" altLang="ja-JP" sz="2700" dirty="0">
                <a:solidFill>
                  <a:schemeClr val="accent6">
                    <a:lumMod val="75000"/>
                  </a:schemeClr>
                </a:solidFill>
                <a:latin typeface="Arial" panose="020B0604020202020204" pitchFamily="34" charset="0"/>
                <a:ea typeface="メイリオ" panose="020B0604030504040204" pitchFamily="50" charset="-128"/>
              </a:rPr>
              <a:t>112.2</a:t>
            </a:r>
          </a:p>
        </p:txBody>
      </p:sp>
      <p:sp>
        <p:nvSpPr>
          <p:cNvPr id="15" name="テキスト ボックス 14">
            <a:extLst>
              <a:ext uri="{FF2B5EF4-FFF2-40B4-BE49-F238E27FC236}">
                <a16:creationId xmlns:a16="http://schemas.microsoft.com/office/drawing/2014/main" id="{AA115FFB-909C-4368-8CCE-0FD6597048A5}"/>
              </a:ext>
            </a:extLst>
          </p:cNvPr>
          <p:cNvSpPr txBox="1"/>
          <p:nvPr/>
        </p:nvSpPr>
        <p:spPr>
          <a:xfrm>
            <a:off x="7047400" y="4000053"/>
            <a:ext cx="1895071" cy="1083339"/>
          </a:xfrm>
          <a:prstGeom prst="rect">
            <a:avLst/>
          </a:prstGeom>
          <a:noFill/>
        </p:spPr>
        <p:txBody>
          <a:bodyPr wrap="none" rtlCol="0">
            <a:noAutofit/>
          </a:bodyPr>
          <a:lstStyle/>
          <a:p>
            <a:r>
              <a:rPr kumimoji="1" lang="ja-JP" altLang="en-US" sz="2700" dirty="0">
                <a:solidFill>
                  <a:srgbClr val="C00000"/>
                </a:solidFill>
                <a:latin typeface="Arial" panose="020B0604020202020204" pitchFamily="34" charset="0"/>
                <a:ea typeface="メイリオ" panose="020B0604030504040204" pitchFamily="50" charset="-128"/>
              </a:rPr>
              <a:t>平均</a:t>
            </a:r>
            <a:r>
              <a:rPr kumimoji="1" lang="en-US" altLang="ja-JP" sz="2700" dirty="0">
                <a:solidFill>
                  <a:srgbClr val="C00000"/>
                </a:solidFill>
                <a:latin typeface="Arial" panose="020B0604020202020204" pitchFamily="34" charset="0"/>
                <a:ea typeface="メイリオ" panose="020B0604030504040204" pitchFamily="50" charset="-128"/>
              </a:rPr>
              <a:t>	 </a:t>
            </a:r>
          </a:p>
          <a:p>
            <a:r>
              <a:rPr kumimoji="1" lang="en-US" altLang="ja-JP" sz="2700" dirty="0">
                <a:solidFill>
                  <a:schemeClr val="accent6">
                    <a:lumMod val="75000"/>
                  </a:schemeClr>
                </a:solidFill>
                <a:latin typeface="Arial" panose="020B0604020202020204" pitchFamily="34" charset="0"/>
                <a:ea typeface="メイリオ" panose="020B0604030504040204" pitchFamily="50" charset="-128"/>
              </a:rPr>
              <a:t>103.6</a:t>
            </a:r>
          </a:p>
        </p:txBody>
      </p:sp>
      <p:sp>
        <p:nvSpPr>
          <p:cNvPr id="3" name="テキスト ボックス 2">
            <a:extLst>
              <a:ext uri="{FF2B5EF4-FFF2-40B4-BE49-F238E27FC236}">
                <a16:creationId xmlns:a16="http://schemas.microsoft.com/office/drawing/2014/main" id="{6F5CEC0D-5A60-44C6-FEBA-52BB482EA8AC}"/>
              </a:ext>
            </a:extLst>
          </p:cNvPr>
          <p:cNvSpPr txBox="1"/>
          <p:nvPr/>
        </p:nvSpPr>
        <p:spPr>
          <a:xfrm>
            <a:off x="1334542" y="1295116"/>
            <a:ext cx="1223412" cy="595836"/>
          </a:xfrm>
          <a:prstGeom prst="rect">
            <a:avLst/>
          </a:prstGeom>
          <a:noFill/>
        </p:spPr>
        <p:txBody>
          <a:bodyPr wrap="none" rtlCol="0">
            <a:noAutofit/>
          </a:bodyPr>
          <a:lstStyle/>
          <a:p>
            <a:r>
              <a:rPr kumimoji="1" lang="ja-JP" altLang="en-US" sz="2700" dirty="0">
                <a:solidFill>
                  <a:srgbClr val="FF0000"/>
                </a:solidFill>
                <a:latin typeface="Arial" panose="020B0604020202020204" pitchFamily="34" charset="0"/>
                <a:ea typeface="メイリオ" panose="020B0604030504040204" pitchFamily="50" charset="-128"/>
              </a:rPr>
              <a:t>母集団</a:t>
            </a:r>
            <a:endParaRPr kumimoji="1" lang="en-US" altLang="ja-JP" sz="2700" dirty="0">
              <a:solidFill>
                <a:srgbClr val="FF0000"/>
              </a:solidFill>
              <a:latin typeface="Arial" panose="020B0604020202020204" pitchFamily="34" charset="0"/>
              <a:ea typeface="メイリオ" panose="020B0604030504040204" pitchFamily="50" charset="-128"/>
            </a:endParaRPr>
          </a:p>
        </p:txBody>
      </p:sp>
      <p:sp>
        <p:nvSpPr>
          <p:cNvPr id="5" name="テキスト ボックス 4">
            <a:extLst>
              <a:ext uri="{FF2B5EF4-FFF2-40B4-BE49-F238E27FC236}">
                <a16:creationId xmlns:a16="http://schemas.microsoft.com/office/drawing/2014/main" id="{A9AAD221-3F21-9B29-8542-0EAA6C609FC5}"/>
              </a:ext>
            </a:extLst>
          </p:cNvPr>
          <p:cNvSpPr txBox="1"/>
          <p:nvPr/>
        </p:nvSpPr>
        <p:spPr>
          <a:xfrm>
            <a:off x="3044096" y="5502069"/>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選ばれた標本によっては、</a:t>
            </a:r>
            <a:endParaRPr kumimoji="1" lang="en-US" altLang="ja-JP" sz="2700" dirty="0">
              <a:latin typeface="Arial" panose="020B0604020202020204" pitchFamily="34" charset="0"/>
              <a:ea typeface="メイリオ" panose="020B0604030504040204" pitchFamily="50" charset="-128"/>
            </a:endParaRPr>
          </a:p>
          <a:p>
            <a:r>
              <a:rPr kumimoji="1" lang="ja-JP" altLang="en-US" sz="2700" b="1" dirty="0">
                <a:latin typeface="Arial" panose="020B0604020202020204" pitchFamily="34" charset="0"/>
                <a:ea typeface="メイリオ" panose="020B0604030504040204" pitchFamily="50" charset="-128"/>
              </a:rPr>
              <a:t>値が違い</a:t>
            </a:r>
            <a:r>
              <a:rPr kumimoji="1" lang="ja-JP" altLang="en-US" sz="2700" dirty="0">
                <a:latin typeface="Arial" panose="020B0604020202020204" pitchFamily="34" charset="0"/>
                <a:ea typeface="メイリオ" panose="020B0604030504040204" pitchFamily="50" charset="-128"/>
              </a:rPr>
              <a:t>、</a:t>
            </a:r>
            <a:r>
              <a:rPr kumimoji="1" lang="ja-JP" altLang="en-US" sz="2700" b="1" dirty="0">
                <a:latin typeface="Arial" panose="020B0604020202020204" pitchFamily="34" charset="0"/>
                <a:ea typeface="メイリオ" panose="020B0604030504040204" pitchFamily="50" charset="-128"/>
              </a:rPr>
              <a:t>平均なども異なってくる</a:t>
            </a:r>
            <a:endParaRPr kumimoji="1" lang="en-US" altLang="ja-JP" sz="2700" b="1" dirty="0">
              <a:latin typeface="Arial" panose="020B0604020202020204" pitchFamily="34" charset="0"/>
              <a:ea typeface="メイリオ" panose="020B0604030504040204" pitchFamily="50" charset="-128"/>
            </a:endParaRPr>
          </a:p>
        </p:txBody>
      </p:sp>
      <p:sp>
        <p:nvSpPr>
          <p:cNvPr id="6" name="テキスト ボックス 5">
            <a:extLst>
              <a:ext uri="{FF2B5EF4-FFF2-40B4-BE49-F238E27FC236}">
                <a16:creationId xmlns:a16="http://schemas.microsoft.com/office/drawing/2014/main" id="{8FB57817-C9A9-C942-718D-1CB417E8366A}"/>
              </a:ext>
            </a:extLst>
          </p:cNvPr>
          <p:cNvSpPr txBox="1"/>
          <p:nvPr/>
        </p:nvSpPr>
        <p:spPr>
          <a:xfrm>
            <a:off x="6885010" y="894040"/>
            <a:ext cx="1223412" cy="595836"/>
          </a:xfrm>
          <a:prstGeom prst="rect">
            <a:avLst/>
          </a:prstGeom>
          <a:noFill/>
        </p:spPr>
        <p:txBody>
          <a:bodyPr wrap="none" rtlCol="0">
            <a:noAutofit/>
          </a:bodyPr>
          <a:lstStyle/>
          <a:p>
            <a:r>
              <a:rPr kumimoji="1" lang="ja-JP" altLang="en-US" sz="2700" dirty="0">
                <a:latin typeface="Arial" panose="020B0604020202020204" pitchFamily="34" charset="0"/>
                <a:ea typeface="メイリオ" panose="020B0604030504040204" pitchFamily="50" charset="-128"/>
              </a:rPr>
              <a:t>別の標本</a:t>
            </a:r>
            <a:endParaRPr kumimoji="1" lang="en-US" altLang="ja-JP" sz="2700" dirty="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6663243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2752</Words>
  <Application>Microsoft Office PowerPoint</Application>
  <PresentationFormat>画面に合わせる (4:3)</PresentationFormat>
  <Paragraphs>423</Paragraphs>
  <Slides>40</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40</vt:i4>
      </vt:variant>
    </vt:vector>
  </HeadingPairs>
  <TitlesOfParts>
    <vt:vector size="46" baseType="lpstr">
      <vt:lpstr>ＭＳ ゴシック</vt:lpstr>
      <vt:lpstr>メイリオ</vt:lpstr>
      <vt:lpstr>游ゴシック</vt:lpstr>
      <vt:lpstr>Arial</vt:lpstr>
      <vt:lpstr>Calibri</vt:lpstr>
      <vt:lpstr>Office テーマ</vt:lpstr>
      <vt:lpstr>pd-4. 標本の平均、母平均 </vt:lpstr>
      <vt:lpstr>PowerPoint プレゼンテーション</vt:lpstr>
      <vt:lpstr>1. 平均</vt:lpstr>
      <vt:lpstr>平均</vt:lpstr>
      <vt:lpstr>平均を使うときの注意点</vt:lpstr>
      <vt:lpstr>2. 母集団と標本</vt:lpstr>
      <vt:lpstr>母集団</vt:lpstr>
      <vt:lpstr>サンプリングと標本</vt:lpstr>
      <vt:lpstr>サンプリングと標本</vt:lpstr>
      <vt:lpstr>十分な数の標本が必要</vt:lpstr>
      <vt:lpstr>まとめ</vt:lpstr>
      <vt:lpstr>3. 標本の平均値 </vt:lpstr>
      <vt:lpstr>今から行うことのイメージ</vt:lpstr>
      <vt:lpstr>正規分布</vt:lpstr>
      <vt:lpstr>正規分布</vt:lpstr>
      <vt:lpstr>母集団は正規分布であるとし、標本の 平均値を算出</vt:lpstr>
      <vt:lpstr>母集団は正規分布であるとし、標本の 平均値を算出</vt:lpstr>
      <vt:lpstr>母集団は正規分布であるとし、標本の 平均値を算出</vt:lpstr>
      <vt:lpstr>母集団は正規分布であるとし、標本の 平均値を算出</vt:lpstr>
      <vt:lpstr>まとめ</vt:lpstr>
      <vt:lpstr>4. 標本の分散値 </vt:lpstr>
      <vt:lpstr>今から行うことのイメージ</vt:lpstr>
      <vt:lpstr>PowerPoint プレゼンテーション</vt:lpstr>
      <vt:lpstr>標本の分散値を算出</vt:lpstr>
      <vt:lpstr>5. 演習</vt:lpstr>
      <vt:lpstr>Python による平均，分散，不偏分散</vt:lpstr>
      <vt:lpstr>Python による平均の算出</vt:lpstr>
      <vt:lpstr>平均（Google Colaboratory）</vt:lpstr>
      <vt:lpstr>Python による不偏分散の算出</vt:lpstr>
      <vt:lpstr>不偏分散（Google Colaboratory）</vt:lpstr>
      <vt:lpstr>正規分布に従うランダムデータ</vt:lpstr>
      <vt:lpstr>正規分布に従うデータの平均と不偏分散（Google Colaboratory）</vt:lpstr>
      <vt:lpstr>正規分布に従うデータのヒストグラム（Google Colaboratory）</vt:lpstr>
      <vt:lpstr>正規分布に従うランダムデータのサンプリング</vt:lpstr>
      <vt:lpstr>サンプリングを行い標本を得る（Google Colaboratory）</vt:lpstr>
      <vt:lpstr>サンプリングを 10 回繰り返す（Google Colaboratory）</vt:lpstr>
      <vt:lpstr>サンプリングを 10 回繰り返し，標本の平均と不偏分散を求める（Google Colaboratory）</vt:lpstr>
      <vt:lpstr>サンプリングを 10 回繰り返し，標本の平均と不偏分散を求める今度は，標本数は 50（Google Colaboratory）</vt:lpstr>
      <vt:lpstr>標本数 5 と 50 で結果を比べる</vt:lpstr>
      <vt:lpstr>標本の平均から母平均を推定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システムによるデータサイエンス演習</dc:title>
  <dc:creator>kaneko kunihiko</dc:creator>
  <cp:lastModifiedBy>金子　邦彦</cp:lastModifiedBy>
  <cp:revision>72</cp:revision>
  <dcterms:created xsi:type="dcterms:W3CDTF">2019-11-02T00:06:04Z</dcterms:created>
  <dcterms:modified xsi:type="dcterms:W3CDTF">2026-01-27T14:49:27Z</dcterms:modified>
</cp:coreProperties>
</file>