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7"/>
  </p:notesMasterIdLst>
  <p:sldIdLst>
    <p:sldId id="544" r:id="rId2"/>
    <p:sldId id="586" r:id="rId3"/>
    <p:sldId id="1000" r:id="rId4"/>
    <p:sldId id="1005" r:id="rId5"/>
    <p:sldId id="1943" r:id="rId6"/>
    <p:sldId id="915" r:id="rId7"/>
    <p:sldId id="900" r:id="rId8"/>
    <p:sldId id="892" r:id="rId9"/>
    <p:sldId id="884" r:id="rId10"/>
    <p:sldId id="1006" r:id="rId11"/>
    <p:sldId id="556" r:id="rId12"/>
    <p:sldId id="987" r:id="rId13"/>
    <p:sldId id="1004" r:id="rId14"/>
    <p:sldId id="939" r:id="rId15"/>
    <p:sldId id="936" r:id="rId16"/>
    <p:sldId id="727" r:id="rId17"/>
    <p:sldId id="737" r:id="rId18"/>
    <p:sldId id="816" r:id="rId19"/>
    <p:sldId id="896" r:id="rId20"/>
    <p:sldId id="894" r:id="rId21"/>
    <p:sldId id="821" r:id="rId22"/>
    <p:sldId id="735" r:id="rId23"/>
    <p:sldId id="820" r:id="rId24"/>
    <p:sldId id="967" r:id="rId25"/>
    <p:sldId id="910" r:id="rId26"/>
    <p:sldId id="969" r:id="rId27"/>
    <p:sldId id="970" r:id="rId28"/>
    <p:sldId id="734" r:id="rId29"/>
    <p:sldId id="905" r:id="rId30"/>
    <p:sldId id="561" r:id="rId31"/>
    <p:sldId id="739" r:id="rId32"/>
    <p:sldId id="1007" r:id="rId33"/>
    <p:sldId id="957" r:id="rId34"/>
    <p:sldId id="1008" r:id="rId35"/>
    <p:sldId id="1009" r:id="rId36"/>
    <p:sldId id="1823" r:id="rId37"/>
    <p:sldId id="1830" r:id="rId38"/>
    <p:sldId id="1831" r:id="rId39"/>
    <p:sldId id="1930" r:id="rId40"/>
    <p:sldId id="1832" r:id="rId41"/>
    <p:sldId id="1931" r:id="rId42"/>
    <p:sldId id="1932" r:id="rId43"/>
    <p:sldId id="1944" r:id="rId44"/>
    <p:sldId id="1933" r:id="rId45"/>
    <p:sldId id="1945" r:id="rId46"/>
    <p:sldId id="1925" r:id="rId47"/>
    <p:sldId id="1934" r:id="rId48"/>
    <p:sldId id="1822" r:id="rId49"/>
    <p:sldId id="1824" r:id="rId50"/>
    <p:sldId id="1939" r:id="rId51"/>
    <p:sldId id="1940" r:id="rId52"/>
    <p:sldId id="1941" r:id="rId53"/>
    <p:sldId id="1010" r:id="rId54"/>
    <p:sldId id="1937" r:id="rId55"/>
    <p:sldId id="1938" r:id="rId56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601" autoAdjust="0"/>
    <p:restoredTop sz="94660"/>
  </p:normalViewPr>
  <p:slideViewPr>
    <p:cSldViewPr snapToGrid="0">
      <p:cViewPr varScale="1">
        <p:scale>
          <a:sx n="61" d="100"/>
          <a:sy n="61" d="100"/>
        </p:scale>
        <p:origin x="112" y="1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967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864EF8-74FE-40A1-902E-125A64E3EB0E}" type="datetimeFigureOut">
              <a:rPr kumimoji="1" lang="ja-JP" altLang="en-US" smtClean="0"/>
              <a:t>2025/3/26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3223C1-63D0-4CA4-8D67-2118CF2CB84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723115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C5B174-42CB-4E29-BEDB-5B349DA0C657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856716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C5B174-42CB-4E29-BEDB-5B349DA0C657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682003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C5B174-42CB-4E29-BEDB-5B349DA0C657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856716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C5B174-42CB-4E29-BEDB-5B349DA0C657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81000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3223C1-63D0-4CA4-8D67-2118CF2CB847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41969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>
            <a:normAutofit/>
          </a:bodyPr>
          <a:lstStyle>
            <a:lvl1pPr algn="ctr">
              <a:defRPr sz="4400"/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1FBDB-3FE1-4E23-8A3E-D23037547262}" type="datetime1">
              <a:rPr kumimoji="1" lang="ja-JP" altLang="en-US" smtClean="0"/>
              <a:t>2025/3/26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907921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A3E3D-4D1D-4163-AD90-B772FBC95A7D}" type="datetime1">
              <a:rPr kumimoji="1" lang="ja-JP" altLang="en-US" smtClean="0"/>
              <a:t>2025/3/26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750384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376" y="2614172"/>
            <a:ext cx="3086100" cy="1397000"/>
          </a:xfrm>
        </p:spPr>
        <p:txBody>
          <a:bodyPr/>
          <a:lstStyle>
            <a:lvl1pPr algn="r">
              <a:lnSpc>
                <a:spcPct val="100000"/>
              </a:lnSpc>
              <a:defRPr/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22284" y="946596"/>
            <a:ext cx="5311720" cy="5267459"/>
          </a:xfrm>
        </p:spPr>
        <p:txBody>
          <a:bodyPr anchor="ctr"/>
          <a:lstStyle>
            <a:lvl1pPr>
              <a:spcBef>
                <a:spcPts val="0"/>
              </a:spcBef>
              <a:defRPr sz="2600"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</a:lstStyle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A3E3D-4D1D-4163-AD90-B772FBC95A7D}" type="datetime1">
              <a:rPr kumimoji="1" lang="ja-JP" altLang="en-US" smtClean="0"/>
              <a:t>2025/3/26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FEE24C5F-FDEB-41AC-8EE7-D7A90FDF0D4E}"/>
              </a:ext>
            </a:extLst>
          </p:cNvPr>
          <p:cNvCxnSpPr/>
          <p:nvPr userDrawn="1"/>
        </p:nvCxnSpPr>
        <p:spPr>
          <a:xfrm>
            <a:off x="3408372" y="1771739"/>
            <a:ext cx="0" cy="308186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81724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17190-F4F2-435C-9433-79F7AB9E97BF}" type="datetime1">
              <a:rPr kumimoji="1" lang="ja-JP" altLang="en-US" smtClean="0"/>
              <a:t>2025/3/26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081626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4698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1845" y="846253"/>
            <a:ext cx="8461208" cy="53331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FBE731-6ED8-4A42-8A57-3C41D7584935}" type="datetime1">
              <a:rPr kumimoji="1" lang="ja-JP" altLang="en-US" smtClean="0"/>
              <a:t>2025/3/26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85071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</a:defRPr>
            </a:lvl1pPr>
          </a:lstStyle>
          <a:p>
            <a:fld id="{E205D82C-95A1-431E-8E38-AA614A14CDCF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D9445425-3AD1-45CB-BDD6-281EC62A9D6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8622" y="90311"/>
            <a:ext cx="746942" cy="70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42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2" r:id="rId3"/>
    <p:sldLayoutId id="2147483667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3200" kern="1200">
          <a:solidFill>
            <a:srgbClr val="FF0000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kkaneko.jp/ai/rs/index.html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1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hyperlink" Target="https://chatgpt.com/" TargetMode="Externa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1655762"/>
          </a:xfrm>
        </p:spPr>
        <p:txBody>
          <a:bodyPr>
            <a:noAutofit/>
          </a:bodyPr>
          <a:lstStyle/>
          <a:p>
            <a:r>
              <a:rPr lang="en-US" altLang="ja-JP" sz="4000" dirty="0"/>
              <a:t>1. AI</a:t>
            </a:r>
            <a:r>
              <a:rPr lang="ja-JP" altLang="en-US" sz="4000" dirty="0"/>
              <a:t> の概要、</a:t>
            </a:r>
            <a:r>
              <a:rPr lang="en-US" altLang="ja-JP" sz="4000" dirty="0"/>
              <a:t>AI </a:t>
            </a:r>
            <a:r>
              <a:rPr lang="ja-JP" altLang="en-US" sz="4000" dirty="0"/>
              <a:t>の活用</a:t>
            </a:r>
          </a:p>
        </p:txBody>
      </p:sp>
      <p:sp>
        <p:nvSpPr>
          <p:cNvPr id="6" name="字幕 5">
            <a:extLst>
              <a:ext uri="{FF2B5EF4-FFF2-40B4-BE49-F238E27FC236}">
                <a16:creationId xmlns:a16="http://schemas.microsoft.com/office/drawing/2014/main" id="{C84E1CA8-AB97-4D64-AAA1-5B084FB857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954620"/>
            <a:ext cx="6858000" cy="1655762"/>
          </a:xfrm>
        </p:spPr>
        <p:txBody>
          <a:bodyPr>
            <a:noAutofit/>
          </a:bodyPr>
          <a:lstStyle/>
          <a:p>
            <a:r>
              <a:rPr lang="ja-JP" altLang="en-US" dirty="0"/>
              <a:t>（</a:t>
            </a:r>
            <a:r>
              <a:rPr lang="en-US" altLang="ja-JP" dirty="0"/>
              <a:t>AI</a:t>
            </a:r>
            <a:r>
              <a:rPr lang="ja-JP" altLang="en-US" dirty="0"/>
              <a:t>リスキリング）</a:t>
            </a:r>
            <a:endParaRPr lang="en-US" altLang="ja-JP" dirty="0"/>
          </a:p>
          <a:p>
            <a:r>
              <a:rPr lang="en-US" altLang="ja-JP" dirty="0"/>
              <a:t>URL: </a:t>
            </a:r>
            <a:r>
              <a:rPr lang="en-US" altLang="ja-JP" dirty="0">
                <a:hlinkClick r:id="rId3"/>
              </a:rPr>
              <a:t>https://www.kkaneko.jp/ai/rs/index</a:t>
            </a:r>
            <a:r>
              <a:rPr lang="en-US" altLang="ja-JP">
                <a:hlinkClick r:id="rId3"/>
              </a:rPr>
              <a:t>.html</a:t>
            </a:r>
            <a:endParaRPr lang="en-US" altLang="ja-JP"/>
          </a:p>
          <a:p>
            <a:endParaRPr lang="ja-JP" altLang="en-US" dirty="0"/>
          </a:p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55940FB6-D91C-4C45-82A6-6C3F63B50793}" type="slidenum">
              <a:rPr lang="ja-JP" altLang="en-US" smtClean="0"/>
              <a:pPr/>
              <a:t>1</a:t>
            </a:fld>
            <a:endParaRPr lang="ja-JP" altLang="en-US" dirty="0"/>
          </a:p>
        </p:txBody>
      </p:sp>
      <p:sp>
        <p:nvSpPr>
          <p:cNvPr id="9" name="正方形/長方形 8"/>
          <p:cNvSpPr/>
          <p:nvPr/>
        </p:nvSpPr>
        <p:spPr>
          <a:xfrm>
            <a:off x="3875482" y="4869762"/>
            <a:ext cx="1415772" cy="461665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algn="ctr"/>
            <a:r>
              <a:rPr lang="ja-JP" altLang="en-US" sz="2400" dirty="0">
                <a:latin typeface="Arial" panose="020B0604020202020204" pitchFamily="34" charset="0"/>
                <a:ea typeface="メイリオ" panose="020B0604030504040204" pitchFamily="50" charset="-128"/>
              </a:rPr>
              <a:t>金子邦彦</a:t>
            </a:r>
          </a:p>
        </p:txBody>
      </p:sp>
      <p:pic>
        <p:nvPicPr>
          <p:cNvPr id="7" name="Picture 2" descr="https://mirrors.creativecommons.org/presskit/buttons/88x31/png/by-nc-sa.eu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1780" y="6105526"/>
            <a:ext cx="1433790" cy="501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図 7" descr="メガネをかけた男性&#10;&#10;自動的に生成された説明">
            <a:extLst>
              <a:ext uri="{FF2B5EF4-FFF2-40B4-BE49-F238E27FC236}">
                <a16:creationId xmlns:a16="http://schemas.microsoft.com/office/drawing/2014/main" id="{3CC647F6-F62E-4F8C-96B7-5908ACCFC94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9428" y="4610382"/>
            <a:ext cx="710957" cy="937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3281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B9F2FEC-3A4B-4CE6-BA62-0BF195C426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/>
              <a:t>AI </a:t>
            </a:r>
            <a:r>
              <a:rPr kumimoji="1" lang="ja-JP" altLang="en-US" dirty="0"/>
              <a:t>の</a:t>
            </a:r>
            <a:r>
              <a:rPr lang="ja-JP" altLang="en-US" dirty="0"/>
              <a:t>利点と欠点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15330DA-6D5A-4245-920E-0E09524D68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kumimoji="1" lang="en-US" altLang="ja-JP" sz="2400" dirty="0"/>
              <a:t>《</a:t>
            </a:r>
            <a:r>
              <a:rPr lang="ja-JP" altLang="en-US" sz="2400" dirty="0"/>
              <a:t>欠点</a:t>
            </a:r>
            <a:r>
              <a:rPr kumimoji="1" lang="en-US" altLang="ja-JP" sz="2400" dirty="0"/>
              <a:t>》</a:t>
            </a:r>
          </a:p>
          <a:p>
            <a:r>
              <a:rPr kumimoji="1" lang="ja-JP" altLang="en-US" sz="2400" dirty="0"/>
              <a:t>創造性や柔軟性に限界がある</a:t>
            </a:r>
            <a:endParaRPr kumimoji="1" lang="en-US" altLang="ja-JP" sz="2400" dirty="0"/>
          </a:p>
          <a:p>
            <a:r>
              <a:rPr kumimoji="1" lang="ja-JP" altLang="en-US" sz="2400" dirty="0"/>
              <a:t>予期せぬ状況への対応が苦手</a:t>
            </a:r>
            <a:endParaRPr kumimoji="1" lang="en-US" altLang="ja-JP" sz="2400" dirty="0"/>
          </a:p>
          <a:p>
            <a:r>
              <a:rPr kumimoji="1" lang="ja-JP" altLang="en-US" sz="2400" dirty="0"/>
              <a:t>倫理的判断が必要な場面では人間の介在が必要</a:t>
            </a:r>
            <a:endParaRPr kumimoji="1" lang="en-US" altLang="ja-JP" sz="2400" dirty="0"/>
          </a:p>
          <a:p>
            <a:r>
              <a:rPr lang="ja-JP" altLang="en-US" sz="2400" dirty="0"/>
              <a:t>学習時に用いられた</a:t>
            </a:r>
            <a:r>
              <a:rPr kumimoji="1" lang="ja-JP" altLang="en-US" sz="2400" dirty="0"/>
              <a:t>データの品質や偏りによって、</a:t>
            </a:r>
            <a:r>
              <a:rPr kumimoji="1" lang="en-US" altLang="ja-JP" sz="2400" dirty="0"/>
              <a:t>AI </a:t>
            </a:r>
            <a:r>
              <a:rPr kumimoji="1" lang="ja-JP" altLang="en-US" sz="2400" dirty="0"/>
              <a:t>の結果が悪化する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1EDE95A-925B-477C-902A-E236E661E2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46070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>
            <a:noAutofit/>
          </a:bodyPr>
          <a:lstStyle/>
          <a:p>
            <a:r>
              <a:rPr lang="en-US" altLang="ja-JP" dirty="0"/>
              <a:t>1-2 </a:t>
            </a:r>
            <a:r>
              <a:rPr lang="ja-JP" altLang="en-US" dirty="0"/>
              <a:t>人工知能（</a:t>
            </a:r>
            <a:r>
              <a:rPr lang="en-US" altLang="ja-JP" dirty="0"/>
              <a:t>AI</a:t>
            </a:r>
            <a:r>
              <a:rPr lang="ja-JP" altLang="en-US" dirty="0"/>
              <a:t>）の応用分野と可能性</a:t>
            </a:r>
            <a:br>
              <a:rPr lang="en-US" altLang="ja-JP" dirty="0"/>
            </a:b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55940FB6-D91C-4C45-82A6-6C3F63B50793}" type="slidenum">
              <a:rPr lang="ja-JP" altLang="en-US" smtClean="0"/>
              <a:pPr/>
              <a:t>11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125941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B0519A2-FA28-4BAB-8F79-90763BB55D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人工知能（</a:t>
            </a:r>
            <a:r>
              <a:rPr lang="en-US" altLang="ja-JP" dirty="0"/>
              <a:t>AI</a:t>
            </a:r>
            <a:r>
              <a:rPr lang="ja-JP" altLang="en-US" dirty="0"/>
              <a:t>）の応用分野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6E81005-0F20-4CC2-B3E3-5DB1F8CC8D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846252"/>
            <a:ext cx="8461208" cy="6011748"/>
          </a:xfrm>
        </p:spPr>
        <p:txBody>
          <a:bodyPr>
            <a:normAutofit/>
          </a:bodyPr>
          <a:lstStyle/>
          <a:p>
            <a:pPr marL="0" indent="0" algn="l">
              <a:buNone/>
            </a:pPr>
            <a:r>
              <a:rPr lang="en-US" altLang="ja-JP" sz="2400" b="0" i="0" dirty="0">
                <a:solidFill>
                  <a:srgbClr val="374151"/>
                </a:solidFill>
                <a:effectLst/>
                <a:latin typeface="Söhne"/>
              </a:rPr>
              <a:t>AI</a:t>
            </a:r>
            <a:r>
              <a:rPr lang="ja-JP" altLang="en-US" sz="2400" b="0" i="0" dirty="0">
                <a:solidFill>
                  <a:srgbClr val="374151"/>
                </a:solidFill>
                <a:effectLst/>
                <a:latin typeface="Söhne"/>
              </a:rPr>
              <a:t>は私たちの生活や仕事を大きく変革する</a:t>
            </a:r>
            <a:endParaRPr lang="en-US" altLang="ja-JP" sz="2400" b="0" i="0" dirty="0">
              <a:solidFill>
                <a:srgbClr val="374151"/>
              </a:solidFill>
              <a:effectLst/>
              <a:latin typeface="Söhne"/>
            </a:endParaRPr>
          </a:p>
          <a:p>
            <a:pPr marL="0" indent="0" algn="l">
              <a:buNone/>
            </a:pPr>
            <a:endParaRPr lang="en-US" altLang="ja-JP" sz="2400" b="0" i="0" dirty="0">
              <a:solidFill>
                <a:srgbClr val="374151"/>
              </a:solidFill>
              <a:effectLst/>
              <a:latin typeface="Söhne"/>
            </a:endParaRPr>
          </a:p>
          <a:p>
            <a:r>
              <a:rPr lang="ja-JP" altLang="en-US" sz="2400" b="1" dirty="0"/>
              <a:t>人間の言葉、人間の声の処理</a:t>
            </a:r>
            <a:endParaRPr lang="en-US" altLang="ja-JP" sz="2400" b="1" dirty="0"/>
          </a:p>
          <a:p>
            <a:pPr marL="0" indent="0">
              <a:buNone/>
            </a:pPr>
            <a:r>
              <a:rPr lang="ja-JP" altLang="en-US" sz="2400" dirty="0"/>
              <a:t>例：</a:t>
            </a:r>
            <a:r>
              <a:rPr lang="ja-JP" altLang="en-US" sz="2400" b="1" dirty="0"/>
              <a:t>対話型</a:t>
            </a:r>
            <a:r>
              <a:rPr lang="en-US" altLang="ja-JP" sz="2400" b="1" dirty="0"/>
              <a:t>AI</a:t>
            </a:r>
            <a:r>
              <a:rPr lang="ja-JP" altLang="en-US" sz="2400" b="1" dirty="0"/>
              <a:t>（チャットボット）、自動翻訳サービス</a:t>
            </a:r>
            <a:endParaRPr lang="en-US" altLang="ja-JP" sz="2400" b="1" dirty="0"/>
          </a:p>
          <a:p>
            <a:r>
              <a:rPr lang="ja-JP" altLang="en-US" sz="2400" b="1" dirty="0"/>
              <a:t>視覚情報処理</a:t>
            </a:r>
            <a:endParaRPr lang="en-US" altLang="ja-JP" sz="2400" b="1" dirty="0"/>
          </a:p>
          <a:p>
            <a:pPr marL="0" indent="0">
              <a:buNone/>
            </a:pPr>
            <a:r>
              <a:rPr lang="ja-JP" altLang="en-US" sz="2400" dirty="0"/>
              <a:t>例：</a:t>
            </a:r>
            <a:r>
              <a:rPr lang="ja-JP" altLang="en-US" sz="2400" b="1" dirty="0"/>
              <a:t>自動運転車の障害物検知、セキュリティシステム</a:t>
            </a:r>
            <a:endParaRPr lang="en-US" altLang="ja-JP" sz="2400" b="1" dirty="0"/>
          </a:p>
          <a:p>
            <a:r>
              <a:rPr lang="ja-JP" altLang="en-US" sz="2400" b="1" dirty="0"/>
              <a:t>データ分析と予測</a:t>
            </a:r>
            <a:endParaRPr lang="en-US" altLang="ja-JP" sz="2400" b="1" dirty="0"/>
          </a:p>
          <a:p>
            <a:pPr marL="0" indent="0">
              <a:buNone/>
            </a:pPr>
            <a:r>
              <a:rPr lang="ja-JP" altLang="en-US" sz="2400" dirty="0"/>
              <a:t>過去のデータを基に将来予測。例：顧客行動予測</a:t>
            </a:r>
            <a:endParaRPr lang="en-US" altLang="ja-JP" sz="2400" dirty="0"/>
          </a:p>
          <a:p>
            <a:r>
              <a:rPr lang="ja-JP" altLang="en-US" sz="2400" b="1" dirty="0"/>
              <a:t>自動化、最適化</a:t>
            </a:r>
            <a:endParaRPr lang="en-US" altLang="ja-JP" sz="2400" b="1" dirty="0"/>
          </a:p>
          <a:p>
            <a:pPr marL="0" indent="0">
              <a:buNone/>
            </a:pPr>
            <a:r>
              <a:rPr kumimoji="1" lang="ja-JP" altLang="en-US" sz="2400" dirty="0"/>
              <a:t>例：工場の最適化、スマートホーム</a:t>
            </a:r>
            <a:endParaRPr kumimoji="1" lang="en-US" altLang="ja-JP" sz="2400" dirty="0"/>
          </a:p>
          <a:p>
            <a:r>
              <a:rPr lang="ja-JP" altLang="en-US" sz="2400" b="1" dirty="0"/>
              <a:t>合成</a:t>
            </a:r>
            <a:endParaRPr lang="en-US" altLang="ja-JP" sz="2400" b="1" dirty="0"/>
          </a:p>
          <a:p>
            <a:pPr marL="0" indent="0">
              <a:buNone/>
            </a:pPr>
            <a:r>
              <a:rPr kumimoji="1" lang="ja-JP" altLang="en-US" sz="2400" dirty="0"/>
              <a:t>例：画像生成、画質改善、顔の３次元化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0E4A9F7-4FBB-499A-92C1-3BF28FB98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223344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対話型</a:t>
            </a:r>
            <a:r>
              <a:rPr kumimoji="1" lang="en-US" altLang="ja-JP" dirty="0"/>
              <a:t>AI</a:t>
            </a:r>
            <a:r>
              <a:rPr kumimoji="1" lang="ja-JP" altLang="en-US" dirty="0"/>
              <a:t>（チャットボット）</a:t>
            </a: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94" y="1690689"/>
            <a:ext cx="4499206" cy="3518081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5891" y="1896960"/>
            <a:ext cx="3743517" cy="3978479"/>
          </a:xfrm>
          <a:prstGeom prst="rect">
            <a:avLst/>
          </a:prstGeom>
        </p:spPr>
      </p:pic>
      <p:sp>
        <p:nvSpPr>
          <p:cNvPr id="3" name="タイトル 1">
            <a:extLst>
              <a:ext uri="{FF2B5EF4-FFF2-40B4-BE49-F238E27FC236}">
                <a16:creationId xmlns:a16="http://schemas.microsoft.com/office/drawing/2014/main" id="{05070875-ADB4-E569-40BA-36B14594BA66}"/>
              </a:ext>
            </a:extLst>
          </p:cNvPr>
          <p:cNvSpPr txBox="1">
            <a:spLocks/>
          </p:cNvSpPr>
          <p:nvPr/>
        </p:nvSpPr>
        <p:spPr>
          <a:xfrm>
            <a:off x="682792" y="982561"/>
            <a:ext cx="8461208" cy="4698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kern="1200">
                <a:solidFill>
                  <a:srgbClr val="FF0000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</a:lstStyle>
          <a:p>
            <a:r>
              <a:rPr lang="ja-JP" altLang="en-US" dirty="0"/>
              <a:t>文章の翻訳、要約のほか、相談や自由なアイデア出しに</a:t>
            </a:r>
          </a:p>
        </p:txBody>
      </p:sp>
    </p:spTree>
    <p:extLst>
      <p:ext uri="{BB962C8B-B14F-4D97-AF65-F5344CB8AC3E}">
        <p14:creationId xmlns:p14="http://schemas.microsoft.com/office/powerpoint/2010/main" val="8268788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FC3BC2C-76B3-4EDB-9CE2-EEFC272494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自動翻訳サービス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0C18B43-4E6A-480E-A236-08E8CCF3E1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A8B69712-EAE3-4183-B2A8-826BF0DB2B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845" y="2210593"/>
            <a:ext cx="7762875" cy="2436813"/>
          </a:xfrm>
          <a:prstGeom prst="rect">
            <a:avLst/>
          </a:prstGeom>
        </p:spPr>
      </p:pic>
      <p:sp>
        <p:nvSpPr>
          <p:cNvPr id="6" name="テキスト ボックス 2">
            <a:extLst>
              <a:ext uri="{FF2B5EF4-FFF2-40B4-BE49-F238E27FC236}">
                <a16:creationId xmlns:a16="http://schemas.microsoft.com/office/drawing/2014/main" id="{A9C2E803-5EFA-440F-8470-22070A2C08A6}"/>
              </a:ext>
            </a:extLst>
          </p:cNvPr>
          <p:cNvSpPr txBox="1"/>
          <p:nvPr/>
        </p:nvSpPr>
        <p:spPr>
          <a:xfrm>
            <a:off x="1206655" y="5122423"/>
            <a:ext cx="69450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kumimoji="1" lang="en-US" altLang="ja-JP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DeepL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 </a:t>
            </a: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の </a:t>
            </a:r>
            <a:r>
              <a:rPr kumimoji="1" lang="en-US" altLang="ja-JP" sz="2400" b="1" dirty="0">
                <a:solidFill>
                  <a:prstClr val="black"/>
                </a:solidFill>
              </a:rPr>
              <a:t>URL: https://</a:t>
            </a:r>
            <a:r>
              <a:rPr kumimoji="1" lang="en-US" altLang="ja-JP" sz="2400" b="1" dirty="0" err="1">
                <a:solidFill>
                  <a:prstClr val="black"/>
                </a:solidFill>
              </a:rPr>
              <a:t>www.deepl.com</a:t>
            </a:r>
            <a:r>
              <a:rPr kumimoji="1" lang="en-US" altLang="ja-JP" sz="2400" b="1" dirty="0">
                <a:solidFill>
                  <a:prstClr val="black"/>
                </a:solidFill>
              </a:rPr>
              <a:t>/ja/translator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7" name="コンテンツ プレースホルダー 2">
            <a:extLst>
              <a:ext uri="{FF2B5EF4-FFF2-40B4-BE49-F238E27FC236}">
                <a16:creationId xmlns:a16="http://schemas.microsoft.com/office/drawing/2014/main" id="{801F3FED-6EDC-4ADC-B1D0-3156E63A042B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322263" y="846138"/>
            <a:ext cx="8184063" cy="8984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5735089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011289B-16AF-47F9-8F63-E9FB227232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視覚情報処理を行うオンラインサービス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236BCE3-F02C-4F27-8F27-7E224FF5A1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350" y="4542354"/>
            <a:ext cx="2507982" cy="684164"/>
          </a:xfrm>
        </p:spPr>
        <p:txBody>
          <a:bodyPr/>
          <a:lstStyle/>
          <a:p>
            <a:pPr marL="0" indent="0">
              <a:buNone/>
            </a:pPr>
            <a:r>
              <a:rPr kumimoji="1" lang="ja-JP" altLang="en-US" dirty="0"/>
              <a:t>元画像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8F3DF40-3A52-44D7-83DC-E488BA229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15</a:t>
            </a:fld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E23FED45-F1E5-4CE8-8DA9-251C46B8E8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2413365"/>
            <a:ext cx="2645839" cy="1946879"/>
          </a:xfrm>
          <a:prstGeom prst="rect">
            <a:avLst/>
          </a:prstGeom>
        </p:spPr>
      </p:pic>
      <p:sp>
        <p:nvSpPr>
          <p:cNvPr id="7" name="コンテンツ プレースホルダー 2">
            <a:extLst>
              <a:ext uri="{FF2B5EF4-FFF2-40B4-BE49-F238E27FC236}">
                <a16:creationId xmlns:a16="http://schemas.microsoft.com/office/drawing/2014/main" id="{6A7D6FE4-320C-45B2-80C5-B98420D06DC2}"/>
              </a:ext>
            </a:extLst>
          </p:cNvPr>
          <p:cNvSpPr txBox="1">
            <a:spLocks/>
          </p:cNvSpPr>
          <p:nvPr/>
        </p:nvSpPr>
        <p:spPr>
          <a:xfrm>
            <a:off x="4840572" y="5245259"/>
            <a:ext cx="2507982" cy="68416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dirty="0"/>
              <a:t>画像分類の結果</a:t>
            </a: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099BAEC3-BBA9-4170-A080-2352709103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3019" y="1498390"/>
            <a:ext cx="6039452" cy="3533405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428192E-78E3-4B1A-A535-4CCAB4DFA554}"/>
              </a:ext>
            </a:extLst>
          </p:cNvPr>
          <p:cNvSpPr txBox="1"/>
          <p:nvPr/>
        </p:nvSpPr>
        <p:spPr>
          <a:xfrm>
            <a:off x="349935" y="5948850"/>
            <a:ext cx="89812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b="1" dirty="0"/>
              <a:t>URL</a:t>
            </a:r>
            <a:r>
              <a:rPr kumimoji="1" lang="ja-JP" altLang="en-US" sz="2400" b="1" dirty="0"/>
              <a:t>：</a:t>
            </a:r>
            <a:r>
              <a:rPr kumimoji="1" lang="en-US" altLang="ja-JP" sz="2400" b="1" dirty="0"/>
              <a:t>https://cloud.google.com/vision/docs/drag-and-drop</a:t>
            </a:r>
            <a:endParaRPr kumimoji="1" lang="ja-JP" alt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3822007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21845" y="175028"/>
            <a:ext cx="8357698" cy="671225"/>
          </a:xfrm>
        </p:spPr>
        <p:txBody>
          <a:bodyPr>
            <a:normAutofit/>
          </a:bodyPr>
          <a:lstStyle/>
          <a:p>
            <a:r>
              <a:rPr kumimoji="1" lang="ja-JP" altLang="en-US" dirty="0"/>
              <a:t>視覚情報処理の例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2AF3BA67-FF4A-4519-9BA9-25AF9C64644F}"/>
              </a:ext>
            </a:extLst>
          </p:cNvPr>
          <p:cNvSpPr/>
          <p:nvPr/>
        </p:nvSpPr>
        <p:spPr>
          <a:xfrm>
            <a:off x="269595" y="5336481"/>
            <a:ext cx="88117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車両の場所</a:t>
            </a: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と</a:t>
            </a:r>
            <a:r>
              <a:rPr kumimoji="0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向き</a:t>
            </a: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（前なのか後ろなのか）の検出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91F5AF4F-B664-4B78-A1DA-56FD7A82D1E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23979"/>
            <a:ext cx="9144000" cy="3610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789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96274E9-482F-4EFF-AB68-79DEEC9146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自動でのぼかし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9881BF4-91F3-446C-9EC1-32C88CD6ED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EDFF6672-BE73-4909-B645-DA4ECBCA6D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739" y="644893"/>
            <a:ext cx="7799420" cy="4953553"/>
          </a:xfrm>
          <a:prstGeom prst="rect">
            <a:avLst/>
          </a:prstGeom>
        </p:spPr>
      </p:pic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BCC7FE22-BE34-4958-9D49-6AEB5E89204D}"/>
              </a:ext>
            </a:extLst>
          </p:cNvPr>
          <p:cNvSpPr/>
          <p:nvPr/>
        </p:nvSpPr>
        <p:spPr>
          <a:xfrm>
            <a:off x="201529" y="5700496"/>
            <a:ext cx="832067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人工知能は，手や顔を自動でぼかし，プライバシ保持などに役立てることができるようになってきた</a:t>
            </a:r>
            <a:endParaRPr kumimoji="0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（</a:t>
            </a: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HypoX64/</a:t>
            </a:r>
            <a:r>
              <a:rPr kumimoji="0" lang="en-US" altLang="ja-JP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DeepMosaics</a:t>
            </a: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 </a:t>
            </a: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を使用）</a:t>
            </a:r>
          </a:p>
        </p:txBody>
      </p:sp>
    </p:spTree>
    <p:extLst>
      <p:ext uri="{BB962C8B-B14F-4D97-AF65-F5344CB8AC3E}">
        <p14:creationId xmlns:p14="http://schemas.microsoft.com/office/powerpoint/2010/main" val="41934098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7089EEE-7E7A-49C2-AE7E-BDB5B1EE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視覚情報処理の例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C51C32A-4331-4045-8745-AD72170916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05A2278E-F9FF-46E8-BC61-580EBDC2A7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2177" y="1057354"/>
            <a:ext cx="4150876" cy="3826589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0A416944-ADDF-46A8-BE3C-0F9B4AA3E5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529" y="1057354"/>
            <a:ext cx="4231562" cy="3826589"/>
          </a:xfrm>
          <a:prstGeom prst="rect">
            <a:avLst/>
          </a:prstGeom>
        </p:spPr>
      </p:pic>
      <p:sp>
        <p:nvSpPr>
          <p:cNvPr id="7" name="コンテンツ プレースホルダー 2">
            <a:extLst>
              <a:ext uri="{FF2B5EF4-FFF2-40B4-BE49-F238E27FC236}">
                <a16:creationId xmlns:a16="http://schemas.microsoft.com/office/drawing/2014/main" id="{AEAB035F-9506-4BA9-9A81-08C62BC212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5296403"/>
            <a:ext cx="9144000" cy="88301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ja-JP" altLang="en-US" dirty="0"/>
              <a:t>顔検知</a:t>
            </a:r>
            <a:r>
              <a:rPr lang="ja-JP" altLang="en-US" dirty="0"/>
              <a:t>（顔の位置，大きさの情報）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9983562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BB0A6FA-4296-4E78-B4AF-02A10A12DF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視覚情報処理の例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79D6A96-C3F1-42E2-96F1-682D3B405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19</a:t>
            </a:fld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7C02D852-0213-4A1E-9580-4476E9BF14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27" y="2187511"/>
            <a:ext cx="4421707" cy="3070849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27B2534E-8802-42F8-B9A3-580C255EF5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2203444"/>
            <a:ext cx="4372999" cy="3070849"/>
          </a:xfrm>
          <a:prstGeom prst="rect">
            <a:avLst/>
          </a:prstGeom>
        </p:spPr>
      </p:pic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8547F466-00F2-45AA-8844-6F2B7ABDB25B}"/>
              </a:ext>
            </a:extLst>
          </p:cNvPr>
          <p:cNvSpPr/>
          <p:nvPr/>
        </p:nvSpPr>
        <p:spPr>
          <a:xfrm>
            <a:off x="5407743" y="5473952"/>
            <a:ext cx="295465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群衆の数のカウント</a:t>
            </a:r>
            <a:endParaRPr kumimoji="0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2400" dirty="0">
                <a:solidFill>
                  <a:prstClr val="black"/>
                </a:solidFill>
                <a:latin typeface="Calibri" panose="020F0502020204030204"/>
                <a:ea typeface="メイリオ" panose="020B0604030504040204" pitchFamily="50" charset="-128"/>
              </a:rPr>
              <a:t>(FIDTM </a:t>
            </a:r>
            <a:r>
              <a:rPr lang="ja-JP" altLang="en-US" sz="2400" dirty="0">
                <a:solidFill>
                  <a:prstClr val="black"/>
                </a:solidFill>
                <a:latin typeface="Calibri" panose="020F0502020204030204"/>
                <a:ea typeface="メイリオ" panose="020B0604030504040204" pitchFamily="50" charset="-128"/>
              </a:rPr>
              <a:t>を使用</a:t>
            </a:r>
            <a:r>
              <a:rPr lang="en-US" altLang="ja-JP" sz="2400" dirty="0">
                <a:solidFill>
                  <a:prstClr val="black"/>
                </a:solidFill>
                <a:latin typeface="Calibri" panose="020F0502020204030204"/>
                <a:ea typeface="メイリオ" panose="020B0604030504040204" pitchFamily="50" charset="-128"/>
              </a:rPr>
              <a:t>)</a:t>
            </a:r>
            <a:endParaRPr kumimoji="0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E1197EAA-0978-48FC-A59B-AB2A8EF699AC}"/>
              </a:ext>
            </a:extLst>
          </p:cNvPr>
          <p:cNvSpPr/>
          <p:nvPr/>
        </p:nvSpPr>
        <p:spPr>
          <a:xfrm>
            <a:off x="1637121" y="5274293"/>
            <a:ext cx="11079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元画像</a:t>
            </a:r>
            <a:endParaRPr kumimoji="0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35133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ja-JP" altLang="en-US" dirty="0"/>
              <a:t>自己紹介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55940FB6-D91C-4C45-82A6-6C3F63B50793}" type="slidenum">
              <a:rPr lang="ja-JP" altLang="en-US" smtClean="0"/>
              <a:pPr/>
              <a:t>2</a:t>
            </a:fld>
            <a:endParaRPr lang="ja-JP" altLang="en-US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627563" y="844661"/>
            <a:ext cx="7468689" cy="513986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ja-JP" altLang="en-US" sz="2000" dirty="0">
                <a:latin typeface="Arial" panose="020B0604020202020204" pitchFamily="34" charset="0"/>
                <a:ea typeface="メイリオ" panose="020B0604030504040204" pitchFamily="50" charset="-128"/>
              </a:rPr>
              <a:t>金子邦彦　（かねこくにひこ）（福山大学工学部）</a:t>
            </a:r>
            <a:endParaRPr lang="en-US" altLang="ja-JP" sz="2000" dirty="0">
              <a:latin typeface="Arial" panose="020B0604020202020204" pitchFamily="34" charset="0"/>
              <a:ea typeface="メイリオ" panose="020B0604030504040204" pitchFamily="50" charset="-128"/>
            </a:endParaRPr>
          </a:p>
          <a:p>
            <a:endParaRPr kumimoji="1" lang="en-US" altLang="ja-JP" sz="2000" dirty="0">
              <a:latin typeface="Arial" panose="020B0604020202020204" pitchFamily="34" charset="0"/>
              <a:ea typeface="メイリオ" panose="020B0604030504040204" pitchFamily="50" charset="-128"/>
            </a:endParaRPr>
          </a:p>
          <a:p>
            <a:r>
              <a:rPr lang="en-US" altLang="ja-JP" dirty="0">
                <a:latin typeface="Arial" panose="020B0604020202020204" pitchFamily="34" charset="0"/>
                <a:ea typeface="メイリオ" panose="020B0604030504040204" pitchFamily="50" charset="-128"/>
              </a:rPr>
              <a:t>【</a:t>
            </a:r>
            <a:r>
              <a:rPr lang="ja-JP" altLang="en-US" dirty="0">
                <a:latin typeface="Arial" panose="020B0604020202020204" pitchFamily="34" charset="0"/>
                <a:ea typeface="メイリオ" panose="020B0604030504040204" pitchFamily="50" charset="-128"/>
              </a:rPr>
              <a:t>研究領域</a:t>
            </a:r>
            <a:r>
              <a:rPr lang="en-US" altLang="ja-JP" dirty="0">
                <a:latin typeface="Arial" panose="020B0604020202020204" pitchFamily="34" charset="0"/>
                <a:ea typeface="メイリオ" panose="020B0604030504040204" pitchFamily="50" charset="-128"/>
              </a:rPr>
              <a:t>】</a:t>
            </a:r>
          </a:p>
          <a:p>
            <a:r>
              <a:rPr lang="ja-JP" altLang="en-US" dirty="0">
                <a:latin typeface="Arial" panose="020B0604020202020204" pitchFamily="34" charset="0"/>
                <a:ea typeface="メイリオ" panose="020B0604030504040204" pitchFamily="50" charset="-128"/>
              </a:rPr>
              <a:t>　データベース応用、データベース基盤技術、高度データ利用</a:t>
            </a:r>
            <a:endParaRPr lang="en-US" altLang="ja-JP" dirty="0">
              <a:latin typeface="Arial" panose="020B0604020202020204" pitchFamily="34" charset="0"/>
              <a:ea typeface="メイリオ" panose="020B0604030504040204" pitchFamily="50" charset="-128"/>
            </a:endParaRPr>
          </a:p>
          <a:p>
            <a:r>
              <a:rPr lang="en-US" altLang="ja-JP" dirty="0">
                <a:latin typeface="Arial" panose="020B0604020202020204" pitchFamily="34" charset="0"/>
                <a:ea typeface="メイリオ" panose="020B0604030504040204" pitchFamily="50" charset="-128"/>
              </a:rPr>
              <a:t>【</a:t>
            </a:r>
            <a:r>
              <a:rPr lang="ja-JP" altLang="en-US" dirty="0">
                <a:latin typeface="Arial" panose="020B0604020202020204" pitchFamily="34" charset="0"/>
                <a:ea typeface="メイリオ" panose="020B0604030504040204" pitchFamily="50" charset="-128"/>
              </a:rPr>
              <a:t>実績</a:t>
            </a:r>
            <a:r>
              <a:rPr lang="en-US" altLang="ja-JP" dirty="0">
                <a:latin typeface="Arial" panose="020B0604020202020204" pitchFamily="34" charset="0"/>
                <a:ea typeface="メイリオ" panose="020B0604030504040204" pitchFamily="50" charset="-128"/>
              </a:rPr>
              <a:t>】</a:t>
            </a:r>
          </a:p>
          <a:p>
            <a:r>
              <a:rPr lang="ja-JP" altLang="en-US" dirty="0">
                <a:latin typeface="Arial" panose="020B0604020202020204" pitchFamily="34" charset="0"/>
                <a:ea typeface="メイリオ" panose="020B0604030504040204" pitchFamily="50" charset="-128"/>
              </a:rPr>
              <a:t>・学術論文等：２７編、査読付き国際会議：７６編、その他講演多数</a:t>
            </a:r>
            <a:endParaRPr lang="en-US" altLang="ja-JP" dirty="0">
              <a:latin typeface="Arial" panose="020B0604020202020204" pitchFamily="34" charset="0"/>
              <a:ea typeface="メイリオ" panose="020B0604030504040204" pitchFamily="50" charset="-128"/>
            </a:endParaRPr>
          </a:p>
          <a:p>
            <a:r>
              <a:rPr lang="ja-JP" altLang="en-US" dirty="0">
                <a:latin typeface="Arial" panose="020B0604020202020204" pitchFamily="34" charset="0"/>
                <a:ea typeface="メイリオ" panose="020B0604030504040204" pitchFamily="50" charset="-128"/>
              </a:rPr>
              <a:t>・教科書等：３</a:t>
            </a:r>
            <a:endParaRPr lang="en-US" altLang="ja-JP" dirty="0">
              <a:latin typeface="Arial" panose="020B0604020202020204" pitchFamily="34" charset="0"/>
              <a:ea typeface="メイリオ" panose="020B0604030504040204" pitchFamily="50" charset="-128"/>
            </a:endParaRPr>
          </a:p>
          <a:p>
            <a:r>
              <a:rPr lang="ja-JP" altLang="en-US" dirty="0">
                <a:latin typeface="Arial" panose="020B0604020202020204" pitchFamily="34" charset="0"/>
                <a:ea typeface="メイリオ" panose="020B0604030504040204" pitchFamily="50" charset="-128"/>
              </a:rPr>
              <a:t>・授業担当経験：のべ２４科目</a:t>
            </a:r>
            <a:endParaRPr lang="en-US" altLang="ja-JP" dirty="0">
              <a:latin typeface="Arial" panose="020B0604020202020204" pitchFamily="34" charset="0"/>
              <a:ea typeface="メイリオ" panose="020B0604030504040204" pitchFamily="50" charset="-128"/>
            </a:endParaRPr>
          </a:p>
          <a:p>
            <a:r>
              <a:rPr lang="ja-JP" altLang="en-US" dirty="0">
                <a:latin typeface="Arial" panose="020B0604020202020204" pitchFamily="34" charset="0"/>
                <a:ea typeface="メイリオ" panose="020B0604030504040204" pitchFamily="50" charset="-128"/>
              </a:rPr>
              <a:t>・科学研究費：のべ１１件　概算のべ数千万円　他大学との共同多数</a:t>
            </a:r>
            <a:endParaRPr lang="en-US" altLang="ja-JP" dirty="0">
              <a:latin typeface="Arial" panose="020B0604020202020204" pitchFamily="34" charset="0"/>
              <a:ea typeface="メイリオ" panose="020B0604030504040204" pitchFamily="50" charset="-128"/>
            </a:endParaRPr>
          </a:p>
          <a:p>
            <a:r>
              <a:rPr lang="ja-JP" altLang="en-US" dirty="0">
                <a:latin typeface="Arial" panose="020B0604020202020204" pitchFamily="34" charset="0"/>
                <a:ea typeface="メイリオ" panose="020B0604030504040204" pitchFamily="50" charset="-128"/>
              </a:rPr>
              <a:t>・共同研究、受託研究など：のべ１０件　概算のべ一億円　国際共同研究あり</a:t>
            </a:r>
            <a:endParaRPr lang="en-US" altLang="ja-JP" dirty="0">
              <a:latin typeface="Arial" panose="020B0604020202020204" pitchFamily="34" charset="0"/>
              <a:ea typeface="メイリオ" panose="020B0604030504040204" pitchFamily="50" charset="-128"/>
            </a:endParaRPr>
          </a:p>
          <a:p>
            <a:r>
              <a:rPr lang="ja-JP" altLang="en-US" dirty="0">
                <a:latin typeface="Arial" panose="020B0604020202020204" pitchFamily="34" charset="0"/>
                <a:ea typeface="メイリオ" panose="020B0604030504040204" pitchFamily="50" charset="-128"/>
              </a:rPr>
              <a:t>・学部生、大学院生の指導経験多数</a:t>
            </a:r>
            <a:endParaRPr lang="en-US" altLang="ja-JP" dirty="0">
              <a:latin typeface="Arial" panose="020B0604020202020204" pitchFamily="34" charset="0"/>
              <a:ea typeface="メイリオ" panose="020B0604030504040204" pitchFamily="50" charset="-128"/>
            </a:endParaRPr>
          </a:p>
          <a:p>
            <a:endParaRPr lang="en-US" altLang="ja-JP" dirty="0">
              <a:latin typeface="Arial" panose="020B0604020202020204" pitchFamily="34" charset="0"/>
              <a:ea typeface="メイリオ" panose="020B0604030504040204" pitchFamily="50" charset="-128"/>
            </a:endParaRPr>
          </a:p>
          <a:p>
            <a:endParaRPr lang="en-US" altLang="ja-JP" dirty="0">
              <a:latin typeface="Arial" panose="020B0604020202020204" pitchFamily="34" charset="0"/>
              <a:ea typeface="メイリオ" panose="020B0604030504040204" pitchFamily="50" charset="-128"/>
            </a:endParaRPr>
          </a:p>
          <a:p>
            <a:endParaRPr lang="en-US" altLang="ja-JP" dirty="0">
              <a:latin typeface="Arial" panose="020B0604020202020204" pitchFamily="34" charset="0"/>
              <a:ea typeface="メイリオ" panose="020B0604030504040204" pitchFamily="50" charset="-128"/>
            </a:endParaRPr>
          </a:p>
          <a:p>
            <a:r>
              <a:rPr lang="ja-JP" altLang="en-US" b="1" dirty="0">
                <a:latin typeface="Arial" panose="020B0604020202020204" pitchFamily="34" charset="0"/>
                <a:ea typeface="メイリオ" panose="020B0604030504040204" pitchFamily="50" charset="-128"/>
              </a:rPr>
              <a:t>人工知能</a:t>
            </a:r>
            <a:r>
              <a:rPr lang="ja-JP" altLang="en-US" dirty="0">
                <a:latin typeface="Arial" panose="020B0604020202020204" pitchFamily="34" charset="0"/>
                <a:ea typeface="メイリオ" panose="020B0604030504040204" pitchFamily="50" charset="-128"/>
              </a:rPr>
              <a:t>、</a:t>
            </a:r>
            <a:r>
              <a:rPr lang="ja-JP" altLang="en-US" b="1" dirty="0">
                <a:latin typeface="Arial" panose="020B0604020202020204" pitchFamily="34" charset="0"/>
                <a:ea typeface="メイリオ" panose="020B0604030504040204" pitchFamily="50" charset="-128"/>
              </a:rPr>
              <a:t>画像処理</a:t>
            </a:r>
            <a:r>
              <a:rPr lang="ja-JP" altLang="en-US" dirty="0">
                <a:latin typeface="Arial" panose="020B0604020202020204" pitchFamily="34" charset="0"/>
                <a:ea typeface="メイリオ" panose="020B0604030504040204" pitchFamily="50" charset="-128"/>
              </a:rPr>
              <a:t>、</a:t>
            </a:r>
            <a:r>
              <a:rPr lang="ja-JP" altLang="en-US" b="1" dirty="0">
                <a:latin typeface="Arial" panose="020B0604020202020204" pitchFamily="34" charset="0"/>
                <a:ea typeface="メイリオ" panose="020B0604030504040204" pitchFamily="50" charset="-128"/>
              </a:rPr>
              <a:t>３次元コンピュータグラフィックス（</a:t>
            </a:r>
            <a:r>
              <a:rPr lang="en-US" altLang="ja-JP" b="1" dirty="0">
                <a:latin typeface="Arial" panose="020B0604020202020204" pitchFamily="34" charset="0"/>
                <a:ea typeface="メイリオ" panose="020B0604030504040204" pitchFamily="50" charset="-128"/>
              </a:rPr>
              <a:t>VR</a:t>
            </a:r>
            <a:r>
              <a:rPr lang="ja-JP" altLang="en-US" b="1" dirty="0">
                <a:latin typeface="Arial" panose="020B0604020202020204" pitchFamily="34" charset="0"/>
                <a:ea typeface="メイリオ" panose="020B0604030504040204" pitchFamily="50" charset="-128"/>
              </a:rPr>
              <a:t>含む）</a:t>
            </a:r>
            <a:r>
              <a:rPr lang="ja-JP" altLang="en-US" dirty="0">
                <a:latin typeface="Arial" panose="020B0604020202020204" pitchFamily="34" charset="0"/>
                <a:ea typeface="メイリオ" panose="020B0604030504040204" pitchFamily="50" charset="-128"/>
              </a:rPr>
              <a:t>、</a:t>
            </a:r>
            <a:endParaRPr lang="en-US" altLang="ja-JP" dirty="0">
              <a:latin typeface="Arial" panose="020B0604020202020204" pitchFamily="34" charset="0"/>
              <a:ea typeface="メイリオ" panose="020B0604030504040204" pitchFamily="50" charset="-128"/>
            </a:endParaRPr>
          </a:p>
          <a:p>
            <a:r>
              <a:rPr lang="en-US" altLang="ja-JP" b="1" dirty="0">
                <a:latin typeface="Arial" panose="020B0604020202020204" pitchFamily="34" charset="0"/>
                <a:ea typeface="メイリオ" panose="020B0604030504040204" pitchFamily="50" charset="-128"/>
              </a:rPr>
              <a:t>Web</a:t>
            </a:r>
            <a:r>
              <a:rPr lang="ja-JP" altLang="en-US" b="1" dirty="0">
                <a:latin typeface="Arial" panose="020B0604020202020204" pitchFamily="34" charset="0"/>
                <a:ea typeface="メイリオ" panose="020B0604030504040204" pitchFamily="50" charset="-128"/>
              </a:rPr>
              <a:t>システム</a:t>
            </a:r>
            <a:r>
              <a:rPr lang="ja-JP" altLang="en-US" dirty="0">
                <a:latin typeface="Arial" panose="020B0604020202020204" pitchFamily="34" charset="0"/>
                <a:ea typeface="メイリオ" panose="020B0604030504040204" pitchFamily="50" charset="-128"/>
              </a:rPr>
              <a:t>、</a:t>
            </a:r>
            <a:r>
              <a:rPr lang="ja-JP" altLang="en-US" b="1" dirty="0">
                <a:latin typeface="Arial" panose="020B0604020202020204" pitchFamily="34" charset="0"/>
                <a:ea typeface="メイリオ" panose="020B0604030504040204" pitchFamily="50" charset="-128"/>
              </a:rPr>
              <a:t>知的システム</a:t>
            </a:r>
            <a:r>
              <a:rPr lang="ja-JP" altLang="en-US" dirty="0">
                <a:latin typeface="Arial" panose="020B0604020202020204" pitchFamily="34" charset="0"/>
                <a:ea typeface="メイリオ" panose="020B0604030504040204" pitchFamily="50" charset="-128"/>
              </a:rPr>
              <a:t>や</a:t>
            </a:r>
            <a:r>
              <a:rPr lang="ja-JP" altLang="en-US" b="1" dirty="0">
                <a:latin typeface="Arial" panose="020B0604020202020204" pitchFamily="34" charset="0"/>
                <a:ea typeface="メイリオ" panose="020B0604030504040204" pitchFamily="50" charset="-128"/>
              </a:rPr>
              <a:t>社会システム</a:t>
            </a:r>
            <a:r>
              <a:rPr lang="ja-JP" altLang="en-US" dirty="0">
                <a:latin typeface="Arial" panose="020B0604020202020204" pitchFamily="34" charset="0"/>
                <a:ea typeface="メイリオ" panose="020B0604030504040204" pitchFamily="50" charset="-128"/>
              </a:rPr>
              <a:t>の成功には、</a:t>
            </a:r>
            <a:endParaRPr lang="en-US" altLang="ja-JP" dirty="0">
              <a:latin typeface="Arial" panose="020B0604020202020204" pitchFamily="34" charset="0"/>
              <a:ea typeface="メイリオ" panose="020B0604030504040204" pitchFamily="50" charset="-128"/>
            </a:endParaRPr>
          </a:p>
          <a:p>
            <a:r>
              <a:rPr lang="ja-JP" altLang="en-US" b="1" u="sng" dirty="0">
                <a:latin typeface="Arial" panose="020B0604020202020204" pitchFamily="34" charset="0"/>
                <a:ea typeface="メイリオ" panose="020B0604030504040204" pitchFamily="50" charset="-128"/>
              </a:rPr>
              <a:t>データベースが必要</a:t>
            </a:r>
            <a:r>
              <a:rPr lang="ja-JP" altLang="en-US" b="1" dirty="0">
                <a:latin typeface="Arial" panose="020B0604020202020204" pitchFamily="34" charset="0"/>
                <a:ea typeface="メイリオ" panose="020B0604030504040204" pitchFamily="50" charset="-128"/>
              </a:rPr>
              <a:t>　</a:t>
            </a:r>
            <a:r>
              <a:rPr lang="ja-JP" altLang="en-US" dirty="0">
                <a:latin typeface="Arial" panose="020B0604020202020204" pitchFamily="34" charset="0"/>
                <a:ea typeface="メイリオ" panose="020B0604030504040204" pitchFamily="50" charset="-128"/>
              </a:rPr>
              <a:t>という気持ちで進めています</a:t>
            </a:r>
            <a:endParaRPr lang="en-US" altLang="ja-JP" dirty="0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2253871" y="4274110"/>
            <a:ext cx="4597156" cy="30008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ja-JP" altLang="en-US" sz="1350" dirty="0">
                <a:latin typeface="Arial" panose="020B0604020202020204" pitchFamily="34" charset="0"/>
                <a:ea typeface="メイリオ" panose="020B0604030504040204" pitchFamily="50" charset="-128"/>
              </a:rPr>
              <a:t>詳しくは　</a:t>
            </a:r>
            <a:r>
              <a:rPr lang="en-US" altLang="ja-JP" sz="1350" dirty="0">
                <a:latin typeface="Arial" panose="020B0604020202020204" pitchFamily="34" charset="0"/>
                <a:ea typeface="メイリオ" panose="020B0604030504040204" pitchFamily="50" charset="-128"/>
              </a:rPr>
              <a:t>http://www.kkaneko.jp/index.html</a:t>
            </a:r>
            <a:endParaRPr kumimoji="1" lang="ja-JP" altLang="en-US" sz="1350" dirty="0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pic>
        <p:nvPicPr>
          <p:cNvPr id="9" name="図 8" descr="メガネをかけた男性&#10;&#10;自動的に生成された説明">
            <a:extLst>
              <a:ext uri="{FF2B5EF4-FFF2-40B4-BE49-F238E27FC236}">
                <a16:creationId xmlns:a16="http://schemas.microsoft.com/office/drawing/2014/main" id="{E9AB72E5-23DB-41D7-986C-F085E56E049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097" y="1011148"/>
            <a:ext cx="710957" cy="937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6036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21845" y="175028"/>
            <a:ext cx="8357698" cy="671225"/>
          </a:xfrm>
        </p:spPr>
        <p:txBody>
          <a:bodyPr>
            <a:normAutofit/>
          </a:bodyPr>
          <a:lstStyle/>
          <a:p>
            <a:r>
              <a:rPr kumimoji="1" lang="ja-JP" altLang="en-US" dirty="0"/>
              <a:t>視覚情報処理の例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6" name="正方形/長方形 5"/>
          <p:cNvSpPr/>
          <p:nvPr/>
        </p:nvSpPr>
        <p:spPr>
          <a:xfrm>
            <a:off x="5125615" y="5348347"/>
            <a:ext cx="351891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ja-JP" altLang="en-US" sz="20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顔のキーポイント（目、鼻、</a:t>
            </a:r>
            <a:endParaRPr lang="en-US" altLang="ja-JP" sz="2000" dirty="0">
              <a:solidFill>
                <a:prstClr val="black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ja-JP" altLang="en-US" sz="20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口など）の読み取り</a:t>
            </a:r>
            <a:endParaRPr lang="en-US" altLang="ja-JP" sz="2000" dirty="0">
              <a:solidFill>
                <a:prstClr val="black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94A8FC4A-47A7-4C13-A37A-5D5F180C37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26508"/>
            <a:ext cx="3546975" cy="2283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54BE975B-6031-49B1-949E-B016D31E2FC4}"/>
              </a:ext>
            </a:extLst>
          </p:cNvPr>
          <p:cNvSpPr/>
          <p:nvPr/>
        </p:nvSpPr>
        <p:spPr>
          <a:xfrm>
            <a:off x="1092372" y="4482865"/>
            <a:ext cx="11079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元画像</a:t>
            </a:r>
            <a:endParaRPr kumimoji="0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6FA1A1FE-29E1-5F13-285E-6DD6DA34F7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2723" y="1659506"/>
            <a:ext cx="5221278" cy="3640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2345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8DC8213-C0D1-4331-B777-1937A5F4FF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視覚情報処理の例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1B3E637-264F-45A9-964B-047D4655B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EA28462B-0159-4E2B-88ED-0E0A318032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906" y="1533236"/>
            <a:ext cx="4276337" cy="2957467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2AF592B4-A31A-45A9-927B-7D9ED4CBCF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8665" y="1533236"/>
            <a:ext cx="4452431" cy="3003765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76803937-EB75-455E-8B47-B8B876899341}"/>
              </a:ext>
            </a:extLst>
          </p:cNvPr>
          <p:cNvSpPr txBox="1"/>
          <p:nvPr/>
        </p:nvSpPr>
        <p:spPr>
          <a:xfrm>
            <a:off x="918544" y="4577700"/>
            <a:ext cx="28531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キーポイント５個を線で結ぶ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F11D8C4C-4B8B-402E-8CD1-AAB3877C96F5}"/>
              </a:ext>
            </a:extLst>
          </p:cNvPr>
          <p:cNvSpPr txBox="1"/>
          <p:nvPr/>
        </p:nvSpPr>
        <p:spPr>
          <a:xfrm>
            <a:off x="5338300" y="4577700"/>
            <a:ext cx="28531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キーポイントを手掛かりに，眼鏡と髭をつける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49299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21845" y="175028"/>
            <a:ext cx="8357698" cy="671225"/>
          </a:xfrm>
        </p:spPr>
        <p:txBody>
          <a:bodyPr>
            <a:normAutofit/>
          </a:bodyPr>
          <a:lstStyle/>
          <a:p>
            <a:r>
              <a:rPr kumimoji="1" lang="ja-JP" altLang="en-US" dirty="0"/>
              <a:t>視覚情報処理の例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C38B3ADB-3510-4CA9-A23F-81197AEC76D3}"/>
              </a:ext>
            </a:extLst>
          </p:cNvPr>
          <p:cNvSpPr/>
          <p:nvPr/>
        </p:nvSpPr>
        <p:spPr>
          <a:xfrm>
            <a:off x="2258869" y="5940852"/>
            <a:ext cx="462626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目の動きの読み取り</a:t>
            </a:r>
            <a:endParaRPr kumimoji="0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（</a:t>
            </a: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Pupil Tracker </a:t>
            </a: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を使用）</a:t>
            </a: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241CC85F-297B-4777-B55A-11DDFC1B46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963" y="737237"/>
            <a:ext cx="7237558" cy="5126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0954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C961810-8224-4B68-A745-881A30FD45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視覚情報処理の例</a:t>
            </a:r>
          </a:p>
        </p:txBody>
      </p:sp>
      <p:pic>
        <p:nvPicPr>
          <p:cNvPr id="5" name="コンテンツ プレースホルダー 4">
            <a:extLst>
              <a:ext uri="{FF2B5EF4-FFF2-40B4-BE49-F238E27FC236}">
                <a16:creationId xmlns:a16="http://schemas.microsoft.com/office/drawing/2014/main" id="{F8CC426C-A4CD-4C56-9BA2-C15AC4EB70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1518" y="1644825"/>
            <a:ext cx="3794117" cy="3621656"/>
          </a:xfrm>
          <a:prstGeom prst="rect">
            <a:avLst/>
          </a:prstGeom>
        </p:spPr>
      </p:pic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462F018-B991-4A7F-9D03-652AEFB8E4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DC97A3DE-3BCA-4D63-A37D-E7219AF7D3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3838" y="2293851"/>
            <a:ext cx="4820162" cy="2178544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94053598-FB89-4EA3-AA8D-A40C6798BBFA}"/>
              </a:ext>
            </a:extLst>
          </p:cNvPr>
          <p:cNvSpPr txBox="1"/>
          <p:nvPr/>
        </p:nvSpPr>
        <p:spPr>
          <a:xfrm>
            <a:off x="4676521" y="4804816"/>
            <a:ext cx="38723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表情の自動判定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50" charset="-128"/>
              </a:rPr>
              <a:t>「驚き </a:t>
            </a:r>
            <a:r>
              <a:rPr kumimoji="1" lang="en-US" altLang="ja-JP" sz="2400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50" charset="-128"/>
              </a:rPr>
              <a:t>(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Surprised)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」と判定されている</a:t>
            </a:r>
          </a:p>
        </p:txBody>
      </p:sp>
    </p:spTree>
    <p:extLst>
      <p:ext uri="{BB962C8B-B14F-4D97-AF65-F5344CB8AC3E}">
        <p14:creationId xmlns:p14="http://schemas.microsoft.com/office/powerpoint/2010/main" val="4339091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21845" y="175028"/>
            <a:ext cx="8357698" cy="671225"/>
          </a:xfrm>
        </p:spPr>
        <p:txBody>
          <a:bodyPr>
            <a:normAutofit/>
          </a:bodyPr>
          <a:lstStyle/>
          <a:p>
            <a:r>
              <a:rPr kumimoji="1" lang="ja-JP" altLang="en-US" dirty="0"/>
              <a:t>視覚情報処理の例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1D497930-181F-40E0-B590-EB562C6E6F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6335" y="846253"/>
            <a:ext cx="7031327" cy="4962778"/>
          </a:xfrm>
          <a:prstGeom prst="rect">
            <a:avLst/>
          </a:prstGeom>
        </p:spPr>
      </p:pic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C38B3ADB-3510-4CA9-A23F-81197AEC76D3}"/>
              </a:ext>
            </a:extLst>
          </p:cNvPr>
          <p:cNvSpPr/>
          <p:nvPr/>
        </p:nvSpPr>
        <p:spPr>
          <a:xfrm>
            <a:off x="1184933" y="5940852"/>
            <a:ext cx="64630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kumimoji="1" lang="ja-JP" altLang="en-US" sz="2400" dirty="0"/>
              <a:t>人体の姿勢を読み取り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（</a:t>
            </a:r>
            <a:r>
              <a:rPr kumimoji="0" lang="en-US" altLang="ja-JP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OpenPose</a:t>
            </a: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 </a:t>
            </a: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を使用）</a:t>
            </a:r>
          </a:p>
        </p:txBody>
      </p:sp>
    </p:spTree>
    <p:extLst>
      <p:ext uri="{BB962C8B-B14F-4D97-AF65-F5344CB8AC3E}">
        <p14:creationId xmlns:p14="http://schemas.microsoft.com/office/powerpoint/2010/main" val="39485728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88AF42A-8EF9-4FA5-BC8D-4ABD1BBB24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視覚情報処理の例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9BD1F1C-5D40-4601-98E8-6D164984F5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5655013"/>
            <a:ext cx="8461208" cy="524406"/>
          </a:xfrm>
        </p:spPr>
        <p:txBody>
          <a:bodyPr/>
          <a:lstStyle/>
          <a:p>
            <a:pPr marL="0" indent="0">
              <a:buNone/>
            </a:pPr>
            <a:r>
              <a:rPr kumimoji="1" lang="ja-JP" altLang="en-US" dirty="0"/>
              <a:t>人体の姿勢を読み取り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9B5DF9C-2C4D-4889-9A07-5A3124BB4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25</a:t>
            </a:fld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38AEFA14-D7A2-4B56-A9CC-136DB5A75A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912" y="678581"/>
            <a:ext cx="3207195" cy="4674894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52228A2C-B81F-4045-97E9-1361307C17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7107" y="1224961"/>
            <a:ext cx="5650117" cy="3582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8669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B0DD749-05E5-4E45-A01C-A1A7872BA7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38923E0-A995-4349-AB72-CB8C1FE53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5" name="無名のプロジェクト">
            <a:hlinkClick r:id="" action="ppaction://media"/>
            <a:extLst>
              <a:ext uri="{FF2B5EF4-FFF2-40B4-BE49-F238E27FC236}">
                <a16:creationId xmlns:a16="http://schemas.microsoft.com/office/drawing/2014/main" id="{E75B09BC-88A8-4BDC-A7A8-D4C115C110C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345" y="943356"/>
            <a:ext cx="8673260" cy="4878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126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3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645B9F8-27E1-469D-A58A-E9DE2D7A8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7" name="無名のプロジェクト">
            <a:hlinkClick r:id="" action="ppaction://media"/>
            <a:extLst>
              <a:ext uri="{FF2B5EF4-FFF2-40B4-BE49-F238E27FC236}">
                <a16:creationId xmlns:a16="http://schemas.microsoft.com/office/drawing/2014/main" id="{D7CA3B49-2722-40EF-8C74-D1790F8410A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7875" y="644893"/>
            <a:ext cx="8823687" cy="4963119"/>
          </a:xfrm>
        </p:spPr>
      </p:pic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00475E2-B736-7627-1001-B138C75BAA11}"/>
              </a:ext>
            </a:extLst>
          </p:cNvPr>
          <p:cNvSpPr txBox="1">
            <a:spLocks/>
          </p:cNvSpPr>
          <p:nvPr/>
        </p:nvSpPr>
        <p:spPr>
          <a:xfrm>
            <a:off x="151537" y="6356351"/>
            <a:ext cx="8461208" cy="5244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dirty="0"/>
              <a:t>人体の姿勢を読み取り</a:t>
            </a:r>
          </a:p>
        </p:txBody>
      </p:sp>
    </p:spTree>
    <p:extLst>
      <p:ext uri="{BB962C8B-B14F-4D97-AF65-F5344CB8AC3E}">
        <p14:creationId xmlns:p14="http://schemas.microsoft.com/office/powerpoint/2010/main" val="3279829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8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21845" y="175028"/>
            <a:ext cx="8357698" cy="671225"/>
          </a:xfrm>
        </p:spPr>
        <p:txBody>
          <a:bodyPr>
            <a:normAutofit/>
          </a:bodyPr>
          <a:lstStyle/>
          <a:p>
            <a:r>
              <a:rPr kumimoji="1" lang="ja-JP" altLang="en-US" dirty="0"/>
              <a:t>合成の例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C38B3ADB-3510-4CA9-A23F-81197AEC76D3}"/>
              </a:ext>
            </a:extLst>
          </p:cNvPr>
          <p:cNvSpPr/>
          <p:nvPr/>
        </p:nvSpPr>
        <p:spPr>
          <a:xfrm>
            <a:off x="2258869" y="5940852"/>
            <a:ext cx="462626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dirty="0"/>
              <a:t>写真からの顔の３次元</a:t>
            </a:r>
            <a:r>
              <a:rPr lang="ja-JP" altLang="en-US" sz="2400" dirty="0"/>
              <a:t>化</a:t>
            </a:r>
            <a:endParaRPr lang="en-US" altLang="ja-JP" sz="2400" dirty="0"/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（</a:t>
            </a:r>
            <a:r>
              <a:rPr kumimoji="0" lang="en-US" altLang="ja-JP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3DFFA</a:t>
            </a: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 </a:t>
            </a: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を使用）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3A6750CD-F17A-4EDF-80B4-811D273084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064" y="1048859"/>
            <a:ext cx="3373770" cy="4743126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8D6FDD9E-9EE9-4748-A516-7376B514B3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3166" y="1048859"/>
            <a:ext cx="3135498" cy="4777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57461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66701AC-1453-401D-958B-CD207969D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合成の例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CC61610-1C97-4CF6-B242-6EDB29F72A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29</a:t>
            </a:fld>
            <a:endParaRPr kumimoji="1" lang="ja-JP" altLang="en-US"/>
          </a:p>
        </p:txBody>
      </p:sp>
      <p:sp>
        <p:nvSpPr>
          <p:cNvPr id="7" name="矢印: 右 6">
            <a:extLst>
              <a:ext uri="{FF2B5EF4-FFF2-40B4-BE49-F238E27FC236}">
                <a16:creationId xmlns:a16="http://schemas.microsoft.com/office/drawing/2014/main" id="{70EF811B-74AB-4860-827E-F75B81699F91}"/>
              </a:ext>
            </a:extLst>
          </p:cNvPr>
          <p:cNvSpPr/>
          <p:nvPr/>
        </p:nvSpPr>
        <p:spPr>
          <a:xfrm>
            <a:off x="4433637" y="2689058"/>
            <a:ext cx="360947" cy="181075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DB08E2CD-DF8D-44FE-B765-BC5184FD76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572" y="2014519"/>
            <a:ext cx="4010413" cy="2828962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0BC7E8B5-635A-4A92-BE84-A6D88AC073B8}"/>
              </a:ext>
            </a:extLst>
          </p:cNvPr>
          <p:cNvSpPr txBox="1"/>
          <p:nvPr/>
        </p:nvSpPr>
        <p:spPr>
          <a:xfrm>
            <a:off x="321845" y="5208489"/>
            <a:ext cx="38862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様々な方向から撮影した写真</a:t>
            </a:r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AF662C69-FD3F-45C3-8995-A1043BA9EF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2397" y="1563867"/>
            <a:ext cx="3305345" cy="2025754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1D9DBE62-A6C5-42E7-8248-C70814BB05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2398" y="3655834"/>
            <a:ext cx="3305345" cy="2289397"/>
          </a:xfrm>
          <a:prstGeom prst="rect">
            <a:avLst/>
          </a:prstGeom>
        </p:spPr>
      </p:pic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B0BBEA3D-0CAE-4B60-89CC-896F26CED5FE}"/>
              </a:ext>
            </a:extLst>
          </p:cNvPr>
          <p:cNvSpPr txBox="1"/>
          <p:nvPr/>
        </p:nvSpPr>
        <p:spPr>
          <a:xfrm>
            <a:off x="4998118" y="5956692"/>
            <a:ext cx="38862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３次元データを</a:t>
            </a:r>
            <a:r>
              <a:rPr lang="en-US" altLang="ja-JP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AI</a:t>
            </a:r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で合成</a:t>
            </a:r>
          </a:p>
        </p:txBody>
      </p:sp>
      <p:sp>
        <p:nvSpPr>
          <p:cNvPr id="10" name="コンテンツ プレースホルダー 2">
            <a:extLst>
              <a:ext uri="{FF2B5EF4-FFF2-40B4-BE49-F238E27FC236}">
                <a16:creationId xmlns:a16="http://schemas.microsoft.com/office/drawing/2014/main" id="{A126DAAF-31D4-430C-8C94-920B1B8837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1396" y="645181"/>
            <a:ext cx="8461208" cy="138370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endParaRPr kumimoji="1"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3637401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人工知能（</a:t>
            </a:r>
            <a:r>
              <a:rPr kumimoji="1" lang="en-US" altLang="ja-JP" dirty="0"/>
              <a:t>AI</a:t>
            </a:r>
            <a:r>
              <a:rPr kumimoji="1" lang="ja-JP" altLang="en-US" dirty="0"/>
              <a:t>）を学ぶことのメリット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21845" y="846252"/>
            <a:ext cx="8461208" cy="6011747"/>
          </a:xfrm>
        </p:spPr>
        <p:txBody>
          <a:bodyPr>
            <a:normAutofit/>
          </a:bodyPr>
          <a:lstStyle/>
          <a:p>
            <a:r>
              <a:rPr lang="ja-JP" altLang="en-US" sz="2400" b="1" dirty="0"/>
              <a:t>社会のニーズ</a:t>
            </a:r>
            <a:endParaRPr lang="en-US" altLang="ja-JP" sz="2400" b="1" dirty="0"/>
          </a:p>
          <a:p>
            <a:pPr lvl="1"/>
            <a:r>
              <a:rPr lang="ja-JP" altLang="en-US" dirty="0"/>
              <a:t>多様な分野での</a:t>
            </a:r>
            <a:r>
              <a:rPr lang="en-US" altLang="ja-JP" dirty="0"/>
              <a:t>AI</a:t>
            </a:r>
            <a:r>
              <a:rPr lang="ja-JP" altLang="en-US" dirty="0"/>
              <a:t>活用：医療診断、創薬、金融のリスク分析や自動取引、向上の品質管理、</a:t>
            </a:r>
            <a:r>
              <a:rPr lang="en-US" altLang="ja-JP" dirty="0"/>
              <a:t>AI</a:t>
            </a:r>
            <a:r>
              <a:rPr lang="ja-JP" altLang="en-US" dirty="0"/>
              <a:t>農業</a:t>
            </a:r>
            <a:endParaRPr lang="en-US" altLang="ja-JP" dirty="0"/>
          </a:p>
          <a:p>
            <a:pPr lvl="1"/>
            <a:r>
              <a:rPr lang="ja-JP" altLang="en-US" b="1" dirty="0"/>
              <a:t>ビジネスチャンスの拡大</a:t>
            </a:r>
          </a:p>
          <a:p>
            <a:r>
              <a:rPr lang="ja-JP" altLang="en-US" sz="2400" b="1" dirty="0"/>
              <a:t>個人の成長</a:t>
            </a:r>
            <a:endParaRPr lang="en-US" altLang="ja-JP" sz="2400" b="1" dirty="0"/>
          </a:p>
          <a:p>
            <a:pPr lvl="1"/>
            <a:r>
              <a:rPr lang="ja-JP" altLang="en-US" dirty="0"/>
              <a:t>活躍機会の増大：様々な企業が</a:t>
            </a:r>
            <a:r>
              <a:rPr lang="en-US" altLang="ja-JP" dirty="0"/>
              <a:t>AI</a:t>
            </a:r>
            <a:r>
              <a:rPr lang="ja-JP" altLang="en-US" dirty="0"/>
              <a:t>人材を募集</a:t>
            </a:r>
            <a:endParaRPr lang="en-US" altLang="ja-JP" dirty="0"/>
          </a:p>
          <a:p>
            <a:pPr lvl="1"/>
            <a:r>
              <a:rPr lang="ja-JP" altLang="en-US" b="1" dirty="0"/>
              <a:t>キャリアアップ</a:t>
            </a:r>
            <a:r>
              <a:rPr lang="ja-JP" altLang="en-US" dirty="0"/>
              <a:t>、</a:t>
            </a:r>
            <a:r>
              <a:rPr lang="ja-JP" altLang="en-US" b="1" dirty="0"/>
              <a:t>新たな挑戦</a:t>
            </a:r>
            <a:r>
              <a:rPr lang="ja-JP" altLang="en-US" dirty="0"/>
              <a:t>の機会</a:t>
            </a:r>
          </a:p>
          <a:p>
            <a:r>
              <a:rPr lang="en-US" altLang="ja-JP" sz="2400" b="1" dirty="0"/>
              <a:t>AI</a:t>
            </a:r>
            <a:r>
              <a:rPr lang="ja-JP" altLang="en-US" sz="2400" b="1" dirty="0"/>
              <a:t>の効果</a:t>
            </a:r>
            <a:endParaRPr lang="en-US" altLang="ja-JP" sz="2400" b="1" dirty="0"/>
          </a:p>
          <a:p>
            <a:pPr lvl="1"/>
            <a:r>
              <a:rPr lang="en-US" altLang="ja-JP" b="1" dirty="0"/>
              <a:t>AI</a:t>
            </a:r>
            <a:r>
              <a:rPr lang="ja-JP" altLang="en-US" b="1" dirty="0"/>
              <a:t>ツールを活用した業務効率向上、時間短縮</a:t>
            </a:r>
            <a:endParaRPr lang="en-US" altLang="ja-JP" b="1" dirty="0"/>
          </a:p>
          <a:p>
            <a:pPr lvl="1"/>
            <a:r>
              <a:rPr lang="ja-JP" altLang="en-US" dirty="0"/>
              <a:t>スマートフォンやパソコンを使った手軽な</a:t>
            </a:r>
            <a:r>
              <a:rPr lang="en-US" altLang="ja-JP" dirty="0"/>
              <a:t>AI</a:t>
            </a:r>
            <a:r>
              <a:rPr lang="ja-JP" altLang="en-US" dirty="0"/>
              <a:t>活用</a:t>
            </a:r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174644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F92F9D0-20A3-4FFC-BF2B-87BA5B22D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ja-JP" altLang="en-US" dirty="0"/>
              <a:t>合成の例</a:t>
            </a:r>
            <a:endParaRPr kumimoji="1" lang="ja-JP" altLang="en-US" dirty="0"/>
          </a:p>
        </p:txBody>
      </p:sp>
      <p:pic>
        <p:nvPicPr>
          <p:cNvPr id="6" name="コンテンツ プレースホルダー 5" descr="メガネを掛けた男性&#10;&#10;自動的に生成された説明">
            <a:extLst>
              <a:ext uri="{FF2B5EF4-FFF2-40B4-BE49-F238E27FC236}">
                <a16:creationId xmlns:a16="http://schemas.microsoft.com/office/drawing/2014/main" id="{57986A39-6987-47D4-BF6D-3A71F9D52F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800" y="2192056"/>
            <a:ext cx="2438740" cy="2438740"/>
          </a:xfrm>
        </p:spPr>
      </p:pic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1B34411-C392-4C76-B634-E6E71290C3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1FEDD7FA-2F24-4AC3-B03D-A3A502908667}"/>
              </a:ext>
            </a:extLst>
          </p:cNvPr>
          <p:cNvSpPr txBox="1"/>
          <p:nvPr/>
        </p:nvSpPr>
        <p:spPr>
          <a:xfrm>
            <a:off x="2757813" y="3246444"/>
            <a:ext cx="5437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＋</a:t>
            </a: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105CD827-51F1-4664-A0E5-CA2F9160CC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3711" y="2192056"/>
            <a:ext cx="2438739" cy="2409823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8756B6E8-DD75-4E1A-8511-7B6F6A5E9C0B}"/>
              </a:ext>
            </a:extLst>
          </p:cNvPr>
          <p:cNvSpPr txBox="1"/>
          <p:nvPr/>
        </p:nvSpPr>
        <p:spPr>
          <a:xfrm>
            <a:off x="5944609" y="3246444"/>
            <a:ext cx="4635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→</a:t>
            </a:r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D06D675F-2224-4E82-AB20-C89B50C9F1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0356" y="2163139"/>
            <a:ext cx="2391844" cy="243874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A5F8459B-21C8-4094-84A9-129AA2ABE2B5}"/>
              </a:ext>
            </a:extLst>
          </p:cNvPr>
          <p:cNvSpPr txBox="1"/>
          <p:nvPr/>
        </p:nvSpPr>
        <p:spPr>
          <a:xfrm>
            <a:off x="927100" y="4832350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写真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2D938247-5FF8-450B-8AC0-1AC6F6E65CCA}"/>
              </a:ext>
            </a:extLst>
          </p:cNvPr>
          <p:cNvSpPr txBox="1"/>
          <p:nvPr/>
        </p:nvSpPr>
        <p:spPr>
          <a:xfrm>
            <a:off x="4018002" y="4832349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ビデオ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F752476E-F2C1-4CA9-B4EB-1677495C6CA5}"/>
              </a:ext>
            </a:extLst>
          </p:cNvPr>
          <p:cNvSpPr txBox="1"/>
          <p:nvPr/>
        </p:nvSpPr>
        <p:spPr>
          <a:xfrm>
            <a:off x="6449482" y="4787898"/>
            <a:ext cx="2339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フェイク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ビデオ</a:t>
            </a:r>
          </a:p>
        </p:txBody>
      </p:sp>
    </p:spTree>
    <p:extLst>
      <p:ext uri="{BB962C8B-B14F-4D97-AF65-F5344CB8AC3E}">
        <p14:creationId xmlns:p14="http://schemas.microsoft.com/office/powerpoint/2010/main" val="406002818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33646FE2-F3F3-42AE-892E-930766158C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3" name="kaneko02">
            <a:hlinkClick r:id="" action="ppaction://media"/>
            <a:extLst>
              <a:ext uri="{FF2B5EF4-FFF2-40B4-BE49-F238E27FC236}">
                <a16:creationId xmlns:a16="http://schemas.microsoft.com/office/drawing/2014/main" id="{4FE4009A-3C85-4A94-A0B5-0132DAD9959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89050" y="146050"/>
            <a:ext cx="5886450" cy="5886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953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F782FBE-4B53-899F-486B-BD71E9F66A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/>
              <a:t>AI</a:t>
            </a:r>
            <a:r>
              <a:rPr kumimoji="1" lang="ja-JP" altLang="en-US" dirty="0"/>
              <a:t>の可能性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83E96AB-3D8F-CB09-8949-DF86AA0607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kumimoji="1" lang="ja-JP" altLang="en-US" sz="2400" b="1" dirty="0"/>
              <a:t>生産性の向上</a:t>
            </a:r>
            <a:r>
              <a:rPr kumimoji="1" lang="ja-JP" altLang="en-US" sz="2400" dirty="0"/>
              <a:t>：人間がより創造的な仕事に集中できるように</a:t>
            </a:r>
            <a:endParaRPr kumimoji="1" lang="en-US" altLang="ja-JP" sz="2400" dirty="0"/>
          </a:p>
          <a:p>
            <a:r>
              <a:rPr lang="ja-JP" altLang="en-US" sz="2400" b="1" dirty="0"/>
              <a:t>科学技術の発展</a:t>
            </a:r>
            <a:r>
              <a:rPr kumimoji="1" lang="ja-JP" altLang="en-US" sz="2400" dirty="0"/>
              <a:t>：膨大なデータから人間には見つけにくいパターンを発見、新薬の開発や疾病の早期発見、農業の発展など</a:t>
            </a:r>
            <a:endParaRPr kumimoji="1" lang="en-US" altLang="ja-JP" sz="2400" dirty="0"/>
          </a:p>
          <a:p>
            <a:r>
              <a:rPr lang="ja-JP" altLang="en-US" sz="2400" b="1" dirty="0"/>
              <a:t>コミュニケーションの壁の除去</a:t>
            </a:r>
            <a:r>
              <a:rPr kumimoji="1" lang="ja-JP" altLang="en-US" sz="2400" dirty="0"/>
              <a:t>：言語の壁などを超えたコミュニケーション</a:t>
            </a:r>
            <a:r>
              <a:rPr lang="ja-JP" altLang="en-US" sz="2400" dirty="0"/>
              <a:t>の</a:t>
            </a:r>
            <a:r>
              <a:rPr kumimoji="1" lang="ja-JP" altLang="en-US" sz="2400" dirty="0"/>
              <a:t>支援</a:t>
            </a:r>
            <a:endParaRPr kumimoji="1" lang="en-US" altLang="ja-JP" sz="24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F258802-AB9D-79E8-DAE5-4511F7863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32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1380052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95665B6-9D80-458C-ABB8-4E9726586E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76" y="161306"/>
            <a:ext cx="7626096" cy="774866"/>
          </a:xfrm>
        </p:spPr>
        <p:txBody>
          <a:bodyPr>
            <a:normAutofit/>
          </a:bodyPr>
          <a:lstStyle/>
          <a:p>
            <a:r>
              <a:rPr kumimoji="1" lang="en-US" altLang="ja-JP" sz="3500" dirty="0"/>
              <a:t>AI </a:t>
            </a:r>
            <a:r>
              <a:rPr kumimoji="1" lang="ja-JP" altLang="en-US" sz="3500" dirty="0"/>
              <a:t>を責任をもって活用するために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CF368F8-C711-4457-A709-6FBC7F1FDE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8656" y="1045029"/>
            <a:ext cx="8088646" cy="5663740"/>
          </a:xfrm>
        </p:spPr>
        <p:txBody>
          <a:bodyPr>
            <a:normAutofit/>
          </a:bodyPr>
          <a:lstStyle/>
          <a:p>
            <a:r>
              <a:rPr lang="ja-JP" altLang="en-US" sz="2400" b="1" dirty="0"/>
              <a:t>人間が主導</a:t>
            </a:r>
            <a:endParaRPr lang="en-US" altLang="ja-JP" sz="2400" b="1" dirty="0"/>
          </a:p>
          <a:p>
            <a:pPr marL="0" indent="0">
              <a:buNone/>
            </a:pPr>
            <a:r>
              <a:rPr lang="en-US" altLang="ja-JP" sz="2400" dirty="0"/>
              <a:t>AI</a:t>
            </a:r>
            <a:r>
              <a:rPr lang="ja-JP" altLang="en-US" sz="2400" dirty="0"/>
              <a:t>はあくまで人間を支援する道具。最終的な判断は人間。</a:t>
            </a:r>
            <a:endParaRPr lang="en-US" altLang="ja-JP" sz="2400" dirty="0"/>
          </a:p>
          <a:p>
            <a:r>
              <a:rPr lang="en-US" altLang="ja-JP" sz="2400" b="1" i="0" dirty="0">
                <a:solidFill>
                  <a:srgbClr val="374151"/>
                </a:solidFill>
                <a:effectLst/>
                <a:latin typeface="Söhne"/>
              </a:rPr>
              <a:t>AI </a:t>
            </a:r>
            <a:r>
              <a:rPr lang="ja-JP" altLang="en-US" sz="2400" b="1" i="0" dirty="0">
                <a:solidFill>
                  <a:srgbClr val="374151"/>
                </a:solidFill>
                <a:effectLst/>
                <a:latin typeface="Söhne"/>
              </a:rPr>
              <a:t>に個人情報を与えるのは危険</a:t>
            </a:r>
            <a:endParaRPr lang="en-US" altLang="ja-JP" sz="2400" b="1" i="0" dirty="0">
              <a:solidFill>
                <a:srgbClr val="374151"/>
              </a:solidFill>
              <a:effectLst/>
              <a:latin typeface="Söhne"/>
            </a:endParaRPr>
          </a:p>
          <a:p>
            <a:pPr marL="0" indent="0">
              <a:buNone/>
            </a:pPr>
            <a:r>
              <a:rPr lang="en-US" altLang="ja-JP" sz="2400" dirty="0">
                <a:solidFill>
                  <a:srgbClr val="374151"/>
                </a:solidFill>
                <a:latin typeface="Söhne"/>
              </a:rPr>
              <a:t>AI</a:t>
            </a:r>
            <a:r>
              <a:rPr lang="ja-JP" altLang="en-US" sz="2400" dirty="0">
                <a:solidFill>
                  <a:srgbClr val="374151"/>
                </a:solidFill>
                <a:latin typeface="Söhne"/>
              </a:rPr>
              <a:t>は人間が運用している。</a:t>
            </a:r>
            <a:r>
              <a:rPr lang="en-US" altLang="ja-JP" sz="2400" dirty="0">
                <a:solidFill>
                  <a:srgbClr val="374151"/>
                </a:solidFill>
                <a:latin typeface="Söhne"/>
              </a:rPr>
              <a:t>AI</a:t>
            </a:r>
            <a:r>
              <a:rPr lang="ja-JP" altLang="en-US" sz="2400" dirty="0">
                <a:solidFill>
                  <a:srgbClr val="374151"/>
                </a:solidFill>
                <a:latin typeface="Söhne"/>
              </a:rPr>
              <a:t>が危険というよりも、</a:t>
            </a:r>
            <a:r>
              <a:rPr lang="en-US" altLang="ja-JP" sz="2400" dirty="0">
                <a:solidFill>
                  <a:srgbClr val="374151"/>
                </a:solidFill>
                <a:latin typeface="Söhne"/>
              </a:rPr>
              <a:t>AI</a:t>
            </a:r>
            <a:r>
              <a:rPr lang="ja-JP" altLang="en-US" sz="2400" dirty="0">
                <a:solidFill>
                  <a:srgbClr val="374151"/>
                </a:solidFill>
                <a:latin typeface="Söhne"/>
              </a:rPr>
              <a:t>の運営者が危険な場合がある</a:t>
            </a:r>
            <a:endParaRPr lang="en-US" altLang="ja-JP" sz="2400" b="0" i="0" dirty="0">
              <a:solidFill>
                <a:srgbClr val="374151"/>
              </a:solidFill>
              <a:effectLst/>
              <a:latin typeface="Söhne"/>
            </a:endParaRPr>
          </a:p>
          <a:p>
            <a:r>
              <a:rPr lang="ja-JP" altLang="en-US" sz="2400" b="1" i="0" dirty="0">
                <a:solidFill>
                  <a:srgbClr val="374151"/>
                </a:solidFill>
                <a:effectLst/>
                <a:latin typeface="Söhne"/>
              </a:rPr>
              <a:t>偽情報の抑制</a:t>
            </a:r>
            <a:endParaRPr lang="en-US" altLang="ja-JP" sz="2400" dirty="0">
              <a:solidFill>
                <a:srgbClr val="374151"/>
              </a:solidFill>
              <a:latin typeface="Söhne"/>
            </a:endParaRPr>
          </a:p>
          <a:p>
            <a:pPr marL="0" indent="0">
              <a:buNone/>
            </a:pPr>
            <a:r>
              <a:rPr lang="en-US" altLang="ja-JP" sz="2400" b="0" i="0" dirty="0">
                <a:solidFill>
                  <a:srgbClr val="374151"/>
                </a:solidFill>
                <a:effectLst/>
                <a:latin typeface="Söhne"/>
              </a:rPr>
              <a:t>AI</a:t>
            </a:r>
            <a:r>
              <a:rPr lang="ja-JP" altLang="en-US" sz="2400" dirty="0">
                <a:solidFill>
                  <a:srgbClr val="374151"/>
                </a:solidFill>
                <a:latin typeface="Söhne"/>
              </a:rPr>
              <a:t>の悪用により偽情報の生成が極めて容易に。</a:t>
            </a:r>
            <a:r>
              <a:rPr lang="ja-JP" altLang="en-US" sz="2400" b="0" i="0" dirty="0">
                <a:solidFill>
                  <a:srgbClr val="374151"/>
                </a:solidFill>
                <a:effectLst/>
                <a:latin typeface="Söhne"/>
              </a:rPr>
              <a:t>複数の信頼できる情報源を参照する習慣が大切。</a:t>
            </a:r>
            <a:endParaRPr lang="en-US" altLang="ja-JP" sz="2400" b="0" i="0" dirty="0">
              <a:solidFill>
                <a:srgbClr val="374151"/>
              </a:solidFill>
              <a:effectLst/>
              <a:latin typeface="Söhne"/>
            </a:endParaRP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A235982F-CB59-4F31-B30A-DED860201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62A899F5-3934-444C-ADA4-81089BCF62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2825" y="4873962"/>
            <a:ext cx="4922632" cy="1382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17132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CCD7EE6-2D3F-CE28-0CCA-5B204E8DC8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ここまでのまとめ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103894B-9CB3-28AF-3718-FF4FB2692F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kumimoji="1" lang="en-US" altLang="ja-JP" sz="2400" b="1" dirty="0"/>
              <a:t>AI</a:t>
            </a:r>
            <a:r>
              <a:rPr kumimoji="1" lang="ja-JP" altLang="en-US" sz="2400" b="1" dirty="0"/>
              <a:t>の主要応用分野</a:t>
            </a:r>
            <a:endParaRPr kumimoji="1" lang="en-US" altLang="ja-JP" sz="2400" b="1" dirty="0"/>
          </a:p>
          <a:p>
            <a:pPr marL="0" indent="0">
              <a:buNone/>
            </a:pPr>
            <a:r>
              <a:rPr kumimoji="1" lang="ja-JP" altLang="en-US" sz="2400" dirty="0"/>
              <a:t>言語・音声処理（翻訳、チャットボット）</a:t>
            </a:r>
            <a:r>
              <a:rPr lang="ja-JP" altLang="en-US" sz="2400" dirty="0"/>
              <a:t>、</a:t>
            </a:r>
            <a:r>
              <a:rPr kumimoji="1" lang="ja-JP" altLang="en-US" sz="2400" dirty="0"/>
              <a:t>視覚情報処理（物体識別、顔認識）など</a:t>
            </a:r>
            <a:endParaRPr kumimoji="1" lang="en-US" altLang="ja-JP" sz="2400" dirty="0"/>
          </a:p>
          <a:p>
            <a:r>
              <a:rPr kumimoji="1" lang="en-US" altLang="ja-JP" sz="2400" b="1" dirty="0"/>
              <a:t>AI</a:t>
            </a:r>
            <a:r>
              <a:rPr kumimoji="1" lang="ja-JP" altLang="en-US" sz="2400" b="1" dirty="0"/>
              <a:t>がもたらす可能性</a:t>
            </a:r>
            <a:endParaRPr lang="en-US" altLang="ja-JP" sz="2400" b="1" dirty="0"/>
          </a:p>
          <a:p>
            <a:pPr marL="0" indent="0">
              <a:buNone/>
            </a:pPr>
            <a:r>
              <a:rPr kumimoji="1" lang="ja-JP" altLang="en-US" sz="2400" dirty="0"/>
              <a:t>生産性向上</a:t>
            </a:r>
            <a:r>
              <a:rPr lang="ja-JP" altLang="en-US" sz="2400" dirty="0"/>
              <a:t>、</a:t>
            </a:r>
            <a:r>
              <a:rPr kumimoji="1" lang="ja-JP" altLang="en-US" sz="2400" dirty="0"/>
              <a:t>科学技術の飛躍的発展</a:t>
            </a:r>
            <a:r>
              <a:rPr lang="ja-JP" altLang="en-US" sz="2400" dirty="0"/>
              <a:t>、</a:t>
            </a:r>
            <a:r>
              <a:rPr kumimoji="1" lang="ja-JP" altLang="en-US" sz="2400" dirty="0"/>
              <a:t>コミュニケーションバリアの低減</a:t>
            </a:r>
            <a:endParaRPr lang="en-US" altLang="ja-JP" sz="2400" dirty="0"/>
          </a:p>
          <a:p>
            <a:r>
              <a:rPr kumimoji="1" lang="en-US" altLang="ja-JP" sz="2400" b="1" dirty="0"/>
              <a:t>AI</a:t>
            </a:r>
            <a:r>
              <a:rPr kumimoji="1" lang="ja-JP" altLang="en-US" sz="2400" b="1" dirty="0"/>
              <a:t>の責任ある活用</a:t>
            </a:r>
            <a:endParaRPr lang="en-US" altLang="ja-JP" sz="2400" b="1" dirty="0"/>
          </a:p>
          <a:p>
            <a:pPr marL="0" indent="0">
              <a:buNone/>
            </a:pPr>
            <a:r>
              <a:rPr kumimoji="1" lang="ja-JP" altLang="en-US" sz="2400" dirty="0"/>
              <a:t>個人情報の慎重な取り扱い</a:t>
            </a:r>
            <a:r>
              <a:rPr lang="ja-JP" altLang="en-US" sz="2400" dirty="0"/>
              <a:t>、</a:t>
            </a:r>
            <a:r>
              <a:rPr kumimoji="1" lang="ja-JP" altLang="en-US" sz="2400" dirty="0"/>
              <a:t>偽情報への警戒と情報確認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D8B7E73-3250-225C-EAF8-9F89BDCC27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34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3514578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>
            <a:noAutofit/>
          </a:bodyPr>
          <a:lstStyle/>
          <a:p>
            <a:r>
              <a:rPr lang="en-US" altLang="ja-JP" dirty="0"/>
              <a:t>1-3 </a:t>
            </a:r>
            <a:r>
              <a:rPr lang="ja-JP" altLang="en-US" dirty="0"/>
              <a:t>対話</a:t>
            </a:r>
            <a:r>
              <a:rPr lang="en-US" altLang="ja-JP" dirty="0"/>
              <a:t>AI</a:t>
            </a:r>
            <a:r>
              <a:rPr lang="ja-JP" altLang="en-US" dirty="0"/>
              <a:t>（チャットボット）の活用</a:t>
            </a:r>
            <a:br>
              <a:rPr lang="en-US" altLang="ja-JP" dirty="0"/>
            </a:b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40FB6-D91C-4C45-82A6-6C3F63B50793}" type="slidenum"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006677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D61C340-1355-9325-9EC2-C6A5A1F95A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対話</a:t>
            </a:r>
            <a:r>
              <a:rPr lang="en-US" altLang="ja-JP" dirty="0"/>
              <a:t>AI</a:t>
            </a:r>
            <a:r>
              <a:rPr lang="ja-JP" altLang="en-US" dirty="0"/>
              <a:t>（チャットボット）の特徴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AA2B846-E5AC-6A59-99A1-661AA97DB0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kumimoji="1" lang="ja-JP" altLang="en-US" sz="2400" dirty="0"/>
              <a:t>自然な会話形式でコミュニケーション</a:t>
            </a:r>
            <a:endParaRPr kumimoji="1" lang="en-US" altLang="ja-JP" sz="2400" dirty="0"/>
          </a:p>
          <a:p>
            <a:r>
              <a:rPr kumimoji="1" lang="ja-JP" altLang="en-US" sz="2400" dirty="0"/>
              <a:t>多様な話題に対応</a:t>
            </a:r>
            <a:endParaRPr kumimoji="1" lang="en-US" altLang="ja-JP" sz="2400" dirty="0"/>
          </a:p>
          <a:p>
            <a:r>
              <a:rPr kumimoji="1" lang="en-US" altLang="ja-JP" sz="2400" dirty="0"/>
              <a:t>24</a:t>
            </a:r>
            <a:r>
              <a:rPr kumimoji="1" lang="ja-JP" altLang="en-US" sz="2400" dirty="0"/>
              <a:t>時間利用可能</a:t>
            </a:r>
            <a:endParaRPr kumimoji="1" lang="en-US" altLang="ja-JP" sz="24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4D6C47B-C0DC-C33B-1A66-7327336A13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36</a:t>
            </a:fld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759D403E-56B7-AA3A-CC84-EE5F08AF4FAA}"/>
              </a:ext>
            </a:extLst>
          </p:cNvPr>
          <p:cNvSpPr/>
          <p:nvPr/>
        </p:nvSpPr>
        <p:spPr>
          <a:xfrm>
            <a:off x="4884252" y="3670528"/>
            <a:ext cx="2864446" cy="231883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70A0F0DA-9A7A-F02A-4CE0-19ECF7DFA28D}"/>
              </a:ext>
            </a:extLst>
          </p:cNvPr>
          <p:cNvSpPr txBox="1"/>
          <p:nvPr/>
        </p:nvSpPr>
        <p:spPr>
          <a:xfrm>
            <a:off x="4884252" y="4370578"/>
            <a:ext cx="295465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対話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AI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50" charset="-128"/>
              </a:rPr>
              <a:t>（チャットボット）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8" name="右矢印 6">
            <a:extLst>
              <a:ext uri="{FF2B5EF4-FFF2-40B4-BE49-F238E27FC236}">
                <a16:creationId xmlns:a16="http://schemas.microsoft.com/office/drawing/2014/main" id="{D4E3C950-BD32-E59A-8D06-98B617C6E076}"/>
              </a:ext>
            </a:extLst>
          </p:cNvPr>
          <p:cNvSpPr/>
          <p:nvPr/>
        </p:nvSpPr>
        <p:spPr>
          <a:xfrm>
            <a:off x="3484867" y="4039129"/>
            <a:ext cx="939659" cy="4282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C620D428-7359-CF07-5E03-8F14BE9FDFD2}"/>
              </a:ext>
            </a:extLst>
          </p:cNvPr>
          <p:cNvSpPr txBox="1"/>
          <p:nvPr/>
        </p:nvSpPr>
        <p:spPr>
          <a:xfrm>
            <a:off x="1103126" y="4555245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人間</a:t>
            </a:r>
          </a:p>
        </p:txBody>
      </p:sp>
      <p:sp>
        <p:nvSpPr>
          <p:cNvPr id="10" name="右矢印 8">
            <a:extLst>
              <a:ext uri="{FF2B5EF4-FFF2-40B4-BE49-F238E27FC236}">
                <a16:creationId xmlns:a16="http://schemas.microsoft.com/office/drawing/2014/main" id="{2115043C-AA42-54CA-A5A6-84B11DEFBD31}"/>
              </a:ext>
            </a:extLst>
          </p:cNvPr>
          <p:cNvSpPr/>
          <p:nvPr/>
        </p:nvSpPr>
        <p:spPr>
          <a:xfrm flipH="1">
            <a:off x="3484866" y="5333266"/>
            <a:ext cx="894191" cy="4282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471168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579E255-74E7-9871-EC01-E85D9ABCF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実行例①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1F5DD7D-9255-E134-CB89-F14324D1CA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846253"/>
            <a:ext cx="8461208" cy="469865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kumimoji="1" lang="ja-JP" altLang="en-US" b="1" dirty="0"/>
              <a:t>誤字脱字のチェック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C7A70E0-173E-B59B-939D-4B0193D459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0AEDDF0D-6BDE-8708-A22E-1B83A83879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963" y="1517478"/>
            <a:ext cx="8796202" cy="4806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06093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579E255-74E7-9871-EC01-E85D9ABCF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実行例②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1F5DD7D-9255-E134-CB89-F14324D1CA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846253"/>
            <a:ext cx="8461208" cy="469865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kumimoji="1" lang="ja-JP" altLang="en-US" b="1" dirty="0"/>
              <a:t>複雑な質問への対応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C7A70E0-173E-B59B-939D-4B0193D459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5B4350E3-9A01-A5D3-A773-545B145C0E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461" y="1203865"/>
            <a:ext cx="7988210" cy="5602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95325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579E255-74E7-9871-EC01-E85D9ABCF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実行例③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1F5DD7D-9255-E134-CB89-F14324D1CA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846253"/>
            <a:ext cx="8461208" cy="469865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kumimoji="1" lang="ja-JP" altLang="en-US" b="1" dirty="0"/>
              <a:t>データの分析と解釈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C7A70E0-173E-B59B-939D-4B0193D459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252A03E4-D7EE-AE33-0CCF-12F581D8C8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938" y="1225866"/>
            <a:ext cx="7269719" cy="5221638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1D78085E-1F52-130A-D52E-B54A8CA5C031}"/>
              </a:ext>
            </a:extLst>
          </p:cNvPr>
          <p:cNvSpPr txBox="1"/>
          <p:nvPr/>
        </p:nvSpPr>
        <p:spPr>
          <a:xfrm>
            <a:off x="1639428" y="6498306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/>
              <a:t>以下続く</a:t>
            </a:r>
          </a:p>
        </p:txBody>
      </p:sp>
    </p:spTree>
    <p:extLst>
      <p:ext uri="{BB962C8B-B14F-4D97-AF65-F5344CB8AC3E}">
        <p14:creationId xmlns:p14="http://schemas.microsoft.com/office/powerpoint/2010/main" val="17263715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人工知能</a:t>
            </a:r>
            <a:r>
              <a:rPr lang="ja-JP" altLang="en-US" dirty="0"/>
              <a:t>（</a:t>
            </a:r>
            <a:r>
              <a:rPr lang="en-US" altLang="ja-JP" dirty="0"/>
              <a:t>AI</a:t>
            </a:r>
            <a:r>
              <a:rPr lang="ja-JP" altLang="en-US" dirty="0"/>
              <a:t>）</a:t>
            </a:r>
            <a:r>
              <a:rPr kumimoji="1" lang="ja-JP" altLang="en-US" dirty="0"/>
              <a:t>の上達へ向けて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21845" y="846252"/>
            <a:ext cx="8461208" cy="6011747"/>
          </a:xfrm>
        </p:spPr>
        <p:txBody>
          <a:bodyPr>
            <a:noAutofit/>
          </a:bodyPr>
          <a:lstStyle/>
          <a:p>
            <a:pPr marL="457200" indent="-457200">
              <a:buFont typeface="+mj-lt"/>
              <a:buAutoNum type="arabicPeriod"/>
            </a:pPr>
            <a:r>
              <a:rPr kumimoji="1" lang="ja-JP" altLang="en-US" sz="2400" b="1" dirty="0"/>
              <a:t>実践重視</a:t>
            </a:r>
            <a:r>
              <a:rPr kumimoji="1" lang="ja-JP" altLang="en-US" sz="2400" dirty="0"/>
              <a:t>：　</a:t>
            </a:r>
            <a:r>
              <a:rPr kumimoji="1" lang="en-US" altLang="ja-JP" sz="2400" dirty="0"/>
              <a:t>AI</a:t>
            </a:r>
            <a:r>
              <a:rPr kumimoji="1" lang="ja-JP" altLang="en-US" sz="2400" dirty="0"/>
              <a:t>ツールを実際に使用し、機能に慣れる</a:t>
            </a:r>
            <a:br>
              <a:rPr lang="en-US" altLang="ja-JP" sz="2400" dirty="0"/>
            </a:br>
            <a:endParaRPr kumimoji="1" lang="ja-JP" altLang="en-US" sz="2400" dirty="0"/>
          </a:p>
          <a:p>
            <a:pPr marL="457200" indent="-457200">
              <a:buFont typeface="+mj-lt"/>
              <a:buAutoNum type="arabicPeriod"/>
            </a:pPr>
            <a:r>
              <a:rPr kumimoji="1" lang="ja-JP" altLang="en-US" sz="2400" b="1" dirty="0"/>
              <a:t>第１回は、</a:t>
            </a:r>
            <a:r>
              <a:rPr kumimoji="1" lang="en-US" altLang="ja-JP" sz="2400" b="1" dirty="0"/>
              <a:t>AI</a:t>
            </a:r>
            <a:r>
              <a:rPr kumimoji="1" lang="ja-JP" altLang="en-US" sz="2400" b="1" dirty="0"/>
              <a:t>を協力者として捉え</a:t>
            </a:r>
            <a:r>
              <a:rPr kumimoji="1" lang="ja-JP" altLang="en-US" sz="2400" dirty="0"/>
              <a:t>、</a:t>
            </a:r>
            <a:r>
              <a:rPr kumimoji="1" lang="ja-JP" altLang="en-US" sz="2400" b="1" dirty="0"/>
              <a:t>効果的なコミュニケーション方法</a:t>
            </a:r>
            <a:r>
              <a:rPr kumimoji="1" lang="ja-JP" altLang="en-US" sz="2400" dirty="0"/>
              <a:t>を学ぶ</a:t>
            </a:r>
            <a:endParaRPr kumimoji="1" lang="en-US" altLang="ja-JP" sz="2400" dirty="0"/>
          </a:p>
          <a:p>
            <a:pPr marL="457200" indent="-457200">
              <a:buFont typeface="+mj-lt"/>
              <a:buAutoNum type="arabicPeriod"/>
            </a:pPr>
            <a:endParaRPr lang="en-US" altLang="ja-JP" sz="2400" dirty="0"/>
          </a:p>
          <a:p>
            <a:pPr marL="457200" indent="-457200">
              <a:buFont typeface="+mj-lt"/>
              <a:buAutoNum type="arabicPeriod"/>
            </a:pPr>
            <a:r>
              <a:rPr kumimoji="1" lang="en-US" altLang="ja-JP" sz="2400" b="1" dirty="0"/>
              <a:t>AI</a:t>
            </a:r>
            <a:r>
              <a:rPr kumimoji="1" lang="ja-JP" altLang="en-US" sz="2400" b="1" dirty="0"/>
              <a:t>の可能性を前向きに捉える</a:t>
            </a:r>
            <a:endParaRPr kumimoji="1" lang="en-US" altLang="ja-JP" sz="2400" b="1" dirty="0"/>
          </a:p>
          <a:p>
            <a:pPr marL="457200" indent="-457200">
              <a:buFont typeface="+mj-lt"/>
              <a:buAutoNum type="arabicPeriod"/>
            </a:pPr>
            <a:endParaRPr kumimoji="1" lang="en-US" altLang="ja-JP" sz="2400" b="1" dirty="0"/>
          </a:p>
          <a:p>
            <a:pPr marL="457200" indent="-457200">
              <a:buFont typeface="+mj-lt"/>
              <a:buAutoNum type="arabicPeriod"/>
            </a:pPr>
            <a:r>
              <a:rPr lang="ja-JP" altLang="en-US" sz="2400" b="1" dirty="0"/>
              <a:t>好奇心、学ぶ意欲の重視</a:t>
            </a:r>
            <a:r>
              <a:rPr lang="ja-JP" altLang="en-US" sz="2400" dirty="0"/>
              <a:t>：</a:t>
            </a:r>
            <a:r>
              <a:rPr lang="en-US" altLang="ja-JP" sz="2400" dirty="0"/>
              <a:t>AI</a:t>
            </a:r>
            <a:r>
              <a:rPr lang="ja-JP" altLang="en-US" sz="2400" dirty="0"/>
              <a:t>の活用は、特別な才能や忍耐を必要としない</a:t>
            </a:r>
            <a:endParaRPr lang="en-US" altLang="ja-JP" sz="2400" dirty="0"/>
          </a:p>
          <a:p>
            <a:pPr marL="457200" indent="-457200">
              <a:buFont typeface="+mj-lt"/>
              <a:buAutoNum type="arabicPeriod"/>
            </a:pPr>
            <a:endParaRPr kumimoji="1" lang="ja-JP" altLang="en-US" sz="2400" b="1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1603926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579E255-74E7-9871-EC01-E85D9ABCF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実行例④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1F5DD7D-9255-E134-CB89-F14324D1CA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846253"/>
            <a:ext cx="8461208" cy="83862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ja-JP" altLang="en-US" b="1" dirty="0"/>
              <a:t>アイデア出しの補助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C7A70E0-173E-B59B-939D-4B0193D459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72E4BA9F-1006-AD5C-B3EB-8249401305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799" y="1431118"/>
            <a:ext cx="8416356" cy="5002228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88B6330C-DACF-0697-2888-4969F80C312C}"/>
              </a:ext>
            </a:extLst>
          </p:cNvPr>
          <p:cNvSpPr txBox="1"/>
          <p:nvPr/>
        </p:nvSpPr>
        <p:spPr>
          <a:xfrm>
            <a:off x="1639428" y="6498306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/>
              <a:t>以下続く</a:t>
            </a:r>
          </a:p>
        </p:txBody>
      </p:sp>
    </p:spTree>
    <p:extLst>
      <p:ext uri="{BB962C8B-B14F-4D97-AF65-F5344CB8AC3E}">
        <p14:creationId xmlns:p14="http://schemas.microsoft.com/office/powerpoint/2010/main" val="268844688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579E255-74E7-9871-EC01-E85D9ABCF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実行例</a:t>
            </a:r>
            <a:r>
              <a:rPr lang="ja-JP" altLang="en-US" dirty="0"/>
              <a:t>⑤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1F5DD7D-9255-E134-CB89-F14324D1CA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846253"/>
            <a:ext cx="8461208" cy="469865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ja-JP" altLang="en-US" b="1" dirty="0"/>
              <a:t>要約作成</a:t>
            </a:r>
            <a:endParaRPr kumimoji="1" lang="ja-JP" altLang="en-US" b="1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C7A70E0-173E-B59B-939D-4B0193D459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8B0A5273-3D2D-807E-5914-773E383638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947" y="1316118"/>
            <a:ext cx="8392294" cy="5040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75137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579E255-74E7-9871-EC01-E85D9ABCF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実行例⑥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1F5DD7D-9255-E134-CB89-F14324D1CA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846253"/>
            <a:ext cx="8461208" cy="469865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ja-JP" altLang="en-US" b="1" dirty="0"/>
              <a:t>感情的表現の緩和</a:t>
            </a:r>
            <a:endParaRPr kumimoji="1" lang="ja-JP" altLang="en-US" b="1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C7A70E0-173E-B59B-939D-4B0193D459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1BC7370A-79C1-8BB4-038F-F7E9C9EC05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726" y="1517478"/>
            <a:ext cx="8899599" cy="2848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34260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1D2F0A9-1CB6-E342-BEE1-95387B636F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効果的な利用方法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3F93608-D8B4-F279-01B1-3BE91FF976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ja-JP" altLang="en-US" dirty="0"/>
              <a:t>具体的な指示を与える</a:t>
            </a:r>
            <a:endParaRPr kumimoji="1" lang="en-US" altLang="ja-JP" dirty="0"/>
          </a:p>
          <a:p>
            <a:r>
              <a:rPr kumimoji="1" lang="ja-JP" altLang="en-US" dirty="0"/>
              <a:t>背景情報を提供する</a:t>
            </a:r>
            <a:endParaRPr kumimoji="1" lang="en-US" altLang="ja-JP" dirty="0"/>
          </a:p>
          <a:p>
            <a:r>
              <a:rPr kumimoji="1" lang="ja-JP" altLang="en-US" dirty="0"/>
              <a:t>複数回の対話を通じて回答を改善する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A5E0782-716A-5126-E03C-995F611D07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43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614910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579E255-74E7-9871-EC01-E85D9ABCF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複数回の対話の例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1F5DD7D-9255-E134-CB89-F14324D1CA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846253"/>
            <a:ext cx="8461208" cy="469865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altLang="ja-JP" b="1" dirty="0"/>
              <a:t>AI</a:t>
            </a:r>
            <a:r>
              <a:rPr lang="ja-JP" altLang="en-US" b="1" dirty="0"/>
              <a:t>の回答の改善を頼むことができる</a:t>
            </a:r>
            <a:endParaRPr kumimoji="1" lang="ja-JP" altLang="en-US" b="1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C7A70E0-173E-B59B-939D-4B0193D459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24AD0D41-1B08-F7FB-A84F-ED2B5A6833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66" y="1377655"/>
            <a:ext cx="7756858" cy="5434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39792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1D2F0A9-1CB6-E342-BEE1-95387B636F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注意点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3F93608-D8B4-F279-01B1-3BE91FF976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kumimoji="1" lang="ja-JP" altLang="en-US" sz="2400" dirty="0"/>
              <a:t>個人情報や機密情報は入力しない</a:t>
            </a:r>
            <a:endParaRPr kumimoji="1" lang="en-US" altLang="ja-JP" sz="2400" dirty="0"/>
          </a:p>
          <a:p>
            <a:r>
              <a:rPr kumimoji="1" lang="en-US" altLang="ja-JP" sz="2400" dirty="0"/>
              <a:t>AI</a:t>
            </a:r>
            <a:r>
              <a:rPr kumimoji="1" lang="ja-JP" altLang="en-US" sz="2400" dirty="0"/>
              <a:t>の回答は常に正確とは限らない。根拠は人間が確認する</a:t>
            </a:r>
            <a:endParaRPr kumimoji="1" lang="en-US" altLang="ja-JP" sz="2400" dirty="0"/>
          </a:p>
          <a:p>
            <a:r>
              <a:rPr kumimoji="1" lang="ja-JP" altLang="en-US" sz="2400" dirty="0"/>
              <a:t>最終的な判断は人間が行う</a:t>
            </a:r>
            <a:endParaRPr kumimoji="1" lang="en-US" altLang="ja-JP" sz="24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A5E0782-716A-5126-E03C-995F611D07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45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649133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724072" y="629268"/>
            <a:ext cx="4939868" cy="1286160"/>
          </a:xfrm>
        </p:spPr>
        <p:txBody>
          <a:bodyPr anchor="b">
            <a:normAutofit/>
          </a:bodyPr>
          <a:lstStyle/>
          <a:p>
            <a:pPr algn="l"/>
            <a:r>
              <a:rPr lang="ja-JP" altLang="en-US" dirty="0"/>
              <a:t>演習．</a:t>
            </a:r>
            <a:r>
              <a:rPr lang="en-US" altLang="ja-JP" dirty="0"/>
              <a:t>AI </a:t>
            </a:r>
            <a:r>
              <a:rPr lang="ja-JP" altLang="en-US" dirty="0"/>
              <a:t>との対話</a:t>
            </a:r>
            <a:endParaRPr lang="ja-JP" altLang="en-US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825C89A-4CA9-463F-B084-0B2641B956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677" r="29301"/>
          <a:stretch/>
        </p:blipFill>
        <p:spPr>
          <a:xfrm>
            <a:off x="20" y="10"/>
            <a:ext cx="3476673" cy="6857990"/>
          </a:xfrm>
          <a:prstGeom prst="rect">
            <a:avLst/>
          </a:prstGeom>
          <a:effectLst/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8011648" y="6364538"/>
            <a:ext cx="890069" cy="365125"/>
          </a:xfrm>
        </p:spPr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16F77370-7F48-49C1-8603-DB37AE8840E1}" type="slidenum">
              <a:rPr kumimoji="0" lang="ja-JP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564894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6EFA8FE-50BF-F399-7286-D8A311566B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演習の狙い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4CEBBA2-F770-714E-E96E-7044E0E972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762417"/>
            <a:ext cx="8461208" cy="533316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ja-JP" altLang="en-US" sz="2800" dirty="0"/>
              <a:t>対話</a:t>
            </a:r>
            <a:r>
              <a:rPr lang="en-US" altLang="ja-JP" sz="2800" dirty="0"/>
              <a:t>AI</a:t>
            </a:r>
            <a:r>
              <a:rPr lang="ja-JP" altLang="en-US" sz="2800" dirty="0"/>
              <a:t>（チャットボット）の次の特性を理解</a:t>
            </a:r>
            <a:endParaRPr lang="en-US" altLang="ja-JP" sz="2400" b="1" dirty="0"/>
          </a:p>
          <a:p>
            <a:pPr marL="0" indent="0">
              <a:buNone/>
            </a:pPr>
            <a:endParaRPr lang="en-US" altLang="ja-JP" sz="2400" b="1" dirty="0"/>
          </a:p>
          <a:p>
            <a:pPr marL="0" indent="0">
              <a:buNone/>
            </a:pPr>
            <a:r>
              <a:rPr lang="ja-JP" altLang="en-US" sz="2400" b="1" dirty="0"/>
              <a:t>・</a:t>
            </a:r>
            <a:r>
              <a:rPr lang="en-US" altLang="ja-JP" sz="2400" b="1" dirty="0"/>
              <a:t>AI </a:t>
            </a:r>
            <a:r>
              <a:rPr lang="ja-JP" altLang="en-US" sz="2400" b="1" dirty="0"/>
              <a:t>が、優秀な助手</a:t>
            </a:r>
            <a:r>
              <a:rPr lang="ja-JP" altLang="en-US" sz="2400" dirty="0"/>
              <a:t>としてふるまう</a:t>
            </a:r>
            <a:endParaRPr lang="en-US" altLang="ja-JP" sz="2400" dirty="0"/>
          </a:p>
          <a:p>
            <a:pPr marL="0" indent="0">
              <a:buNone/>
            </a:pPr>
            <a:r>
              <a:rPr lang="ja-JP" altLang="en-US" sz="2400" dirty="0"/>
              <a:t>・あたかも、</a:t>
            </a:r>
            <a:r>
              <a:rPr lang="ja-JP" altLang="en-US" sz="2400" b="1" dirty="0"/>
              <a:t>人間の専門家と話しているかのような体験</a:t>
            </a:r>
            <a:r>
              <a:rPr lang="ja-JP" altLang="en-US" sz="2400" dirty="0"/>
              <a:t>が得られる</a:t>
            </a:r>
            <a:endParaRPr lang="en-US" altLang="ja-JP" sz="2400" dirty="0"/>
          </a:p>
          <a:p>
            <a:pPr marL="0" indent="0">
              <a:buNone/>
            </a:pPr>
            <a:r>
              <a:rPr lang="ja-JP" altLang="en-US" sz="2400" dirty="0"/>
              <a:t>・対話を継続することにより、</a:t>
            </a:r>
            <a:r>
              <a:rPr lang="en-US" altLang="ja-JP" sz="2400" dirty="0"/>
              <a:t>AI </a:t>
            </a:r>
            <a:r>
              <a:rPr lang="ja-JP" altLang="en-US" sz="2400" dirty="0"/>
              <a:t>の</a:t>
            </a:r>
            <a:r>
              <a:rPr kumimoji="1" lang="ja-JP" altLang="en-US" sz="2400" dirty="0"/>
              <a:t>回答を掘り下げ、</a:t>
            </a:r>
            <a:r>
              <a:rPr kumimoji="1" lang="en-US" altLang="ja-JP" sz="2400" dirty="0"/>
              <a:t>AI </a:t>
            </a:r>
            <a:r>
              <a:rPr kumimoji="1" lang="ja-JP" altLang="en-US" sz="2400" dirty="0"/>
              <a:t>の回答の質の向上ができる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CD035DD-372A-F81C-5148-B860129297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47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6958214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D3CD1ED-7ED7-4A85-6588-E4B500ED92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0907" y="762416"/>
            <a:ext cx="8461208" cy="595905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sz="2400" b="1" dirty="0"/>
              <a:t>① チャットボットの </a:t>
            </a:r>
            <a:r>
              <a:rPr lang="en-US" altLang="ja-JP" sz="2400" b="1" dirty="0"/>
              <a:t>ChatGPT </a:t>
            </a:r>
            <a:r>
              <a:rPr lang="ja-JP" altLang="en-US" sz="2400" b="1" dirty="0"/>
              <a:t>のページを開く</a:t>
            </a:r>
            <a:endParaRPr lang="en-US" altLang="ja-JP" sz="2400" b="1" dirty="0"/>
          </a:p>
          <a:p>
            <a:pPr marL="0" indent="0">
              <a:buNone/>
            </a:pPr>
            <a:endParaRPr lang="en-US" altLang="ja-JP" sz="2400" b="1" dirty="0"/>
          </a:p>
          <a:p>
            <a:pPr marL="0" indent="0">
              <a:buNone/>
            </a:pPr>
            <a:endParaRPr lang="en-US" altLang="ja-JP" sz="2400" b="1" dirty="0"/>
          </a:p>
          <a:p>
            <a:pPr marL="0" indent="0">
              <a:buNone/>
            </a:pPr>
            <a:r>
              <a:rPr kumimoji="1" lang="ja-JP" altLang="en-US" sz="2400" dirty="0"/>
              <a:t>② </a:t>
            </a:r>
            <a:r>
              <a:rPr kumimoji="1" lang="ja-JP" altLang="en-US" sz="2400" b="1" dirty="0"/>
              <a:t>以下のような質問例を試してみる</a:t>
            </a:r>
            <a:r>
              <a:rPr kumimoji="1" lang="ja-JP" altLang="en-US" sz="2400" dirty="0"/>
              <a:t>：</a:t>
            </a:r>
            <a:endParaRPr kumimoji="1" lang="en-US" altLang="ja-JP" sz="2400" dirty="0"/>
          </a:p>
          <a:p>
            <a:pPr marL="0" indent="0">
              <a:buNone/>
            </a:pPr>
            <a:r>
              <a:rPr kumimoji="1" lang="ja-JP" altLang="en-US" sz="2400" dirty="0"/>
              <a:t>「新入社員研修の</a:t>
            </a:r>
            <a:r>
              <a:rPr kumimoji="1" lang="en-US" altLang="ja-JP" sz="2400" dirty="0"/>
              <a:t>1</a:t>
            </a:r>
            <a:r>
              <a:rPr kumimoji="1" lang="ja-JP" altLang="en-US" sz="2400" dirty="0"/>
              <a:t>週間の計画を立案してください。」</a:t>
            </a:r>
            <a:endParaRPr kumimoji="1" lang="en-US" altLang="ja-JP" sz="2400" dirty="0"/>
          </a:p>
          <a:p>
            <a:pPr marL="0" indent="0">
              <a:buNone/>
            </a:pPr>
            <a:r>
              <a:rPr kumimoji="1" lang="ja-JP" altLang="en-US" sz="2400" dirty="0"/>
              <a:t>「日帰り旅行の効率的な計画方法を教えてください。」</a:t>
            </a:r>
            <a:endParaRPr kumimoji="1"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r>
              <a:rPr lang="ja-JP" altLang="en-US" sz="2400" dirty="0"/>
              <a:t>③ </a:t>
            </a:r>
            <a:r>
              <a:rPr lang="ja-JP" altLang="en-US" sz="2400" b="1" dirty="0"/>
              <a:t>自分なりにさまざまな活用を行ってみる</a:t>
            </a:r>
            <a:endParaRPr lang="en-US" altLang="ja-JP" sz="2400" b="1" dirty="0"/>
          </a:p>
          <a:p>
            <a:pPr marL="0" indent="0">
              <a:buNone/>
            </a:pPr>
            <a:r>
              <a:rPr kumimoji="1" lang="ja-JP" altLang="en-US" sz="2400" dirty="0"/>
              <a:t>　質問、相談、アイデア出しなど</a:t>
            </a:r>
            <a:endParaRPr kumimoji="1" lang="en-US" altLang="ja-JP" sz="2400" dirty="0"/>
          </a:p>
          <a:p>
            <a:pPr marL="0" indent="0">
              <a:buNone/>
            </a:pPr>
            <a:endParaRPr kumimoji="1" lang="en-US" altLang="ja-JP" sz="2400" dirty="0"/>
          </a:p>
          <a:p>
            <a:pPr marL="0" indent="0">
              <a:buNone/>
            </a:pPr>
            <a:r>
              <a:rPr kumimoji="1" lang="ja-JP" altLang="en-US" sz="2400" dirty="0"/>
              <a:t>④ </a:t>
            </a:r>
            <a:r>
              <a:rPr kumimoji="1" lang="en-US" altLang="ja-JP" sz="2400" b="1" dirty="0"/>
              <a:t>AI</a:t>
            </a:r>
            <a:r>
              <a:rPr kumimoji="1" lang="ja-JP" altLang="en-US" sz="2400" b="1" dirty="0"/>
              <a:t>の回答を基に、さらに詳細な質問や改善要求をする</a:t>
            </a:r>
          </a:p>
          <a:p>
            <a:pPr marL="0" indent="0">
              <a:buNone/>
            </a:pPr>
            <a:endParaRPr lang="en-US" altLang="ja-JP" sz="2400" b="1" dirty="0"/>
          </a:p>
          <a:p>
            <a:pPr marL="0" indent="0">
              <a:buNone/>
            </a:pPr>
            <a:endParaRPr lang="en-US" altLang="ja-JP" sz="2400" b="1" dirty="0"/>
          </a:p>
          <a:p>
            <a:pPr marL="0" indent="0">
              <a:buNone/>
            </a:pPr>
            <a:endParaRPr lang="en-US" altLang="ja-JP" sz="2400" b="1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7E30053-34C0-5ABD-ED7C-998CDACCE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97E4265F-01B8-5A07-93E1-D1913441873E}"/>
              </a:ext>
            </a:extLst>
          </p:cNvPr>
          <p:cNvSpPr txBox="1"/>
          <p:nvPr/>
        </p:nvSpPr>
        <p:spPr>
          <a:xfrm>
            <a:off x="1050256" y="1248829"/>
            <a:ext cx="888705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  <a:hlinkClick r:id="rId2"/>
              </a:rPr>
              <a:t>https://chatgpt.com/</a:t>
            </a:r>
            <a:endParaRPr kumimoji="0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" name="タイトル 1">
            <a:extLst>
              <a:ext uri="{FF2B5EF4-FFF2-40B4-BE49-F238E27FC236}">
                <a16:creationId xmlns:a16="http://schemas.microsoft.com/office/drawing/2014/main" id="{92A97AB0-13AB-B028-B292-E1156C12D8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469865"/>
          </a:xfrm>
        </p:spPr>
        <p:txBody>
          <a:bodyPr>
            <a:normAutofit fontScale="90000"/>
          </a:bodyPr>
          <a:lstStyle/>
          <a:p>
            <a:r>
              <a:rPr lang="ja-JP" altLang="en-US" dirty="0"/>
              <a:t>演習の手順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47320446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D61C340-1355-9325-9EC2-C6A5A1F95A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演習のヒント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AA2B846-E5AC-6A59-99A1-661AA97DB0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846252"/>
            <a:ext cx="8461208" cy="6011747"/>
          </a:xfrm>
        </p:spPr>
        <p:txBody>
          <a:bodyPr>
            <a:noAutofit/>
          </a:bodyPr>
          <a:lstStyle/>
          <a:p>
            <a:r>
              <a:rPr lang="ja-JP" altLang="en-US" sz="2400" b="1" dirty="0"/>
              <a:t>背景情報を追加する</a:t>
            </a:r>
            <a:endParaRPr lang="en-US" altLang="ja-JP" sz="2400" b="1" dirty="0"/>
          </a:p>
          <a:p>
            <a:pPr marL="0" indent="0">
              <a:buNone/>
            </a:pPr>
            <a:r>
              <a:rPr lang="ja-JP" altLang="en-US" sz="2000" dirty="0"/>
              <a:t>（改善前）</a:t>
            </a:r>
            <a:endParaRPr lang="en-US" altLang="ja-JP" sz="2000" dirty="0"/>
          </a:p>
          <a:p>
            <a:pPr marL="0" indent="0">
              <a:buNone/>
            </a:pPr>
            <a:r>
              <a:rPr lang="ja-JP" altLang="en-US" sz="2000" dirty="0"/>
              <a:t>日常生活で簡単にできる元気になる方法を</a:t>
            </a:r>
            <a:r>
              <a:rPr lang="en-US" altLang="ja-JP" sz="2000" dirty="0"/>
              <a:t>3</a:t>
            </a:r>
            <a:r>
              <a:rPr lang="ja-JP" altLang="en-US" sz="2000" dirty="0"/>
              <a:t>つ教えてください</a:t>
            </a:r>
            <a:endParaRPr lang="en-US" altLang="ja-JP" sz="2000" dirty="0"/>
          </a:p>
          <a:p>
            <a:pPr marL="0" indent="0">
              <a:buNone/>
            </a:pPr>
            <a:r>
              <a:rPr lang="ja-JP" altLang="en-US" sz="2000" dirty="0"/>
              <a:t>（改善後）</a:t>
            </a:r>
            <a:endParaRPr lang="en-US" altLang="ja-JP" sz="2000" dirty="0"/>
          </a:p>
          <a:p>
            <a:pPr marL="0" indent="0">
              <a:buNone/>
            </a:pPr>
            <a:r>
              <a:rPr lang="ja-JP" altLang="en-US" sz="2000" b="1" dirty="0"/>
              <a:t>デスクワークが多い５０代の男性です。忍耐力や持続力はありません。</a:t>
            </a:r>
            <a:r>
              <a:rPr lang="ja-JP" altLang="en-US" sz="2000" dirty="0"/>
              <a:t>日常生活で簡単にできる元気になる方法を</a:t>
            </a:r>
            <a:r>
              <a:rPr lang="en-US" altLang="ja-JP" sz="2000" dirty="0"/>
              <a:t>3</a:t>
            </a:r>
            <a:r>
              <a:rPr lang="ja-JP" altLang="en-US" sz="2000" dirty="0"/>
              <a:t>つ教えてください。</a:t>
            </a:r>
            <a:endParaRPr lang="en-US" altLang="ja-JP" sz="2000" dirty="0"/>
          </a:p>
          <a:p>
            <a:endParaRPr lang="en-US" altLang="ja-JP" sz="2000" b="1" dirty="0"/>
          </a:p>
          <a:p>
            <a:r>
              <a:rPr lang="ja-JP" altLang="en-US" sz="2400" b="1" dirty="0"/>
              <a:t>具体的にする</a:t>
            </a:r>
            <a:endParaRPr lang="en-US" altLang="ja-JP" sz="2400" b="1" dirty="0"/>
          </a:p>
          <a:p>
            <a:pPr marL="0" indent="0">
              <a:buNone/>
            </a:pPr>
            <a:r>
              <a:rPr lang="ja-JP" altLang="en-US" sz="2000" dirty="0"/>
              <a:t>（改善前）</a:t>
            </a:r>
            <a:endParaRPr lang="en-US" altLang="ja-JP" sz="2000" dirty="0"/>
          </a:p>
          <a:p>
            <a:pPr marL="0" indent="0">
              <a:buNone/>
            </a:pPr>
            <a:r>
              <a:rPr lang="ja-JP" altLang="en-US" sz="2000" dirty="0"/>
              <a:t>週末に日帰り旅行を計画しています</a:t>
            </a:r>
            <a:endParaRPr lang="en-US" altLang="ja-JP" sz="2000" dirty="0"/>
          </a:p>
          <a:p>
            <a:pPr marL="0" indent="0">
              <a:buNone/>
            </a:pPr>
            <a:r>
              <a:rPr lang="ja-JP" altLang="en-US" sz="2000" dirty="0"/>
              <a:t>（改善後）</a:t>
            </a:r>
            <a:endParaRPr lang="en-US" altLang="ja-JP" sz="2000" dirty="0"/>
          </a:p>
          <a:p>
            <a:pPr marL="0" indent="0">
              <a:buNone/>
            </a:pPr>
            <a:r>
              <a:rPr lang="ja-JP" altLang="en-US" sz="2000" b="1" dirty="0"/>
              <a:t>家族３人で、週末の土曜日か日曜日に、尾道に予算３万円で日帰り旅行を計画しています。</a:t>
            </a:r>
            <a:endParaRPr lang="en-US" altLang="ja-JP" sz="2000" dirty="0"/>
          </a:p>
          <a:p>
            <a:pPr marL="0" indent="0">
              <a:buNone/>
            </a:pPr>
            <a:endParaRPr lang="en-US" altLang="ja-JP" sz="2000" b="1" dirty="0"/>
          </a:p>
          <a:p>
            <a:pPr marL="0" indent="0">
              <a:buNone/>
            </a:pPr>
            <a:endParaRPr lang="en-US" altLang="ja-JP" sz="2000" b="1" dirty="0"/>
          </a:p>
          <a:p>
            <a:pPr marL="0" indent="0">
              <a:buNone/>
            </a:pPr>
            <a:endParaRPr lang="en-US" altLang="ja-JP" sz="2000" dirty="0"/>
          </a:p>
          <a:p>
            <a:pPr marL="0" indent="0">
              <a:buNone/>
            </a:pPr>
            <a:endParaRPr lang="en-US" altLang="ja-JP" sz="2000" dirty="0"/>
          </a:p>
          <a:p>
            <a:pPr marL="0" indent="0">
              <a:buNone/>
            </a:pPr>
            <a:endParaRPr kumimoji="1" lang="en-US" altLang="ja-JP" sz="20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4D6C47B-C0DC-C33B-1A66-7327336A13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49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018824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B2510E2-E493-15D2-CA80-16081C4E67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「第１回」のアウトライン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DBA758E-4B77-04FB-FF29-0B3B513A41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kumimoji="1" lang="ja-JP" altLang="en-US" sz="2400" dirty="0"/>
              <a:t>①</a:t>
            </a:r>
            <a:r>
              <a:rPr kumimoji="1" lang="en-US" altLang="ja-JP" sz="2400" dirty="0"/>
              <a:t>AI</a:t>
            </a:r>
            <a:r>
              <a:rPr kumimoji="1" lang="ja-JP" altLang="en-US" sz="2400" dirty="0"/>
              <a:t>の概要と学ぶメリット</a:t>
            </a:r>
            <a:endParaRPr kumimoji="1" lang="en-US" altLang="ja-JP" sz="2400" dirty="0"/>
          </a:p>
          <a:p>
            <a:pPr marL="0" indent="0">
              <a:buNone/>
            </a:pPr>
            <a:r>
              <a:rPr kumimoji="1" lang="ja-JP" altLang="en-US" sz="2400" dirty="0"/>
              <a:t>②</a:t>
            </a:r>
            <a:r>
              <a:rPr kumimoji="1" lang="en-US" altLang="ja-JP" sz="2400" dirty="0"/>
              <a:t>AI</a:t>
            </a:r>
            <a:r>
              <a:rPr kumimoji="1" lang="ja-JP" altLang="en-US" sz="2400" dirty="0"/>
              <a:t>の主要な応用分野（言語処理、画像認識など）</a:t>
            </a:r>
            <a:endParaRPr kumimoji="1" lang="en-US" altLang="ja-JP" sz="2400" dirty="0"/>
          </a:p>
          <a:p>
            <a:pPr marL="0" indent="0">
              <a:buNone/>
            </a:pPr>
            <a:r>
              <a:rPr kumimoji="1" lang="ja-JP" altLang="en-US" sz="2400" dirty="0"/>
              <a:t>③チャットボット（対話</a:t>
            </a:r>
            <a:r>
              <a:rPr kumimoji="1" lang="en-US" altLang="ja-JP" sz="2400" dirty="0"/>
              <a:t>AI</a:t>
            </a:r>
            <a:r>
              <a:rPr kumimoji="1" lang="ja-JP" altLang="en-US" sz="2400" dirty="0"/>
              <a:t>）の特徴と活用例</a:t>
            </a:r>
            <a:endParaRPr kumimoji="1" lang="en-US" altLang="ja-JP" sz="2400" dirty="0"/>
          </a:p>
          <a:p>
            <a:pPr marL="0" indent="0">
              <a:buNone/>
            </a:pPr>
            <a:r>
              <a:rPr kumimoji="1" lang="ja-JP" altLang="en-US" sz="2400" dirty="0"/>
              <a:t>④</a:t>
            </a:r>
            <a:r>
              <a:rPr kumimoji="1" lang="en-US" altLang="ja-JP" sz="2400" dirty="0"/>
              <a:t>AI</a:t>
            </a:r>
            <a:r>
              <a:rPr kumimoji="1" lang="ja-JP" altLang="en-US" sz="2400" dirty="0"/>
              <a:t>との対話演習の手順とヒント</a:t>
            </a:r>
            <a:endParaRPr kumimoji="1" lang="en-US" altLang="ja-JP" sz="2400" dirty="0"/>
          </a:p>
          <a:p>
            <a:pPr marL="0" indent="0">
              <a:buNone/>
            </a:pPr>
            <a:r>
              <a:rPr kumimoji="1" lang="ja-JP" altLang="en-US" sz="2400" dirty="0"/>
              <a:t>⑤</a:t>
            </a:r>
            <a:r>
              <a:rPr kumimoji="1" lang="en-US" altLang="ja-JP" sz="2400" dirty="0"/>
              <a:t>AI</a:t>
            </a:r>
            <a:r>
              <a:rPr kumimoji="1" lang="ja-JP" altLang="en-US" sz="2400" dirty="0"/>
              <a:t>活用における注意点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4162CCE-F2B0-A5D8-7920-630713477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9661830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30D7AD1-C1F1-24CB-161B-5B117F0CE8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ここまでのまとめ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6B76280-FCC0-8DD0-C6F1-AA9B6251BC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846252"/>
            <a:ext cx="8461208" cy="6011747"/>
          </a:xfrm>
        </p:spPr>
        <p:txBody>
          <a:bodyPr>
            <a:normAutofit/>
          </a:bodyPr>
          <a:lstStyle/>
          <a:p>
            <a:r>
              <a:rPr kumimoji="1" lang="ja-JP" altLang="en-US" sz="2400" b="1" dirty="0"/>
              <a:t>チャットボット</a:t>
            </a:r>
            <a:r>
              <a:rPr kumimoji="1" lang="ja-JP" altLang="en-US" sz="2400" dirty="0"/>
              <a:t>は、</a:t>
            </a:r>
            <a:r>
              <a:rPr kumimoji="1" lang="ja-JP" altLang="en-US" sz="2400" b="1" dirty="0"/>
              <a:t>自然な対話</a:t>
            </a:r>
            <a:r>
              <a:rPr kumimoji="1" lang="ja-JP" altLang="en-US" sz="2400" dirty="0"/>
              <a:t>を行い、</a:t>
            </a:r>
            <a:r>
              <a:rPr kumimoji="1" lang="ja-JP" altLang="en-US" sz="2400" b="1" dirty="0"/>
              <a:t>多様な作業</a:t>
            </a:r>
            <a:r>
              <a:rPr kumimoji="1" lang="ja-JP" altLang="en-US" sz="2400" dirty="0"/>
              <a:t>に対応（誤字発見、質問回答、データ分析等）。</a:t>
            </a:r>
            <a:r>
              <a:rPr kumimoji="1" lang="ja-JP" altLang="en-US" sz="2400" b="1" dirty="0"/>
              <a:t>専門家が助手になったようなもの</a:t>
            </a:r>
            <a:r>
              <a:rPr kumimoji="1" lang="ja-JP" altLang="en-US" sz="2400" dirty="0"/>
              <a:t>。</a:t>
            </a:r>
            <a:endParaRPr kumimoji="1" lang="en-US" altLang="ja-JP" sz="2400" dirty="0"/>
          </a:p>
          <a:p>
            <a:r>
              <a:rPr kumimoji="1" lang="en-US" altLang="ja-JP" sz="2400" b="1" dirty="0"/>
              <a:t>AI</a:t>
            </a:r>
            <a:r>
              <a:rPr kumimoji="1" lang="ja-JP" altLang="en-US" sz="2400" b="1" dirty="0"/>
              <a:t>の回答</a:t>
            </a:r>
            <a:r>
              <a:rPr kumimoji="1" lang="ja-JP" altLang="en-US" sz="2400" dirty="0"/>
              <a:t>は</a:t>
            </a:r>
            <a:r>
              <a:rPr kumimoji="1" lang="ja-JP" altLang="en-US" sz="2400" b="1" dirty="0"/>
              <a:t>不正確な場合</a:t>
            </a:r>
            <a:r>
              <a:rPr kumimoji="1" lang="ja-JP" altLang="en-US" sz="2400" dirty="0"/>
              <a:t>がある</a:t>
            </a:r>
            <a:endParaRPr kumimoji="1" lang="en-US" altLang="ja-JP" sz="2400" dirty="0"/>
          </a:p>
          <a:p>
            <a:r>
              <a:rPr lang="en-US" altLang="ja-JP" sz="2400" b="1" dirty="0"/>
              <a:t>AI</a:t>
            </a:r>
            <a:r>
              <a:rPr lang="ja-JP" altLang="en-US" sz="2400" b="1" dirty="0"/>
              <a:t>は人間が運営</a:t>
            </a:r>
            <a:r>
              <a:rPr lang="ja-JP" altLang="en-US" sz="2400" dirty="0"/>
              <a:t>している。</a:t>
            </a:r>
            <a:r>
              <a:rPr kumimoji="1" lang="ja-JP" altLang="en-US" sz="2400" b="1" dirty="0"/>
              <a:t>秘密情報の投稿は避ける。</a:t>
            </a:r>
            <a:endParaRPr kumimoji="1" lang="en-US" altLang="ja-JP" sz="2400" b="1" dirty="0"/>
          </a:p>
          <a:p>
            <a:r>
              <a:rPr lang="en-US" altLang="ja-JP" sz="2400" b="1" dirty="0"/>
              <a:t>AI</a:t>
            </a:r>
            <a:r>
              <a:rPr lang="ja-JP" altLang="en-US" sz="2400" b="1" dirty="0"/>
              <a:t>に対して</a:t>
            </a:r>
            <a:r>
              <a:rPr lang="ja-JP" altLang="en-US" sz="2400" dirty="0"/>
              <a:t>、</a:t>
            </a:r>
            <a:r>
              <a:rPr kumimoji="1" lang="ja-JP" altLang="en-US" sz="2400" b="1" dirty="0"/>
              <a:t>背景情報</a:t>
            </a:r>
            <a:r>
              <a:rPr kumimoji="1" lang="ja-JP" altLang="en-US" sz="2400" dirty="0"/>
              <a:t>や</a:t>
            </a:r>
            <a:r>
              <a:rPr kumimoji="1" lang="ja-JP" altLang="en-US" sz="2400" b="1" dirty="0"/>
              <a:t>具体的な詳細</a:t>
            </a:r>
            <a:r>
              <a:rPr kumimoji="1" lang="ja-JP" altLang="en-US" sz="2400" dirty="0"/>
              <a:t>も与えることで、より適切な回答を期待できる</a:t>
            </a:r>
            <a:endParaRPr kumimoji="1" lang="en-US" altLang="ja-JP" sz="2400" dirty="0"/>
          </a:p>
          <a:p>
            <a:r>
              <a:rPr kumimoji="1" lang="en-US" altLang="ja-JP" sz="2400" dirty="0"/>
              <a:t>AI</a:t>
            </a:r>
            <a:r>
              <a:rPr kumimoji="1" lang="ja-JP" altLang="en-US" sz="2400" dirty="0"/>
              <a:t>との</a:t>
            </a:r>
            <a:r>
              <a:rPr kumimoji="1" lang="ja-JP" altLang="en-US" sz="2400" b="1" dirty="0"/>
              <a:t>対話を継続</a:t>
            </a:r>
            <a:r>
              <a:rPr kumimoji="1" lang="ja-JP" altLang="en-US" sz="2400" dirty="0"/>
              <a:t>し、</a:t>
            </a:r>
            <a:r>
              <a:rPr kumimoji="1" lang="ja-JP" altLang="en-US" sz="2400" b="1" dirty="0"/>
              <a:t>回答の改善</a:t>
            </a:r>
            <a:r>
              <a:rPr kumimoji="1" lang="ja-JP" altLang="en-US" sz="2400" dirty="0"/>
              <a:t>を依頼、よりよい答えを得ることができる。</a:t>
            </a:r>
            <a:endParaRPr kumimoji="1" lang="en-US" altLang="ja-JP" sz="2400" dirty="0"/>
          </a:p>
          <a:p>
            <a:r>
              <a:rPr kumimoji="1" lang="en-US" altLang="ja-JP" sz="2400" b="1" dirty="0"/>
              <a:t>ChatGPT </a:t>
            </a:r>
            <a:r>
              <a:rPr kumimoji="1" lang="ja-JP" altLang="en-US" sz="2400" b="1" dirty="0"/>
              <a:t>は無料で利用可能</a:t>
            </a:r>
            <a:r>
              <a:rPr kumimoji="1" lang="ja-JP" altLang="en-US" sz="2400" dirty="0"/>
              <a:t>（ブラウザまたは公式アプリで使用）</a:t>
            </a:r>
            <a:endParaRPr kumimoji="1" lang="en-US" altLang="ja-JP" sz="2400" dirty="0"/>
          </a:p>
          <a:p>
            <a:pPr marL="0" indent="0">
              <a:buNone/>
            </a:pPr>
            <a:r>
              <a:rPr lang="en-US" altLang="ja-JP" sz="2400" dirty="0"/>
              <a:t>	</a:t>
            </a:r>
            <a:r>
              <a:rPr lang="ja-JP" altLang="en-US" sz="2400" dirty="0"/>
              <a:t>無料・登録なし・・・</a:t>
            </a:r>
            <a:r>
              <a:rPr lang="en-US" altLang="ja-JP" sz="2400" dirty="0"/>
              <a:t>ChatGPT 4o mini </a:t>
            </a:r>
            <a:r>
              <a:rPr lang="ja-JP" altLang="en-US" sz="2400" dirty="0"/>
              <a:t>の利用</a:t>
            </a:r>
            <a:endParaRPr lang="en-US" altLang="ja-JP" sz="2400" dirty="0"/>
          </a:p>
          <a:p>
            <a:pPr marL="0" indent="0">
              <a:buNone/>
            </a:pPr>
            <a:r>
              <a:rPr kumimoji="1" lang="en-US" altLang="ja-JP" sz="2400" dirty="0"/>
              <a:t>	</a:t>
            </a:r>
            <a:r>
              <a:rPr kumimoji="1" lang="ja-JP" altLang="en-US" sz="2400" dirty="0"/>
              <a:t>有料 ・・・ より高度な機能、高性能な機能の利用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B524FBF-0064-32A4-F8C5-1D469431B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50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9278578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ED4408F-377F-9EA5-3010-0539813558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「第１回」で得られる満足感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6D988FF-FD87-CC69-7867-1443DB06FC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kumimoji="1" lang="en-US" altLang="ja-JP" sz="2400" dirty="0"/>
              <a:t>AI</a:t>
            </a:r>
            <a:r>
              <a:rPr kumimoji="1" lang="ja-JP" altLang="en-US" sz="2400" dirty="0"/>
              <a:t>の幅広い応用と可能性を理解。最新技術への洞察を深める</a:t>
            </a:r>
            <a:endParaRPr kumimoji="1" lang="en-US" altLang="ja-JP" sz="2400" dirty="0"/>
          </a:p>
          <a:p>
            <a:r>
              <a:rPr kumimoji="1" lang="ja-JP" altLang="en-US" sz="2400" dirty="0"/>
              <a:t>実践的な</a:t>
            </a:r>
            <a:r>
              <a:rPr kumimoji="1" lang="en-US" altLang="ja-JP" sz="2400" dirty="0"/>
              <a:t>AI</a:t>
            </a:r>
            <a:r>
              <a:rPr kumimoji="1" lang="ja-JP" altLang="en-US" sz="2400" dirty="0"/>
              <a:t>活用法を知る。日常生活や仕事の効率を向上。</a:t>
            </a:r>
            <a:endParaRPr kumimoji="1" lang="en-US" altLang="ja-JP" sz="2400" dirty="0"/>
          </a:p>
          <a:p>
            <a:r>
              <a:rPr kumimoji="1" lang="ja-JP" altLang="en-US" sz="2400" dirty="0"/>
              <a:t>チャットボットを習得。問題解決力とコミュニケーションを改善。</a:t>
            </a:r>
            <a:endParaRPr kumimoji="1" lang="en-US" altLang="ja-JP" sz="2400" dirty="0"/>
          </a:p>
          <a:p>
            <a:r>
              <a:rPr kumimoji="1" lang="en-US" altLang="ja-JP" sz="2400" dirty="0"/>
              <a:t>AI</a:t>
            </a:r>
            <a:r>
              <a:rPr kumimoji="1" lang="ja-JP" altLang="en-US" sz="2400" dirty="0"/>
              <a:t>テクノロジーの適切な活用スキルを習得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1051CCC-37D3-0A79-5AA8-D09ADA2482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51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2979699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D6E8A1A-5A45-102D-B781-1E4DCA8611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714206"/>
            <a:ext cx="8461208" cy="600727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kumimoji="1" lang="ja-JP" altLang="en-US" sz="2000" dirty="0"/>
              <a:t>対話</a:t>
            </a:r>
            <a:r>
              <a:rPr kumimoji="1" lang="en-US" altLang="ja-JP" sz="2000" dirty="0"/>
              <a:t>AI</a:t>
            </a:r>
            <a:r>
              <a:rPr kumimoji="1" lang="ja-JP" altLang="en-US" sz="2000" dirty="0"/>
              <a:t>（チャットボット）は人間との自然な会話を可能にする技術です。多様な話題に対応し、人間らしい応答を生成しますが、時に根拠のない回答を出すこともあります。重要なのは、</a:t>
            </a:r>
            <a:r>
              <a:rPr kumimoji="1" lang="en-US" altLang="ja-JP" sz="2000" dirty="0"/>
              <a:t>AI</a:t>
            </a:r>
            <a:r>
              <a:rPr kumimoji="1" lang="ja-JP" altLang="en-US" sz="2000" dirty="0"/>
              <a:t>は人間が運営しているという点です。そのため、個人情報や機密情報を</a:t>
            </a:r>
            <a:r>
              <a:rPr kumimoji="1" lang="en-US" altLang="ja-JP" sz="2000" dirty="0"/>
              <a:t>AI</a:t>
            </a:r>
            <a:r>
              <a:rPr kumimoji="1" lang="ja-JP" altLang="en-US" sz="2000" dirty="0"/>
              <a:t>に入力することは避けるべきです。</a:t>
            </a:r>
            <a:r>
              <a:rPr kumimoji="1" lang="en-US" altLang="ja-JP" sz="2000" dirty="0"/>
              <a:t>AI</a:t>
            </a:r>
            <a:r>
              <a:rPr kumimoji="1" lang="ja-JP" altLang="en-US" sz="2000" dirty="0"/>
              <a:t>の回答は常に正確とは限らないので、複数の信頼できる情報源で確認することが大切です。</a:t>
            </a:r>
            <a:endParaRPr kumimoji="1" lang="en-US" altLang="ja-JP" sz="2000" dirty="0"/>
          </a:p>
          <a:p>
            <a:pPr marL="0" indent="0">
              <a:buNone/>
            </a:pPr>
            <a:endParaRPr lang="en-US" altLang="ja-JP" sz="2000" dirty="0"/>
          </a:p>
          <a:p>
            <a:pPr marL="0" indent="0">
              <a:buNone/>
            </a:pPr>
            <a:r>
              <a:rPr kumimoji="1" lang="ja-JP" altLang="en-US" sz="2000" b="1" dirty="0"/>
              <a:t>プラクティス（将来やってみよう）</a:t>
            </a:r>
            <a:endParaRPr lang="en-US" altLang="ja-JP" sz="2000" b="1" dirty="0"/>
          </a:p>
          <a:p>
            <a:pPr marL="0" indent="0">
              <a:buNone/>
            </a:pPr>
            <a:r>
              <a:rPr kumimoji="1" lang="ja-JP" altLang="en-US" sz="2000" b="1" dirty="0"/>
              <a:t>①　文書の推敲</a:t>
            </a:r>
            <a:r>
              <a:rPr kumimoji="1" lang="ja-JP" altLang="en-US" sz="2000" dirty="0"/>
              <a:t>：自信のない文章や感情的な表現をチェックしたい場合、</a:t>
            </a:r>
            <a:r>
              <a:rPr kumimoji="1" lang="en-US" altLang="ja-JP" sz="2000" dirty="0"/>
              <a:t>AI</a:t>
            </a:r>
            <a:r>
              <a:rPr kumimoji="1" lang="ja-JP" altLang="en-US" sz="2000" dirty="0"/>
              <a:t>に推敲を依頼できます。例えば、「この文章を客観的に評価してください」や「感情的表現をチェックし、書き直してください」などと指示します。ただし、</a:t>
            </a:r>
            <a:r>
              <a:rPr kumimoji="1" lang="en-US" altLang="ja-JP" sz="2000" dirty="0"/>
              <a:t>AI</a:t>
            </a:r>
            <a:r>
              <a:rPr kumimoji="1" lang="ja-JP" altLang="en-US" sz="2000" dirty="0"/>
              <a:t>の回答は参考程度にし、最終的には自分の言葉で表現することが重要です。</a:t>
            </a:r>
            <a:endParaRPr kumimoji="1" lang="en-US" altLang="ja-JP" sz="2000" dirty="0"/>
          </a:p>
          <a:p>
            <a:pPr marL="0" indent="0">
              <a:buNone/>
            </a:pPr>
            <a:r>
              <a:rPr lang="ja-JP" altLang="en-US" sz="2000" dirty="0"/>
              <a:t>②　</a:t>
            </a:r>
            <a:r>
              <a:rPr kumimoji="1" lang="ja-JP" altLang="en-US" sz="2000" b="1" dirty="0"/>
              <a:t>チーム内コミュニケーションの改善</a:t>
            </a:r>
            <a:r>
              <a:rPr kumimoji="1" lang="ja-JP" altLang="en-US" sz="2000" dirty="0"/>
              <a:t>：難しい話題や微妙な内容を伝える際に</a:t>
            </a:r>
            <a:r>
              <a:rPr kumimoji="1" lang="en-US" altLang="ja-JP" sz="2000" dirty="0"/>
              <a:t>AI</a:t>
            </a:r>
            <a:r>
              <a:rPr kumimoji="1" lang="ja-JP" altLang="en-US" sz="2000" dirty="0"/>
              <a:t>を活用できます。「相手の気持ちを考慮した言い回しにしてください」などと指示することで、より適切な表現方法を得られます。ただし、個人情報やプライバシーに関する内容は入力せず、</a:t>
            </a:r>
            <a:r>
              <a:rPr kumimoji="1" lang="en-US" altLang="ja-JP" sz="2000" dirty="0"/>
              <a:t>AI</a:t>
            </a:r>
            <a:r>
              <a:rPr kumimoji="1" lang="ja-JP" altLang="en-US" sz="2000" dirty="0"/>
              <a:t>の提案を参考にしつつ、最終的には自分の言葉で伝えることが大切です。これらの実践を通じて、</a:t>
            </a:r>
            <a:r>
              <a:rPr kumimoji="1" lang="en-US" altLang="ja-JP" sz="2000" dirty="0"/>
              <a:t>AI</a:t>
            </a:r>
            <a:r>
              <a:rPr kumimoji="1" lang="ja-JP" altLang="en-US" sz="2000" dirty="0"/>
              <a:t>を効果的に活用しながら、文書作成能力やコミュニケーションスキルを向上させることができます。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EAEBDB3-6706-CB0B-E7D4-C5B3F56911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52</a:t>
            </a:fld>
            <a:endParaRPr kumimoji="1" lang="ja-JP" altLang="en-US"/>
          </a:p>
        </p:txBody>
      </p:sp>
      <p:sp>
        <p:nvSpPr>
          <p:cNvPr id="5" name="タイトル 1">
            <a:extLst>
              <a:ext uri="{FF2B5EF4-FFF2-40B4-BE49-F238E27FC236}">
                <a16:creationId xmlns:a16="http://schemas.microsoft.com/office/drawing/2014/main" id="{A315D87E-DDD1-4840-9BD6-C0F648A895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469865"/>
          </a:xfrm>
        </p:spPr>
        <p:txBody>
          <a:bodyPr>
            <a:normAutofit fontScale="90000"/>
          </a:bodyPr>
          <a:lstStyle/>
          <a:p>
            <a:r>
              <a:rPr kumimoji="1" lang="ja-JP" altLang="en-US" dirty="0"/>
              <a:t>さらなる発展（将来やってみよう）</a:t>
            </a:r>
          </a:p>
        </p:txBody>
      </p:sp>
    </p:spTree>
    <p:extLst>
      <p:ext uri="{BB962C8B-B14F-4D97-AF65-F5344CB8AC3E}">
        <p14:creationId xmlns:p14="http://schemas.microsoft.com/office/powerpoint/2010/main" val="83410430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2737A31-949D-63B5-291E-D3E23A96BF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お薦め用途①　</a:t>
            </a:r>
            <a:r>
              <a:rPr lang="en-US" altLang="ja-JP" dirty="0"/>
              <a:t>AI</a:t>
            </a:r>
            <a:r>
              <a:rPr lang="ja-JP" altLang="en-US" dirty="0"/>
              <a:t>を活用した文章の推敲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A94ECCF-2E66-7674-CC7E-89DB487849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846252"/>
            <a:ext cx="8620626" cy="601174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sz="2400" dirty="0"/>
              <a:t>文章を書いたときに</a:t>
            </a:r>
            <a:r>
              <a:rPr lang="ja-JP" altLang="en-US" sz="2400" b="1" dirty="0"/>
              <a:t>自信がないとき</a:t>
            </a:r>
            <a:r>
              <a:rPr lang="ja-JP" altLang="en-US" sz="2400" dirty="0"/>
              <a:t>や、</a:t>
            </a:r>
            <a:r>
              <a:rPr lang="ja-JP" altLang="en-US" sz="2400" b="1" dirty="0"/>
              <a:t>感情的になっていないか心配なとき</a:t>
            </a:r>
            <a:r>
              <a:rPr lang="ja-JP" altLang="en-US" sz="2400" dirty="0"/>
              <a:t>などは、</a:t>
            </a:r>
            <a:r>
              <a:rPr lang="en-US" altLang="ja-JP" sz="2400" b="1" dirty="0"/>
              <a:t>AI</a:t>
            </a:r>
            <a:r>
              <a:rPr lang="ja-JP" altLang="en-US" sz="2400" b="1" dirty="0"/>
              <a:t>に推敲を依頼</a:t>
            </a:r>
            <a:r>
              <a:rPr lang="ja-JP" altLang="en-US" sz="2400" dirty="0"/>
              <a:t>することができる</a:t>
            </a:r>
            <a:endParaRPr lang="en-US" altLang="ja-JP" sz="2400" dirty="0"/>
          </a:p>
          <a:p>
            <a:pPr marL="0" indent="0">
              <a:buNone/>
            </a:pPr>
            <a:r>
              <a:rPr lang="ja-JP" altLang="en-US" sz="2400" dirty="0"/>
              <a:t>　</a:t>
            </a:r>
            <a:r>
              <a:rPr lang="ja-JP" altLang="en-US" sz="2400" b="1" u="sng" dirty="0">
                <a:solidFill>
                  <a:srgbClr val="FF0000"/>
                </a:solidFill>
              </a:rPr>
              <a:t>利点：客観性向上、感情的表現の緩和、文章の明確さ向上</a:t>
            </a:r>
            <a:endParaRPr lang="en-US" altLang="ja-JP" sz="2400" b="1" u="sng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altLang="ja-JP" sz="2400" b="1" u="sng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altLang="ja-JP" sz="2400" dirty="0"/>
              <a:t>《</a:t>
            </a:r>
            <a:r>
              <a:rPr lang="ja-JP" altLang="en-US" sz="2400" b="1" dirty="0"/>
              <a:t>使い方</a:t>
            </a:r>
            <a:r>
              <a:rPr lang="en-US" altLang="ja-JP" sz="2400" dirty="0"/>
              <a:t>》</a:t>
            </a:r>
          </a:p>
          <a:p>
            <a:pPr marL="0" indent="0">
              <a:buNone/>
            </a:pPr>
            <a:r>
              <a:rPr lang="ja-JP" altLang="en-US" sz="2400" dirty="0"/>
              <a:t>自分が書いた文章を</a:t>
            </a:r>
            <a:r>
              <a:rPr lang="en-US" altLang="ja-JP" sz="2400" dirty="0"/>
              <a:t>AI</a:t>
            </a:r>
            <a:r>
              <a:rPr lang="ja-JP" altLang="en-US" sz="2400" dirty="0"/>
              <a:t>に入れ、以下のように指示</a:t>
            </a:r>
            <a:endParaRPr lang="en-US" altLang="ja-JP" sz="2400" dirty="0"/>
          </a:p>
          <a:p>
            <a:pPr lvl="1"/>
            <a:r>
              <a:rPr lang="ja-JP" altLang="en-US" sz="2000" dirty="0"/>
              <a:t>「</a:t>
            </a:r>
            <a:r>
              <a:rPr lang="ja-JP" altLang="en-US" sz="2000" b="1" dirty="0"/>
              <a:t>この文章を客観的に評価してください</a:t>
            </a:r>
            <a:r>
              <a:rPr lang="ja-JP" altLang="en-US" sz="2000" dirty="0"/>
              <a:t>」</a:t>
            </a:r>
            <a:endParaRPr lang="en-US" altLang="ja-JP" sz="2000" dirty="0"/>
          </a:p>
          <a:p>
            <a:pPr lvl="1"/>
            <a:r>
              <a:rPr lang="ja-JP" altLang="en-US" sz="2000" dirty="0"/>
              <a:t>「</a:t>
            </a:r>
            <a:r>
              <a:rPr lang="ja-JP" altLang="en-US" sz="2000" b="1" dirty="0"/>
              <a:t>文書の構成、論理性、表現の適切さを改善して下さい</a:t>
            </a:r>
            <a:r>
              <a:rPr lang="ja-JP" altLang="en-US" sz="2000" dirty="0"/>
              <a:t>」</a:t>
            </a:r>
            <a:endParaRPr lang="en-US" altLang="ja-JP" sz="2000" dirty="0"/>
          </a:p>
          <a:p>
            <a:pPr lvl="1"/>
            <a:r>
              <a:rPr lang="ja-JP" altLang="en-US" sz="2000" dirty="0"/>
              <a:t>「</a:t>
            </a:r>
            <a:r>
              <a:rPr lang="ja-JP" altLang="en-US" sz="2000" b="1" dirty="0"/>
              <a:t>専門用語にはカッコ書きで説明を加えてください</a:t>
            </a:r>
            <a:r>
              <a:rPr lang="ja-JP" altLang="en-US" sz="2000" dirty="0"/>
              <a:t>」</a:t>
            </a:r>
            <a:endParaRPr lang="en-US" altLang="ja-JP" sz="2000" dirty="0"/>
          </a:p>
          <a:p>
            <a:pPr lvl="1"/>
            <a:r>
              <a:rPr lang="ja-JP" altLang="en-US" sz="2000" dirty="0"/>
              <a:t>「</a:t>
            </a:r>
            <a:r>
              <a:rPr lang="ja-JP" altLang="en-US" sz="2000" b="1" dirty="0"/>
              <a:t>感情的表現をチェックし、書き直してください</a:t>
            </a:r>
            <a:r>
              <a:rPr lang="ja-JP" altLang="en-US" sz="2000" dirty="0"/>
              <a:t>」　</a:t>
            </a:r>
            <a:endParaRPr lang="en-US" altLang="ja-JP" sz="20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9095212-F861-0AC5-4F00-49443B340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53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7553854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2737A31-949D-63B5-291E-D3E23A96B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845" y="175028"/>
            <a:ext cx="8048432" cy="739372"/>
          </a:xfrm>
        </p:spPr>
        <p:txBody>
          <a:bodyPr>
            <a:normAutofit fontScale="90000"/>
          </a:bodyPr>
          <a:lstStyle/>
          <a:p>
            <a:r>
              <a:rPr kumimoji="1" lang="ja-JP" altLang="en-US" dirty="0"/>
              <a:t>お薦め用途②　</a:t>
            </a:r>
            <a:r>
              <a:rPr lang="ja-JP" altLang="en-US" dirty="0"/>
              <a:t>コミュニケーション向上のための</a:t>
            </a:r>
            <a:r>
              <a:rPr lang="en-US" altLang="ja-JP" dirty="0"/>
              <a:t>AI</a:t>
            </a:r>
            <a:r>
              <a:rPr lang="ja-JP" altLang="en-US" dirty="0"/>
              <a:t>活用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A94ECCF-2E66-7674-CC7E-89DB487849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5469" y="1033434"/>
            <a:ext cx="8620626" cy="582456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sz="2400" dirty="0"/>
              <a:t>難しい話題や微妙な内容を伝える際に</a:t>
            </a:r>
            <a:r>
              <a:rPr lang="en-US" altLang="ja-JP" sz="2400" dirty="0"/>
              <a:t>AI</a:t>
            </a:r>
            <a:r>
              <a:rPr lang="ja-JP" altLang="en-US" sz="2400" dirty="0"/>
              <a:t>を活用</a:t>
            </a:r>
            <a:endParaRPr lang="en-US" altLang="ja-JP" sz="2400" dirty="0"/>
          </a:p>
          <a:p>
            <a:pPr marL="0" indent="0">
              <a:buNone/>
            </a:pPr>
            <a:r>
              <a:rPr lang="ja-JP" altLang="en-US" sz="2400" dirty="0"/>
              <a:t>　</a:t>
            </a:r>
            <a:r>
              <a:rPr lang="ja-JP" altLang="en-US" sz="2400" b="1" u="sng" dirty="0">
                <a:solidFill>
                  <a:srgbClr val="FF0000"/>
                </a:solidFill>
              </a:rPr>
              <a:t>利点：感情的表現の緩和、コミュニケーションの向上</a:t>
            </a:r>
            <a:endParaRPr lang="en-US" altLang="ja-JP" sz="2400" b="1" u="sng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altLang="ja-JP" sz="2400" b="1" u="sng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altLang="ja-JP" sz="2400" dirty="0"/>
              <a:t>《</a:t>
            </a:r>
            <a:r>
              <a:rPr lang="ja-JP" altLang="en-US" sz="2400" b="1" dirty="0"/>
              <a:t>使い方</a:t>
            </a:r>
            <a:r>
              <a:rPr lang="en-US" altLang="ja-JP" sz="2400" dirty="0"/>
              <a:t>》</a:t>
            </a:r>
          </a:p>
          <a:p>
            <a:pPr marL="0" indent="0">
              <a:buNone/>
            </a:pPr>
            <a:r>
              <a:rPr lang="ja-JP" altLang="en-US" sz="2400" dirty="0"/>
              <a:t>伝えたい内容を</a:t>
            </a:r>
            <a:r>
              <a:rPr lang="en-US" altLang="ja-JP" sz="2400" dirty="0"/>
              <a:t>AI</a:t>
            </a:r>
            <a:r>
              <a:rPr lang="ja-JP" altLang="en-US" sz="2400" dirty="0"/>
              <a:t>に入れ、以下のように指示</a:t>
            </a:r>
            <a:endParaRPr lang="en-US" altLang="ja-JP" sz="2400" dirty="0"/>
          </a:p>
          <a:p>
            <a:pPr lvl="1"/>
            <a:r>
              <a:rPr lang="ja-JP" altLang="en-US" dirty="0"/>
              <a:t>「</a:t>
            </a:r>
            <a:r>
              <a:rPr lang="ja-JP" altLang="en-US" b="1" dirty="0"/>
              <a:t>相手の気持ちを考慮した言い回しにしてください</a:t>
            </a:r>
            <a:r>
              <a:rPr lang="ja-JP" altLang="en-US" dirty="0"/>
              <a:t>」</a:t>
            </a:r>
            <a:endParaRPr lang="en-US" altLang="ja-JP" dirty="0"/>
          </a:p>
          <a:p>
            <a:pPr lvl="1"/>
            <a:r>
              <a:rPr lang="ja-JP" altLang="en-US" dirty="0"/>
              <a:t>「</a:t>
            </a:r>
            <a:r>
              <a:rPr lang="ja-JP" altLang="en-US" b="1" dirty="0"/>
              <a:t>この内容をより適切に伝え、お互いが建設的に行動できる方法を提案してください</a:t>
            </a:r>
            <a:r>
              <a:rPr lang="ja-JP" altLang="en-US" dirty="0"/>
              <a:t>」　</a:t>
            </a:r>
            <a:endParaRPr lang="en-US" altLang="ja-JP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9095212-F861-0AC5-4F00-49443B340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54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0577023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2737A31-949D-63B5-291E-D3E23A96BF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お薦め用途③　</a:t>
            </a:r>
            <a:r>
              <a:rPr lang="en-US" altLang="ja-JP" dirty="0"/>
              <a:t>AI</a:t>
            </a:r>
            <a:r>
              <a:rPr lang="ja-JP" altLang="en-US" dirty="0"/>
              <a:t>を活用した問題解決、リサーチ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A94ECCF-2E66-7674-CC7E-89DB487849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846252"/>
            <a:ext cx="8620626" cy="601174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ja-JP" sz="2000" dirty="0"/>
              <a:t>《</a:t>
            </a:r>
            <a:r>
              <a:rPr lang="ja-JP" altLang="en-US" sz="2000" b="1" dirty="0"/>
              <a:t>使い方</a:t>
            </a:r>
            <a:r>
              <a:rPr lang="en-US" altLang="ja-JP" sz="2000" dirty="0"/>
              <a:t>》</a:t>
            </a:r>
          </a:p>
          <a:p>
            <a:r>
              <a:rPr kumimoji="1" lang="ja-JP" altLang="en-US" sz="2000" b="1" dirty="0"/>
              <a:t>解かせたい問題を明確にする</a:t>
            </a:r>
            <a:endParaRPr kumimoji="1" lang="en-US" altLang="ja-JP" sz="2000" b="1" dirty="0"/>
          </a:p>
          <a:p>
            <a:pPr marL="0" indent="0">
              <a:buNone/>
            </a:pPr>
            <a:r>
              <a:rPr kumimoji="1" lang="ja-JP" altLang="en-US" sz="2000" dirty="0"/>
              <a:t>例：夕食のアイデア、調理手順、健康的な理由の説明</a:t>
            </a:r>
            <a:endParaRPr kumimoji="1" lang="en-US" altLang="ja-JP" sz="2000" dirty="0"/>
          </a:p>
          <a:p>
            <a:r>
              <a:rPr lang="ja-JP" altLang="en-US" sz="2000" b="1" dirty="0"/>
              <a:t>参考情報も重要である</a:t>
            </a:r>
            <a:endParaRPr kumimoji="1" lang="en-US" altLang="ja-JP" sz="2000" b="1" dirty="0"/>
          </a:p>
          <a:p>
            <a:pPr marL="0" indent="0">
              <a:buNone/>
            </a:pPr>
            <a:r>
              <a:rPr kumimoji="1" lang="ja-JP" altLang="en-US" sz="2000" dirty="0"/>
              <a:t>例：利用可能な材料は、トマト、鶏胸肉、玉ねぎ、にんにく</a:t>
            </a:r>
            <a:r>
              <a:rPr lang="ja-JP" altLang="en-US" sz="2000" dirty="0"/>
              <a:t>。欲しい料理は、</a:t>
            </a:r>
            <a:r>
              <a:rPr kumimoji="1" lang="ja-JP" altLang="en-US" sz="2000" dirty="0"/>
              <a:t>簡単で健康的</a:t>
            </a:r>
            <a:br>
              <a:rPr kumimoji="1" lang="en-US" altLang="ja-JP" sz="2000" dirty="0"/>
            </a:br>
            <a:endParaRPr kumimoji="1" lang="en-US" altLang="ja-JP" sz="2000" dirty="0"/>
          </a:p>
          <a:p>
            <a:r>
              <a:rPr kumimoji="1" lang="en-US" altLang="ja-JP" sz="2000" b="1" dirty="0"/>
              <a:t>AI</a:t>
            </a:r>
            <a:r>
              <a:rPr lang="ja-JP" altLang="en-US" sz="2000" b="1" dirty="0"/>
              <a:t>に以下のように指示</a:t>
            </a:r>
            <a:endParaRPr lang="en-US" altLang="ja-JP" sz="2000" b="1" dirty="0"/>
          </a:p>
          <a:p>
            <a:pPr marL="0" indent="0">
              <a:buNone/>
            </a:pPr>
            <a:r>
              <a:rPr lang="ja-JP" altLang="en-US" sz="2000" dirty="0"/>
              <a:t>夕食</a:t>
            </a:r>
            <a:r>
              <a:rPr kumimoji="1" lang="ja-JP" altLang="en-US" sz="2000" dirty="0"/>
              <a:t>のレシピを提案して下さい。材料は、トマト、鶏胸肉、玉ねぎ、にんにくです。簡単で健康的なディナーを希望します。材料を使って、どのような夕食が作れますか？料理のアイデアと、その簡単な調理手順を教えてください。また、その料理が健康的である理由も説明してください。</a:t>
            </a:r>
            <a:endParaRPr lang="en-US" altLang="ja-JP" sz="20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9095212-F861-0AC5-4F00-49443B340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55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769245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>
            <a:noAutofit/>
          </a:bodyPr>
          <a:lstStyle/>
          <a:p>
            <a:r>
              <a:rPr lang="en-US" altLang="ja-JP" dirty="0"/>
              <a:t>1-1 AI</a:t>
            </a:r>
            <a:r>
              <a:rPr lang="ja-JP" altLang="en-US" dirty="0"/>
              <a:t> 入門</a:t>
            </a:r>
            <a:br>
              <a:rPr lang="en-US" altLang="ja-JP" dirty="0"/>
            </a:b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55940FB6-D91C-4C45-82A6-6C3F63B50793}" type="slidenum">
              <a:rPr lang="ja-JP" altLang="en-US" smtClean="0"/>
              <a:pPr/>
              <a:t>6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3093191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95665B6-9D80-458C-ABB8-4E9726586E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/>
              <a:t>AI</a:t>
            </a:r>
            <a:r>
              <a:rPr lang="ja-JP" altLang="en-US" dirty="0"/>
              <a:t> </a:t>
            </a:r>
            <a:r>
              <a:rPr lang="zh-TW" altLang="en-US" dirty="0"/>
              <a:t>入門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CF368F8-C711-4457-A709-6FBC7F1FDE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846252"/>
            <a:ext cx="8758360" cy="5690535"/>
          </a:xfrm>
        </p:spPr>
        <p:txBody>
          <a:bodyPr>
            <a:normAutofit/>
          </a:bodyPr>
          <a:lstStyle/>
          <a:p>
            <a:r>
              <a:rPr lang="en-US" altLang="ja-JP" sz="2400" b="1" dirty="0">
                <a:solidFill>
                  <a:srgbClr val="374151"/>
                </a:solidFill>
                <a:latin typeface="Söhne"/>
              </a:rPr>
              <a:t>AI </a:t>
            </a:r>
            <a:r>
              <a:rPr lang="ja-JP" altLang="en-US" sz="2400" i="0" dirty="0">
                <a:solidFill>
                  <a:srgbClr val="374151"/>
                </a:solidFill>
                <a:effectLst/>
                <a:latin typeface="Söhne"/>
              </a:rPr>
              <a:t>は、</a:t>
            </a:r>
            <a:r>
              <a:rPr lang="ja-JP" altLang="en-US" sz="2400" b="1" i="0" dirty="0">
                <a:solidFill>
                  <a:srgbClr val="374151"/>
                </a:solidFill>
                <a:effectLst/>
                <a:latin typeface="Söhne"/>
              </a:rPr>
              <a:t>コンピュータが人間のような知的能力を持つ</a:t>
            </a:r>
            <a:r>
              <a:rPr lang="ja-JP" altLang="en-US" sz="2400" i="0" dirty="0">
                <a:solidFill>
                  <a:srgbClr val="374151"/>
                </a:solidFill>
                <a:effectLst/>
                <a:latin typeface="Söhne"/>
              </a:rPr>
              <a:t>ことを目指す技術</a:t>
            </a:r>
            <a:endParaRPr lang="en-US" altLang="ja-JP" sz="2400" i="0" dirty="0">
              <a:solidFill>
                <a:srgbClr val="374151"/>
              </a:solidFill>
              <a:effectLst/>
              <a:latin typeface="Söhne"/>
            </a:endParaRPr>
          </a:p>
          <a:p>
            <a:r>
              <a:rPr lang="en-US" altLang="ja-JP" sz="2400" b="1" dirty="0">
                <a:solidFill>
                  <a:srgbClr val="374151"/>
                </a:solidFill>
                <a:latin typeface="Söhne"/>
              </a:rPr>
              <a:t>AI</a:t>
            </a:r>
            <a:r>
              <a:rPr lang="ja-JP" altLang="en-US" sz="2400" b="1" dirty="0">
                <a:solidFill>
                  <a:srgbClr val="374151"/>
                </a:solidFill>
                <a:latin typeface="Söhne"/>
              </a:rPr>
              <a:t> </a:t>
            </a:r>
            <a:r>
              <a:rPr lang="ja-JP" altLang="en-US" sz="2400" b="1" i="0" dirty="0">
                <a:solidFill>
                  <a:srgbClr val="374151"/>
                </a:solidFill>
                <a:effectLst/>
                <a:latin typeface="Söhne"/>
              </a:rPr>
              <a:t>の３要素</a:t>
            </a:r>
            <a:endParaRPr lang="en-US" altLang="ja-JP" sz="2400" b="1" i="0" dirty="0">
              <a:solidFill>
                <a:srgbClr val="374151"/>
              </a:solidFill>
              <a:effectLst/>
              <a:latin typeface="Söhne"/>
            </a:endParaRPr>
          </a:p>
          <a:p>
            <a:pPr marL="0" indent="0">
              <a:buNone/>
            </a:pPr>
            <a:r>
              <a:rPr lang="ja-JP" altLang="en-US" sz="2400" b="0" i="0" dirty="0">
                <a:solidFill>
                  <a:srgbClr val="374151"/>
                </a:solidFill>
                <a:effectLst/>
                <a:latin typeface="Söhne"/>
              </a:rPr>
              <a:t>　①　知能：思考や判断などの能力</a:t>
            </a:r>
            <a:endParaRPr lang="en-US" altLang="ja-JP" sz="2400" b="0" i="0" dirty="0">
              <a:solidFill>
                <a:srgbClr val="374151"/>
              </a:solidFill>
              <a:effectLst/>
              <a:latin typeface="Söhne"/>
            </a:endParaRPr>
          </a:p>
          <a:p>
            <a:pPr marL="0" indent="0">
              <a:buNone/>
            </a:pPr>
            <a:r>
              <a:rPr lang="ja-JP" altLang="en-US" sz="2400" dirty="0">
                <a:solidFill>
                  <a:srgbClr val="374151"/>
                </a:solidFill>
                <a:latin typeface="Söhne"/>
              </a:rPr>
              <a:t>　②　知識：</a:t>
            </a:r>
            <a:r>
              <a:rPr lang="ja-JP" altLang="en-US" sz="2400" b="0" i="0" dirty="0">
                <a:solidFill>
                  <a:srgbClr val="374151"/>
                </a:solidFill>
                <a:effectLst/>
                <a:latin typeface="Söhne"/>
              </a:rPr>
              <a:t>情報を収集し、処理する能力</a:t>
            </a:r>
            <a:endParaRPr lang="en-US" altLang="ja-JP" sz="2400" b="0" i="0" dirty="0">
              <a:solidFill>
                <a:srgbClr val="374151"/>
              </a:solidFill>
              <a:effectLst/>
              <a:latin typeface="Söhne"/>
            </a:endParaRPr>
          </a:p>
          <a:p>
            <a:pPr marL="0" indent="0">
              <a:buNone/>
            </a:pPr>
            <a:r>
              <a:rPr lang="ja-JP" altLang="en-US" sz="2400" b="0" i="0" dirty="0">
                <a:solidFill>
                  <a:srgbClr val="374151"/>
                </a:solidFill>
                <a:effectLst/>
                <a:latin typeface="Söhne"/>
              </a:rPr>
              <a:t>　③　学習：知的な能力が上達できる能力</a:t>
            </a:r>
            <a:endParaRPr lang="en-US" altLang="ja-JP" sz="2400" b="0" i="0" dirty="0">
              <a:solidFill>
                <a:srgbClr val="374151"/>
              </a:solidFill>
              <a:effectLst/>
              <a:latin typeface="Söhne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CAE18CF-38B1-432B-9CEF-07EC37169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9049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635CDDE-7F60-45D6-A154-6244F9704E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人工知能の応用例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5F03EC6-6AE3-4086-AE8A-6D4FF9641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9" name="コンテンツ プレースホルダー 8">
            <a:extLst>
              <a:ext uri="{FF2B5EF4-FFF2-40B4-BE49-F238E27FC236}">
                <a16:creationId xmlns:a16="http://schemas.microsoft.com/office/drawing/2014/main" id="{31F76A50-7B20-44CE-A5B4-362B7B0E83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073" y="904613"/>
            <a:ext cx="1919544" cy="1521719"/>
          </a:xfr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83646FD4-D062-419F-9A5C-88D6BF374C2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0533" y="777408"/>
            <a:ext cx="1919544" cy="1868246"/>
          </a:xfrm>
          <a:prstGeom prst="rect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41F161A8-BAEA-4AF1-9A20-43C5A9EC00C4}"/>
              </a:ext>
            </a:extLst>
          </p:cNvPr>
          <p:cNvSpPr txBox="1"/>
          <p:nvPr/>
        </p:nvSpPr>
        <p:spPr>
          <a:xfrm>
            <a:off x="1321073" y="2778169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顔検知、顔識別</a:t>
            </a:r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8E8E8ADE-4967-418F-809B-F2448232DF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31" y="3710500"/>
            <a:ext cx="4588596" cy="1868246"/>
          </a:xfrm>
          <a:prstGeom prst="rect">
            <a:avLst/>
          </a:prstGeom>
        </p:spPr>
      </p:pic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5FBBC0D0-3E78-4DB6-8D27-C06B9750D0FD}"/>
              </a:ext>
            </a:extLst>
          </p:cNvPr>
          <p:cNvSpPr txBox="1"/>
          <p:nvPr/>
        </p:nvSpPr>
        <p:spPr>
          <a:xfrm>
            <a:off x="1997367" y="5847470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合成</a:t>
            </a:r>
          </a:p>
        </p:txBody>
      </p:sp>
      <p:pic>
        <p:nvPicPr>
          <p:cNvPr id="18" name="図 17">
            <a:extLst>
              <a:ext uri="{FF2B5EF4-FFF2-40B4-BE49-F238E27FC236}">
                <a16:creationId xmlns:a16="http://schemas.microsoft.com/office/drawing/2014/main" id="{A22994AA-4D73-4DC5-BAD6-4EEFA9660A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26720" y="665611"/>
            <a:ext cx="1892427" cy="1949772"/>
          </a:xfrm>
          <a:prstGeom prst="rect">
            <a:avLst/>
          </a:prstGeom>
        </p:spPr>
      </p:pic>
      <p:sp>
        <p:nvSpPr>
          <p:cNvPr id="19" name="矢印: 右 18">
            <a:extLst>
              <a:ext uri="{FF2B5EF4-FFF2-40B4-BE49-F238E27FC236}">
                <a16:creationId xmlns:a16="http://schemas.microsoft.com/office/drawing/2014/main" id="{D4321B73-9C14-49E6-A20A-FDC5C3542DA6}"/>
              </a:ext>
            </a:extLst>
          </p:cNvPr>
          <p:cNvSpPr/>
          <p:nvPr/>
        </p:nvSpPr>
        <p:spPr>
          <a:xfrm>
            <a:off x="6766300" y="1388774"/>
            <a:ext cx="205643" cy="48733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20" name="図 19">
            <a:extLst>
              <a:ext uri="{FF2B5EF4-FFF2-40B4-BE49-F238E27FC236}">
                <a16:creationId xmlns:a16="http://schemas.microsoft.com/office/drawing/2014/main" id="{4085CC83-F200-4A0E-9BFF-93DB05B4E1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99091" y="690422"/>
            <a:ext cx="1829359" cy="1884040"/>
          </a:xfrm>
          <a:prstGeom prst="rect">
            <a:avLst/>
          </a:prstGeom>
        </p:spPr>
      </p:pic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72347505-980F-4C02-B8FC-45BA8E3C610A}"/>
              </a:ext>
            </a:extLst>
          </p:cNvPr>
          <p:cNvSpPr txBox="1"/>
          <p:nvPr/>
        </p:nvSpPr>
        <p:spPr>
          <a:xfrm>
            <a:off x="5463004" y="2737796"/>
            <a:ext cx="29546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画像のセグメンテーション</a:t>
            </a:r>
          </a:p>
        </p:txBody>
      </p:sp>
      <p:pic>
        <p:nvPicPr>
          <p:cNvPr id="23" name="図 22">
            <a:extLst>
              <a:ext uri="{FF2B5EF4-FFF2-40B4-BE49-F238E27FC236}">
                <a16:creationId xmlns:a16="http://schemas.microsoft.com/office/drawing/2014/main" id="{5BC992C8-E599-48E3-9A44-2E440FC0C3E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02812" y="3483994"/>
            <a:ext cx="3875041" cy="2339691"/>
          </a:xfrm>
          <a:prstGeom prst="rect">
            <a:avLst/>
          </a:prstGeom>
        </p:spPr>
      </p:pic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EA7ECCAC-622F-433C-A906-B6F4D25DF6B0}"/>
              </a:ext>
            </a:extLst>
          </p:cNvPr>
          <p:cNvSpPr txBox="1"/>
          <p:nvPr/>
        </p:nvSpPr>
        <p:spPr>
          <a:xfrm>
            <a:off x="5463004" y="5934670"/>
            <a:ext cx="311348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Web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ブラウザで翻訳を行う</a:t>
            </a:r>
            <a:endParaRPr kumimoji="1" lang="en-US" altLang="ja-JP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Mate Translate (Web 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ブラウザ</a:t>
            </a:r>
            <a:endParaRPr kumimoji="1" lang="en-US" altLang="ja-JP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Firefox 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のアドオン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)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81578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B9F2FEC-3A4B-4CE6-BA62-0BF195C426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/>
              <a:t>AI </a:t>
            </a:r>
            <a:r>
              <a:rPr kumimoji="1" lang="ja-JP" altLang="en-US" dirty="0"/>
              <a:t>の</a:t>
            </a:r>
            <a:r>
              <a:rPr lang="ja-JP" altLang="en-US" dirty="0"/>
              <a:t>利点と欠点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15330DA-6D5A-4245-920E-0E09524D68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kumimoji="1" lang="en-US" altLang="ja-JP" sz="2400" dirty="0"/>
              <a:t>《</a:t>
            </a:r>
            <a:r>
              <a:rPr kumimoji="1" lang="ja-JP" altLang="en-US" sz="2400" dirty="0"/>
              <a:t>利点</a:t>
            </a:r>
            <a:r>
              <a:rPr kumimoji="1" lang="en-US" altLang="ja-JP" sz="2400" dirty="0"/>
              <a:t>》</a:t>
            </a:r>
          </a:p>
          <a:p>
            <a:r>
              <a:rPr kumimoji="1" lang="en-US" altLang="ja-JP" sz="2400" dirty="0"/>
              <a:t>24</a:t>
            </a:r>
            <a:r>
              <a:rPr kumimoji="1" lang="ja-JP" altLang="en-US" sz="2400" dirty="0"/>
              <a:t>時間</a:t>
            </a:r>
            <a:r>
              <a:rPr kumimoji="1" lang="en-US" altLang="ja-JP" sz="2400" dirty="0"/>
              <a:t>365</a:t>
            </a:r>
            <a:r>
              <a:rPr kumimoji="1" lang="ja-JP" altLang="en-US" sz="2400" dirty="0"/>
              <a:t>日稼働可能</a:t>
            </a:r>
            <a:endParaRPr kumimoji="1" lang="en-US" altLang="ja-JP" sz="2400" dirty="0"/>
          </a:p>
          <a:p>
            <a:r>
              <a:rPr kumimoji="1" lang="ja-JP" altLang="en-US" sz="2400" dirty="0"/>
              <a:t>大量データの高速処理</a:t>
            </a:r>
            <a:endParaRPr kumimoji="1" lang="en-US" altLang="ja-JP" sz="2400" dirty="0"/>
          </a:p>
          <a:p>
            <a:r>
              <a:rPr kumimoji="1" lang="ja-JP" altLang="en-US" sz="2400" dirty="0"/>
              <a:t>人間が見落としがちな細かいパターンの検出</a:t>
            </a:r>
            <a:endParaRPr kumimoji="1" lang="en-US" altLang="ja-JP" sz="2400" dirty="0"/>
          </a:p>
          <a:p>
            <a:r>
              <a:rPr kumimoji="1" lang="ja-JP" altLang="en-US" sz="2400" dirty="0"/>
              <a:t>反復作業の効率化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1EDE95A-925B-477C-902A-E236E661E2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11366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671</TotalTime>
  <Words>2508</Words>
  <Application>Microsoft Office PowerPoint</Application>
  <PresentationFormat>画面に合わせる (4:3)</PresentationFormat>
  <Paragraphs>327</Paragraphs>
  <Slides>55</Slides>
  <Notes>5</Notes>
  <HiddenSlides>0</HiddenSlides>
  <MMClips>3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55</vt:i4>
      </vt:variant>
    </vt:vector>
  </HeadingPairs>
  <TitlesOfParts>
    <vt:vector size="61" baseType="lpstr">
      <vt:lpstr>Söhne</vt:lpstr>
      <vt:lpstr>メイリオ</vt:lpstr>
      <vt:lpstr>游ゴシック</vt:lpstr>
      <vt:lpstr>Arial</vt:lpstr>
      <vt:lpstr>Calibri</vt:lpstr>
      <vt:lpstr>Office テーマ</vt:lpstr>
      <vt:lpstr>1. AI の概要、AI の活用</vt:lpstr>
      <vt:lpstr>自己紹介</vt:lpstr>
      <vt:lpstr>人工知能（AI）を学ぶことのメリット</vt:lpstr>
      <vt:lpstr>人工知能（AI）の上達へ向けて</vt:lpstr>
      <vt:lpstr>「第１回」のアウトライン</vt:lpstr>
      <vt:lpstr>1-1 AI 入門 </vt:lpstr>
      <vt:lpstr>AI 入門</vt:lpstr>
      <vt:lpstr>人工知能の応用例</vt:lpstr>
      <vt:lpstr>AI の利点と欠点</vt:lpstr>
      <vt:lpstr>AI の利点と欠点</vt:lpstr>
      <vt:lpstr>1-2 人工知能（AI）の応用分野と可能性 </vt:lpstr>
      <vt:lpstr>人工知能（AI）の応用分野</vt:lpstr>
      <vt:lpstr>対話型AI（チャットボット）</vt:lpstr>
      <vt:lpstr>自動翻訳サービス</vt:lpstr>
      <vt:lpstr>視覚情報処理を行うオンラインサービス</vt:lpstr>
      <vt:lpstr>視覚情報処理の例</vt:lpstr>
      <vt:lpstr>自動でのぼかし</vt:lpstr>
      <vt:lpstr>視覚情報処理の例</vt:lpstr>
      <vt:lpstr>視覚情報処理の例</vt:lpstr>
      <vt:lpstr>視覚情報処理の例</vt:lpstr>
      <vt:lpstr>視覚情報処理の例</vt:lpstr>
      <vt:lpstr>視覚情報処理の例</vt:lpstr>
      <vt:lpstr>視覚情報処理の例</vt:lpstr>
      <vt:lpstr>視覚情報処理の例</vt:lpstr>
      <vt:lpstr>視覚情報処理の例</vt:lpstr>
      <vt:lpstr>PowerPoint プレゼンテーション</vt:lpstr>
      <vt:lpstr>PowerPoint プレゼンテーション</vt:lpstr>
      <vt:lpstr>合成の例</vt:lpstr>
      <vt:lpstr>合成の例</vt:lpstr>
      <vt:lpstr>合成の例</vt:lpstr>
      <vt:lpstr>PowerPoint プレゼンテーション</vt:lpstr>
      <vt:lpstr>AIの可能性</vt:lpstr>
      <vt:lpstr>AI を責任をもって活用するために</vt:lpstr>
      <vt:lpstr>ここまでのまとめ</vt:lpstr>
      <vt:lpstr>1-3 対話AI（チャットボット）の活用 </vt:lpstr>
      <vt:lpstr>対話AI（チャットボット）の特徴</vt:lpstr>
      <vt:lpstr>実行例①</vt:lpstr>
      <vt:lpstr>実行例②</vt:lpstr>
      <vt:lpstr>実行例③</vt:lpstr>
      <vt:lpstr>実行例④</vt:lpstr>
      <vt:lpstr>実行例⑤</vt:lpstr>
      <vt:lpstr>実行例⑥</vt:lpstr>
      <vt:lpstr>効果的な利用方法</vt:lpstr>
      <vt:lpstr>複数回の対話の例</vt:lpstr>
      <vt:lpstr>注意点</vt:lpstr>
      <vt:lpstr>演習．AI との対話</vt:lpstr>
      <vt:lpstr>演習の狙い</vt:lpstr>
      <vt:lpstr>演習の手順</vt:lpstr>
      <vt:lpstr>演習のヒント</vt:lpstr>
      <vt:lpstr>ここまでのまとめ</vt:lpstr>
      <vt:lpstr>「第１回」で得られる満足感</vt:lpstr>
      <vt:lpstr>さらなる発展（将来やってみよう）</vt:lpstr>
      <vt:lpstr>お薦め用途①　AIを活用した文章の推敲</vt:lpstr>
      <vt:lpstr>お薦め用途②　コミュニケーション向上のためのAI活用</vt:lpstr>
      <vt:lpstr>お薦め用途③　AIを活用した問題解決、リサーチ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rs-1. AI の概要、AI の活用（AIリスキリング）</dc:title>
  <dc:creator>kunihiko</dc:creator>
  <cp:lastModifiedBy>金子　邦彦</cp:lastModifiedBy>
  <cp:revision>73</cp:revision>
  <cp:lastPrinted>2020-05-07T12:29:12Z</cp:lastPrinted>
  <dcterms:created xsi:type="dcterms:W3CDTF">2020-05-07T08:06:06Z</dcterms:created>
  <dcterms:modified xsi:type="dcterms:W3CDTF">2025-03-26T02:13:24Z</dcterms:modified>
</cp:coreProperties>
</file>