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  <p:sldMasterId id="2147483683" r:id="rId4"/>
  </p:sldMasterIdLst>
  <p:notesMasterIdLst>
    <p:notesMasterId r:id="rId78"/>
  </p:notesMasterIdLst>
  <p:sldIdLst>
    <p:sldId id="544" r:id="rId5"/>
    <p:sldId id="1952" r:id="rId6"/>
    <p:sldId id="2031" r:id="rId7"/>
    <p:sldId id="1997" r:id="rId8"/>
    <p:sldId id="1998" r:id="rId9"/>
    <p:sldId id="1990" r:id="rId10"/>
    <p:sldId id="1991" r:id="rId11"/>
    <p:sldId id="1992" r:id="rId12"/>
    <p:sldId id="1993" r:id="rId13"/>
    <p:sldId id="1994" r:id="rId14"/>
    <p:sldId id="1999" r:id="rId15"/>
    <p:sldId id="1988" r:id="rId16"/>
    <p:sldId id="1989" r:id="rId17"/>
    <p:sldId id="660" r:id="rId18"/>
    <p:sldId id="580" r:id="rId19"/>
    <p:sldId id="581" r:id="rId20"/>
    <p:sldId id="1995" r:id="rId21"/>
    <p:sldId id="1996" r:id="rId22"/>
    <p:sldId id="1951" r:id="rId23"/>
    <p:sldId id="1666" r:id="rId24"/>
    <p:sldId id="1690" r:id="rId25"/>
    <p:sldId id="1668" r:id="rId26"/>
    <p:sldId id="561" r:id="rId27"/>
    <p:sldId id="739" r:id="rId28"/>
    <p:sldId id="2003" r:id="rId29"/>
    <p:sldId id="1936" r:id="rId30"/>
    <p:sldId id="1937" r:id="rId31"/>
    <p:sldId id="1669" r:id="rId32"/>
    <p:sldId id="1687" r:id="rId33"/>
    <p:sldId id="1667" r:id="rId34"/>
    <p:sldId id="2000" r:id="rId35"/>
    <p:sldId id="931" r:id="rId36"/>
    <p:sldId id="2001" r:id="rId37"/>
    <p:sldId id="2002" r:id="rId38"/>
    <p:sldId id="2033" r:id="rId39"/>
    <p:sldId id="1939" r:id="rId40"/>
    <p:sldId id="2016" r:id="rId41"/>
    <p:sldId id="1731" r:id="rId42"/>
    <p:sldId id="1732" r:id="rId43"/>
    <p:sldId id="1735" r:id="rId44"/>
    <p:sldId id="1736" r:id="rId45"/>
    <p:sldId id="1737" r:id="rId46"/>
    <p:sldId id="2011" r:id="rId47"/>
    <p:sldId id="2012" r:id="rId48"/>
    <p:sldId id="2013" r:id="rId49"/>
    <p:sldId id="2014" r:id="rId50"/>
    <p:sldId id="2015" r:id="rId51"/>
    <p:sldId id="2018" r:id="rId52"/>
    <p:sldId id="2019" r:id="rId53"/>
    <p:sldId id="2021" r:id="rId54"/>
    <p:sldId id="2020" r:id="rId55"/>
    <p:sldId id="2022" r:id="rId56"/>
    <p:sldId id="2004" r:id="rId57"/>
    <p:sldId id="1799" r:id="rId58"/>
    <p:sldId id="1815" r:id="rId59"/>
    <p:sldId id="1801" r:id="rId60"/>
    <p:sldId id="1544" r:id="rId61"/>
    <p:sldId id="1802" r:id="rId62"/>
    <p:sldId id="1803" r:id="rId63"/>
    <p:sldId id="1812" r:id="rId64"/>
    <p:sldId id="2006" r:id="rId65"/>
    <p:sldId id="1813" r:id="rId66"/>
    <p:sldId id="2005" r:id="rId67"/>
    <p:sldId id="1841" r:id="rId68"/>
    <p:sldId id="2017" r:id="rId69"/>
    <p:sldId id="2023" r:id="rId70"/>
    <p:sldId id="2028" r:id="rId71"/>
    <p:sldId id="2030" r:id="rId72"/>
    <p:sldId id="2029" r:id="rId73"/>
    <p:sldId id="2025" r:id="rId74"/>
    <p:sldId id="2026" r:id="rId75"/>
    <p:sldId id="2027" r:id="rId76"/>
    <p:sldId id="2032" r:id="rId7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68" y="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34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860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874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0079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4769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52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385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2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11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65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371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30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3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551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773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ai/rs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utodraw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utodraw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OpcYLBVpUF1L-wwPHu_CyKjXqXD0oRwBoGP2peSCrSA/edit#slide=id.g4551faa5ed_0_20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chfaceisreal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ocs.google.com/presentation/d/1OpcYLBVpUF1L-wwPHu_CyKjXqXD0oRwBoGP2peSCrSA/edit#slide=id.g4551faa5ed_0_208" TargetMode="Externa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tablediffusionweb.com/" TargetMode="Externa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olab.research.google.com/drive/1oT69ts_qzr1xrPYguSepcl24QaQv5AYq#scrollTo=mlVW1_628s0G" TargetMode="Externa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S1OwOd-war8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hichfaceisreal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github.com/brycedrennan/imaginAIry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github.com/brycedrennan/imaginAIry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github.com/brycedrennan/imaginAIry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github.com/brycedrennan/imaginAIry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github.com/brycedrennan/imaginAIry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craiyon.com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spaces/yisol/IDM-VTON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github.com/josedolz/IVD-Net" TargetMode="Externa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arxiv.org/pdf/1612.07695v2.pdf" TargetMode="Externa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0.05812.pdf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huggingface.co/spaces/shi-labs/OneFormer" TargetMode="Externa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huggingface.co/spaces/SkalskiP/YOLO-World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spaces/TencentARC/InstantMesh" TargetMode="Externa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studiok-i.net/p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hogiwars.heroz.jp/" TargetMode="External"/><Relationship Id="rId2" Type="http://schemas.openxmlformats.org/officeDocument/2006/relationships/hyperlink" Target="https://www.studiok-i.net/p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line-go.com/" TargetMode="External"/><Relationship Id="rId5" Type="http://schemas.openxmlformats.org/officeDocument/2006/relationships/hyperlink" Target="https://lichess.org/" TargetMode="External"/><Relationship Id="rId4" Type="http://schemas.openxmlformats.org/officeDocument/2006/relationships/hyperlink" Target="https://reversi.simaenaga.ne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655762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3.</a:t>
            </a:r>
            <a:r>
              <a:rPr lang="ja-JP" altLang="en-US" sz="4000"/>
              <a:t> 人工</a:t>
            </a:r>
            <a:r>
              <a:rPr lang="ja-JP" altLang="en-US" sz="4000" dirty="0"/>
              <a:t>知能とゲーム，人工知能による画像生成 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AI</a:t>
            </a:r>
            <a:r>
              <a:rPr lang="ja-JP" altLang="en-US" dirty="0"/>
              <a:t>リスキリング）</a:t>
            </a:r>
            <a:endParaRPr lang="en-US" altLang="ja-JP" dirty="0"/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3"/>
              </a:rPr>
              <a:t>https://www.kkaneko.jp/ai/rs/index</a:t>
            </a:r>
            <a:r>
              <a:rPr lang="en-US" altLang="ja-JP">
                <a:hlinkClick r:id="rId3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44221A-0860-A893-DF40-A08A226C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ここまでのまとめ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E48C6E-D1CF-29C9-DBE7-7BACEA423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「</a:t>
            </a:r>
            <a:r>
              <a:rPr kumimoji="1" lang="ja-JP" altLang="en-US" sz="2400" b="1" dirty="0"/>
              <a:t>ぴよ将棋</a:t>
            </a:r>
            <a:r>
              <a:rPr kumimoji="1" lang="ja-JP" altLang="en-US" sz="2400" dirty="0"/>
              <a:t>」</a:t>
            </a:r>
            <a:r>
              <a:rPr kumimoji="1" lang="en-US" altLang="ja-JP" sz="2400" dirty="0"/>
              <a:t>(https://www.studiok-i.net/ps/) </a:t>
            </a:r>
            <a:r>
              <a:rPr kumimoji="1" lang="ja-JP" altLang="en-US" sz="2400" dirty="0"/>
              <a:t>はブラウザで動作する無料の将棋ゲーム。</a:t>
            </a:r>
            <a:r>
              <a:rPr kumimoji="1" lang="en-US" altLang="ja-JP" sz="2400" dirty="0"/>
              <a:t>AI </a:t>
            </a:r>
            <a:r>
              <a:rPr kumimoji="1" lang="ja-JP" altLang="en-US" sz="2400" dirty="0"/>
              <a:t>との対戦が可能</a:t>
            </a:r>
            <a:endParaRPr kumimoji="1" lang="en-US" altLang="ja-JP" sz="2400" dirty="0"/>
          </a:p>
          <a:p>
            <a:r>
              <a:rPr kumimoji="1" lang="ja-JP" altLang="en-US" sz="2400" b="1" dirty="0"/>
              <a:t>将棋、オセロ、チェス、囲碁</a:t>
            </a:r>
            <a:r>
              <a:rPr kumimoji="1" lang="ja-JP" altLang="en-US" sz="2400" dirty="0"/>
              <a:t>など、さまざまなゲームをブラウザで楽しめる</a:t>
            </a:r>
            <a:endParaRPr kumimoji="1" lang="en-US" altLang="ja-JP" sz="2400" dirty="0"/>
          </a:p>
          <a:p>
            <a:r>
              <a:rPr kumimoji="1" lang="ja-JP" altLang="en-US" sz="2400" dirty="0"/>
              <a:t>初心者から上級者まで、難易度調整可能な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との対戦</a:t>
            </a:r>
            <a:r>
              <a:rPr kumimoji="1" lang="ja-JP" altLang="en-US" sz="2400" dirty="0"/>
              <a:t>が可能</a:t>
            </a:r>
            <a:endParaRPr kumimoji="1" lang="en-US" altLang="ja-JP" sz="2400" dirty="0"/>
          </a:p>
          <a:p>
            <a:r>
              <a:rPr kumimoji="1" lang="ja-JP" altLang="en-US" sz="2400" dirty="0"/>
              <a:t>紹介した </a:t>
            </a:r>
            <a:r>
              <a:rPr kumimoji="1" lang="en-US" altLang="ja-JP" sz="2400" dirty="0"/>
              <a:t>WEB</a:t>
            </a:r>
            <a:r>
              <a:rPr kumimoji="1" lang="ja-JP" altLang="en-US" sz="2400" dirty="0"/>
              <a:t>ページの他、スマートフォンアプリ版のゲームあり</a:t>
            </a:r>
            <a:endParaRPr kumimoji="1" lang="en-US" altLang="ja-JP" sz="2400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の能力を体感</a:t>
            </a:r>
            <a:endParaRPr kumimoji="1" lang="en-US" altLang="ja-JP" sz="2400" dirty="0"/>
          </a:p>
          <a:p>
            <a:r>
              <a:rPr kumimoji="1" lang="ja-JP" altLang="en-US" sz="2400" dirty="0"/>
              <a:t>自身のスキル向上、楽しみながら学習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2F2622-BA53-7418-3873-95D26B62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3779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13FEDC-2699-914E-5176-3AA4B3077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3-2. AI </a:t>
            </a:r>
            <a:r>
              <a:rPr lang="ja-JP" altLang="en-US" dirty="0"/>
              <a:t>による画像理解の例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E8E1F9-F8C2-DC63-202E-98610DF8B0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934F08-B182-157E-7469-EC10CB0D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262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演習２．</a:t>
            </a:r>
            <a:r>
              <a:rPr lang="en-US" altLang="ja-JP" dirty="0"/>
              <a:t> AI </a:t>
            </a:r>
            <a:r>
              <a:rPr lang="ja-JP" altLang="en-US" dirty="0"/>
              <a:t>を活用した描画支援ツール </a:t>
            </a:r>
            <a:r>
              <a:rPr lang="en-US" altLang="ja-JP" dirty="0" err="1"/>
              <a:t>AutoDraw</a:t>
            </a:r>
            <a:r>
              <a:rPr lang="en-US" altLang="ja-JP" dirty="0"/>
              <a:t> 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399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F2E7D8-F318-A0E4-ABAC-1E6B072E5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83751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演習２の目的：</a:t>
            </a:r>
            <a:r>
              <a:rPr lang="en-US" altLang="ja-JP" dirty="0"/>
              <a:t> AI </a:t>
            </a:r>
            <a:r>
              <a:rPr lang="ja-JP" altLang="en-US" dirty="0"/>
              <a:t>を活用した描画支援ツール </a:t>
            </a:r>
            <a:r>
              <a:rPr lang="en-US" altLang="ja-JP" dirty="0" err="1"/>
              <a:t>AutoDraw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DF775E-4B77-2026-6475-1EEBAA876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99411"/>
            <a:ext cx="8461208" cy="4880008"/>
          </a:xfrm>
        </p:spPr>
        <p:txBody>
          <a:bodyPr>
            <a:normAutofit/>
          </a:bodyPr>
          <a:lstStyle/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が簡単なスケッチから完成度の高いイラストを提案できる</a:t>
            </a:r>
            <a:r>
              <a:rPr kumimoji="1" lang="ja-JP" altLang="en-US" sz="2400" dirty="0"/>
              <a:t>ことを学ぶ</a:t>
            </a:r>
          </a:p>
          <a:p>
            <a:endParaRPr kumimoji="1" lang="ja-JP" altLang="en-US" sz="2400" dirty="0"/>
          </a:p>
          <a:p>
            <a:r>
              <a:rPr kumimoji="1" lang="ja-JP" altLang="en-US" sz="2400" dirty="0"/>
              <a:t>自分の描いた簡単なスケッチから、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が完成イラストの候補を瞬時に選択</a:t>
            </a:r>
            <a:r>
              <a:rPr kumimoji="1" lang="ja-JP" altLang="en-US" sz="2400" dirty="0"/>
              <a:t>する驚きを体験</a:t>
            </a:r>
            <a:endParaRPr kumimoji="1" lang="en-US" altLang="ja-JP" sz="2400" dirty="0"/>
          </a:p>
          <a:p>
            <a:endParaRPr kumimoji="1" lang="ja-JP" altLang="en-US" sz="2400" dirty="0"/>
          </a:p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と人間の協働の可能性</a:t>
            </a:r>
            <a:r>
              <a:rPr kumimoji="1" lang="ja-JP" altLang="en-US" sz="2400" dirty="0"/>
              <a:t>を実感し、創造性とテクノロジーの融合について考えるきっかけを得る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851A0F-9A7A-215A-04BC-0A2B6876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8980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6230" y="161627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演習２</a:t>
            </a:r>
            <a:r>
              <a:rPr lang="ja-JP" altLang="en-US" dirty="0"/>
              <a:t>．</a:t>
            </a:r>
            <a:r>
              <a:rPr lang="en-US" altLang="ja-JP" dirty="0"/>
              <a:t>AI </a:t>
            </a:r>
            <a:r>
              <a:rPr lang="ja-JP" altLang="en-US" dirty="0"/>
              <a:t>を活用した描画支援ツール </a:t>
            </a:r>
            <a:r>
              <a:rPr lang="en-US" altLang="ja-JP" dirty="0" err="1"/>
              <a:t>AutoDraw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6230" y="584599"/>
            <a:ext cx="8511540" cy="627340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ja-JP" altLang="en-US" sz="2400" b="1" dirty="0"/>
              <a:t>① </a:t>
            </a:r>
            <a:r>
              <a:rPr lang="en-US" altLang="ja-JP" sz="2400" b="1" dirty="0" err="1"/>
              <a:t>AutoDraw</a:t>
            </a:r>
            <a:r>
              <a:rPr lang="ja-JP" altLang="en-US" sz="2400" b="1" dirty="0"/>
              <a:t> のウエブサイトにアクセス</a:t>
            </a:r>
            <a:r>
              <a:rPr lang="en-US" altLang="ja-JP" sz="2400" dirty="0"/>
              <a:t> </a:t>
            </a:r>
            <a:r>
              <a:rPr lang="en-US" altLang="ja-JP" sz="2400" dirty="0">
                <a:hlinkClick r:id="rId2"/>
              </a:rPr>
              <a:t>https://www.autodraw.com/ </a:t>
            </a: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sz="2400" dirty="0"/>
              <a:t>② </a:t>
            </a:r>
            <a:r>
              <a:rPr lang="en-US" altLang="ja-JP" sz="2400" dirty="0"/>
              <a:t>"Start Drawing" </a:t>
            </a:r>
            <a:r>
              <a:rPr lang="ja-JP" altLang="en-US" sz="2400" dirty="0"/>
              <a:t>をクリック</a:t>
            </a: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sz="2400" dirty="0"/>
              <a:t>③ 描きたいものを簡単にスケッチ</a:t>
            </a: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ja-JP" altLang="en-US" sz="2400" dirty="0"/>
              <a:t>④ 上部メニューに表示される候補から選択</a:t>
            </a: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kumimoji="1" lang="en-US" altLang="ja-JP" sz="2400" dirty="0"/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sz="2400" dirty="0"/>
              <a:t> </a:t>
            </a:r>
            <a:endParaRPr lang="en-US" altLang="ja-JP" sz="2400" dirty="0"/>
          </a:p>
          <a:p>
            <a:pPr marL="0" indent="0">
              <a:lnSpc>
                <a:spcPct val="120000"/>
              </a:lnSpc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E4FC5BF3-1CE3-4F6B-9E6E-D63E89FE1715}"/>
              </a:ext>
            </a:extLst>
          </p:cNvPr>
          <p:cNvSpPr txBox="1">
            <a:spLocks/>
          </p:cNvSpPr>
          <p:nvPr/>
        </p:nvSpPr>
        <p:spPr>
          <a:xfrm>
            <a:off x="271513" y="1780860"/>
            <a:ext cx="8461208" cy="4200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DC692BE-A4E9-3D06-80B8-43BAE48AD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13" y="3429000"/>
            <a:ext cx="3974364" cy="25180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7C5CDF1-109D-9827-1E6F-84E3957D4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275" y="3429000"/>
            <a:ext cx="4107614" cy="262069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0A708FB-5194-707B-C6A3-D6ED60B7EC9B}"/>
              </a:ext>
            </a:extLst>
          </p:cNvPr>
          <p:cNvSpPr txBox="1"/>
          <p:nvPr/>
        </p:nvSpPr>
        <p:spPr>
          <a:xfrm>
            <a:off x="478868" y="6356625"/>
            <a:ext cx="41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手書きの絵と、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からの候補提示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D006A26-FF9E-AC26-4764-10418667CA31}"/>
              </a:ext>
            </a:extLst>
          </p:cNvPr>
          <p:cNvSpPr txBox="1"/>
          <p:nvPr/>
        </p:nvSpPr>
        <p:spPr>
          <a:xfrm>
            <a:off x="6768325" y="6327611"/>
            <a:ext cx="126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完成</a:t>
            </a:r>
          </a:p>
        </p:txBody>
      </p:sp>
    </p:spTree>
    <p:extLst>
      <p:ext uri="{BB962C8B-B14F-4D97-AF65-F5344CB8AC3E}">
        <p14:creationId xmlns:p14="http://schemas.microsoft.com/office/powerpoint/2010/main" val="1338770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288" y="2415916"/>
            <a:ext cx="3653600" cy="3345518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5711" y="914799"/>
            <a:ext cx="8753475" cy="387905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en-US" altLang="ja-JP" dirty="0" err="1"/>
              <a:t>AutoDraw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のウエブサイトにアクセス 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sz="2400" b="1" dirty="0"/>
              <a:t>https://</a:t>
            </a:r>
            <a:r>
              <a:rPr lang="en-US" altLang="ja-JP" sz="2400" b="1" dirty="0" err="1"/>
              <a:t>www.autodraw.com</a:t>
            </a:r>
            <a:r>
              <a:rPr lang="en-US" altLang="ja-JP" sz="2400" b="1" dirty="0"/>
              <a:t>/</a:t>
            </a:r>
          </a:p>
          <a:p>
            <a:pPr marL="0" indent="0">
              <a:buNone/>
            </a:pPr>
            <a:r>
              <a:rPr lang="ja-JP" altLang="en-US" dirty="0"/>
              <a:t>②</a:t>
            </a:r>
            <a:r>
              <a:rPr lang="en-US" altLang="ja-JP" dirty="0"/>
              <a:t>"Start Drawing" </a:t>
            </a:r>
            <a:r>
              <a:rPr lang="ja-JP" altLang="en-US" dirty="0"/>
              <a:t>をクリック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946196" y="5091315"/>
            <a:ext cx="1497467" cy="5331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タイトル 7">
            <a:extLst>
              <a:ext uri="{FF2B5EF4-FFF2-40B4-BE49-F238E27FC236}">
                <a16:creationId xmlns:a16="http://schemas.microsoft.com/office/drawing/2014/main" id="{5E27DFAB-5C04-4299-B814-8EB0D83A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8135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5711" y="807237"/>
            <a:ext cx="8753475" cy="387905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③描きたいものを簡単にスケッチ</a:t>
            </a:r>
            <a:r>
              <a:rPr lang="en-US" altLang="ja-JP" dirty="0"/>
              <a:t>	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dirty="0"/>
              <a:t>④上部メニューに表示される候補から選択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887" y="1173663"/>
            <a:ext cx="2827735" cy="20496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01" y="4021938"/>
            <a:ext cx="3334947" cy="2028825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6106956" y="3950494"/>
            <a:ext cx="2916692" cy="4506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5B5E44DC-4986-40AF-ADBB-033EE80A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4970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4D1F28-9FED-C3C2-C593-EB549868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2F766B-A924-7378-08D3-69071DCC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err="1"/>
              <a:t>AutoDraw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https://www.autodraw.com/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• Auto Draw </a:t>
            </a:r>
            <a:r>
              <a:rPr kumimoji="1" lang="ja-JP" altLang="en-US" sz="2400" dirty="0"/>
              <a:t>は、ブラウザで動作する無料のツール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。</a:t>
            </a:r>
            <a:r>
              <a:rPr kumimoji="1" lang="ja-JP" altLang="en-US" sz="2400" b="1" dirty="0"/>
              <a:t>ユーザーの手書きスケッチ</a:t>
            </a:r>
            <a:r>
              <a:rPr kumimoji="1" lang="ja-JP" altLang="en-US" sz="2400" dirty="0"/>
              <a:t>を基に、</a:t>
            </a:r>
            <a:r>
              <a:rPr kumimoji="1" lang="ja-JP" altLang="en-US" sz="2400" b="1" dirty="0"/>
              <a:t>瞬時にイラスト候補を提案</a:t>
            </a:r>
            <a:endParaRPr kumimoji="1" lang="en-US" altLang="ja-JP" sz="2400" b="1" dirty="0"/>
          </a:p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と人間の創造的協働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　人間のアイデアを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が理解し洗練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素早く、クオリティの高いイラストを作成可能</a:t>
            </a:r>
            <a:endParaRPr kumimoji="1" lang="en-US" altLang="ja-JP" sz="2400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の画像認識・生成能力を体感</a:t>
            </a:r>
            <a:endParaRPr lang="en-US" altLang="ja-JP" sz="2400" dirty="0"/>
          </a:p>
          <a:p>
            <a:r>
              <a:rPr kumimoji="1" lang="ja-JP" altLang="en-US" sz="2400" dirty="0"/>
              <a:t>創造性とテクノロジーの融合を実感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52CB2A-DE29-5A86-B2BD-60B3539A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7704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C2C567-EA57-131F-45F2-9ACE60550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3-3. AI </a:t>
            </a:r>
            <a:r>
              <a:rPr kumimoji="1" lang="ja-JP" altLang="en-US" dirty="0"/>
              <a:t>による画像生成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993011A-FAB1-8BCE-DDE4-474032678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775FD3-8D7B-5F8A-2864-B86C19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312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GAN </a:t>
            </a:r>
            <a:r>
              <a:rPr lang="ja-JP" altLang="en-US" dirty="0"/>
              <a:t>の要点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EF5080-01D9-37E8-59A0-20D0D0F8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644893"/>
            <a:ext cx="8677189" cy="3162521"/>
          </a:xfrm>
        </p:spPr>
        <p:txBody>
          <a:bodyPr>
            <a:normAutofit/>
          </a:bodyPr>
          <a:lstStyle/>
          <a:p>
            <a:r>
              <a:rPr lang="en-US" altLang="ja-JP" sz="2400" b="1" dirty="0"/>
              <a:t>GAN</a:t>
            </a:r>
            <a:r>
              <a:rPr lang="ja-JP" altLang="en-US" sz="2400" b="1" dirty="0"/>
              <a:t>は、</a:t>
            </a:r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識別器</a:t>
            </a:r>
            <a:r>
              <a:rPr kumimoji="1" lang="ja-JP" altLang="en-US" sz="2400" dirty="0"/>
              <a:t>という</a:t>
            </a:r>
            <a:r>
              <a:rPr lang="ja-JP" altLang="en-US" sz="2400" b="1" u="sng" dirty="0">
                <a:solidFill>
                  <a:srgbClr val="FF0000"/>
                </a:solidFill>
              </a:rPr>
              <a:t>２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つのニューラルネットワーク</a:t>
            </a:r>
            <a:r>
              <a:rPr lang="ja-JP" altLang="en-US" sz="2400" dirty="0"/>
              <a:t>が</a:t>
            </a:r>
            <a:r>
              <a:rPr lang="ja-JP" altLang="en-US" sz="2400" b="1" u="sng" dirty="0">
                <a:solidFill>
                  <a:srgbClr val="FF0000"/>
                </a:solidFill>
              </a:rPr>
              <a:t>相互に競合しながら学習</a:t>
            </a:r>
            <a:r>
              <a:rPr lang="ja-JP" altLang="en-US" sz="2400" dirty="0"/>
              <a:t>する構造</a:t>
            </a:r>
            <a:endParaRPr kumimoji="1" lang="ja-JP" altLang="en-US" sz="2400" u="sng" dirty="0">
              <a:solidFill>
                <a:srgbClr val="FF0000"/>
              </a:solidFill>
            </a:endParaRP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E5D8A6-D874-4CF7-BEBB-76646C537132}"/>
              </a:ext>
            </a:extLst>
          </p:cNvPr>
          <p:cNvSpPr txBox="1"/>
          <p:nvPr/>
        </p:nvSpPr>
        <p:spPr>
          <a:xfrm>
            <a:off x="1879142" y="3133784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DD935C-6873-A608-40FC-FE89805ABE91}"/>
              </a:ext>
            </a:extLst>
          </p:cNvPr>
          <p:cNvSpPr txBox="1"/>
          <p:nvPr/>
        </p:nvSpPr>
        <p:spPr>
          <a:xfrm>
            <a:off x="5747313" y="3167581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識別器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4F6047-62FF-7EA3-C9F9-61674ABE7026}"/>
              </a:ext>
            </a:extLst>
          </p:cNvPr>
          <p:cNvSpPr txBox="1"/>
          <p:nvPr/>
        </p:nvSpPr>
        <p:spPr>
          <a:xfrm>
            <a:off x="144967" y="3200218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乱数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9F20A9FF-A64C-ED36-75F3-6A99E2CDED1D}"/>
              </a:ext>
            </a:extLst>
          </p:cNvPr>
          <p:cNvSpPr/>
          <p:nvPr/>
        </p:nvSpPr>
        <p:spPr>
          <a:xfrm>
            <a:off x="914620" y="3270933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920BF7BE-2527-2F1D-16FB-112CF0F53370}"/>
              </a:ext>
            </a:extLst>
          </p:cNvPr>
          <p:cNvSpPr/>
          <p:nvPr/>
        </p:nvSpPr>
        <p:spPr>
          <a:xfrm>
            <a:off x="3504743" y="3228949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02CD67-0E03-DCA3-011B-5AF2060A9196}"/>
              </a:ext>
            </a:extLst>
          </p:cNvPr>
          <p:cNvSpPr txBox="1"/>
          <p:nvPr/>
        </p:nvSpPr>
        <p:spPr>
          <a:xfrm>
            <a:off x="3951426" y="2982914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偽物画像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F26CF5C-467D-B746-4094-7A57B7A5737C}"/>
              </a:ext>
            </a:extLst>
          </p:cNvPr>
          <p:cNvSpPr/>
          <p:nvPr/>
        </p:nvSpPr>
        <p:spPr>
          <a:xfrm>
            <a:off x="7419186" y="3277628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BD0865F-5287-DFD0-B4AB-75FD3293DEB4}"/>
              </a:ext>
            </a:extLst>
          </p:cNvPr>
          <p:cNvSpPr txBox="1"/>
          <p:nvPr/>
        </p:nvSpPr>
        <p:spPr>
          <a:xfrm>
            <a:off x="7855301" y="3057683"/>
            <a:ext cx="166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偽物か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39CD5F4C-2881-A4D6-CCF9-759E793DD3AE}"/>
              </a:ext>
            </a:extLst>
          </p:cNvPr>
          <p:cNvSpPr/>
          <p:nvPr/>
        </p:nvSpPr>
        <p:spPr>
          <a:xfrm>
            <a:off x="4794335" y="3246385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23580E0-26C8-70F8-2559-802A11040EFF}"/>
              </a:ext>
            </a:extLst>
          </p:cNvPr>
          <p:cNvCxnSpPr>
            <a:cxnSpLocks/>
          </p:cNvCxnSpPr>
          <p:nvPr/>
        </p:nvCxnSpPr>
        <p:spPr>
          <a:xfrm flipV="1">
            <a:off x="2421460" y="3780114"/>
            <a:ext cx="11680" cy="778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13D068AB-84C7-2687-D9CA-9886BB3B90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61249" y="3888682"/>
            <a:ext cx="5938024" cy="667204"/>
          </a:xfrm>
          <a:prstGeom prst="bentConnector3">
            <a:avLst>
              <a:gd name="adj1" fmla="val -4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358284B-DD7A-9B3D-124F-A37D1C1A4D92}"/>
              </a:ext>
            </a:extLst>
          </p:cNvPr>
          <p:cNvSpPr/>
          <p:nvPr/>
        </p:nvSpPr>
        <p:spPr>
          <a:xfrm rot="1591479">
            <a:off x="4814529" y="2602007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9F0701-C586-9EE1-2438-5F576A4B5CE7}"/>
              </a:ext>
            </a:extLst>
          </p:cNvPr>
          <p:cNvSpPr txBox="1"/>
          <p:nvPr/>
        </p:nvSpPr>
        <p:spPr>
          <a:xfrm>
            <a:off x="3973053" y="2172403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本物画像</a:t>
            </a:r>
          </a:p>
        </p:txBody>
      </p:sp>
    </p:spTree>
    <p:extLst>
      <p:ext uri="{BB962C8B-B14F-4D97-AF65-F5344CB8AC3E}">
        <p14:creationId xmlns:p14="http://schemas.microsoft.com/office/powerpoint/2010/main" val="131566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9A1B42-BC40-229E-091B-545BEA0E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46651" cy="68728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AI </a:t>
            </a:r>
            <a:r>
              <a:rPr lang="ja-JP" altLang="en-US" dirty="0"/>
              <a:t>技術取得の５つのメリット　ー個人とビジネスの成長ー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D8F321-4735-7B4F-0898-A5CBE896B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960699"/>
            <a:ext cx="8461208" cy="5722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ja-JP" altLang="en-US" sz="2400" b="1" dirty="0"/>
              <a:t>最新技術動向の把握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　将来展望を描く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ビジネスチャンスの発見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　既存産業に新技術導入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</a:t>
            </a:r>
            <a:r>
              <a:rPr lang="ja-JP" altLang="en-US" sz="2400" b="1" dirty="0"/>
              <a:t>人間の創造性の拡張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　表現の幅を拡大。新しい表現方法の獲得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lang="ja-JP" altLang="en-US" sz="2400" b="1" dirty="0"/>
              <a:t>生涯学習とスキルアップ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    </a:t>
            </a:r>
            <a:r>
              <a:rPr lang="ja-JP" altLang="en-US" sz="2400" dirty="0"/>
              <a:t>知的好奇心を満たし、脳を活性化。フリーランスや顧問として新たなキャリア機会を創出。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⑤ </a:t>
            </a:r>
            <a:r>
              <a:rPr lang="ja-JP" altLang="en-US" sz="2400" b="1" dirty="0"/>
              <a:t>次世代育成への貢献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　メンターやアドバイザーとして技術者育成に貢献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6D55BB-23F8-C4E2-B939-0A7A29968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395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顔画像の生成①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015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実在しない</a:t>
            </a:r>
            <a:r>
              <a:rPr kumimoji="1" lang="ja-JP" altLang="en-US" dirty="0"/>
              <a:t>人間の顔画像を</a:t>
            </a:r>
            <a:r>
              <a:rPr kumimoji="1" lang="ja-JP" altLang="en-US" b="1" dirty="0"/>
              <a:t>生成</a:t>
            </a:r>
            <a:endParaRPr lang="en-US" altLang="ja-JP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E6EC027-9DCB-86C5-58BE-90ECEBD2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3" y="1385590"/>
            <a:ext cx="9061210" cy="332611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44FA845-56F0-3085-98B3-38D93384DA7F}"/>
              </a:ext>
            </a:extLst>
          </p:cNvPr>
          <p:cNvSpPr txBox="1">
            <a:spLocks/>
          </p:cNvSpPr>
          <p:nvPr/>
        </p:nvSpPr>
        <p:spPr>
          <a:xfrm>
            <a:off x="682792" y="5462923"/>
            <a:ext cx="846120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研究成果はオンラインで公開されている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E761A8E-E7FF-BED2-7E1F-0A81F7222CD7}"/>
              </a:ext>
            </a:extLst>
          </p:cNvPr>
          <p:cNvSpPr/>
          <p:nvPr/>
        </p:nvSpPr>
        <p:spPr>
          <a:xfrm>
            <a:off x="722396" y="6149459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-GAN 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のページ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3"/>
              </a:rPr>
              <a:t>https://docs.google.com/presentation/d/1OpcYLBVpUF1L-wwPHu_CyKjXqXD0oRwBoGP2peSCrSA/edit#slide=id.g4551faa5ed_0_208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　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15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顔画像の</a:t>
            </a:r>
            <a:r>
              <a:rPr lang="ja-JP" altLang="en-US" dirty="0"/>
              <a:t>生成②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94835"/>
            <a:ext cx="8461208" cy="562561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実在しない</a:t>
            </a:r>
            <a:r>
              <a:rPr lang="ja-JP" altLang="en-US" dirty="0"/>
              <a:t>人間の顔画像を</a:t>
            </a:r>
            <a:r>
              <a:rPr lang="ja-JP" altLang="en-US" b="1" dirty="0"/>
              <a:t>生成</a:t>
            </a: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/>
        </p:nvSpPr>
        <p:spPr>
          <a:xfrm>
            <a:off x="896975" y="4953588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ブラウザで動く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0482760-614F-473D-ADF7-A1B7418A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" y="1133600"/>
            <a:ext cx="8653112" cy="437025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6B16B3-8E03-495B-935C-8A5D7662D901}"/>
              </a:ext>
            </a:extLst>
          </p:cNvPr>
          <p:cNvSpPr txBox="1"/>
          <p:nvPr/>
        </p:nvSpPr>
        <p:spPr>
          <a:xfrm>
            <a:off x="1694048" y="54072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実在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26B9E5-B281-4CD4-824C-196F73F8B9AF}"/>
              </a:ext>
            </a:extLst>
          </p:cNvPr>
          <p:cNvSpPr txBox="1"/>
          <p:nvPr/>
        </p:nvSpPr>
        <p:spPr>
          <a:xfrm>
            <a:off x="5754305" y="536875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/>
        </p:nvSpPr>
        <p:spPr>
          <a:xfrm>
            <a:off x="598990" y="5957533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ブラウザで動く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3"/>
              </a:rPr>
              <a:t>https://www.whichfaceisreal.com/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09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様々な特徴の顔画像の生成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14078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b="1" dirty="0"/>
              <a:t>実在しない</a:t>
            </a:r>
            <a:r>
              <a:rPr kumimoji="1" lang="ja-JP" altLang="en-US" dirty="0"/>
              <a:t>人間の顔画像を</a:t>
            </a:r>
            <a:r>
              <a:rPr kumimoji="1" lang="ja-JP" altLang="en-US" b="1" dirty="0"/>
              <a:t>生成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年齢，髪量，口の開き具合，髪の波うち，眼鏡などさまざまな</a:t>
            </a:r>
            <a:r>
              <a:rPr lang="ja-JP" altLang="en-US" b="1" dirty="0"/>
              <a:t>特徴に応じた顔</a:t>
            </a:r>
            <a:r>
              <a:rPr lang="ja-JP" altLang="en-US" dirty="0"/>
              <a:t>を</a:t>
            </a:r>
            <a:r>
              <a:rPr lang="ja-JP" altLang="en-US" b="1" dirty="0"/>
              <a:t>生成</a:t>
            </a:r>
            <a:endParaRPr lang="en-US" altLang="ja-JP" sz="28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44FA845-56F0-3085-98B3-38D93384DA7F}"/>
              </a:ext>
            </a:extLst>
          </p:cNvPr>
          <p:cNvSpPr txBox="1">
            <a:spLocks/>
          </p:cNvSpPr>
          <p:nvPr/>
        </p:nvSpPr>
        <p:spPr>
          <a:xfrm>
            <a:off x="682792" y="5948228"/>
            <a:ext cx="846120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研究成果はオンラインで公開されている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E761A8E-E7FF-BED2-7E1F-0A81F7222CD7}"/>
              </a:ext>
            </a:extLst>
          </p:cNvPr>
          <p:cNvSpPr/>
          <p:nvPr/>
        </p:nvSpPr>
        <p:spPr>
          <a:xfrm>
            <a:off x="682792" y="6277303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-GAN 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のページ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2"/>
              </a:rPr>
              <a:t>https://docs.google.com/presentation/d/1OpcYLBVpUF1L-wwPHu_CyKjXqXD0oRwBoGP2peSCrSA/edit#slide=id.g4551faa5ed_0_208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F4DF1A4-D62F-9F43-96CE-E975DE233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96" y="2166683"/>
            <a:ext cx="6721090" cy="378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0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92F9D0-20A3-4FFC-BF2B-87BA5B2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フェイクビデオ</a:t>
            </a:r>
          </a:p>
        </p:txBody>
      </p:sp>
      <p:pic>
        <p:nvPicPr>
          <p:cNvPr id="6" name="コンテンツ プレースホルダー 5" descr="メガネを掛けた男性&#10;&#10;自動的に生成された説明">
            <a:extLst>
              <a:ext uri="{FF2B5EF4-FFF2-40B4-BE49-F238E27FC236}">
                <a16:creationId xmlns:a16="http://schemas.microsoft.com/office/drawing/2014/main" id="{57986A39-6987-47D4-BF6D-3A71F9D52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0" y="2192056"/>
            <a:ext cx="2438740" cy="24387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B34411-C392-4C76-B634-E6E71290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EDD7FA-2F24-4AC3-B03D-A3A502908667}"/>
              </a:ext>
            </a:extLst>
          </p:cNvPr>
          <p:cNvSpPr txBox="1"/>
          <p:nvPr/>
        </p:nvSpPr>
        <p:spPr>
          <a:xfrm>
            <a:off x="2757813" y="324644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05CD827-51F1-4664-A0E5-CA2F9160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11" y="2192056"/>
            <a:ext cx="2438739" cy="240982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56B6E8-DD75-4E1A-8511-7B6F6A5E9C0B}"/>
              </a:ext>
            </a:extLst>
          </p:cNvPr>
          <p:cNvSpPr txBox="1"/>
          <p:nvPr/>
        </p:nvSpPr>
        <p:spPr>
          <a:xfrm>
            <a:off x="5944609" y="3246444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06D675F-2224-4E82-AB20-C89B50C9F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356" y="2163139"/>
            <a:ext cx="2391844" cy="24387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F8459B-21C8-4094-84A9-129AA2ABE2B5}"/>
              </a:ext>
            </a:extLst>
          </p:cNvPr>
          <p:cNvSpPr txBox="1"/>
          <p:nvPr/>
        </p:nvSpPr>
        <p:spPr>
          <a:xfrm>
            <a:off x="927100" y="48323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写真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938247-5FF8-450B-8AC0-1AC6F6E65CCA}"/>
              </a:ext>
            </a:extLst>
          </p:cNvPr>
          <p:cNvSpPr txBox="1"/>
          <p:nvPr/>
        </p:nvSpPr>
        <p:spPr>
          <a:xfrm>
            <a:off x="4018002" y="483234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ビデオ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52476E-F2C1-4CA9-B4EB-1677495C6CA5}"/>
              </a:ext>
            </a:extLst>
          </p:cNvPr>
          <p:cNvSpPr txBox="1"/>
          <p:nvPr/>
        </p:nvSpPr>
        <p:spPr>
          <a:xfrm>
            <a:off x="6295593" y="4787898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人工知能により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合成されたビデオ</a:t>
            </a:r>
          </a:p>
        </p:txBody>
      </p:sp>
    </p:spTree>
    <p:extLst>
      <p:ext uri="{BB962C8B-B14F-4D97-AF65-F5344CB8AC3E}">
        <p14:creationId xmlns:p14="http://schemas.microsoft.com/office/powerpoint/2010/main" val="4060028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646FE2-F3F3-42AE-892E-93076615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kaneko02">
            <a:hlinkClick r:id="" action="ppaction://media"/>
            <a:extLst>
              <a:ext uri="{FF2B5EF4-FFF2-40B4-BE49-F238E27FC236}">
                <a16:creationId xmlns:a16="http://schemas.microsoft.com/office/drawing/2014/main" id="{4FE4009A-3C85-4A94-A0B5-0132DAD99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050" y="1460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5BB40A-50BD-9E08-B107-422533D1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まとめ：</a:t>
            </a:r>
            <a:r>
              <a:rPr kumimoji="1" lang="en-US" altLang="ja-JP" dirty="0"/>
              <a:t>AI </a:t>
            </a:r>
            <a:r>
              <a:rPr kumimoji="1" lang="ja-JP" altLang="en-US" dirty="0"/>
              <a:t>画像生成技術とその影響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9A22FC-4C78-BD12-6923-C5346DC0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927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フェイクビデオ生成</a:t>
            </a:r>
            <a:endParaRPr kumimoji="1" lang="en-US" altLang="ja-JP" sz="2400" b="1" dirty="0"/>
          </a:p>
          <a:p>
            <a:r>
              <a:rPr kumimoji="1" lang="ja-JP" altLang="en-US" sz="2400" dirty="0"/>
              <a:t>実在の人物の写真を使って、架空の動画を作成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b="1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顔画像生成の進化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年齢、髪量、表情など様々な特徴を操作可能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高度にリアルな人物画像を生成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技術の影響と課題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真正性判断の困難さ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視覚情報の信頼性に対する意識向上（情報の根拠等の自己確認）の必要性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8678FD-6D1A-9F88-BCF7-564997DD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4191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E5059-4001-F9D3-5178-A365F20E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2786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プロンプト（言葉による指示）からの画像生成</a:t>
            </a:r>
            <a:r>
              <a:rPr lang="en-US" altLang="ja-JP" dirty="0"/>
              <a:t>Stable Diffusion Online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229A20-53B6-04D5-2E30-179D2AB5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9C0FD52C-7105-853E-E5C4-2525E28BFEAE}"/>
              </a:ext>
            </a:extLst>
          </p:cNvPr>
          <p:cNvSpPr txBox="1">
            <a:spLocks/>
          </p:cNvSpPr>
          <p:nvPr/>
        </p:nvSpPr>
        <p:spPr>
          <a:xfrm>
            <a:off x="4747098" y="925830"/>
            <a:ext cx="4396902" cy="57956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①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Stable Diffusion Online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のサイト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2"/>
              </a:rPr>
              <a:t>https://stablediffusionweb.com/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②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Get Started Now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をクリック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③　プロンプトを英語で与える。創造力、発想力を発揮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Prompt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」の下に、プロンプトを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英語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で入れて、「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Generate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」をクリック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結果が出るまで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１分以上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待つ。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思い通りの結果を得るためにプロンプトを工夫する．プロンプトは具体的に。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7666D82-F450-DA8F-DEBD-0973B31E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42" y="929541"/>
            <a:ext cx="3572861" cy="57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36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5C9B1C-5C17-476A-AAA1-47B91C00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800" dirty="0"/>
              <a:t>超解像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B9D9BE-E4AA-49DE-9DE1-553459A8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32209"/>
            <a:ext cx="8461208" cy="494720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https://colab.research.google.com/drive/1oT69ts_qzr1xrPYguSepcl24QaQv5AYq#scrollTo=mlVW1_628s0G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D12731-9E3E-4DF9-8CFB-A5B09076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50B3EA-047E-4D70-BA17-02512CD9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0" y="2118901"/>
            <a:ext cx="8132742" cy="42374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07173E-B32F-4103-A48A-9606E5FB22E1}"/>
              </a:ext>
            </a:extLst>
          </p:cNvPr>
          <p:cNvSpPr txBox="1"/>
          <p:nvPr/>
        </p:nvSpPr>
        <p:spPr>
          <a:xfrm>
            <a:off x="1463040" y="63563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F3BDE7-E636-4823-9343-2BE084E587D8}"/>
              </a:ext>
            </a:extLst>
          </p:cNvPr>
          <p:cNvSpPr txBox="1"/>
          <p:nvPr/>
        </p:nvSpPr>
        <p:spPr>
          <a:xfrm>
            <a:off x="5777075" y="63080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処理後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B349AC2-06C3-2A83-262B-2BDF8BC5C844}"/>
              </a:ext>
            </a:extLst>
          </p:cNvPr>
          <p:cNvSpPr txBox="1">
            <a:spLocks/>
          </p:cNvSpPr>
          <p:nvPr/>
        </p:nvSpPr>
        <p:spPr>
          <a:xfrm>
            <a:off x="279098" y="762344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Google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Colaboratory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のページ</a:t>
            </a:r>
          </a:p>
        </p:txBody>
      </p:sp>
    </p:spTree>
    <p:extLst>
      <p:ext uri="{BB962C8B-B14F-4D97-AF65-F5344CB8AC3E}">
        <p14:creationId xmlns:p14="http://schemas.microsoft.com/office/powerpoint/2010/main" val="3730428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画質改善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51003"/>
            <a:ext cx="8461208" cy="5161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b="1" dirty="0"/>
              <a:t>暗い画像</a:t>
            </a:r>
            <a:r>
              <a:rPr lang="ja-JP" altLang="en-US" dirty="0"/>
              <a:t>をもとに，明るい画像を画像生成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33D323B-C567-98DA-663B-747299F38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373304"/>
            <a:ext cx="9144000" cy="379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5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5C9B1C-5C17-476A-AAA1-47B91C00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800" dirty="0"/>
              <a:t>超解像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B9D9BE-E4AA-49DE-9DE1-553459A8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32209"/>
            <a:ext cx="8461208" cy="4947209"/>
          </a:xfrm>
        </p:spPr>
        <p:txBody>
          <a:bodyPr/>
          <a:lstStyle/>
          <a:p>
            <a:pPr marL="0" indent="0">
              <a:buNone/>
            </a:pP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D12731-9E3E-4DF9-8CFB-A5B09076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50B3EA-047E-4D70-BA17-02512CD98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0" y="2118901"/>
            <a:ext cx="8132742" cy="42374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07173E-B32F-4103-A48A-9606E5FB22E1}"/>
              </a:ext>
            </a:extLst>
          </p:cNvPr>
          <p:cNvSpPr txBox="1"/>
          <p:nvPr/>
        </p:nvSpPr>
        <p:spPr>
          <a:xfrm>
            <a:off x="1463040" y="63563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F3BDE7-E636-4823-9343-2BE084E587D8}"/>
              </a:ext>
            </a:extLst>
          </p:cNvPr>
          <p:cNvSpPr txBox="1"/>
          <p:nvPr/>
        </p:nvSpPr>
        <p:spPr>
          <a:xfrm>
            <a:off x="5777075" y="63080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処理後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B349AC2-06C3-2A83-262B-2BDF8BC5C844}"/>
              </a:ext>
            </a:extLst>
          </p:cNvPr>
          <p:cNvSpPr txBox="1">
            <a:spLocks/>
          </p:cNvSpPr>
          <p:nvPr/>
        </p:nvSpPr>
        <p:spPr>
          <a:xfrm>
            <a:off x="279098" y="762344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低解像度の画像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をもとに、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高解像度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の画像を生成</a:t>
            </a:r>
          </a:p>
        </p:txBody>
      </p:sp>
    </p:spTree>
    <p:extLst>
      <p:ext uri="{BB962C8B-B14F-4D97-AF65-F5344CB8AC3E}">
        <p14:creationId xmlns:p14="http://schemas.microsoft.com/office/powerpoint/2010/main" val="2295933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03B1E4-A4A4-3F78-EFA4-7A0D6E12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今回を学ぶべき理由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48702A-937C-9294-85D6-66B928133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AI</a:t>
            </a:r>
            <a:r>
              <a:rPr kumimoji="1" lang="ja-JP" altLang="en-US" dirty="0"/>
              <a:t>の最新技術を実践的に学ぶ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と対戦できるゲーム体験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の進化</a:t>
            </a:r>
            <a:r>
              <a:rPr lang="ja-JP" altLang="en-US" dirty="0"/>
              <a:t>の確認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による画像生成・編集技術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人間と</a:t>
            </a:r>
            <a:r>
              <a:rPr lang="en-US" altLang="ja-JP" dirty="0"/>
              <a:t>AI</a:t>
            </a:r>
            <a:r>
              <a:rPr lang="ja-JP" altLang="en-US" dirty="0"/>
              <a:t>の共同による</a:t>
            </a:r>
            <a:r>
              <a:rPr kumimoji="1" lang="ja-JP" altLang="en-US" dirty="0"/>
              <a:t>クリエイティブな作業</a:t>
            </a:r>
            <a:r>
              <a:rPr kumimoji="1" lang="en-US" altLang="ja-JP" dirty="0"/>
              <a:t>	</a:t>
            </a:r>
            <a:r>
              <a:rPr kumimoji="1" lang="ja-JP" altLang="en-US" dirty="0"/>
              <a:t>の可能性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・</a:t>
            </a:r>
            <a:r>
              <a:rPr kumimoji="1" lang="ja-JP" altLang="en-US" dirty="0"/>
              <a:t>画像認識、画像の３次元変換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kumimoji="1" lang="ja-JP" altLang="en-US"/>
              <a:t>様々</a:t>
            </a:r>
            <a:r>
              <a:rPr kumimoji="1" lang="ja-JP" altLang="en-US" dirty="0"/>
              <a:t>な産業で応用可能な</a:t>
            </a:r>
            <a:r>
              <a:rPr kumimoji="1" lang="ja-JP" altLang="en-US"/>
              <a:t>最先端技術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7B56CF-5F73-F885-C75B-F6C93ED3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581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線画からの</a:t>
            </a:r>
            <a:r>
              <a:rPr kumimoji="1" lang="ja-JP" altLang="en-US" dirty="0"/>
              <a:t>画像生成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51003"/>
            <a:ext cx="8461208" cy="516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人間が描いた</a:t>
            </a:r>
            <a:r>
              <a:rPr lang="ja-JP" altLang="en-US" sz="2400" b="1" dirty="0"/>
              <a:t>領域図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線画</a:t>
            </a:r>
            <a:r>
              <a:rPr lang="ja-JP" altLang="en-US" sz="2400" dirty="0"/>
              <a:t>をもとに，画像を画像生成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65130BA-EAD0-C4A8-3794-8956CF9D4426}"/>
              </a:ext>
            </a:extLst>
          </p:cNvPr>
          <p:cNvSpPr txBox="1">
            <a:spLocks/>
          </p:cNvSpPr>
          <p:nvPr/>
        </p:nvSpPr>
        <p:spPr>
          <a:xfrm>
            <a:off x="682792" y="5667153"/>
            <a:ext cx="8461208" cy="114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研究成果はオンラインで公開されている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Video-to-Video Synthesis 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のページ</a:t>
            </a: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hlinkClick r:id="rId2"/>
              </a:rPr>
              <a:t>https://www.youtube.com/watch?v=S1OwOd-war8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FDE7F9-105A-4103-5274-7513D8661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15" y="3549677"/>
            <a:ext cx="3265364" cy="191324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2F9D59F-4469-E3B0-27C5-93F21C990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15" y="1234554"/>
            <a:ext cx="7715461" cy="217886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0EB5F9C-2075-6F7B-9E69-37A2274EA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910" y="3543142"/>
            <a:ext cx="3145485" cy="19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8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演習３．実在の顔とフェイクの顔を見分ける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357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480C8-822C-42DF-A4DD-DE282A1C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演習３．実在の顔とフェイクの顔を見分ける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3DD006-C89D-40B0-B616-FDFF6C5CB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どちらが</a:t>
            </a:r>
            <a:r>
              <a:rPr lang="ja-JP" altLang="en-US" b="1" dirty="0"/>
              <a:t>実在</a:t>
            </a:r>
            <a:r>
              <a:rPr lang="ja-JP" altLang="en-US" dirty="0"/>
              <a:t>で，どちらが</a:t>
            </a:r>
            <a:r>
              <a:rPr lang="ja-JP" altLang="en-US" b="1" dirty="0"/>
              <a:t>フェイク</a:t>
            </a:r>
            <a:r>
              <a:rPr lang="ja-JP" altLang="en-US" dirty="0"/>
              <a:t>かのクイズを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行うオンラインのサイト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https://www.whichfaceisreal.com/</a:t>
            </a:r>
            <a:r>
              <a:rPr lang="ja-JP" altLang="en-US" dirty="0"/>
              <a:t>　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3CD80C-5832-409B-93E7-B7B1456C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482760-614F-473D-ADF7-A1B7418A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27" y="2414385"/>
            <a:ext cx="7628021" cy="38525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6B16B3-8E03-495B-935C-8A5D7662D901}"/>
              </a:ext>
            </a:extLst>
          </p:cNvPr>
          <p:cNvSpPr txBox="1"/>
          <p:nvPr/>
        </p:nvSpPr>
        <p:spPr>
          <a:xfrm>
            <a:off x="1963554" y="63521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26B9E5-B281-4CD4-824C-196F73F8B9AF}"/>
              </a:ext>
            </a:extLst>
          </p:cNvPr>
          <p:cNvSpPr txBox="1"/>
          <p:nvPr/>
        </p:nvSpPr>
        <p:spPr>
          <a:xfrm>
            <a:off x="6023811" y="63136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フェイク</a:t>
            </a:r>
          </a:p>
        </p:txBody>
      </p:sp>
    </p:spTree>
    <p:extLst>
      <p:ext uri="{BB962C8B-B14F-4D97-AF65-F5344CB8AC3E}">
        <p14:creationId xmlns:p14="http://schemas.microsoft.com/office/powerpoint/2010/main" val="520760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0F3452-0F3D-7393-BE9E-5BC24A39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4" y="175028"/>
            <a:ext cx="7829551" cy="97398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演習３の目的：実在の顔とフェイクの顔を見分ける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C3FB1F-8CE0-18CA-F0A6-3079ECA7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87379"/>
            <a:ext cx="8461208" cy="489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技術の進歩を体感</a:t>
            </a:r>
            <a:endParaRPr kumimoji="1" lang="en-US" altLang="ja-JP" sz="2400" b="1" dirty="0"/>
          </a:p>
          <a:p>
            <a:r>
              <a:rPr kumimoji="1" lang="en-US" altLang="ja-JP" sz="2400" dirty="0"/>
              <a:t>GAN</a:t>
            </a:r>
            <a:r>
              <a:rPr kumimoji="1" lang="ja-JP" altLang="en-US" sz="2400" dirty="0"/>
              <a:t>（敵対的生成ネットワーク）による高品質な画像生成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デジタル時代の課題を認識</a:t>
            </a:r>
            <a:endParaRPr lang="en-US" altLang="ja-JP" sz="2400" b="1" dirty="0"/>
          </a:p>
          <a:p>
            <a:r>
              <a:rPr kumimoji="1" lang="ja-JP" altLang="en-US" sz="2400" dirty="0"/>
              <a:t>画像の真正性判断の難しさ</a:t>
            </a:r>
            <a:endParaRPr kumimoji="1" lang="en-US" altLang="ja-JP" sz="2400" dirty="0"/>
          </a:p>
          <a:p>
            <a:r>
              <a:rPr kumimoji="1" lang="ja-JP" altLang="en-US" sz="2400" dirty="0"/>
              <a:t>視覚情報の信頼性に対する意識向上（情報の根拠等の自己確認）の必要性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2BC22C-203E-F767-1A60-2F89745E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990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0F3452-0F3D-7393-BE9E-5BC24A39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4" y="175028"/>
            <a:ext cx="7829551" cy="97398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演習３の手順：実在の顔とフェイクの顔を見分ける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C3FB1F-8CE0-18CA-F0A6-3079ECA7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87378"/>
            <a:ext cx="8461208" cy="54340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"Which Face Is Real" </a:t>
            </a:r>
            <a:r>
              <a:rPr lang="ja-JP" altLang="en-US" sz="2400" dirty="0"/>
              <a:t>のウェブサイトにアクセス </a:t>
            </a:r>
            <a:r>
              <a:rPr lang="en-US" altLang="ja-JP" sz="2400" dirty="0">
                <a:hlinkClick r:id="rId2"/>
              </a:rPr>
              <a:t>https://www.whichfaceisreal.com/</a:t>
            </a:r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  <a:p>
            <a:pPr marL="0" indent="0">
              <a:buNone/>
            </a:pPr>
            <a:r>
              <a:rPr lang="ja-JP" altLang="en-US" sz="2400" dirty="0"/>
              <a:t>② 画面に表示される</a:t>
            </a:r>
            <a:r>
              <a:rPr lang="en-US" altLang="ja-JP" sz="2400" dirty="0"/>
              <a:t>2</a:t>
            </a:r>
            <a:r>
              <a:rPr lang="ja-JP" altLang="en-US" sz="2400" dirty="0"/>
              <a:t>つの顔写真を観察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どちらが</a:t>
            </a:r>
            <a:r>
              <a:rPr lang="ja-JP" altLang="en-US" sz="2400" b="1" dirty="0"/>
              <a:t>実在</a:t>
            </a:r>
            <a:r>
              <a:rPr lang="ja-JP" altLang="en-US" sz="2400" dirty="0"/>
              <a:t>の人物の顔で、どちらが</a:t>
            </a:r>
            <a:r>
              <a:rPr lang="en-US" altLang="ja-JP" sz="2400" dirty="0"/>
              <a:t>AI</a:t>
            </a:r>
            <a:r>
              <a:rPr lang="ja-JP" altLang="en-US" sz="2400" dirty="0"/>
              <a:t>生成の</a:t>
            </a:r>
            <a:r>
              <a:rPr lang="ja-JP" altLang="en-US" sz="2400" b="1" dirty="0"/>
              <a:t>フェイク</a:t>
            </a:r>
            <a:r>
              <a:rPr lang="ja-JP" altLang="en-US" sz="2400" dirty="0"/>
              <a:t>画像かを判断。</a:t>
            </a:r>
            <a:r>
              <a:rPr lang="ja-JP" altLang="en-US" sz="2400" b="1" dirty="0"/>
              <a:t>実在と思う方をクリック</a:t>
            </a:r>
            <a:r>
              <a:rPr lang="ja-JP" altLang="en-US" sz="2400" dirty="0"/>
              <a:t>。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結果を確認。</a:t>
            </a:r>
            <a:r>
              <a:rPr lang="ja-JP" altLang="en-US" sz="2400" b="1" dirty="0"/>
              <a:t>「</a:t>
            </a:r>
            <a:r>
              <a:rPr lang="en-US" altLang="ja-JP" sz="2400" b="1" dirty="0"/>
              <a:t>correct</a:t>
            </a:r>
            <a:r>
              <a:rPr lang="ja-JP" altLang="en-US" sz="2400" b="1" dirty="0"/>
              <a:t>」：正解、「</a:t>
            </a:r>
            <a:r>
              <a:rPr lang="en-US" altLang="ja-JP" sz="2400" b="1" dirty="0"/>
              <a:t>incorrect</a:t>
            </a:r>
            <a:r>
              <a:rPr lang="ja-JP" altLang="en-US" sz="2400" b="1" dirty="0"/>
              <a:t>」：不正解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⑤ </a:t>
            </a:r>
            <a:r>
              <a:rPr lang="ja-JP" altLang="en-US" sz="2400" b="1" dirty="0"/>
              <a:t>「</a:t>
            </a:r>
            <a:r>
              <a:rPr lang="en-US" altLang="ja-JP" sz="2400" b="1" dirty="0"/>
              <a:t>Play again</a:t>
            </a:r>
            <a:r>
              <a:rPr lang="ja-JP" altLang="en-US" sz="2400" b="1" dirty="0"/>
              <a:t>」をクリックして続行</a:t>
            </a:r>
            <a:r>
              <a:rPr lang="ja-JP" altLang="en-US" sz="2400" dirty="0"/>
              <a:t>。複数回繰り返し、画像の真生を、自信をもって見極めることの困難さを確認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2BC22C-203E-F767-1A60-2F89745E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782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5BB40A-50BD-9E08-B107-422533D1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まとめ：</a:t>
            </a:r>
            <a:r>
              <a:rPr kumimoji="1" lang="en-US" altLang="ja-JP" dirty="0"/>
              <a:t>AI </a:t>
            </a:r>
            <a:r>
              <a:rPr kumimoji="1" lang="ja-JP" altLang="en-US" dirty="0"/>
              <a:t>画像生成技術とその影響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9A22FC-4C78-BD12-6923-C5346DC0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927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フェイクビデオ生成</a:t>
            </a:r>
            <a:endParaRPr kumimoji="1" lang="en-US" altLang="ja-JP" sz="2400" b="1" dirty="0"/>
          </a:p>
          <a:p>
            <a:r>
              <a:rPr kumimoji="1" lang="ja-JP" altLang="en-US" sz="2400" dirty="0"/>
              <a:t>実在の人物の写真を使って、架空の動画を作成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b="1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顔画像生成の進化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年齢、髪量、表情など様々な特徴を操作可能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高度にリアルな人物画像を生成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技術の影響と課題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真正性判断の困難さ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視覚情報の信頼性に対する意識向上（情報の根拠等の自己確認）の必要性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8678FD-6D1A-9F88-BCF7-564997DD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414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54D3B8-B982-235B-49D6-51878405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838589-D874-C4A7-052A-0AD5B6DEF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人間の顔画像生成</a:t>
            </a:r>
          </a:p>
          <a:p>
            <a:r>
              <a:rPr kumimoji="1" lang="ja-JP" altLang="en-US" sz="2400" dirty="0"/>
              <a:t>実在しない人物の顔画像を生成</a:t>
            </a:r>
          </a:p>
          <a:p>
            <a:r>
              <a:rPr kumimoji="1" lang="ja-JP" altLang="en-US" sz="2400" dirty="0"/>
              <a:t>年齢や髪の特徴などを変更して多様な顔画像を生成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単語やプロンプトからの画像生成</a:t>
            </a:r>
          </a:p>
          <a:p>
            <a:r>
              <a:rPr kumimoji="1" lang="ja-JP" altLang="en-US" sz="2400" dirty="0"/>
              <a:t>与えられた単語（例：「</a:t>
            </a:r>
            <a:r>
              <a:rPr kumimoji="1" lang="en-US" altLang="ja-JP" sz="2400" dirty="0"/>
              <a:t>chip</a:t>
            </a:r>
            <a:r>
              <a:rPr kumimoji="1" lang="ja-JP" altLang="en-US" sz="2400" dirty="0"/>
              <a:t>」、「</a:t>
            </a:r>
            <a:r>
              <a:rPr kumimoji="1" lang="en-US" altLang="ja-JP" sz="2400" dirty="0"/>
              <a:t>fox</a:t>
            </a:r>
            <a:r>
              <a:rPr kumimoji="1" lang="ja-JP" altLang="en-US" sz="2400" dirty="0"/>
              <a:t>」）から写真やイラストの画像を生成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画質改善と超解像</a:t>
            </a:r>
          </a:p>
          <a:p>
            <a:r>
              <a:rPr kumimoji="1" lang="ja-JP" altLang="en-US" sz="2400" dirty="0"/>
              <a:t>画質改善：暗い画像を明るく</a:t>
            </a:r>
          </a:p>
          <a:p>
            <a:r>
              <a:rPr kumimoji="1" lang="ja-JP" altLang="en-US" sz="2400" dirty="0"/>
              <a:t>低解像度の画像を高解像度に変換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u="sng" dirty="0"/>
              <a:t>線画からの画像生成</a:t>
            </a:r>
          </a:p>
          <a:p>
            <a:r>
              <a:rPr kumimoji="1" lang="ja-JP" altLang="en-US" sz="2400" dirty="0"/>
              <a:t>人間が描いた線画をもとにした画像生成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4D8AE5-C77B-6632-173E-EAA75842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3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C2C567-EA57-131F-45F2-9ACE60550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3-4. AI</a:t>
            </a:r>
            <a:r>
              <a:rPr kumimoji="1" lang="ja-JP" altLang="en-US" dirty="0"/>
              <a:t>による画像生成、画像編集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993011A-FAB1-8BCE-DDE4-474032678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775FD3-8D7B-5F8A-2864-B86C19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419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英語のプロンプトなどを画像に変換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人間が</a:t>
            </a:r>
            <a:r>
              <a:rPr kumimoji="1" lang="ja-JP" altLang="en-US" b="1" dirty="0">
                <a:solidFill>
                  <a:srgbClr val="FF0000"/>
                </a:solidFill>
              </a:rPr>
              <a:t>プロンプト</a:t>
            </a:r>
            <a:r>
              <a:rPr kumimoji="1" lang="ja-JP" altLang="en-US" dirty="0"/>
              <a:t>「</a:t>
            </a:r>
            <a:r>
              <a:rPr lang="en-US" altLang="ja-JP" b="1" dirty="0">
                <a:solidFill>
                  <a:srgbClr val="C00000"/>
                </a:solidFill>
              </a:rPr>
              <a:t>a scenic landscape</a:t>
            </a:r>
            <a:r>
              <a:rPr lang="ja-JP" altLang="en-US" dirty="0"/>
              <a:t>」を与える．人工知能が画像を</a:t>
            </a:r>
            <a:r>
              <a:rPr lang="ja-JP" altLang="en-US" b="1" dirty="0"/>
              <a:t>生成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75" y="1798374"/>
            <a:ext cx="4506325" cy="4506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98374"/>
            <a:ext cx="4500851" cy="450085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1699" y="6481631"/>
            <a:ext cx="66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(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4"/>
              </a:rPr>
              <a:t>https://github.com/brycedrennan/imaginAIry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267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画像編集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80747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人間が，元画像とプロンプト「</a:t>
            </a:r>
            <a:r>
              <a:rPr lang="en-US" altLang="ja-JP" b="1" dirty="0">
                <a:solidFill>
                  <a:srgbClr val="C00000"/>
                </a:solidFill>
              </a:rPr>
              <a:t>make a dog white</a:t>
            </a:r>
            <a:r>
              <a:rPr lang="ja-JP" altLang="en-US" dirty="0"/>
              <a:t>」を与える．</a:t>
            </a:r>
            <a:r>
              <a:rPr lang="ja-JP" altLang="en-US" b="1" dirty="0"/>
              <a:t>人工知能</a:t>
            </a:r>
            <a:r>
              <a:rPr lang="ja-JP" altLang="en-US" dirty="0"/>
              <a:t>が</a:t>
            </a:r>
            <a:r>
              <a:rPr lang="ja-JP" altLang="en-US" b="1" dirty="0"/>
              <a:t>画像編集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1699" y="6481631"/>
            <a:ext cx="66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(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https://github.com/brycedrennan/imaginAIry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51355"/>
            <a:ext cx="4166601" cy="416660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83190" y="5965583"/>
            <a:ext cx="11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14" name="右矢印 13"/>
          <p:cNvSpPr/>
          <p:nvPr/>
        </p:nvSpPr>
        <p:spPr>
          <a:xfrm>
            <a:off x="4289210" y="3506042"/>
            <a:ext cx="171766" cy="70221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52" y="1851355"/>
            <a:ext cx="4166601" cy="4166601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541688" y="6021677"/>
            <a:ext cx="429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人工知能による画像編集結果</a:t>
            </a:r>
          </a:p>
        </p:txBody>
      </p:sp>
    </p:spTree>
    <p:extLst>
      <p:ext uri="{BB962C8B-B14F-4D97-AF65-F5344CB8AC3E}">
        <p14:creationId xmlns:p14="http://schemas.microsoft.com/office/powerpoint/2010/main" val="1135548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13FEDC-2699-914E-5176-3AA4B3077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3-1. AI </a:t>
            </a:r>
            <a:r>
              <a:rPr kumimoji="1" lang="ja-JP" altLang="en-US" dirty="0"/>
              <a:t>とゲーム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E8E1F9-F8C2-DC63-202E-98610DF8B0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934F08-B182-157E-7469-EC10CB0D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1435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画像編集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80747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人間が，元画像とプロンプト「</a:t>
            </a:r>
            <a:r>
              <a:rPr lang="en-US" altLang="ja-JP" b="1" dirty="0">
                <a:solidFill>
                  <a:srgbClr val="C00000"/>
                </a:solidFill>
              </a:rPr>
              <a:t>white dressed</a:t>
            </a:r>
            <a:r>
              <a:rPr lang="ja-JP" altLang="en-US" dirty="0"/>
              <a:t>」を与える．</a:t>
            </a:r>
            <a:r>
              <a:rPr lang="ja-JP" altLang="en-US" b="1" dirty="0"/>
              <a:t>人工知能</a:t>
            </a:r>
            <a:r>
              <a:rPr lang="ja-JP" altLang="en-US" dirty="0"/>
              <a:t>が</a:t>
            </a:r>
            <a:r>
              <a:rPr lang="ja-JP" altLang="en-US" b="1" dirty="0"/>
              <a:t>画像編集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1699" y="6481631"/>
            <a:ext cx="66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(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https://github.com/brycedrennan/imaginAIry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83190" y="5965583"/>
            <a:ext cx="11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14" name="右矢印 13"/>
          <p:cNvSpPr/>
          <p:nvPr/>
        </p:nvSpPr>
        <p:spPr>
          <a:xfrm>
            <a:off x="4289210" y="3506042"/>
            <a:ext cx="171766" cy="70221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41688" y="6021677"/>
            <a:ext cx="429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人工知能による画像編集結果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8" y="1971748"/>
            <a:ext cx="3993835" cy="39938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97" y="1971748"/>
            <a:ext cx="3993835" cy="399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94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画像編集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80747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人間が，元画像とプロンプト「</a:t>
            </a:r>
            <a:r>
              <a:rPr lang="en-US" altLang="ja-JP" b="1" dirty="0">
                <a:solidFill>
                  <a:srgbClr val="C00000"/>
                </a:solidFill>
              </a:rPr>
              <a:t>animal doll</a:t>
            </a:r>
            <a:r>
              <a:rPr lang="ja-JP" altLang="en-US" dirty="0"/>
              <a:t>」を与える．</a:t>
            </a:r>
            <a:r>
              <a:rPr lang="ja-JP" altLang="en-US" b="1" dirty="0"/>
              <a:t>人工知能</a:t>
            </a:r>
            <a:r>
              <a:rPr lang="ja-JP" altLang="en-US" dirty="0"/>
              <a:t>が</a:t>
            </a:r>
            <a:r>
              <a:rPr lang="ja-JP" altLang="en-US" b="1" dirty="0"/>
              <a:t>画像編集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1699" y="6481631"/>
            <a:ext cx="66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(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https://github.com/brycedrennan/imaginAIry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83190" y="5965583"/>
            <a:ext cx="11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14" name="右矢印 13"/>
          <p:cNvSpPr/>
          <p:nvPr/>
        </p:nvSpPr>
        <p:spPr>
          <a:xfrm>
            <a:off x="4289210" y="3506042"/>
            <a:ext cx="171766" cy="70221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41688" y="6021677"/>
            <a:ext cx="429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人工知能による画像編集結果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747"/>
            <a:ext cx="4049929" cy="40499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57" y="1971747"/>
            <a:ext cx="4049967" cy="40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4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画像編集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80747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人工知能</a:t>
            </a:r>
            <a:r>
              <a:rPr lang="ja-JP" altLang="en-US" dirty="0"/>
              <a:t>が実写風になるように</a:t>
            </a:r>
            <a:r>
              <a:rPr lang="ja-JP" altLang="en-US" b="1" dirty="0"/>
              <a:t>画像編集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1699" y="6481631"/>
            <a:ext cx="66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(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https://github.com/brycedrennan/imaginAIry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83190" y="5965583"/>
            <a:ext cx="11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14" name="右矢印 13"/>
          <p:cNvSpPr/>
          <p:nvPr/>
        </p:nvSpPr>
        <p:spPr>
          <a:xfrm>
            <a:off x="4289210" y="3506042"/>
            <a:ext cx="171766" cy="70221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41688" y="6021677"/>
            <a:ext cx="429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人工知能による画像編集結果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" y="1717980"/>
            <a:ext cx="4127227" cy="412722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46" y="1710591"/>
            <a:ext cx="4127227" cy="41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88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演習４．</a:t>
            </a:r>
            <a:r>
              <a:rPr lang="en-US" altLang="ja-JP" dirty="0"/>
              <a:t> AI </a:t>
            </a:r>
            <a:r>
              <a:rPr lang="ja-JP" altLang="en-US" dirty="0"/>
              <a:t>を用いて言葉（プロンプト）を絵に（</a:t>
            </a:r>
            <a:r>
              <a:rPr lang="en-US" altLang="ja-JP" dirty="0" err="1"/>
              <a:t>Craiyon</a:t>
            </a:r>
            <a:r>
              <a:rPr lang="en-US" altLang="ja-JP" dirty="0"/>
              <a:t> </a:t>
            </a:r>
            <a:r>
              <a:rPr lang="ja-JP" altLang="en-US" dirty="0"/>
              <a:t>を使用）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4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766A40-D29A-B07B-AD36-AECA90B6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585CD05-FD08-A84F-577B-B50130BDA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43" y="34840"/>
            <a:ext cx="6810964" cy="682316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8AF3AE-77CE-57EA-9615-5699F48FE29B}"/>
              </a:ext>
            </a:extLst>
          </p:cNvPr>
          <p:cNvSpPr txBox="1"/>
          <p:nvPr/>
        </p:nvSpPr>
        <p:spPr>
          <a:xfrm>
            <a:off x="0" y="3296653"/>
            <a:ext cx="143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AI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が生成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した画像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8DFBD66-B66F-AEE8-755C-43DB491363B8}"/>
              </a:ext>
            </a:extLst>
          </p:cNvPr>
          <p:cNvSpPr txBox="1"/>
          <p:nvPr/>
        </p:nvSpPr>
        <p:spPr>
          <a:xfrm>
            <a:off x="0" y="1379622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プロンプト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tokyo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city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two person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025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3D0BE2-1A0A-766A-7273-9AFD328F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5862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演習４の目的：</a:t>
            </a:r>
            <a:r>
              <a:rPr lang="en-US" altLang="ja-JP" dirty="0"/>
              <a:t>AI </a:t>
            </a:r>
            <a:r>
              <a:rPr lang="ja-JP" altLang="en-US" dirty="0"/>
              <a:t>を用いて言葉を絵に（</a:t>
            </a:r>
            <a:r>
              <a:rPr lang="en-US" altLang="ja-JP" dirty="0" err="1"/>
              <a:t>Craiyon</a:t>
            </a:r>
            <a:r>
              <a:rPr lang="en-US" altLang="ja-JP" dirty="0"/>
              <a:t> </a:t>
            </a:r>
            <a:r>
              <a:rPr lang="ja-JP" altLang="en-US" dirty="0"/>
              <a:t>を使用）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BF43ED-D470-C7C9-ABE7-92B60A6A3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95" y="1135782"/>
            <a:ext cx="8461208" cy="57222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2400" b="1" dirty="0"/>
              <a:t>① 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の創造性の理解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例：プロンプト </a:t>
            </a:r>
            <a:r>
              <a:rPr kumimoji="1" lang="en-US" altLang="ja-JP" sz="2400" dirty="0"/>
              <a:t>"</a:t>
            </a:r>
            <a:r>
              <a:rPr kumimoji="1" lang="en-US" altLang="ja-JP" sz="2400" b="1" dirty="0"/>
              <a:t>A cat playing piano in a jazz club</a:t>
            </a:r>
            <a:r>
              <a:rPr kumimoji="1" lang="en-US" altLang="ja-JP" sz="2400" dirty="0"/>
              <a:t>“</a:t>
            </a:r>
          </a:p>
          <a:p>
            <a:pPr marL="0" indent="0">
              <a:buNone/>
            </a:pPr>
            <a:r>
              <a:rPr kumimoji="1" lang="en-US" altLang="ja-JP" sz="2400" dirty="0"/>
              <a:t>AI</a:t>
            </a:r>
            <a:r>
              <a:rPr kumimoji="1" lang="ja-JP" altLang="en-US" sz="2400" dirty="0"/>
              <a:t>が</a:t>
            </a:r>
            <a:r>
              <a:rPr lang="ja-JP" altLang="en-US" sz="2400" dirty="0"/>
              <a:t>猫、ビアノ、ジャズをどのように画像化するか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② 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の多様性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同じプロンプトでも</a:t>
            </a:r>
            <a:r>
              <a:rPr kumimoji="1" lang="ja-JP" altLang="en-US" sz="2400" b="1" dirty="0"/>
              <a:t>異なる画像</a:t>
            </a:r>
            <a:r>
              <a:rPr kumimoji="1" lang="ja-JP" altLang="en-US" sz="2400" dirty="0"/>
              <a:t>が得られる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③ </a:t>
            </a:r>
            <a:r>
              <a:rPr kumimoji="1" lang="ja-JP" altLang="en-US" sz="2400" b="1" dirty="0"/>
              <a:t>プロンプトの影響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例</a:t>
            </a:r>
            <a:r>
              <a:rPr kumimoji="1" lang="en-US" altLang="ja-JP" sz="2400" dirty="0"/>
              <a:t>1: "</a:t>
            </a:r>
            <a:r>
              <a:rPr kumimoji="1" lang="en-US" altLang="ja-JP" sz="2400" b="1" dirty="0"/>
              <a:t>Sunset over mountains</a:t>
            </a:r>
            <a:r>
              <a:rPr kumimoji="1" lang="en-US" altLang="ja-JP" sz="2400" dirty="0"/>
              <a:t>“</a:t>
            </a:r>
          </a:p>
          <a:p>
            <a:pPr marL="0" indent="0">
              <a:buNone/>
            </a:pPr>
            <a:r>
              <a:rPr kumimoji="1" lang="ja-JP" altLang="en-US" sz="2400" dirty="0"/>
              <a:t>例</a:t>
            </a:r>
            <a:r>
              <a:rPr kumimoji="1" lang="en-US" altLang="ja-JP" sz="2400" dirty="0"/>
              <a:t>2: "</a:t>
            </a:r>
            <a:r>
              <a:rPr kumimoji="1" lang="en-US" altLang="ja-JP" sz="2400" b="1" dirty="0"/>
              <a:t>Beautiful sunset casting golden light on snowy mountain peaks</a:t>
            </a:r>
            <a:r>
              <a:rPr kumimoji="1" lang="en-US" altLang="ja-JP" sz="2400" dirty="0"/>
              <a:t>“</a:t>
            </a:r>
          </a:p>
          <a:p>
            <a:pPr marL="0" indent="0">
              <a:buNone/>
            </a:pPr>
            <a:r>
              <a:rPr kumimoji="1" lang="ja-JP" altLang="en-US" sz="2400" dirty="0"/>
              <a:t>詳細な説明による画像の変化を確認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④ </a:t>
            </a:r>
            <a:r>
              <a:rPr kumimoji="1" lang="ja-JP" altLang="en-US" sz="2400" b="1" dirty="0"/>
              <a:t>抽象的概念の視覚化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例：</a:t>
            </a:r>
            <a:r>
              <a:rPr kumimoji="1" lang="en-US" altLang="ja-JP" sz="2400" dirty="0"/>
              <a:t>hope  dream</a:t>
            </a:r>
            <a:r>
              <a:rPr lang="en-US" altLang="ja-JP" sz="2400" dirty="0"/>
              <a:t> </a:t>
            </a:r>
            <a:r>
              <a:rPr kumimoji="1" lang="en-US" altLang="ja-JP" sz="2400" dirty="0"/>
              <a:t> future     AI</a:t>
            </a:r>
            <a:r>
              <a:rPr kumimoji="1" lang="ja-JP" altLang="en-US" sz="2400" dirty="0"/>
              <a:t>による抽象概念の表現を観察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153F53-80B8-07DD-71E4-8C25BCC3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557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0EF2A5-1F4E-9F69-44FE-4CD10A4BD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演習４</a:t>
            </a:r>
            <a:r>
              <a:rPr lang="ja-JP" altLang="en-US" dirty="0"/>
              <a:t>の手順</a:t>
            </a:r>
            <a:r>
              <a:rPr kumimoji="1" lang="ja-JP" altLang="en-US" dirty="0"/>
              <a:t>：</a:t>
            </a:r>
            <a:r>
              <a:rPr lang="en-US" altLang="ja-JP" dirty="0"/>
              <a:t>AI </a:t>
            </a:r>
            <a:r>
              <a:rPr lang="ja-JP" altLang="en-US" dirty="0"/>
              <a:t>を用いて言葉を絵に（</a:t>
            </a:r>
            <a:r>
              <a:rPr lang="en-US" altLang="ja-JP" dirty="0" err="1"/>
              <a:t>Craiyon</a:t>
            </a:r>
            <a:r>
              <a:rPr lang="en-US" altLang="ja-JP" dirty="0"/>
              <a:t> </a:t>
            </a:r>
            <a:r>
              <a:rPr lang="ja-JP" altLang="en-US" dirty="0"/>
              <a:t>を使用）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DDE006-974E-76F1-E882-CFCCCD778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341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①</a:t>
            </a:r>
            <a:r>
              <a:rPr lang="en-US" altLang="ja-JP" sz="2400" b="1" dirty="0" err="1"/>
              <a:t>Craiyon</a:t>
            </a:r>
            <a:r>
              <a:rPr lang="ja-JP" altLang="en-US" sz="2400" b="1" dirty="0"/>
              <a:t>のウェブサイトにアクセス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https://www.craiyon.com/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</a:t>
            </a:r>
            <a:r>
              <a:rPr lang="ja-JP" altLang="en-US" sz="2400" b="1" dirty="0"/>
              <a:t>ページの中央にあるテキストボックス（プロンプト入力欄）を見つける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③ </a:t>
            </a:r>
            <a:r>
              <a:rPr kumimoji="1" lang="ja-JP" altLang="en-US" sz="2400" b="1" dirty="0"/>
              <a:t>英語でプロンプトを入れる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内容を英語の単語や文章で。例</a:t>
            </a:r>
            <a:r>
              <a:rPr lang="en-US" altLang="ja-JP" sz="2400" dirty="0"/>
              <a:t>: A cat riding a bicycle in </a:t>
            </a:r>
            <a:r>
              <a:rPr lang="en-US" altLang="ja-JP" sz="2400" dirty="0" err="1"/>
              <a:t>spac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lang="en-US" altLang="ja-JP" sz="2400" b="1" dirty="0"/>
              <a:t>Draw </a:t>
            </a:r>
            <a:r>
              <a:rPr lang="ja-JP" altLang="en-US" sz="2400" b="1" dirty="0"/>
              <a:t>をクリック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しばらく待つ（１から３分以上）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⑤　③、④を繰り返す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18BE9-B673-A1F7-205E-C329CBA2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583226B-A876-8B51-2062-1D0B91054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099" y="4171472"/>
            <a:ext cx="2681726" cy="268652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27BE0B-99BD-418B-2D7F-ECA3B9B93522}"/>
              </a:ext>
            </a:extLst>
          </p:cNvPr>
          <p:cNvSpPr txBox="1"/>
          <p:nvPr/>
        </p:nvSpPr>
        <p:spPr>
          <a:xfrm>
            <a:off x="436860" y="5433799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※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プロンプトの作成、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翻訳を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ChatGPT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に頼むことも可能</a:t>
            </a:r>
          </a:p>
        </p:txBody>
      </p:sp>
    </p:spTree>
    <p:extLst>
      <p:ext uri="{BB962C8B-B14F-4D97-AF65-F5344CB8AC3E}">
        <p14:creationId xmlns:p14="http://schemas.microsoft.com/office/powerpoint/2010/main" val="1243613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FBF483-155E-5B7D-DCEC-30A200E3F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まとめ：</a:t>
            </a:r>
            <a:r>
              <a:rPr lang="en-US" altLang="ja-JP" dirty="0"/>
              <a:t> AI </a:t>
            </a:r>
            <a:r>
              <a:rPr lang="ja-JP" altLang="en-US" dirty="0"/>
              <a:t>を用いて言葉を絵に（</a:t>
            </a:r>
            <a:r>
              <a:rPr lang="en-US" altLang="ja-JP" dirty="0" err="1"/>
              <a:t>Craiyon</a:t>
            </a:r>
            <a:r>
              <a:rPr lang="en-US" altLang="ja-JP" dirty="0"/>
              <a:t> </a:t>
            </a:r>
            <a:r>
              <a:rPr lang="ja-JP" altLang="en-US" dirty="0"/>
              <a:t>を使用）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8E7A30-CA44-4312-6158-ABC952A8C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の創造力</a:t>
            </a:r>
            <a:endParaRPr kumimoji="1" lang="en-US" altLang="ja-JP" sz="2400" b="1" dirty="0"/>
          </a:p>
          <a:p>
            <a:r>
              <a:rPr kumimoji="1" lang="ja-JP" altLang="en-US" sz="2400" dirty="0"/>
              <a:t>人間の言葉を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が視覚化</a:t>
            </a:r>
            <a:endParaRPr kumimoji="1" lang="en-US" altLang="ja-JP" sz="2400" dirty="0"/>
          </a:p>
          <a:p>
            <a:r>
              <a:rPr kumimoji="1" lang="ja-JP" altLang="en-US" sz="2400" dirty="0"/>
              <a:t>テクノロジーの進歩の実感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簡単な操作で複雑な画像生成が可能</a:t>
            </a:r>
            <a:endParaRPr kumimoji="1" lang="en-US" altLang="ja-JP" sz="2400" b="1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の能力を体験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言語と視覚の関係を </a:t>
            </a:r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が理解</a:t>
            </a:r>
            <a:endParaRPr kumimoji="1" lang="en-US" altLang="ja-JP" sz="2400" b="1" dirty="0"/>
          </a:p>
          <a:p>
            <a:r>
              <a:rPr kumimoji="1" lang="ja-JP" altLang="en-US" sz="2400" dirty="0"/>
              <a:t>抽象的概念（</a:t>
            </a:r>
            <a:r>
              <a:rPr kumimoji="1" lang="en-US" altLang="ja-JP" sz="2400" dirty="0"/>
              <a:t>happy, future</a:t>
            </a:r>
            <a:r>
              <a:rPr kumimoji="1" lang="ja-JP" altLang="en-US" sz="2400" dirty="0"/>
              <a:t>など）の視覚化を </a:t>
            </a:r>
            <a:r>
              <a:rPr kumimoji="1" lang="en-US" altLang="ja-JP" sz="2400" dirty="0"/>
              <a:t>AI </a:t>
            </a:r>
            <a:r>
              <a:rPr kumimoji="1" lang="ja-JP" altLang="en-US" sz="2400" dirty="0"/>
              <a:t>に依頼することが可能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プロンプトの工夫（より良い画像を得るコツ）</a:t>
            </a:r>
            <a:endParaRPr kumimoji="1" lang="en-US" altLang="ja-JP" sz="2400" b="1" dirty="0"/>
          </a:p>
          <a:p>
            <a:r>
              <a:rPr kumimoji="1" lang="ja-JP" altLang="en-US" sz="2400" dirty="0"/>
              <a:t>詳細な説明を与える</a:t>
            </a:r>
            <a:endParaRPr kumimoji="1" lang="en-US" altLang="ja-JP" sz="2400" dirty="0"/>
          </a:p>
          <a:p>
            <a:r>
              <a:rPr kumimoji="1" lang="ja-JP" altLang="en-US" sz="2400" dirty="0"/>
              <a:t>複数回の試行錯誤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4001B2-6BC4-7B99-97C4-EC9E2094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8776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演習５．</a:t>
            </a:r>
            <a:r>
              <a:rPr lang="en-US" altLang="ja-JP" dirty="0"/>
              <a:t> AI </a:t>
            </a:r>
            <a:r>
              <a:rPr lang="ja-JP" altLang="en-US" dirty="0"/>
              <a:t>による着せ替え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9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D10B24-99D8-C677-C0E5-9F4F22E0F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147" y="6034620"/>
            <a:ext cx="1783116" cy="447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dirty="0"/>
              <a:t>元画像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F442D5-6A0A-3338-E83A-B91E6CDE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13818AC-07D7-7C4D-9CF0-5C8D170A9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93" y="0"/>
            <a:ext cx="7464122" cy="2921320"/>
          </a:xfrm>
          <a:prstGeom prst="rect">
            <a:avLst/>
          </a:prstGeom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A1C85280-5030-1F7D-A770-52D19471DA37}"/>
              </a:ext>
            </a:extLst>
          </p:cNvPr>
          <p:cNvSpPr txBox="1">
            <a:spLocks/>
          </p:cNvSpPr>
          <p:nvPr/>
        </p:nvSpPr>
        <p:spPr>
          <a:xfrm>
            <a:off x="4628058" y="6034620"/>
            <a:ext cx="1783116" cy="447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除去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6A4370E8-49B1-5F9C-B812-E903286894C6}"/>
              </a:ext>
            </a:extLst>
          </p:cNvPr>
          <p:cNvSpPr txBox="1">
            <a:spLocks/>
          </p:cNvSpPr>
          <p:nvPr/>
        </p:nvSpPr>
        <p:spPr>
          <a:xfrm>
            <a:off x="6145462" y="6028481"/>
            <a:ext cx="1783116" cy="447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着せ替え結果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376FF1B-20F1-7733-498A-379F857DB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3346657"/>
            <a:ext cx="7377495" cy="238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02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441CDE-E01C-D42D-640F-497B72268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AI</a:t>
            </a:r>
            <a:r>
              <a:rPr kumimoji="1" lang="ja-JP" altLang="en-US" dirty="0"/>
              <a:t>とゲーム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4D75F1-C7BC-DC33-BFBB-3B3426693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2016</a:t>
            </a:r>
            <a:r>
              <a:rPr kumimoji="1" lang="ja-JP" altLang="en-US" dirty="0"/>
              <a:t>年　</a:t>
            </a:r>
            <a:r>
              <a:rPr kumimoji="1" lang="en-US" altLang="ja-JP" dirty="0"/>
              <a:t>AI (AlphaGo)</a:t>
            </a:r>
            <a:r>
              <a:rPr lang="ja-JP" altLang="en-US" dirty="0"/>
              <a:t> が世界最強の棋士に勝利</a:t>
            </a:r>
            <a:endParaRPr lang="en-US" altLang="ja-JP" dirty="0"/>
          </a:p>
          <a:p>
            <a:r>
              <a:rPr kumimoji="1" lang="en-US" altLang="ja-JP" dirty="0"/>
              <a:t>2017</a:t>
            </a:r>
            <a:r>
              <a:rPr kumimoji="1" lang="ja-JP" altLang="en-US" dirty="0"/>
              <a:t>年　</a:t>
            </a:r>
            <a:r>
              <a:rPr lang="ja-JP" altLang="en-US" dirty="0"/>
              <a:t>自力で成長する </a:t>
            </a:r>
            <a:r>
              <a:rPr lang="en-US" altLang="ja-JP" dirty="0"/>
              <a:t>AI (AlphaGo Zero)</a:t>
            </a:r>
            <a:r>
              <a:rPr lang="ja-JP" altLang="en-US" dirty="0"/>
              <a:t>の発表。チェスや将棋にも対応</a:t>
            </a:r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AI </a:t>
            </a:r>
            <a:r>
              <a:rPr lang="ja-JP" altLang="en-US" dirty="0"/>
              <a:t>の登場で、プロ棋士のレベルが向上しているのでは？という報告も（</a:t>
            </a:r>
            <a:r>
              <a:rPr lang="en-US" altLang="ja-JP" dirty="0"/>
              <a:t>2024</a:t>
            </a:r>
            <a:r>
              <a:rPr lang="ja-JP" altLang="en-US" dirty="0"/>
              <a:t>年）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https://www.henrikkarlsson.xyz/p/go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61DFF4-D98A-F4CD-1D9D-22463DFA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8" name="図 7" descr="グラフ, 折れ線グラフ&#10;&#10;自動的に生成された説明">
            <a:extLst>
              <a:ext uri="{FF2B5EF4-FFF2-40B4-BE49-F238E27FC236}">
                <a16:creationId xmlns:a16="http://schemas.microsoft.com/office/drawing/2014/main" id="{243F9D8E-D1FB-D865-5CDE-F0C3067E2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344642"/>
            <a:ext cx="4349416" cy="251335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ECC503-5E6E-727D-E103-FA7D51078D0A}"/>
              </a:ext>
            </a:extLst>
          </p:cNvPr>
          <p:cNvSpPr txBox="1"/>
          <p:nvPr/>
        </p:nvSpPr>
        <p:spPr>
          <a:xfrm>
            <a:off x="5372263" y="4811119"/>
            <a:ext cx="35702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プロ棋士は </a:t>
            </a:r>
            <a:r>
              <a:rPr kumimoji="1" lang="en-US" altLang="ja-JP" sz="2400" dirty="0"/>
              <a:t>AI </a:t>
            </a:r>
            <a:r>
              <a:rPr kumimoji="1" lang="ja-JP" altLang="en-US" sz="2400" dirty="0"/>
              <a:t>を研究。</a:t>
            </a:r>
            <a:endParaRPr kumimoji="1" lang="en-US" altLang="ja-JP" sz="2400" dirty="0"/>
          </a:p>
          <a:p>
            <a:r>
              <a:rPr kumimoji="1" lang="en-US" altLang="ja-JP" sz="2400" dirty="0"/>
              <a:t>AI </a:t>
            </a:r>
            <a:r>
              <a:rPr kumimoji="1" lang="ja-JP" altLang="en-US" sz="2400" dirty="0"/>
              <a:t>の打ち筋を逸脱する</a:t>
            </a:r>
            <a:endParaRPr kumimoji="1" lang="en-US" altLang="ja-JP" sz="2400" dirty="0"/>
          </a:p>
          <a:p>
            <a:r>
              <a:rPr kumimoji="1" lang="ja-JP" altLang="en-US" sz="2400" dirty="0"/>
              <a:t>新しい手が生まれている</a:t>
            </a:r>
            <a:endParaRPr kumimoji="1" lang="en-US" altLang="ja-JP" sz="2400" dirty="0"/>
          </a:p>
          <a:p>
            <a:r>
              <a:rPr kumimoji="1" lang="ja-JP" altLang="en-US" sz="2400" dirty="0"/>
              <a:t>という分析も。</a:t>
            </a:r>
          </a:p>
        </p:txBody>
      </p:sp>
    </p:spTree>
    <p:extLst>
      <p:ext uri="{BB962C8B-B14F-4D97-AF65-F5344CB8AC3E}">
        <p14:creationId xmlns:p14="http://schemas.microsoft.com/office/powerpoint/2010/main" val="2444667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2E7AFB-E2C3-35CB-E9D5-F4A71679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演習５の目的： </a:t>
            </a:r>
            <a:r>
              <a:rPr kumimoji="1" lang="en-US" altLang="ja-JP" dirty="0"/>
              <a:t>AI </a:t>
            </a:r>
            <a:r>
              <a:rPr kumimoji="1" lang="ja-JP" altLang="en-US" dirty="0"/>
              <a:t>による着せ替え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9F800C-F79E-EC73-9A64-2BBB590B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高精度な仮想試着体験</a:t>
            </a:r>
            <a:endParaRPr lang="en-US" altLang="ja-JP" sz="2400" b="1" dirty="0"/>
          </a:p>
          <a:p>
            <a:r>
              <a:rPr kumimoji="1" lang="ja-JP" altLang="en-US" sz="2400" dirty="0"/>
              <a:t>最先端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技術による自然な着せ替え</a:t>
            </a:r>
            <a:endParaRPr lang="en-US" altLang="ja-JP" sz="2400" dirty="0"/>
          </a:p>
          <a:p>
            <a:r>
              <a:rPr kumimoji="1" lang="ja-JP" altLang="en-US" sz="2400" dirty="0"/>
              <a:t>体型・姿勢の違いを考慮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効率的なファッション探索</a:t>
            </a:r>
            <a:endParaRPr lang="en-US" altLang="ja-JP" sz="2400" b="1" dirty="0"/>
          </a:p>
          <a:p>
            <a:r>
              <a:rPr kumimoji="1" lang="ja-JP" altLang="en-US" sz="2400" dirty="0"/>
              <a:t>多様な組み合わせを瞬時に試行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とファッション産業の融合展望</a:t>
            </a:r>
            <a:endParaRPr kumimoji="1" lang="en-US" altLang="ja-JP" sz="2400" b="1" dirty="0"/>
          </a:p>
          <a:p>
            <a:r>
              <a:rPr kumimoji="1" lang="ja-JP" altLang="en-US" sz="2400" dirty="0"/>
              <a:t>オンラインショッピングでの活用</a:t>
            </a:r>
            <a:endParaRPr lang="en-US" altLang="ja-JP" sz="2400" dirty="0"/>
          </a:p>
          <a:p>
            <a:r>
              <a:rPr kumimoji="1" lang="ja-JP" altLang="en-US" sz="2400" dirty="0"/>
              <a:t>デザインプロセスへの応用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の倫理的考察</a:t>
            </a:r>
            <a:endParaRPr lang="en-US" altLang="ja-JP" sz="2400" b="1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を用いた画像編集、画像加工の倫理的な問題を各自検討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4F67F3-277E-A403-2314-C40CCB9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752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2E7AFB-E2C3-35CB-E9D5-F4A71679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演習５の手順： </a:t>
            </a:r>
            <a:r>
              <a:rPr kumimoji="1" lang="en-US" altLang="ja-JP" dirty="0"/>
              <a:t>AI </a:t>
            </a:r>
            <a:r>
              <a:rPr kumimoji="1" lang="ja-JP" altLang="en-US" dirty="0"/>
              <a:t>による着せ替え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9F800C-F79E-EC73-9A64-2BBB590B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7754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2400" dirty="0"/>
              <a:t>①</a:t>
            </a:r>
            <a:r>
              <a:rPr kumimoji="1" lang="ja-JP" altLang="en-US" sz="2400" b="1" dirty="0"/>
              <a:t>ウェブサイトにアクセス</a:t>
            </a:r>
            <a:r>
              <a:rPr kumimoji="1" lang="ja-JP" altLang="en-US" sz="2400" dirty="0"/>
              <a:t> </a:t>
            </a:r>
            <a:r>
              <a:rPr kumimoji="1" lang="en-US" altLang="ja-JP" sz="2400" dirty="0">
                <a:hlinkClick r:id="rId2"/>
              </a:rPr>
              <a:t>https://huggingface.co/spaces/yisol/IDM-VTON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</a:t>
            </a:r>
            <a:r>
              <a:rPr kumimoji="1" lang="ja-JP" altLang="en-US" sz="2400" b="1" dirty="0"/>
              <a:t>人物画像の選択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左側の</a:t>
            </a:r>
            <a:r>
              <a:rPr lang="ja-JP" altLang="en-US" sz="2400" dirty="0"/>
              <a:t>画面で</a:t>
            </a:r>
            <a:r>
              <a:rPr kumimoji="1" lang="ja-JP" altLang="en-US" sz="2400" dirty="0"/>
              <a:t>、着せ替えしたい人物の画像を選択。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（画面下部にある既存の画像から選ぶか、自分の画像をアップロード可能）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kumimoji="1" lang="en-US" altLang="ja-JP" sz="2400" dirty="0"/>
              <a:t> </a:t>
            </a:r>
            <a:r>
              <a:rPr kumimoji="1" lang="ja-JP" altLang="en-US" sz="2400" b="1" dirty="0"/>
              <a:t>衣服画像の選択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人物画像の</a:t>
            </a:r>
            <a:r>
              <a:rPr lang="ja-JP" altLang="en-US" sz="2400" dirty="0"/>
              <a:t>右</a:t>
            </a:r>
            <a:r>
              <a:rPr kumimoji="1" lang="ja-JP" altLang="en-US" sz="2400" dirty="0"/>
              <a:t>隣で、着せたい衣服の画像を選択。（画面下部にある既存の画像から選ぶか、自分の衣服画像をアップロード可能）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kumimoji="1" lang="ja-JP" altLang="en-US" sz="2400" b="1" dirty="0"/>
              <a:t>着せ替え実行   </a:t>
            </a:r>
            <a:r>
              <a:rPr kumimoji="1" lang="en-US" altLang="ja-JP" sz="2400" dirty="0"/>
              <a:t>"</a:t>
            </a:r>
            <a:r>
              <a:rPr kumimoji="1" lang="en-US" altLang="ja-JP" sz="2400" b="1" dirty="0"/>
              <a:t>Try-on</a:t>
            </a:r>
            <a:r>
              <a:rPr kumimoji="1" lang="en-US" altLang="ja-JP" sz="2400" dirty="0"/>
              <a:t>"</a:t>
            </a:r>
            <a:r>
              <a:rPr kumimoji="1" lang="ja-JP" altLang="en-US" sz="2400" dirty="0"/>
              <a:t>ボタンをクリック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⑤ </a:t>
            </a:r>
            <a:r>
              <a:rPr kumimoji="1" lang="ja-JP" altLang="en-US" sz="2400" b="1" dirty="0"/>
              <a:t>結果の確認</a:t>
            </a:r>
            <a:r>
              <a:rPr kumimoji="1" lang="ja-JP" altLang="en-US" sz="2400" dirty="0"/>
              <a:t>。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様々な組み合わせで、</a:t>
            </a:r>
            <a:r>
              <a:rPr lang="ja-JP" altLang="en-US" sz="2400" b="1" dirty="0"/>
              <a:t>②～⑤を繰り返す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4F67F3-277E-A403-2314-C40CCB9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975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D24D4A-4F0B-025E-AD39-0DF680E7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まとめ：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による着せ替え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A53089-F0FB-618F-84B5-EF7B2B889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b="1" dirty="0"/>
              <a:t>高精度な仮想試着技術</a:t>
            </a:r>
            <a:endParaRPr lang="en-US" altLang="ja-JP" b="1" dirty="0"/>
          </a:p>
          <a:p>
            <a:r>
              <a:rPr kumimoji="1" lang="en-US" altLang="ja-JP" dirty="0"/>
              <a:t>AI</a:t>
            </a:r>
            <a:r>
              <a:rPr kumimoji="1" lang="ja-JP" altLang="en-US" dirty="0"/>
              <a:t>が衣服を「除去」し、新しい衣服を「着せ替え」</a:t>
            </a:r>
            <a:endParaRPr lang="en-US" altLang="ja-JP" dirty="0"/>
          </a:p>
          <a:p>
            <a:r>
              <a:rPr kumimoji="1" lang="ja-JP" altLang="en-US" dirty="0"/>
              <a:t>自然で違和感のない画像生成</a:t>
            </a:r>
            <a:endParaRPr lang="en-US" altLang="ja-JP" dirty="0"/>
          </a:p>
          <a:p>
            <a:r>
              <a:rPr kumimoji="1" lang="ja-JP" altLang="en-US" dirty="0"/>
              <a:t>体型・姿勢の違いを考慮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b="1" dirty="0"/>
              <a:t>AI</a:t>
            </a:r>
            <a:r>
              <a:rPr kumimoji="1" lang="ja-JP" altLang="en-US" b="1" dirty="0"/>
              <a:t>の可能性</a:t>
            </a:r>
            <a:endParaRPr lang="en-US" altLang="ja-JP" b="1" dirty="0"/>
          </a:p>
          <a:p>
            <a:r>
              <a:rPr kumimoji="1" lang="ja-JP" altLang="en-US" dirty="0"/>
              <a:t>多様な組み合わせを瞬時に試行</a:t>
            </a:r>
            <a:endParaRPr lang="en-US" altLang="ja-JP" dirty="0"/>
          </a:p>
          <a:p>
            <a:r>
              <a:rPr kumimoji="1" lang="ja-JP" altLang="en-US" dirty="0"/>
              <a:t>オンラインショッピングやデザインプロセスへの応用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倫理的側面</a:t>
            </a:r>
            <a:endParaRPr kumimoji="1" lang="en-US" altLang="ja-JP" b="1" dirty="0"/>
          </a:p>
          <a:p>
            <a:r>
              <a:rPr kumimoji="1" lang="en-US" altLang="ja-JP" dirty="0"/>
              <a:t>AI</a:t>
            </a:r>
            <a:r>
              <a:rPr kumimoji="1" lang="ja-JP" altLang="en-US" dirty="0"/>
              <a:t>画像編集、画像加工による画像の真正性やプライバシーなどの問題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AED667-11E3-798D-5AB8-6D17A0DB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50374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13FEDC-2699-914E-5176-3AA4B3077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3-5. AI </a:t>
            </a:r>
            <a:r>
              <a:rPr lang="ja-JP" altLang="en-US" dirty="0"/>
              <a:t>による画像セグメンテーション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E8E1F9-F8C2-DC63-202E-98610DF8B0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934F08-B182-157E-7469-EC10CB0D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68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684BBF-62B9-AB97-C82E-00C69AEC5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画像セグメンテーションの例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CEE6CC-39E5-ABCF-1D8E-26322D57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CC20FC-57AE-521E-B1F4-E3CF5792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4577"/>
            <a:ext cx="4495800" cy="2229039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124ECC2B-B7D4-3A65-2DA2-F6702C255FAC}"/>
              </a:ext>
            </a:extLst>
          </p:cNvPr>
          <p:cNvSpPr/>
          <p:nvPr/>
        </p:nvSpPr>
        <p:spPr>
          <a:xfrm>
            <a:off x="4591052" y="3198627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630AEAF-C6D6-1DC8-F7E8-96C311888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4" y="2444576"/>
            <a:ext cx="4310128" cy="214547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60C15A-73AB-1FE0-148A-54449B57EA63}"/>
              </a:ext>
            </a:extLst>
          </p:cNvPr>
          <p:cNvSpPr txBox="1"/>
          <p:nvPr/>
        </p:nvSpPr>
        <p:spPr>
          <a:xfrm>
            <a:off x="1696479" y="4850239"/>
            <a:ext cx="7447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　　　　</a:t>
            </a:r>
            <a:r>
              <a:rPr lang="ja-JP" altLang="en-US" sz="2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　　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画像セグメンテーション結果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ED9D3F-BFD0-98C1-D9AC-2C5350937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020588"/>
            <a:ext cx="8461208" cy="1247366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2400" dirty="0"/>
              <a:t>画像セグメンテーションは、画像を、</a:t>
            </a:r>
            <a:r>
              <a:rPr kumimoji="1" lang="ja-JP" altLang="en-US" sz="2400" b="1" dirty="0"/>
              <a:t>意味のある領域ごと</a:t>
            </a:r>
            <a:r>
              <a:rPr kumimoji="1" lang="ja-JP" altLang="en-US" sz="2400" dirty="0"/>
              <a:t>に分割する技術</a:t>
            </a:r>
            <a:endParaRPr kumimoji="1" lang="en-US" altLang="ja-JP" sz="2400" dirty="0"/>
          </a:p>
          <a:p>
            <a:r>
              <a:rPr lang="ja-JP" altLang="en-US" sz="2400" dirty="0"/>
              <a:t>物体の「</a:t>
            </a:r>
            <a:r>
              <a:rPr lang="ja-JP" altLang="en-US" sz="2400" b="1" dirty="0"/>
              <a:t>形</a:t>
            </a:r>
            <a:r>
              <a:rPr lang="ja-JP" altLang="en-US" sz="2400" dirty="0"/>
              <a:t>」と「</a:t>
            </a:r>
            <a:r>
              <a:rPr lang="ja-JP" altLang="en-US" sz="2400" b="1" dirty="0"/>
              <a:t>種類</a:t>
            </a:r>
            <a:r>
              <a:rPr lang="ja-JP" altLang="en-US" sz="2400" dirty="0"/>
              <a:t>」を詳細に解析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20179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06FF8C-C9D9-C370-7866-FC47349A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画像セグメンテーションの例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4E6884-E43A-B94A-8853-6C6BD237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62B97A-CB4A-8F36-62A1-56611D44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392"/>
            <a:ext cx="9076044" cy="46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680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F8E6EC-3D57-E6B2-77F5-6AD95DD9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医療画像のセグメンテーション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5A349C-B46C-5792-BBE2-F9C2F062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E733E0-E92D-7478-FF3E-EC478E56E70B}"/>
              </a:ext>
            </a:extLst>
          </p:cNvPr>
          <p:cNvSpPr txBox="1"/>
          <p:nvPr/>
        </p:nvSpPr>
        <p:spPr>
          <a:xfrm>
            <a:off x="485565" y="6413196"/>
            <a:ext cx="564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https://github.com/josedolz/IVD-Net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より転載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85AA417-AE98-8FF6-666E-45DF8BA92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65" y="644892"/>
            <a:ext cx="7495942" cy="559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01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63AA52-6535-F6E4-5028-861127EEB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620626" cy="76209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U-Net </a:t>
            </a:r>
            <a:r>
              <a:rPr kumimoji="1" lang="ja-JP" altLang="en-US" dirty="0"/>
              <a:t>によるセマンティック・セグメンテーション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688700-3037-81E8-9CEB-A3E54869A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572" y="5077865"/>
            <a:ext cx="7214856" cy="76209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細胞のモノクロ画像のセグメンテーション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98BEEC-56C1-4F30-7C96-837D1310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0E28EB-9C0C-A9E5-DD42-B86723DDF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23" y="1243819"/>
            <a:ext cx="8530298" cy="33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993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0AC991-53BA-B04A-FC61-8F1102A7E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自動運転での画像セグメンテーション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14AFB7-0771-0C6B-2A10-79CBF371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546538D-5DF6-3C0B-D86C-F2CAFB8F08B1}"/>
              </a:ext>
            </a:extLst>
          </p:cNvPr>
          <p:cNvSpPr txBox="1"/>
          <p:nvPr/>
        </p:nvSpPr>
        <p:spPr>
          <a:xfrm>
            <a:off x="972821" y="6466033"/>
            <a:ext cx="6477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https://arxiv.org/pdf/1612.07695v2.pdf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より転載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7FF8F7D-3BA1-AC06-4209-2C24CD7E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63" y="754575"/>
            <a:ext cx="8612372" cy="573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187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DBA4C0-4D6B-1185-65D6-67D6DAB6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衛星画像のセグメンテーション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1D931B-0278-61E4-DAD8-B5CE27D3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B449B01-E3B4-B3AA-F5BC-FDF191CA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" y="794112"/>
            <a:ext cx="8948715" cy="556644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B085AC-F946-943E-5265-EDA089AAA6D0}"/>
              </a:ext>
            </a:extLst>
          </p:cNvPr>
          <p:cNvSpPr txBox="1"/>
          <p:nvPr/>
        </p:nvSpPr>
        <p:spPr>
          <a:xfrm>
            <a:off x="451301" y="6313640"/>
            <a:ext cx="546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3"/>
              </a:rPr>
              <a:t>https://arxiv.org/pdf/2110.05812.pdf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より転載</a:t>
            </a:r>
          </a:p>
        </p:txBody>
      </p:sp>
    </p:spTree>
    <p:extLst>
      <p:ext uri="{BB962C8B-B14F-4D97-AF65-F5344CB8AC3E}">
        <p14:creationId xmlns:p14="http://schemas.microsoft.com/office/powerpoint/2010/main" val="3312139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演習１．</a:t>
            </a:r>
            <a:r>
              <a:rPr lang="en-US" altLang="ja-JP" dirty="0"/>
              <a:t>AI</a:t>
            </a:r>
            <a:r>
              <a:rPr lang="ja-JP" altLang="en-US" dirty="0"/>
              <a:t>と将棋対戦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3098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演習６．画像セグメンテーション </a:t>
            </a:r>
            <a:r>
              <a:rPr lang="en-US" altLang="ja-JP" dirty="0" err="1"/>
              <a:t>OneFormer</a:t>
            </a:r>
            <a:r>
              <a:rPr lang="en-US" altLang="ja-JP" dirty="0"/>
              <a:t> </a:t>
            </a:r>
            <a:r>
              <a:rPr lang="ja-JP" altLang="en-US" dirty="0"/>
              <a:t>の実行</a:t>
            </a:r>
            <a:br>
              <a:rPr lang="en-US" altLang="ja-JP" dirty="0"/>
            </a:b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347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54C9D1-C7A7-3E3A-4E1E-C8B21391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986019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演習６．画像セグメンテーション </a:t>
            </a:r>
            <a:r>
              <a:rPr lang="en-US" altLang="ja-JP" dirty="0" err="1"/>
              <a:t>OneFormer</a:t>
            </a:r>
            <a:r>
              <a:rPr lang="en-US" altLang="ja-JP" dirty="0"/>
              <a:t> </a:t>
            </a:r>
            <a:r>
              <a:rPr lang="ja-JP" altLang="en-US" dirty="0"/>
              <a:t>の実行</a:t>
            </a: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C0AD5-BABB-11FD-D091-7B648BC41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61047"/>
            <a:ext cx="8461208" cy="5018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/>
              <a:t>最先端技術の直接体験</a:t>
            </a:r>
            <a:endParaRPr kumimoji="1" lang="en-US" altLang="ja-JP" b="1" dirty="0"/>
          </a:p>
          <a:p>
            <a:r>
              <a:rPr kumimoji="1" lang="en-US" altLang="ja-JP" dirty="0"/>
              <a:t>AI</a:t>
            </a:r>
            <a:r>
              <a:rPr kumimoji="1" lang="ja-JP" altLang="en-US" dirty="0"/>
              <a:t>画像セグメンテーション技術を実際に使用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技術の現状と可能性を理解</a:t>
            </a:r>
            <a:endParaRPr kumimoji="1" lang="en-US" altLang="ja-JP" b="1" dirty="0"/>
          </a:p>
          <a:p>
            <a:r>
              <a:rPr kumimoji="1" lang="ja-JP" altLang="en-US" dirty="0"/>
              <a:t>画像内の物体がどのように識別されるか観察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b="1" dirty="0"/>
              <a:t>AI</a:t>
            </a:r>
            <a:r>
              <a:rPr kumimoji="1" lang="ja-JP" altLang="en-US" b="1" dirty="0"/>
              <a:t>技術の高度な能力を実感</a:t>
            </a:r>
            <a:endParaRPr kumimoji="1" lang="en-US" altLang="ja-JP" b="1" dirty="0"/>
          </a:p>
          <a:p>
            <a:r>
              <a:rPr kumimoji="1" lang="ja-JP" altLang="en-US" dirty="0"/>
              <a:t>人間の目では見分けにくい細部も識別</a:t>
            </a:r>
            <a:endParaRPr kumimoji="1" lang="en-US" altLang="ja-JP" dirty="0"/>
          </a:p>
          <a:p>
            <a:r>
              <a:rPr kumimoji="1" lang="ja-JP" altLang="en-US" dirty="0"/>
              <a:t>精密な画像解析の可能性を体感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実用性と応用範囲の把握</a:t>
            </a:r>
            <a:endParaRPr kumimoji="1" lang="en-US" altLang="ja-JP" b="1" dirty="0"/>
          </a:p>
          <a:p>
            <a:pPr marL="0" indent="0">
              <a:buNone/>
            </a:pPr>
            <a:r>
              <a:rPr kumimoji="1" lang="en-US" altLang="ja-JP" dirty="0"/>
              <a:t>• </a:t>
            </a:r>
            <a:r>
              <a:rPr kumimoji="1" lang="ja-JP" altLang="en-US" dirty="0"/>
              <a:t>画像解析の速さと精度を体験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D89950-6D0E-5984-8061-C8FE1502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6337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 err="1"/>
              <a:t>OneFormer</a:t>
            </a:r>
            <a:r>
              <a:rPr lang="en-US" altLang="ja-JP" sz="2400" dirty="0"/>
              <a:t> </a:t>
            </a:r>
            <a:r>
              <a:rPr lang="ja-JP" altLang="en-US" sz="2400" dirty="0"/>
              <a:t>のデモページにアクセス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https://huggingface.co/spaces/shi-labs/OneFormer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1800" dirty="0">
                <a:solidFill>
                  <a:srgbClr val="FF0000"/>
                </a:solidFill>
              </a:rPr>
              <a:t>オンラインサービスであり、混雑時などは動かない場合がある。講座中で動かなかった場合には、後日試してほしい</a:t>
            </a:r>
            <a:endParaRPr lang="en-US" altLang="ja-JP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400" dirty="0"/>
              <a:t>② 画面の選択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下の「</a:t>
            </a:r>
            <a:r>
              <a:rPr lang="en-US" altLang="ja-JP" sz="2400" b="1" dirty="0"/>
              <a:t>Examples</a:t>
            </a:r>
            <a:r>
              <a:rPr lang="ja-JP" altLang="en-US" sz="2400" dirty="0"/>
              <a:t>」から用意された画像を選択するか、 「</a:t>
            </a:r>
            <a:r>
              <a:rPr lang="en-US" altLang="ja-JP" sz="2400" b="1" dirty="0"/>
              <a:t>Input Image</a:t>
            </a:r>
            <a:r>
              <a:rPr lang="ja-JP" altLang="en-US" sz="2400" dirty="0"/>
              <a:t>」で自分の画像ファイルをアップロード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「</a:t>
            </a:r>
            <a:r>
              <a:rPr lang="en-US" altLang="ja-JP" sz="2400" b="1" dirty="0"/>
              <a:t>Submit</a:t>
            </a:r>
            <a:r>
              <a:rPr lang="ja-JP" altLang="en-US" sz="2400" dirty="0"/>
              <a:t>」</a:t>
            </a:r>
            <a:r>
              <a:rPr lang="en-US" altLang="ja-JP" sz="2400" dirty="0"/>
              <a:t> </a:t>
            </a:r>
            <a:r>
              <a:rPr lang="ja-JP" altLang="en-US" sz="2400" dirty="0"/>
              <a:t>をクリック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画像セグメンテーション結果を確認。②～④を繰り返す。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8D5F1B5-394F-0B6D-5260-E97FDF55A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61" y="3992899"/>
            <a:ext cx="4930176" cy="27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34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08F450-0B7B-855E-B0B5-6F763335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まとめ：</a:t>
            </a:r>
            <a:r>
              <a:rPr kumimoji="1" lang="en-US" altLang="ja-JP" dirty="0"/>
              <a:t>AI </a:t>
            </a:r>
            <a:r>
              <a:rPr kumimoji="1" lang="ja-JP" altLang="en-US" dirty="0"/>
              <a:t>による画像セグメンテーション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05A8A5-EF04-9C71-6EE4-62EE51A3E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画像セグメンテーションとは</a:t>
            </a:r>
            <a:endParaRPr lang="en-US" altLang="ja-JP" sz="2400" b="1" dirty="0"/>
          </a:p>
          <a:p>
            <a:r>
              <a:rPr kumimoji="1" lang="ja-JP" altLang="en-US" sz="2400" dirty="0"/>
              <a:t>画像を意味のある領域ごとに分割する技術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画像セグメンテーションの応用例</a:t>
            </a:r>
            <a:endParaRPr kumimoji="1" lang="en-US" altLang="ja-JP" sz="2400" b="1" dirty="0"/>
          </a:p>
          <a:p>
            <a:r>
              <a:rPr kumimoji="1" lang="ja-JP" altLang="en-US" sz="2400" dirty="0"/>
              <a:t>医療画像：病変部位の特定や臓器の識別</a:t>
            </a:r>
            <a:endParaRPr kumimoji="1" lang="en-US" altLang="ja-JP" sz="2400" dirty="0"/>
          </a:p>
          <a:p>
            <a:r>
              <a:rPr kumimoji="1" lang="ja-JP" altLang="en-US" sz="2400" dirty="0"/>
              <a:t>自動運転：道路、歩行者、他の車両などの識別</a:t>
            </a:r>
            <a:endParaRPr lang="en-US" altLang="ja-JP" sz="2400" dirty="0"/>
          </a:p>
          <a:p>
            <a:r>
              <a:rPr kumimoji="1" lang="ja-JP" altLang="en-US" sz="2400" dirty="0"/>
              <a:t>衛星画像：地形や土地利用の分析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による画像セグメンテーションの特徴</a:t>
            </a:r>
            <a:endParaRPr kumimoji="1" lang="en-US" altLang="ja-JP" sz="2400" b="1" dirty="0"/>
          </a:p>
          <a:p>
            <a:r>
              <a:rPr kumimoji="1" lang="ja-JP" altLang="en-US" sz="2400" dirty="0"/>
              <a:t>高精度：人間の目では難しい細かい領域も識別可能</a:t>
            </a:r>
            <a:endParaRPr kumimoji="1" lang="en-US" altLang="ja-JP" sz="2400" dirty="0"/>
          </a:p>
          <a:p>
            <a:r>
              <a:rPr kumimoji="1" lang="ja-JP" altLang="en-US" sz="2400" dirty="0"/>
              <a:t>自動化：大量の画像を短時間で処理可能</a:t>
            </a:r>
            <a:endParaRPr kumimoji="1" lang="en-US" altLang="ja-JP" sz="2400" dirty="0"/>
          </a:p>
          <a:p>
            <a:r>
              <a:rPr kumimoji="1" lang="ja-JP" altLang="en-US" sz="2400" dirty="0"/>
              <a:t>多くの実用的なアプリケーションに使用される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A29ACD-9083-9BE7-32E9-B7D0604D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5595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70D9D6-1870-4A87-BB8E-AC9575442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153345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演習６で「</a:t>
            </a:r>
            <a:r>
              <a:rPr kumimoji="1" lang="ja-JP" altLang="en-US" b="1" dirty="0"/>
              <a:t>もっと別の技術も試したい</a:t>
            </a:r>
            <a:r>
              <a:rPr kumimoji="1" lang="ja-JP" altLang="en-US" dirty="0"/>
              <a:t>」と思った人のために、</a:t>
            </a:r>
            <a:br>
              <a:rPr kumimoji="1" lang="en-US" altLang="ja-JP" dirty="0"/>
            </a:br>
            <a:br>
              <a:rPr kumimoji="1" lang="ja-JP" altLang="en-US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59E962-486C-8C54-2291-E0C065692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35405"/>
            <a:ext cx="8461208" cy="56440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別の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（</a:t>
            </a:r>
            <a:r>
              <a:rPr kumimoji="1" lang="en-US" altLang="ja-JP" sz="2400" dirty="0" err="1"/>
              <a:t>NoShot</a:t>
            </a:r>
            <a:r>
              <a:rPr kumimoji="1" lang="ja-JP" altLang="en-US" sz="2400" dirty="0"/>
              <a:t>）によ</a:t>
            </a:r>
            <a:r>
              <a:rPr lang="ja-JP" altLang="en-US" sz="2400" dirty="0"/>
              <a:t>る画像</a:t>
            </a:r>
            <a:r>
              <a:rPr kumimoji="1" lang="ja-JP" altLang="en-US" sz="2400" dirty="0"/>
              <a:t>セグメンテーション最新技術を体験　</a:t>
            </a:r>
            <a:r>
              <a:rPr lang="ja-JP" altLang="en-US" sz="2400" dirty="0">
                <a:solidFill>
                  <a:srgbClr val="FF0000"/>
                </a:solidFill>
              </a:rPr>
              <a:t>オンラインサービスであり、混雑時などは動かない場合がある。講座中で動かなかった場合には、後日試してほしい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① 次のページを使用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https://huggingface.co/spaces/SkalskiP/YOLO-World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② 下のところで画像を選ぶ（自分の画像をアップロードすることも可能）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「</a:t>
            </a:r>
            <a:r>
              <a:rPr lang="en-US" altLang="ja-JP" sz="2400" b="1" dirty="0"/>
              <a:t>Categories</a:t>
            </a:r>
            <a:r>
              <a:rPr lang="ja-JP" altLang="en-US" sz="2400" dirty="0"/>
              <a:t>」に</a:t>
            </a:r>
            <a:r>
              <a:rPr lang="ja-JP" altLang="en-US" sz="2400" b="1" dirty="0"/>
              <a:t>英語の単語や文書</a:t>
            </a:r>
            <a:r>
              <a:rPr lang="ja-JP" altLang="en-US" sz="2400" dirty="0"/>
              <a:t>を入れ「</a:t>
            </a:r>
            <a:r>
              <a:rPr lang="en-US" altLang="ja-JP" sz="2400" dirty="0"/>
              <a:t>Submit</a:t>
            </a:r>
            <a:r>
              <a:rPr lang="ja-JP" altLang="en-US" sz="2400" dirty="0"/>
              <a:t>」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2D3CB3-2AB9-8705-736D-F09DB4EA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D122A8-F572-803B-094D-A2AC80131A6E}"/>
              </a:ext>
            </a:extLst>
          </p:cNvPr>
          <p:cNvSpPr txBox="1"/>
          <p:nvPr/>
        </p:nvSpPr>
        <p:spPr>
          <a:xfrm>
            <a:off x="3622096" y="6313640"/>
            <a:ext cx="4601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Text Prompt </a:t>
            </a:r>
            <a:r>
              <a:rPr kumimoji="1" lang="ja-JP" altLang="en-US" dirty="0"/>
              <a:t>で対象を指定できることが特色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D94028-A9CA-40A4-5F51-12E559C5A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3" y="4046345"/>
            <a:ext cx="9144000" cy="143488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E424435-D275-8AE8-C7F5-0A48CB3DF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35" y="5925998"/>
            <a:ext cx="1454409" cy="8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027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A3FAE4B-79FE-1FD7-20E5-E7EFFDC3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5E7D8F1-DB37-66AF-5101-EF88C63FA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69" y="0"/>
            <a:ext cx="7092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362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13FEDC-2699-914E-5176-3AA4B3077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3-</a:t>
            </a:r>
            <a:r>
              <a:rPr lang="en-US" altLang="ja-JP" dirty="0"/>
              <a:t>6</a:t>
            </a:r>
            <a:r>
              <a:rPr kumimoji="1" lang="en-US" altLang="ja-JP" dirty="0"/>
              <a:t>. </a:t>
            </a:r>
            <a:r>
              <a:rPr lang="ja-JP" altLang="en-US" dirty="0"/>
              <a:t>画像の３次元化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E8E1F9-F8C2-DC63-202E-98610DF8B0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934F08-B182-157E-7469-EC10CB0D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816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演習７．画像の３次元化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859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CA1214E-2757-C297-2593-962F093A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B00D480-5FBB-1636-D833-5A5A0FF31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5199"/>
            <a:ext cx="6261100" cy="62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509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779C851-7A07-9685-1496-759EE930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hatsune_miku">
            <a:hlinkClick r:id="" action="ppaction://media"/>
            <a:extLst>
              <a:ext uri="{FF2B5EF4-FFF2-40B4-BE49-F238E27FC236}">
                <a16:creationId xmlns:a16="http://schemas.microsoft.com/office/drawing/2014/main" id="{93669700-CFCB-0693-B7D0-C4F13DA7C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8900" y="266700"/>
            <a:ext cx="63627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2AA9BA-CBBF-5B0B-2385-8FA1A1423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演習１の目的．</a:t>
            </a:r>
            <a:r>
              <a:rPr lang="en-US" altLang="ja-JP" dirty="0"/>
              <a:t> AI</a:t>
            </a:r>
            <a:r>
              <a:rPr lang="ja-JP" altLang="en-US" dirty="0"/>
              <a:t>と将棋対戦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344525-CE7E-62EA-2E84-3A06EE4E1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「ぴよ将棋」は、ブラウザ上で動作する無料の将棋ゲーム。</a:t>
            </a:r>
            <a:r>
              <a:rPr kumimoji="1" lang="ja-JP" altLang="en-US" b="1" dirty="0"/>
              <a:t>様々な難易度の</a:t>
            </a:r>
            <a:r>
              <a:rPr kumimoji="1" lang="en-US" altLang="ja-JP" b="1" dirty="0"/>
              <a:t>AI</a:t>
            </a:r>
            <a:r>
              <a:rPr kumimoji="1" lang="ja-JP" altLang="en-US" b="1" dirty="0"/>
              <a:t>と対戦可能</a:t>
            </a:r>
            <a:r>
              <a:rPr kumimoji="1" lang="ja-JP" altLang="en-US" dirty="0"/>
              <a:t>で、初心者から上級者まで楽しめる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  <a:p>
            <a:r>
              <a:rPr kumimoji="1" lang="en-US" altLang="ja-JP" dirty="0"/>
              <a:t>AI</a:t>
            </a:r>
            <a:r>
              <a:rPr kumimoji="1" lang="ja-JP" altLang="en-US" dirty="0"/>
              <a:t>将棋エンジンの進化を実感</a:t>
            </a:r>
          </a:p>
          <a:p>
            <a:r>
              <a:rPr lang="en-US" altLang="ja-JP" dirty="0"/>
              <a:t>AI</a:t>
            </a:r>
            <a:r>
              <a:rPr lang="ja-JP" altLang="en-US" dirty="0"/>
              <a:t>の対戦による実力の向上</a:t>
            </a:r>
            <a:endParaRPr lang="en-US" altLang="ja-JP" dirty="0"/>
          </a:p>
          <a:p>
            <a:r>
              <a:rPr lang="en-US" altLang="ja-JP" dirty="0"/>
              <a:t>AI</a:t>
            </a:r>
            <a:r>
              <a:rPr lang="ja-JP" altLang="en-US" dirty="0"/>
              <a:t>活用による余暇の充実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0413B8-B562-555C-CFEC-86223919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8182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2E7AFB-E2C3-35CB-E9D5-F4A71679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演習７の目的： </a:t>
            </a:r>
            <a:r>
              <a:rPr lang="ja-JP" altLang="en-US" dirty="0"/>
              <a:t>画像の３次元化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9F800C-F79E-EC73-9A64-2BBB590B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高精度な仮想試着体験</a:t>
            </a:r>
            <a:endParaRPr lang="en-US" altLang="ja-JP" sz="2400" b="1" dirty="0"/>
          </a:p>
          <a:p>
            <a:r>
              <a:rPr kumimoji="1" lang="ja-JP" altLang="en-US" sz="2400" dirty="0"/>
              <a:t>最先端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技術による自然な着せ替え</a:t>
            </a:r>
            <a:endParaRPr lang="en-US" altLang="ja-JP" sz="2400" dirty="0"/>
          </a:p>
          <a:p>
            <a:r>
              <a:rPr kumimoji="1" lang="ja-JP" altLang="en-US" sz="2400" dirty="0"/>
              <a:t>体型・姿勢の違いを考慮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効率的なファッション探索</a:t>
            </a:r>
            <a:endParaRPr lang="en-US" altLang="ja-JP" sz="2400" b="1" dirty="0"/>
          </a:p>
          <a:p>
            <a:r>
              <a:rPr kumimoji="1" lang="ja-JP" altLang="en-US" sz="2400" dirty="0"/>
              <a:t>多様な組み合わせを瞬時に試行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とファッション産業の融合展望</a:t>
            </a:r>
            <a:endParaRPr kumimoji="1" lang="en-US" altLang="ja-JP" sz="2400" b="1" dirty="0"/>
          </a:p>
          <a:p>
            <a:r>
              <a:rPr kumimoji="1" lang="ja-JP" altLang="en-US" sz="2400" dirty="0"/>
              <a:t>オンラインショッピングでの活用</a:t>
            </a:r>
            <a:endParaRPr lang="en-US" altLang="ja-JP" sz="2400" dirty="0"/>
          </a:p>
          <a:p>
            <a:r>
              <a:rPr kumimoji="1" lang="ja-JP" altLang="en-US" sz="2400" dirty="0"/>
              <a:t>デザインプロセスへの応用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の倫理的考察</a:t>
            </a:r>
            <a:endParaRPr lang="en-US" altLang="ja-JP" sz="2400" b="1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を用いた画像編集、画像加工の倫理的な問題を各自検討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4F67F3-277E-A403-2314-C40CCB9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36756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2E7AFB-E2C3-35CB-E9D5-F4A71679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演習７の手順： </a:t>
            </a:r>
            <a:r>
              <a:rPr lang="ja-JP" altLang="en-US" dirty="0"/>
              <a:t>画像の３次元化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9F800C-F79E-EC73-9A64-2BBB590B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オンラインサービスであり、混雑時などは動かない場合がある。講座中で動かなかった場合には、後日試してほしい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2400" dirty="0"/>
              <a:t>①</a:t>
            </a:r>
            <a:r>
              <a:rPr kumimoji="1" lang="ja-JP" altLang="en-US" sz="2400" b="1" dirty="0"/>
              <a:t>ウェブサイトにアクセス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 </a:t>
            </a:r>
            <a:r>
              <a:rPr kumimoji="1" lang="en-US" altLang="ja-JP" sz="2400" dirty="0">
                <a:hlinkClick r:id="rId2"/>
              </a:rPr>
              <a:t>https://huggingface.co/spaces/TencentARC/InstantMesh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</a:t>
            </a:r>
            <a:r>
              <a:rPr kumimoji="1" lang="ja-JP" altLang="en-US" sz="2400" b="1" dirty="0"/>
              <a:t>画像の選択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「</a:t>
            </a:r>
            <a:r>
              <a:rPr kumimoji="1" lang="en-US" altLang="ja-JP" sz="2400" dirty="0"/>
              <a:t>Input Image</a:t>
            </a:r>
            <a:r>
              <a:rPr kumimoji="1" lang="ja-JP" altLang="en-US" sz="2400" dirty="0"/>
              <a:t>」で画像を選択します。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（画面下部にある既存の画像から選ぶか、自分の画像をアップロード可能）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kumimoji="1" lang="en-US" altLang="ja-JP" sz="2400" dirty="0"/>
              <a:t> </a:t>
            </a:r>
            <a:r>
              <a:rPr lang="ja-JP" altLang="en-US" sz="2400" b="1" dirty="0"/>
              <a:t>３次元変換の実行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「</a:t>
            </a:r>
            <a:r>
              <a:rPr kumimoji="1" lang="en-US" altLang="ja-JP" sz="2400" dirty="0"/>
              <a:t>Generate</a:t>
            </a:r>
            <a:r>
              <a:rPr kumimoji="1" lang="ja-JP" altLang="en-US" sz="2400" dirty="0"/>
              <a:t>」ボタンをクリック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kumimoji="1" lang="ja-JP" altLang="en-US" sz="2400" b="1" dirty="0"/>
              <a:t>着せ替え実行   </a:t>
            </a:r>
            <a:r>
              <a:rPr kumimoji="1" lang="en-US" altLang="ja-JP" sz="2400" dirty="0"/>
              <a:t>"</a:t>
            </a:r>
            <a:r>
              <a:rPr kumimoji="1" lang="en-US" altLang="ja-JP" sz="2400" b="1" dirty="0"/>
              <a:t>Try-on</a:t>
            </a:r>
            <a:r>
              <a:rPr kumimoji="1" lang="en-US" altLang="ja-JP" sz="2400" dirty="0"/>
              <a:t>"</a:t>
            </a:r>
            <a:r>
              <a:rPr kumimoji="1" lang="ja-JP" altLang="en-US" sz="2400" dirty="0"/>
              <a:t>ボタンをクリック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⑤ </a:t>
            </a:r>
            <a:r>
              <a:rPr kumimoji="1" lang="ja-JP" altLang="en-US" sz="2400" b="1" dirty="0"/>
              <a:t>結果の確認</a:t>
            </a:r>
            <a:r>
              <a:rPr kumimoji="1" lang="ja-JP" altLang="en-US" sz="2400" dirty="0"/>
              <a:t>。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別の画像で</a:t>
            </a:r>
            <a:r>
              <a:rPr lang="ja-JP" altLang="en-US" sz="2400" b="1" dirty="0"/>
              <a:t>②～④を繰り返す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4F67F3-277E-A403-2314-C40CCB9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0960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D24D4A-4F0B-025E-AD39-0DF680E7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まとめ：画像の３次元化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A53089-F0FB-618F-84B5-EF7B2B889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技術の進歩の実感</a:t>
            </a:r>
            <a:endParaRPr kumimoji="1" lang="en-US" altLang="ja-JP" sz="2400" b="1" dirty="0"/>
          </a:p>
          <a:p>
            <a:r>
              <a:rPr kumimoji="1" lang="ja-JP" altLang="en-US" sz="2400" dirty="0"/>
              <a:t>画像</a:t>
            </a:r>
            <a:r>
              <a:rPr lang="ja-JP" altLang="en-US" sz="2400" dirty="0"/>
              <a:t>の３次元化</a:t>
            </a:r>
            <a:endParaRPr kumimoji="1" lang="en-US" altLang="ja-JP" sz="2400" dirty="0"/>
          </a:p>
          <a:p>
            <a:r>
              <a:rPr kumimoji="1" lang="ja-JP" altLang="en-US" sz="2400" dirty="0"/>
              <a:t>高度な画像認識と</a:t>
            </a:r>
            <a:r>
              <a:rPr kumimoji="1" lang="en-US" altLang="ja-JP" sz="2400" dirty="0"/>
              <a:t>3</a:t>
            </a:r>
            <a:r>
              <a:rPr kumimoji="1" lang="ja-JP" altLang="en-US" sz="2400" dirty="0"/>
              <a:t>次元変換技術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技術の限界の発見</a:t>
            </a:r>
            <a:endParaRPr kumimoji="1" lang="en-US" altLang="ja-JP" sz="2400" b="1" dirty="0"/>
          </a:p>
          <a:p>
            <a:r>
              <a:rPr kumimoji="1" lang="ja-JP" altLang="en-US" sz="2400" dirty="0"/>
              <a:t>様々な種類の画像で試行する。技術は万能では無い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3</a:t>
            </a:r>
            <a:r>
              <a:rPr kumimoji="1" lang="ja-JP" altLang="en-US" sz="2400" dirty="0"/>
              <a:t>次元化技術がもたらす影響を各自考える</a:t>
            </a:r>
            <a:endParaRPr kumimoji="1" lang="en-US" altLang="ja-JP" sz="2400" dirty="0"/>
          </a:p>
          <a:p>
            <a:r>
              <a:rPr kumimoji="1" lang="ja-JP" altLang="en-US" sz="2400" dirty="0"/>
              <a:t>デジタルコンテンツ制作の新しい可能性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AED667-11E3-798D-5AB8-6D17A0DB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7905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15FDF4-E610-B916-6D64-EF946248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1800" dirty="0"/>
              <a:t>（ご案内）福山大学では、在学の全学生に対して「数理・データサイエンス・</a:t>
            </a:r>
            <a:r>
              <a:rPr kumimoji="1" lang="en-US" altLang="ja-JP" sz="1800" dirty="0"/>
              <a:t>AI</a:t>
            </a:r>
            <a:r>
              <a:rPr kumimoji="1" lang="ja-JP" altLang="en-US" sz="1800" dirty="0"/>
              <a:t>教育プログラム」を実施しています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57C2BA-AE7C-60B1-223A-071AFE929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福山大学数理・データサイエンス・</a:t>
            </a:r>
            <a:r>
              <a:rPr kumimoji="1" lang="en-US" altLang="ja-JP" dirty="0"/>
              <a:t>AI</a:t>
            </a:r>
            <a:r>
              <a:rPr kumimoji="1" lang="ja-JP" altLang="en-US" dirty="0"/>
              <a:t>教育プログラム概要</a:t>
            </a:r>
          </a:p>
          <a:p>
            <a:pPr marL="0" indent="0">
              <a:buNone/>
            </a:pPr>
            <a:r>
              <a:rPr kumimoji="1" lang="ja-JP" altLang="en-US" dirty="0"/>
              <a:t>概要</a:t>
            </a:r>
          </a:p>
          <a:p>
            <a:r>
              <a:rPr kumimoji="1" lang="ja-JP" altLang="en-US" dirty="0"/>
              <a:t>リテラシーレベルと応用基礎レベルの</a:t>
            </a:r>
            <a:r>
              <a:rPr kumimoji="1" lang="en-US" altLang="ja-JP" dirty="0"/>
              <a:t>2</a:t>
            </a:r>
            <a:r>
              <a:rPr kumimoji="1" lang="ja-JP" altLang="en-US" dirty="0"/>
              <a:t>段階で構成</a:t>
            </a:r>
          </a:p>
          <a:p>
            <a:r>
              <a:rPr kumimoji="1" lang="ja-JP" altLang="en-US" dirty="0"/>
              <a:t>全学部学生が受講可能</a:t>
            </a:r>
          </a:p>
          <a:p>
            <a:r>
              <a:rPr kumimoji="1" lang="ja-JP" altLang="en-US" dirty="0"/>
              <a:t>文部科学省認定プログラム（認定期限：令和</a:t>
            </a:r>
            <a:r>
              <a:rPr kumimoji="1" lang="en-US" altLang="ja-JP" dirty="0"/>
              <a:t>9</a:t>
            </a:r>
            <a:r>
              <a:rPr kumimoji="1" lang="ja-JP" altLang="en-US" dirty="0"/>
              <a:t>年</a:t>
            </a:r>
            <a:r>
              <a:rPr kumimoji="1" lang="en-US" altLang="ja-JP" dirty="0"/>
              <a:t>3</a:t>
            </a:r>
            <a:r>
              <a:rPr kumimoji="1" lang="ja-JP" altLang="en-US" dirty="0"/>
              <a:t>月</a:t>
            </a:r>
            <a:r>
              <a:rPr kumimoji="1" lang="en-US" altLang="ja-JP" dirty="0"/>
              <a:t>31</a:t>
            </a:r>
            <a:r>
              <a:rPr kumimoji="1" lang="ja-JP" altLang="en-US" dirty="0"/>
              <a:t>日）</a:t>
            </a:r>
          </a:p>
          <a:p>
            <a:pPr marL="0" indent="0">
              <a:buNone/>
            </a:pPr>
            <a:r>
              <a:rPr kumimoji="1" lang="ja-JP" altLang="en-US" dirty="0"/>
              <a:t>特色</a:t>
            </a:r>
          </a:p>
          <a:p>
            <a:pPr marL="0" indent="0">
              <a:buNone/>
            </a:pPr>
            <a:r>
              <a:rPr kumimoji="1" lang="en-US" altLang="ja-JP" dirty="0"/>
              <a:t>1. </a:t>
            </a:r>
            <a:r>
              <a:rPr kumimoji="1" lang="ja-JP" altLang="en-US" dirty="0"/>
              <a:t>共通基礎と専門分野別の応用を学習</a:t>
            </a:r>
          </a:p>
          <a:p>
            <a:pPr marL="0" indent="0">
              <a:buNone/>
            </a:pPr>
            <a:r>
              <a:rPr kumimoji="1" lang="en-US" altLang="ja-JP" dirty="0"/>
              <a:t>2. </a:t>
            </a:r>
            <a:r>
              <a:rPr kumimoji="1" lang="ja-JP" altLang="en-US" dirty="0"/>
              <a:t>実践的な演習を重視</a:t>
            </a:r>
          </a:p>
          <a:p>
            <a:pPr marL="0" indent="0">
              <a:buNone/>
            </a:pPr>
            <a:r>
              <a:rPr kumimoji="1" lang="en-US" altLang="ja-JP" dirty="0"/>
              <a:t>3. </a:t>
            </a:r>
            <a:r>
              <a:rPr kumimoji="1" lang="ja-JP" altLang="en-US" dirty="0"/>
              <a:t>デジタル技術を活用した教育システム</a:t>
            </a:r>
          </a:p>
          <a:p>
            <a:pPr marL="0" indent="0">
              <a:buNone/>
            </a:pPr>
            <a:r>
              <a:rPr kumimoji="1" lang="en-US" altLang="ja-JP" dirty="0"/>
              <a:t>4. </a:t>
            </a:r>
            <a:r>
              <a:rPr kumimoji="1" lang="ja-JP" altLang="en-US" dirty="0"/>
              <a:t>全学的な実施体制と継続的な改善</a:t>
            </a:r>
          </a:p>
          <a:p>
            <a:pPr marL="0" indent="0">
              <a:buNone/>
            </a:pPr>
            <a:r>
              <a:rPr kumimoji="1" lang="ja-JP" altLang="en-US" dirty="0"/>
              <a:t>主な内容</a:t>
            </a:r>
          </a:p>
          <a:p>
            <a:r>
              <a:rPr kumimoji="1" lang="en-US" altLang="ja-JP" dirty="0"/>
              <a:t>ICT</a:t>
            </a:r>
            <a:r>
              <a:rPr kumimoji="1" lang="ja-JP" altLang="en-US" dirty="0"/>
              <a:t>の基礎、情報倫理、セキュリティ</a:t>
            </a:r>
          </a:p>
          <a:p>
            <a:r>
              <a:rPr kumimoji="1" lang="ja-JP" altLang="en-US" dirty="0"/>
              <a:t>データサイエンスと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の基礎と応用</a:t>
            </a:r>
          </a:p>
          <a:p>
            <a:r>
              <a:rPr kumimoji="1" lang="ja-JP" altLang="en-US" dirty="0"/>
              <a:t>プログラミングと機械学習の実践</a:t>
            </a:r>
          </a:p>
          <a:p>
            <a:r>
              <a:rPr kumimoji="1" lang="ja-JP" altLang="en-US" dirty="0"/>
              <a:t>各学部の専門性に応じたデータ活用</a:t>
            </a:r>
          </a:p>
          <a:p>
            <a:pPr marL="0" indent="0">
              <a:buNone/>
            </a:pPr>
            <a:r>
              <a:rPr kumimoji="1" lang="ja-JP" altLang="en-US" dirty="0"/>
              <a:t>目標</a:t>
            </a:r>
          </a:p>
          <a:p>
            <a:r>
              <a:rPr kumimoji="1" lang="ja-JP" altLang="en-US" dirty="0"/>
              <a:t>社会で活用できる数理・データサイエンス・</a:t>
            </a:r>
            <a:r>
              <a:rPr kumimoji="1" lang="en-US" altLang="ja-JP" dirty="0"/>
              <a:t>AI</a:t>
            </a:r>
            <a:r>
              <a:rPr kumimoji="1" lang="ja-JP" altLang="en-US" dirty="0"/>
              <a:t>能力の育成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B726F8-C2F8-A883-AE23-889590D35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594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1DCD2A-2289-DC0D-0229-A8952E8F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</a:t>
            </a:r>
            <a:r>
              <a:rPr lang="ja-JP" altLang="en-US" dirty="0"/>
              <a:t>１の手順．</a:t>
            </a:r>
            <a:r>
              <a:rPr lang="en-US" altLang="ja-JP" dirty="0"/>
              <a:t> AI</a:t>
            </a:r>
            <a:r>
              <a:rPr lang="ja-JP" altLang="en-US" dirty="0"/>
              <a:t>と将棋対戦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FE1ACC-D40C-4640-1C4E-38B48257D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①「ぴよ将棋」の</a:t>
            </a:r>
            <a:r>
              <a:rPr kumimoji="1" lang="en-US" altLang="ja-JP" sz="2400" dirty="0"/>
              <a:t>URL</a:t>
            </a:r>
            <a:r>
              <a:rPr kumimoji="1" lang="ja-JP" altLang="en-US" sz="2400" dirty="0"/>
              <a:t>を </a:t>
            </a:r>
            <a:r>
              <a:rPr kumimoji="1" lang="en-US" altLang="ja-JP" sz="2400" dirty="0"/>
              <a:t>WEB </a:t>
            </a:r>
            <a:r>
              <a:rPr kumimoji="1" lang="ja-JP" altLang="en-US" sz="2400" dirty="0"/>
              <a:t>ブラウザで開く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https://www.studiok-i.net/ps/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対局設定し、対戦開始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※ </a:t>
            </a:r>
            <a:r>
              <a:rPr kumimoji="1" lang="ja-JP" altLang="en-US" sz="2400" dirty="0"/>
              <a:t>本格的に楽しみたい場合には「ぴよ将棋」のスマホアプリをお薦めします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70DB07-7B71-A5B1-7C45-3F697778B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C78D188-BB4E-B11C-D089-24DDB740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51" y="3018550"/>
            <a:ext cx="2738703" cy="374941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5DD52F4-86D9-509F-2462-6A39DB322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20" y="3148434"/>
            <a:ext cx="2997056" cy="34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91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B2E11D-D32E-E0E7-D4D5-59EA9669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さまざまな</a:t>
            </a:r>
            <a:r>
              <a:rPr lang="en-US" altLang="ja-JP" dirty="0"/>
              <a:t>AI</a:t>
            </a:r>
            <a:r>
              <a:rPr lang="ja-JP" altLang="en-US" dirty="0"/>
              <a:t>との対戦ゲーム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71B602-AD2A-632F-CA3F-CCF32601F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44" y="762000"/>
            <a:ext cx="8461208" cy="5920972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b="1" dirty="0"/>
              <a:t>ぴよ将棋 </a:t>
            </a:r>
            <a:r>
              <a:rPr kumimoji="1" lang="en-US" altLang="ja-JP" dirty="0">
                <a:hlinkClick r:id="rId2"/>
              </a:rPr>
              <a:t>https://www.studiok-i.net/ps/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ブラウザ上で動作する無料の将棋ゲーム。スマホアプリ版もある。様々な難易度の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と対戦可能で、初心者から上級者まで楽しめる</a:t>
            </a:r>
          </a:p>
          <a:p>
            <a:r>
              <a:rPr kumimoji="1" lang="ja-JP" altLang="en-US" b="1" dirty="0"/>
              <a:t>将棋ウォーズ </a:t>
            </a:r>
            <a:r>
              <a:rPr kumimoji="1" lang="en-US" altLang="ja-JP" dirty="0">
                <a:hlinkClick r:id="rId3"/>
              </a:rPr>
              <a:t>https://shogiwars.heroz.jp/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ブラウザ版とスマホアプリ版があり、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との対戦や他のプレイヤーとの対戦が可能。登録必要。初心者から上級者まで楽しめる。</a:t>
            </a:r>
          </a:p>
          <a:p>
            <a:r>
              <a:rPr kumimoji="1" lang="en-US" altLang="ja-JP" b="1" dirty="0" err="1"/>
              <a:t>Egaroucid</a:t>
            </a:r>
            <a:r>
              <a:rPr kumimoji="1" lang="en-US" altLang="ja-JP" b="1" dirty="0"/>
              <a:t> for WEB</a:t>
            </a:r>
            <a:r>
              <a:rPr kumimoji="1" lang="ja-JP" altLang="en-US" b="1" dirty="0"/>
              <a:t>（オセロ</a:t>
            </a:r>
            <a:r>
              <a:rPr kumimoji="1" lang="ja-JP" altLang="en-US" dirty="0"/>
              <a:t>）</a:t>
            </a:r>
            <a:r>
              <a:rPr kumimoji="1" lang="en-US" altLang="ja-JP" dirty="0"/>
              <a:t> </a:t>
            </a:r>
            <a:r>
              <a:rPr kumimoji="1" lang="en-US" altLang="ja-JP" dirty="0">
                <a:hlinkClick r:id="rId4"/>
              </a:rPr>
              <a:t>https://reversi.simaenaga.net/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ブラウザで動作するオセロ。</a:t>
            </a:r>
            <a:r>
              <a:rPr kumimoji="1" lang="en-US" altLang="ja-JP" dirty="0"/>
              <a:t>Windows </a:t>
            </a:r>
            <a:r>
              <a:rPr kumimoji="1" lang="ja-JP" altLang="en-US" dirty="0"/>
              <a:t>版もある。シンプルなインターフェース。登録不要でプレイ可能。</a:t>
            </a:r>
          </a:p>
          <a:p>
            <a:r>
              <a:rPr kumimoji="1" lang="en-US" altLang="ja-JP" b="1" dirty="0"/>
              <a:t>lichess.org</a:t>
            </a:r>
            <a:r>
              <a:rPr kumimoji="1" lang="ja-JP" altLang="en-US" b="1" dirty="0"/>
              <a:t>（チェス</a:t>
            </a:r>
            <a:r>
              <a:rPr kumimoji="1" lang="ja-JP" altLang="en-US" dirty="0"/>
              <a:t>）</a:t>
            </a:r>
            <a:r>
              <a:rPr kumimoji="1" lang="en-US" altLang="ja-JP" dirty="0">
                <a:hlinkClick r:id="rId5"/>
              </a:rPr>
              <a:t>https://lichess.org/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無料でオープンソースのチェスプラットフォームです。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との対戦、オンライン対戦、パズルなど様々な機能。</a:t>
            </a:r>
          </a:p>
          <a:p>
            <a:r>
              <a:rPr kumimoji="1" lang="ja-JP" altLang="en-US" b="1" dirty="0"/>
              <a:t>囲碁 </a:t>
            </a:r>
            <a:r>
              <a:rPr kumimoji="1" lang="en-US" altLang="ja-JP" b="1" dirty="0"/>
              <a:t>- Online-Go.com</a:t>
            </a:r>
            <a:r>
              <a:rPr lang="ja-JP" altLang="en-US" b="1" dirty="0"/>
              <a:t> </a:t>
            </a:r>
            <a:r>
              <a:rPr kumimoji="1" lang="en-US" altLang="ja-JP" dirty="0">
                <a:hlinkClick r:id="rId6"/>
              </a:rPr>
              <a:t>https://online-go.com/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ブラウザベースの囲碁プラットフォームで、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との対戦やオンライン対戦が可能。登録必要。初心者向けのチュートリアルもある。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CAD613-3E09-CB7C-3770-E806B990F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6578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3678</Words>
  <Application>Microsoft Office PowerPoint</Application>
  <PresentationFormat>画面に合わせる (4:3)</PresentationFormat>
  <Paragraphs>505</Paragraphs>
  <Slides>73</Slides>
  <Notes>1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73</vt:i4>
      </vt:variant>
    </vt:vector>
  </HeadingPairs>
  <TitlesOfParts>
    <vt:vector size="83" baseType="lpstr"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3_Office テーマ</vt:lpstr>
      <vt:lpstr>1_Office テーマ</vt:lpstr>
      <vt:lpstr>2_Office テーマ</vt:lpstr>
      <vt:lpstr>3. 人工知能とゲーム，人工知能による画像生成 </vt:lpstr>
      <vt:lpstr>AI 技術取得の５つのメリット　ー個人とビジネスの成長ー</vt:lpstr>
      <vt:lpstr>今回を学ぶべき理由</vt:lpstr>
      <vt:lpstr>3-1. AI とゲーム</vt:lpstr>
      <vt:lpstr>AIとゲーム</vt:lpstr>
      <vt:lpstr>演習１．AIと将棋対戦</vt:lpstr>
      <vt:lpstr>演習１の目的． AIと将棋対戦</vt:lpstr>
      <vt:lpstr>演習１の手順． AIと将棋対戦</vt:lpstr>
      <vt:lpstr>さまざまなAIとの対戦ゲーム</vt:lpstr>
      <vt:lpstr>ここまでのまとめ</vt:lpstr>
      <vt:lpstr>3-2. AI による画像理解の例</vt:lpstr>
      <vt:lpstr>演習２． AI を活用した描画支援ツール AutoDraw </vt:lpstr>
      <vt:lpstr>演習２の目的： AI を活用した描画支援ツール AutoDraw</vt:lpstr>
      <vt:lpstr>演習２．AI を活用した描画支援ツール AutoDraw</vt:lpstr>
      <vt:lpstr>PowerPoint プレゼンテーション</vt:lpstr>
      <vt:lpstr>PowerPoint プレゼンテーション</vt:lpstr>
      <vt:lpstr>ここまでのまとめ</vt:lpstr>
      <vt:lpstr>3-3. AI による画像生成</vt:lpstr>
      <vt:lpstr>GAN の要点</vt:lpstr>
      <vt:lpstr>顔画像の生成①</vt:lpstr>
      <vt:lpstr>顔画像の生成②</vt:lpstr>
      <vt:lpstr>様々な特徴の顔画像の生成</vt:lpstr>
      <vt:lpstr>フェイクビデオ</vt:lpstr>
      <vt:lpstr>PowerPoint プレゼンテーション</vt:lpstr>
      <vt:lpstr>まとめ：AI 画像生成技術とその影響</vt:lpstr>
      <vt:lpstr>プロンプト（言葉による指示）からの画像生成Stable Diffusion Online</vt:lpstr>
      <vt:lpstr>超解像</vt:lpstr>
      <vt:lpstr>画質改善</vt:lpstr>
      <vt:lpstr>超解像</vt:lpstr>
      <vt:lpstr>線画からの画像生成</vt:lpstr>
      <vt:lpstr>演習３．実在の顔とフェイクの顔を見分ける</vt:lpstr>
      <vt:lpstr>演習３．実在の顔とフェイクの顔を見分ける</vt:lpstr>
      <vt:lpstr>演習３の目的：実在の顔とフェイクの顔を見分ける</vt:lpstr>
      <vt:lpstr>演習３の手順：実在の顔とフェイクの顔を見分ける</vt:lpstr>
      <vt:lpstr>まとめ：AI 画像生成技術とその影響</vt:lpstr>
      <vt:lpstr>ここまでのまとめ</vt:lpstr>
      <vt:lpstr>3-4. AIによる画像生成、画像編集</vt:lpstr>
      <vt:lpstr>英語のプロンプトなどを画像に変換</vt:lpstr>
      <vt:lpstr>画像編集</vt:lpstr>
      <vt:lpstr>画像編集</vt:lpstr>
      <vt:lpstr>画像編集</vt:lpstr>
      <vt:lpstr>画像編集</vt:lpstr>
      <vt:lpstr>演習４． AI を用いて言葉（プロンプト）を絵に（Craiyon を使用）</vt:lpstr>
      <vt:lpstr>PowerPoint プレゼンテーション</vt:lpstr>
      <vt:lpstr>演習４の目的：AI を用いて言葉を絵に（Craiyon を使用）</vt:lpstr>
      <vt:lpstr>演習４の手順：AI を用いて言葉を絵に（Craiyon を使用）</vt:lpstr>
      <vt:lpstr>まとめ： AI を用いて言葉を絵に（Craiyon を使用）</vt:lpstr>
      <vt:lpstr>演習５． AI による着せ替え</vt:lpstr>
      <vt:lpstr>PowerPoint プレゼンテーション</vt:lpstr>
      <vt:lpstr>演習５の目的： AI による着せ替え</vt:lpstr>
      <vt:lpstr>演習５の手順： AI による着せ替え</vt:lpstr>
      <vt:lpstr>まとめ：AIによる着せ替え</vt:lpstr>
      <vt:lpstr>3-5. AI による画像セグメンテーション</vt:lpstr>
      <vt:lpstr>画像セグメンテーションの例</vt:lpstr>
      <vt:lpstr>画像セグメンテーションの例</vt:lpstr>
      <vt:lpstr>医療画像のセグメンテーション</vt:lpstr>
      <vt:lpstr>U-Net によるセマンティック・セグメンテーション</vt:lpstr>
      <vt:lpstr>自動運転での画像セグメンテーション</vt:lpstr>
      <vt:lpstr>衛星画像のセグメンテーション</vt:lpstr>
      <vt:lpstr>演習６．画像セグメンテーション OneFormer の実行 </vt:lpstr>
      <vt:lpstr>演習６．画像セグメンテーション OneFormer の実行 </vt:lpstr>
      <vt:lpstr>PowerPoint プレゼンテーション</vt:lpstr>
      <vt:lpstr>まとめ：AI による画像セグメンテーション</vt:lpstr>
      <vt:lpstr>演習６で「もっと別の技術も試したい」と思った人のために、  </vt:lpstr>
      <vt:lpstr>PowerPoint プレゼンテーション</vt:lpstr>
      <vt:lpstr>3-6. 画像の３次元化</vt:lpstr>
      <vt:lpstr>演習７．画像の３次元化</vt:lpstr>
      <vt:lpstr>PowerPoint プレゼンテーション</vt:lpstr>
      <vt:lpstr>PowerPoint プレゼンテーション</vt:lpstr>
      <vt:lpstr>演習７の目的： 画像の３次元化</vt:lpstr>
      <vt:lpstr>演習７の手順： 画像の３次元化</vt:lpstr>
      <vt:lpstr>まとめ：画像の３次元化</vt:lpstr>
      <vt:lpstr>（ご案内）福山大学では、在学の全学生に対して「数理・データサイエンス・AI教育プログラム」を実施しています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rs-3. 人工知能とゲーム，人工知能による画像生成 (AIリスキリング)</dc:title>
  <dc:creator>kunihiko</dc:creator>
  <cp:lastModifiedBy>金子　邦彦</cp:lastModifiedBy>
  <cp:revision>106</cp:revision>
  <cp:lastPrinted>2020-05-07T12:29:12Z</cp:lastPrinted>
  <dcterms:created xsi:type="dcterms:W3CDTF">2020-05-07T08:06:06Z</dcterms:created>
  <dcterms:modified xsi:type="dcterms:W3CDTF">2025-03-26T02:09:56Z</dcterms:modified>
</cp:coreProperties>
</file>