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1037" r:id="rId2"/>
    <p:sldId id="1055" r:id="rId3"/>
    <p:sldId id="604" r:id="rId4"/>
    <p:sldId id="1038" r:id="rId5"/>
    <p:sldId id="1039" r:id="rId6"/>
    <p:sldId id="1040" r:id="rId7"/>
    <p:sldId id="1041" r:id="rId8"/>
    <p:sldId id="1042" r:id="rId9"/>
    <p:sldId id="1043" r:id="rId10"/>
    <p:sldId id="1044" r:id="rId11"/>
    <p:sldId id="1045" r:id="rId12"/>
    <p:sldId id="1046" r:id="rId13"/>
    <p:sldId id="1047" r:id="rId14"/>
    <p:sldId id="1049" r:id="rId15"/>
    <p:sldId id="1050" r:id="rId16"/>
    <p:sldId id="1051" r:id="rId17"/>
    <p:sldId id="1052" r:id="rId18"/>
    <p:sldId id="1053" r:id="rId19"/>
    <p:sldId id="1054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8" d="100"/>
          <a:sy n="58" d="100"/>
        </p:scale>
        <p:origin x="554" y="-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dirty="0"/>
              <a:t>社会ネットワーク分析（</a:t>
            </a:r>
            <a:r>
              <a:rPr lang="en-US" altLang="ja-JP" dirty="0"/>
              <a:t>SNA: Social Network Analysis</a:t>
            </a:r>
            <a:r>
              <a:rPr lang="ja-JP" altLang="en-US" dirty="0"/>
              <a:t>）</a:t>
            </a:r>
            <a:r>
              <a:rPr lang="en-US" altLang="ja-JP" dirty="0"/>
              <a:t> 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endParaRPr lang="ja-JP" altLang="en-US" dirty="0"/>
          </a:p>
          <a:p>
            <a:r>
              <a:rPr lang="en-US" altLang="ja-JP" dirty="0"/>
              <a:t>URL: https://www.kkaneko.jp/ai/st/sna.pptx</a:t>
            </a:r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63AE-9512-4447-0F0F-AB0512106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D610E8-1A8C-77C2-97D3-6A23940C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次数中心性（</a:t>
            </a:r>
            <a:r>
              <a:rPr lang="en-US" altLang="ja-JP" dirty="0"/>
              <a:t>Degree Centrality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9152A3-1813-F03A-B02A-B1527B1B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783357"/>
          </a:xfrm>
        </p:spPr>
        <p:txBody>
          <a:bodyPr/>
          <a:lstStyle/>
          <a:p>
            <a:r>
              <a:rPr lang="ja-JP" altLang="en-US" b="1" dirty="0"/>
              <a:t>ノードに接続するエッジの数</a:t>
            </a:r>
            <a:r>
              <a:rPr lang="ja-JP" altLang="en-US" dirty="0"/>
              <a:t>で重要性を評価</a:t>
            </a:r>
          </a:p>
          <a:p>
            <a:r>
              <a:rPr lang="ja-JP" altLang="en-US" b="1" dirty="0"/>
              <a:t>有向グラフ</a:t>
            </a:r>
            <a:r>
              <a:rPr lang="ja-JP" altLang="en-US" dirty="0"/>
              <a:t>では</a:t>
            </a:r>
            <a:r>
              <a:rPr lang="ja-JP" altLang="en-US" b="1" dirty="0"/>
              <a:t>入次数</a:t>
            </a:r>
            <a:r>
              <a:rPr lang="ja-JP" altLang="en-US" dirty="0"/>
              <a:t>と</a:t>
            </a:r>
            <a:r>
              <a:rPr lang="ja-JP" altLang="en-US" b="1" dirty="0"/>
              <a:t>出次数</a:t>
            </a:r>
            <a:r>
              <a:rPr lang="ja-JP" altLang="en-US" dirty="0"/>
              <a:t>を区別</a:t>
            </a:r>
          </a:p>
          <a:p>
            <a:r>
              <a:rPr lang="ja-JP" altLang="en-US" dirty="0"/>
              <a:t>重み：非考慮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25AE75-3885-B36C-02EA-03E2AD87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7" name="図 6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A9C0621B-1E68-4E62-5016-838B6689A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21" y="2494312"/>
            <a:ext cx="6208629" cy="463577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A05417-DC41-135D-7A70-6CAF392847E7}"/>
              </a:ext>
            </a:extLst>
          </p:cNvPr>
          <p:cNvSpPr txBox="1"/>
          <p:nvPr/>
        </p:nvSpPr>
        <p:spPr>
          <a:xfrm>
            <a:off x="1428249" y="6310129"/>
            <a:ext cx="598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そのノードに入るエッジの数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B00088-9BA6-3655-C185-5928AA6B95FE}"/>
              </a:ext>
            </a:extLst>
          </p:cNvPr>
          <p:cNvSpPr txBox="1"/>
          <p:nvPr/>
        </p:nvSpPr>
        <p:spPr>
          <a:xfrm>
            <a:off x="4724901" y="6310129"/>
            <a:ext cx="598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そのノードから出るエッジの数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1B93A8-5811-44F7-4A96-3E00A72B9189}"/>
              </a:ext>
            </a:extLst>
          </p:cNvPr>
          <p:cNvSpPr txBox="1"/>
          <p:nvPr/>
        </p:nvSpPr>
        <p:spPr>
          <a:xfrm>
            <a:off x="1428249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57161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C527F-E347-7FCF-C38A-73B949E31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, 概略図&#10;&#10;AI 生成コンテンツは誤りを含む可能性があります。">
            <a:extLst>
              <a:ext uri="{FF2B5EF4-FFF2-40B4-BE49-F238E27FC236}">
                <a16:creationId xmlns:a16="http://schemas.microsoft.com/office/drawing/2014/main" id="{8569B1EC-9DA8-E5A1-2CCB-4A7061BB1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53" y="2652588"/>
            <a:ext cx="7670800" cy="41840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A290F8E-A071-2733-CE35-B9031E6E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媒介中心性（</a:t>
            </a:r>
            <a:r>
              <a:rPr lang="en-US" altLang="ja-JP" dirty="0"/>
              <a:t>Betweenness Centrality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B07E6E-7181-26D6-DC80-0F7FEEC4A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561805" cy="1985847"/>
          </a:xfrm>
        </p:spPr>
        <p:txBody>
          <a:bodyPr/>
          <a:lstStyle/>
          <a:p>
            <a:r>
              <a:rPr lang="ja-JP" altLang="en-US" b="1" dirty="0"/>
              <a:t>他のノード間の最短経路上</a:t>
            </a:r>
            <a:r>
              <a:rPr lang="ja-JP" altLang="en-US" dirty="0"/>
              <a:t>に</a:t>
            </a:r>
            <a:r>
              <a:rPr lang="ja-JP" altLang="en-US" b="1" dirty="0"/>
              <a:t>そのノードが含まれる頻度</a:t>
            </a:r>
          </a:p>
          <a:p>
            <a:r>
              <a:rPr lang="ja-JP" altLang="en-US" dirty="0"/>
              <a:t>重み付きエッジの場合：</a:t>
            </a:r>
            <a:r>
              <a:rPr lang="ja-JP" altLang="en-US" b="1" dirty="0"/>
              <a:t>重みの逆数を距離として計算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E1F106-EF9A-9FFE-C48B-2C587314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FA9624-2869-B924-3FDA-791379B3A7AE}"/>
              </a:ext>
            </a:extLst>
          </p:cNvPr>
          <p:cNvSpPr txBox="1"/>
          <p:nvPr/>
        </p:nvSpPr>
        <p:spPr>
          <a:xfrm>
            <a:off x="1274345" y="6682547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E6D5027-073F-6B02-E6D1-E6941B6F8C04}"/>
              </a:ext>
            </a:extLst>
          </p:cNvPr>
          <p:cNvSpPr txBox="1"/>
          <p:nvPr/>
        </p:nvSpPr>
        <p:spPr>
          <a:xfrm>
            <a:off x="3465095" y="4572657"/>
            <a:ext cx="76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en-US" altLang="ja-JP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</a:t>
            </a:r>
            <a:endParaRPr kumimoji="1" lang="ja-JP" altLang="en-US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881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061D-E2AC-1214-8C96-4A42F4F90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5FAFB-D59C-EBB6-7BFB-88519C42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近接中心性（</a:t>
            </a:r>
            <a:r>
              <a:rPr lang="en-US" altLang="ja-JP" dirty="0"/>
              <a:t>Closeness Centrality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54FE3D-EABF-792B-B1D6-F68F3939D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23964" cy="6011747"/>
          </a:xfrm>
        </p:spPr>
        <p:txBody>
          <a:bodyPr>
            <a:normAutofit/>
          </a:bodyPr>
          <a:lstStyle/>
          <a:p>
            <a:r>
              <a:rPr lang="ja-JP" altLang="en-US" b="1" dirty="0"/>
              <a:t>他の全ノード</a:t>
            </a:r>
            <a:r>
              <a:rPr lang="ja-JP" altLang="en-US" dirty="0"/>
              <a:t>から</a:t>
            </a:r>
            <a:r>
              <a:rPr lang="ja-JP" altLang="en-US" b="1" dirty="0"/>
              <a:t>そのノード</a:t>
            </a:r>
            <a:r>
              <a:rPr lang="ja-JP" altLang="en-US" dirty="0"/>
              <a:t>への</a:t>
            </a:r>
            <a:r>
              <a:rPr lang="ja-JP" altLang="en-US" b="1" dirty="0"/>
              <a:t>平均経路長の逆数</a:t>
            </a:r>
          </a:p>
          <a:p>
            <a:r>
              <a:rPr lang="ja-JP" altLang="en-US" b="1" dirty="0"/>
              <a:t>他のノード</a:t>
            </a:r>
            <a:r>
              <a:rPr lang="ja-JP" altLang="en-US" dirty="0"/>
              <a:t>からの</a:t>
            </a:r>
            <a:r>
              <a:rPr lang="ja-JP" altLang="en-US" b="1" dirty="0"/>
              <a:t>到達しやすさ</a:t>
            </a:r>
            <a:r>
              <a:rPr lang="ja-JP" altLang="en-US" dirty="0"/>
              <a:t>を示す</a:t>
            </a:r>
          </a:p>
          <a:p>
            <a:r>
              <a:rPr lang="ja-JP" altLang="en-US" dirty="0"/>
              <a:t>入ってくるエッジがないノード：</a:t>
            </a:r>
            <a:r>
              <a:rPr lang="ja-JP" altLang="en-US" b="1" dirty="0"/>
              <a:t>値は</a:t>
            </a:r>
            <a:r>
              <a:rPr lang="en-US" altLang="ja-JP" b="1" dirty="0"/>
              <a:t>0</a:t>
            </a:r>
          </a:p>
          <a:p>
            <a:r>
              <a:rPr lang="ja-JP" altLang="en-US" dirty="0"/>
              <a:t>重み付きエッジの場合：</a:t>
            </a:r>
            <a:r>
              <a:rPr lang="ja-JP" altLang="en-US" b="1" dirty="0"/>
              <a:t>重みの逆数を距離として計算</a:t>
            </a:r>
            <a:r>
              <a:rPr lang="ja-JP" altLang="en-US" dirty="0"/>
              <a:t>（重みが大きいほど距離が近い）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E4A80A-6FFD-C2EC-E3AE-8B31C16BF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6C8D666-F963-DB5B-BC10-0F01310B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0" y="3676234"/>
            <a:ext cx="5290717" cy="292094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B1D55E-8C94-0DF8-CB13-2E7B6E86E17B}"/>
              </a:ext>
            </a:extLst>
          </p:cNvPr>
          <p:cNvSpPr txBox="1"/>
          <p:nvPr/>
        </p:nvSpPr>
        <p:spPr>
          <a:xfrm>
            <a:off x="5148870" y="3605744"/>
            <a:ext cx="3995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※ </a:t>
            </a:r>
            <a:r>
              <a:rPr lang="ja-JP" altLang="en-US" dirty="0"/>
              <a:t>近接中心性は </a:t>
            </a:r>
            <a:r>
              <a:rPr lang="en-US" altLang="ja-JP" dirty="0"/>
              <a:t>2</a:t>
            </a:r>
            <a:r>
              <a:rPr lang="ja-JP" altLang="en-US" dirty="0"/>
              <a:t>種類。</a:t>
            </a:r>
            <a:endParaRPr lang="en-US" altLang="ja-JP" dirty="0"/>
          </a:p>
          <a:p>
            <a:r>
              <a:rPr lang="ja-JP" altLang="en-US" dirty="0"/>
              <a:t>この資料では「</a:t>
            </a:r>
            <a:r>
              <a:rPr lang="ja-JP" altLang="en-US" b="1" dirty="0"/>
              <a:t>入方向</a:t>
            </a:r>
            <a:r>
              <a:rPr lang="ja-JP" altLang="en-US" dirty="0"/>
              <a:t>」のものを説明</a:t>
            </a:r>
            <a:endParaRPr lang="en-US" altLang="ja-JP" dirty="0"/>
          </a:p>
          <a:p>
            <a:r>
              <a:rPr lang="ja-JP" altLang="en-US" b="1" dirty="0"/>
              <a:t>出方向</a:t>
            </a:r>
            <a:r>
              <a:rPr lang="ja-JP" altLang="en-US" dirty="0"/>
              <a:t>：引用先への到達しやすさ（参照の効率性）</a:t>
            </a:r>
          </a:p>
          <a:p>
            <a:r>
              <a:rPr lang="ja-JP" altLang="en-US" b="1" dirty="0"/>
              <a:t>入方向</a:t>
            </a:r>
            <a:r>
              <a:rPr lang="ja-JP" altLang="en-US" dirty="0"/>
              <a:t>：引用元からの到達しやすさ（被引用の容易さ）</a:t>
            </a:r>
          </a:p>
          <a:p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D91D67-9E83-31EB-7A3F-BE01D05621FD}"/>
              </a:ext>
            </a:extLst>
          </p:cNvPr>
          <p:cNvSpPr txBox="1"/>
          <p:nvPr/>
        </p:nvSpPr>
        <p:spPr>
          <a:xfrm>
            <a:off x="98190" y="6597181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089A4B6-31B0-85FE-8AF0-296DF532E161}"/>
              </a:ext>
            </a:extLst>
          </p:cNvPr>
          <p:cNvSpPr/>
          <p:nvPr/>
        </p:nvSpPr>
        <p:spPr>
          <a:xfrm>
            <a:off x="3260034" y="5862601"/>
            <a:ext cx="2221396" cy="805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168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3CD52-EE4A-66B7-9A20-A410C7006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814146-54C6-A05F-0341-445F454C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PageRank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B3EE7B-ECC1-9443-E05E-4A5496CAB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重要なノードからリンクされているノード</a:t>
            </a:r>
            <a:r>
              <a:rPr lang="ja-JP" altLang="en-US" dirty="0"/>
              <a:t>ほど高い値</a:t>
            </a:r>
          </a:p>
          <a:p>
            <a:r>
              <a:rPr lang="ja-JP" altLang="en-US" b="1" dirty="0"/>
              <a:t>入次数</a:t>
            </a:r>
            <a:r>
              <a:rPr lang="ja-JP" altLang="en-US" dirty="0"/>
              <a:t>だけでなく</a:t>
            </a:r>
            <a:r>
              <a:rPr lang="ja-JP" altLang="en-US" b="1" dirty="0"/>
              <a:t>リンク元の重要性</a:t>
            </a:r>
            <a:r>
              <a:rPr lang="ja-JP" altLang="en-US" dirty="0"/>
              <a:t>も考慮</a:t>
            </a:r>
          </a:p>
          <a:p>
            <a:r>
              <a:rPr lang="ja-JP" altLang="en-US" dirty="0"/>
              <a:t>重み付きエッジの場合：重みに応じたスコア配分</a:t>
            </a:r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693023-27E5-1658-0151-9070628F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3A92B43F-9045-6E9C-DEAD-B052A9037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7" y="2888853"/>
            <a:ext cx="7228572" cy="39428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1ED8FD-9065-64C2-EC09-C319B4EF1D78}"/>
              </a:ext>
            </a:extLst>
          </p:cNvPr>
          <p:cNvSpPr txBox="1"/>
          <p:nvPr/>
        </p:nvSpPr>
        <p:spPr>
          <a:xfrm>
            <a:off x="1014463" y="662716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310145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F9BB3-83D7-450A-D57D-FC504316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F3F47-4040-788B-6F9F-536E2FE39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サンプルネットワーク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FE7E25-1219-CB34-0476-6CA4A5993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641369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論文の引用ネットワークを例として使用。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論文</a:t>
            </a:r>
            <a:r>
              <a:rPr lang="en-US" altLang="ja-JP" b="1" dirty="0"/>
              <a:t>A</a:t>
            </a:r>
            <a:r>
              <a:rPr lang="ja-JP" altLang="en-US" b="1" dirty="0"/>
              <a:t>が論文</a:t>
            </a:r>
            <a:r>
              <a:rPr lang="en-US" altLang="ja-JP" b="1" dirty="0"/>
              <a:t>B</a:t>
            </a:r>
            <a:r>
              <a:rPr lang="ja-JP" altLang="en-US" b="1" dirty="0"/>
              <a:t>を引用</a:t>
            </a:r>
            <a:r>
              <a:rPr lang="ja-JP" altLang="en-US" dirty="0"/>
              <a:t>する場合、</a:t>
            </a:r>
            <a:r>
              <a:rPr lang="en-US" altLang="ja-JP" b="1" dirty="0"/>
              <a:t>A→B</a:t>
            </a:r>
            <a:r>
              <a:rPr lang="ja-JP" altLang="en-US" b="1" dirty="0"/>
              <a:t>のエッジ</a:t>
            </a:r>
            <a:r>
              <a:rPr lang="ja-JP" altLang="en-US" dirty="0"/>
              <a:t>を作成。</a:t>
            </a:r>
            <a:r>
              <a:rPr lang="ja-JP" altLang="en-US" b="1" dirty="0"/>
              <a:t>重み</a:t>
            </a:r>
            <a:r>
              <a:rPr lang="ja-JP" altLang="en-US" dirty="0"/>
              <a:t>は引用の</a:t>
            </a:r>
            <a:r>
              <a:rPr lang="ja-JP" altLang="en-US" b="1" dirty="0"/>
              <a:t>重要度</a:t>
            </a:r>
            <a:r>
              <a:rPr lang="ja-JP" altLang="en-US" dirty="0"/>
              <a:t>を表現。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C37294-7553-B5A6-2A43-2EE378A4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874AC08-B0EC-961B-F9DA-A33B65976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52857"/>
              </p:ext>
            </p:extLst>
          </p:nvPr>
        </p:nvGraphicFramePr>
        <p:xfrm>
          <a:off x="961729" y="2688982"/>
          <a:ext cx="2701550" cy="382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775">
                  <a:extLst>
                    <a:ext uri="{9D8B030D-6E8A-4147-A177-3AD203B41FA5}">
                      <a16:colId xmlns:a16="http://schemas.microsoft.com/office/drawing/2014/main" val="3313198742"/>
                    </a:ext>
                  </a:extLst>
                </a:gridCol>
                <a:gridCol w="1350775">
                  <a:extLst>
                    <a:ext uri="{9D8B030D-6E8A-4147-A177-3AD203B41FA5}">
                      <a16:colId xmlns:a16="http://schemas.microsoft.com/office/drawing/2014/main" val="3847255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Noto Sans SC"/>
                        </a:rPr>
                        <a:t>エッジ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>
                          <a:effectLst/>
                          <a:latin typeface="Noto Sans SC"/>
                        </a:rPr>
                        <a:t>重み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131233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>
                          <a:effectLst/>
                          <a:latin typeface="Noto Sans SC"/>
                        </a:rPr>
                        <a:t>A → B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3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4062881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>
                          <a:effectLst/>
                          <a:latin typeface="Noto Sans SC"/>
                        </a:rPr>
                        <a:t>A → C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1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2056360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>
                          <a:effectLst/>
                          <a:latin typeface="Noto Sans SC"/>
                        </a:rPr>
                        <a:t>A → E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2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418279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>
                          <a:effectLst/>
                          <a:latin typeface="Noto Sans SC"/>
                        </a:rPr>
                        <a:t>B → D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2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239246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>
                          <a:effectLst/>
                          <a:latin typeface="Noto Sans SC"/>
                        </a:rPr>
                        <a:t>B → E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dirty="0">
                          <a:effectLst/>
                          <a:latin typeface="Noto Sans SC"/>
                        </a:rPr>
                        <a:t>1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290113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>
                          <a:effectLst/>
                          <a:latin typeface="Noto Sans SC"/>
                        </a:rPr>
                        <a:t>C → E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3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781861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>
                          <a:effectLst/>
                          <a:latin typeface="Noto Sans SC"/>
                        </a:rPr>
                        <a:t>F → E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dirty="0">
                          <a:effectLst/>
                          <a:latin typeface="Noto Sans SC"/>
                        </a:rPr>
                        <a:t>2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2365415409"/>
                  </a:ext>
                </a:extLst>
              </a:tr>
            </a:tbl>
          </a:graphicData>
        </a:graphic>
      </p:graphicFrame>
      <p:pic>
        <p:nvPicPr>
          <p:cNvPr id="9" name="図 8" descr="時計が付いている｜｜｜ｐ&#10;&#10;AI 生成コンテンツは誤りを含む可能性があります。">
            <a:extLst>
              <a:ext uri="{FF2B5EF4-FFF2-40B4-BE49-F238E27FC236}">
                <a16:creationId xmlns:a16="http://schemas.microsoft.com/office/drawing/2014/main" id="{8C5B3FF9-AFC4-272E-21C7-AC8A417E9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86" y="3010574"/>
            <a:ext cx="5339114" cy="291224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2F665A-F482-4730-71DC-8B634D4C2692}"/>
              </a:ext>
            </a:extLst>
          </p:cNvPr>
          <p:cNvSpPr txBox="1"/>
          <p:nvPr/>
        </p:nvSpPr>
        <p:spPr>
          <a:xfrm>
            <a:off x="3718969" y="5922818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207311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0083-16B9-1FD9-8BD3-F592B0CA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6CD141-73B3-2F3A-6FAB-50E9810F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</a:t>
            </a:r>
            <a:r>
              <a:rPr lang="ja-JP" altLang="en-US" dirty="0"/>
              <a:t> による社会ネットワーク分析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50490B-4A1F-9C28-791F-1E59CA79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44894"/>
            <a:ext cx="6220943" cy="621310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import </a:t>
            </a:r>
            <a:r>
              <a:rPr lang="en-US" altLang="ja-JP" sz="1400" dirty="0" err="1"/>
              <a:t>networkx</a:t>
            </a:r>
            <a:r>
              <a:rPr lang="en-US" altLang="ja-JP" sz="1400" dirty="0"/>
              <a:t> as </a:t>
            </a:r>
            <a:r>
              <a:rPr lang="en-US" altLang="ja-JP" sz="1400" dirty="0" err="1"/>
              <a:t>nx</a:t>
            </a:r>
            <a:endParaRPr lang="en-US" altLang="ja-JP" sz="14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14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# </a:t>
            </a:r>
            <a:r>
              <a:rPr lang="ja-JP" altLang="en-US" sz="1400" dirty="0"/>
              <a:t>有向グラフの構築（重み付き）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G = </a:t>
            </a:r>
            <a:r>
              <a:rPr lang="en-US" altLang="ja-JP" sz="1400" dirty="0" err="1"/>
              <a:t>nx.DiGraph</a:t>
            </a:r>
            <a:r>
              <a:rPr lang="en-US" altLang="ja-JP" sz="1400" dirty="0"/>
              <a:t>()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edges = [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b="1" dirty="0"/>
              <a:t>    ('A', 'B', 3), ('A', 'C', 1), ('A', 'E', 2),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b="1" dirty="0"/>
              <a:t>    ('B', 'D', 2), ('B', 'E', 1),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b="1" dirty="0"/>
              <a:t>    ('C', 'E', 3), ('F', 'E', 2)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]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 err="1"/>
              <a:t>G.add_weighted_edges_from</a:t>
            </a:r>
            <a:r>
              <a:rPr lang="en-US" altLang="ja-JP" sz="1400" dirty="0"/>
              <a:t>(edges)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14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# </a:t>
            </a:r>
            <a:r>
              <a:rPr lang="ja-JP" altLang="en-US" sz="1400" dirty="0"/>
              <a:t>重みの逆数を距離として設定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for u, v, data in </a:t>
            </a:r>
            <a:r>
              <a:rPr lang="en-US" altLang="ja-JP" sz="1400" dirty="0" err="1"/>
              <a:t>G.edges</a:t>
            </a:r>
            <a:r>
              <a:rPr lang="en-US" altLang="ja-JP" sz="1400" dirty="0"/>
              <a:t>(data=True):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    data['distance'] = 1 / data['weight']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14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# </a:t>
            </a:r>
            <a:r>
              <a:rPr lang="ja-JP" altLang="en-US" sz="1400" dirty="0"/>
              <a:t>各指標の計算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 err="1"/>
              <a:t>in_degree_cent</a:t>
            </a:r>
            <a:r>
              <a:rPr lang="en-US" altLang="ja-JP" sz="1400" dirty="0"/>
              <a:t> = </a:t>
            </a:r>
            <a:r>
              <a:rPr lang="en-US" altLang="ja-JP" sz="1400" dirty="0" err="1"/>
              <a:t>nx.in_degree_centrality</a:t>
            </a:r>
            <a:r>
              <a:rPr lang="en-US" altLang="ja-JP" sz="1400" dirty="0"/>
              <a:t>(G)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 err="1"/>
              <a:t>out_degree_cent</a:t>
            </a:r>
            <a:r>
              <a:rPr lang="en-US" altLang="ja-JP" sz="1400" dirty="0"/>
              <a:t> = </a:t>
            </a:r>
            <a:r>
              <a:rPr lang="en-US" altLang="ja-JP" sz="1400" dirty="0" err="1"/>
              <a:t>nx.out_degree_centrality</a:t>
            </a:r>
            <a:r>
              <a:rPr lang="en-US" altLang="ja-JP" sz="1400" dirty="0"/>
              <a:t>(G)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 err="1"/>
              <a:t>betweenness_cent</a:t>
            </a:r>
            <a:r>
              <a:rPr lang="en-US" altLang="ja-JP" sz="1400" dirty="0"/>
              <a:t> = </a:t>
            </a:r>
            <a:r>
              <a:rPr lang="en-US" altLang="ja-JP" sz="1400" dirty="0" err="1"/>
              <a:t>nx.betweenness_centrality</a:t>
            </a:r>
            <a:r>
              <a:rPr lang="en-US" altLang="ja-JP" sz="1400" dirty="0"/>
              <a:t>(G, weight='distance')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 err="1"/>
              <a:t>closeness_cent</a:t>
            </a:r>
            <a:r>
              <a:rPr lang="en-US" altLang="ja-JP" sz="1400" dirty="0"/>
              <a:t> = </a:t>
            </a:r>
            <a:r>
              <a:rPr lang="en-US" altLang="ja-JP" sz="1400" dirty="0" err="1"/>
              <a:t>nx.closeness_centrality</a:t>
            </a:r>
            <a:r>
              <a:rPr lang="en-US" altLang="ja-JP" sz="1400" dirty="0"/>
              <a:t>(G, distance='distance')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 err="1"/>
              <a:t>pagerank</a:t>
            </a:r>
            <a:r>
              <a:rPr lang="en-US" altLang="ja-JP" sz="1400" dirty="0"/>
              <a:t> = </a:t>
            </a:r>
            <a:r>
              <a:rPr lang="en-US" altLang="ja-JP" sz="1400" dirty="0" err="1"/>
              <a:t>nx.pagerank</a:t>
            </a:r>
            <a:r>
              <a:rPr lang="en-US" altLang="ja-JP" sz="1400" dirty="0"/>
              <a:t>(G, weight='weight')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1400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# </a:t>
            </a:r>
            <a:r>
              <a:rPr lang="ja-JP" altLang="en-US" sz="1400" dirty="0"/>
              <a:t>結果の表示（小数点以下</a:t>
            </a:r>
            <a:r>
              <a:rPr lang="en-US" altLang="ja-JP" sz="1400" dirty="0"/>
              <a:t>3</a:t>
            </a:r>
            <a:r>
              <a:rPr lang="ja-JP" altLang="en-US" sz="1400" dirty="0"/>
              <a:t>桁）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print("</a:t>
            </a:r>
            <a:r>
              <a:rPr lang="ja-JP" altLang="en-US" sz="1400" dirty="0"/>
              <a:t>入次数中心性</a:t>
            </a:r>
            <a:r>
              <a:rPr lang="en-US" altLang="ja-JP" sz="1400" dirty="0"/>
              <a:t>:", {k: f"{v:.3f}" for k, v in </a:t>
            </a:r>
            <a:r>
              <a:rPr lang="en-US" altLang="ja-JP" sz="1400" dirty="0" err="1"/>
              <a:t>in_degree_cent.items</a:t>
            </a:r>
            <a:r>
              <a:rPr lang="en-US" altLang="ja-JP" sz="1400" dirty="0"/>
              <a:t>()})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print("</a:t>
            </a:r>
            <a:r>
              <a:rPr lang="ja-JP" altLang="en-US" sz="1400" dirty="0"/>
              <a:t>出次数中心性</a:t>
            </a:r>
            <a:r>
              <a:rPr lang="en-US" altLang="ja-JP" sz="1400" dirty="0"/>
              <a:t>:", {k: f"{v:.3f}" for k, v in </a:t>
            </a:r>
            <a:r>
              <a:rPr lang="en-US" altLang="ja-JP" sz="1400" dirty="0" err="1"/>
              <a:t>out_degree_cent.items</a:t>
            </a:r>
            <a:r>
              <a:rPr lang="en-US" altLang="ja-JP" sz="1400" dirty="0"/>
              <a:t>()})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print("</a:t>
            </a:r>
            <a:r>
              <a:rPr lang="ja-JP" altLang="en-US" sz="1400" dirty="0"/>
              <a:t>媒介中心性</a:t>
            </a:r>
            <a:r>
              <a:rPr lang="en-US" altLang="ja-JP" sz="1400" dirty="0"/>
              <a:t>:", {k: f"{v:.3f}" for k, v in </a:t>
            </a:r>
            <a:r>
              <a:rPr lang="en-US" altLang="ja-JP" sz="1400" dirty="0" err="1"/>
              <a:t>betweenness_cent.items</a:t>
            </a:r>
            <a:r>
              <a:rPr lang="en-US" altLang="ja-JP" sz="1400" dirty="0"/>
              <a:t>()})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print("</a:t>
            </a:r>
            <a:r>
              <a:rPr lang="ja-JP" altLang="en-US" sz="1400" dirty="0"/>
              <a:t>近接中心性</a:t>
            </a:r>
            <a:r>
              <a:rPr lang="en-US" altLang="ja-JP" sz="1400" dirty="0"/>
              <a:t>:", {k: f"{v:.3f}" for k, v in </a:t>
            </a:r>
            <a:r>
              <a:rPr lang="en-US" altLang="ja-JP" sz="1400" dirty="0" err="1"/>
              <a:t>closeness_cent.items</a:t>
            </a:r>
            <a:r>
              <a:rPr lang="en-US" altLang="ja-JP" sz="1400" dirty="0"/>
              <a:t>()})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1400" dirty="0"/>
              <a:t>print("PageRank:", {k: f"{v:.3f}" for k, v in </a:t>
            </a:r>
            <a:r>
              <a:rPr lang="en-US" altLang="ja-JP" sz="1400" dirty="0" err="1"/>
              <a:t>pagerank.items</a:t>
            </a:r>
            <a:r>
              <a:rPr lang="en-US" altLang="ja-JP" sz="1400" dirty="0"/>
              <a:t>()})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C757AE-FBF3-C0FE-A955-EA60B495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768A5D-2E45-E6B5-87AC-088C270E9770}"/>
              </a:ext>
            </a:extLst>
          </p:cNvPr>
          <p:cNvSpPr txBox="1"/>
          <p:nvPr/>
        </p:nvSpPr>
        <p:spPr>
          <a:xfrm>
            <a:off x="4950044" y="237823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社会ネットワーク分析の結果</a:t>
            </a:r>
          </a:p>
        </p:txBody>
      </p:sp>
      <p:pic>
        <p:nvPicPr>
          <p:cNvPr id="13" name="図 12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CE7E6FF-C569-613C-B2D8-688D1677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347" y="959564"/>
            <a:ext cx="5462088" cy="13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AB7B-E3AA-438F-8954-332EDDCF2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3D43CE-96F1-4A12-E6F4-8CF7EF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実行結果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55F771-455F-1105-C9EF-FD26CB3A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71C968D4-E694-DB44-634A-15B537F31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89175"/>
              </p:ext>
            </p:extLst>
          </p:nvPr>
        </p:nvGraphicFramePr>
        <p:xfrm>
          <a:off x="789070" y="902883"/>
          <a:ext cx="7211928" cy="364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988">
                  <a:extLst>
                    <a:ext uri="{9D8B030D-6E8A-4147-A177-3AD203B41FA5}">
                      <a16:colId xmlns:a16="http://schemas.microsoft.com/office/drawing/2014/main" val="706851180"/>
                    </a:ext>
                  </a:extLst>
                </a:gridCol>
                <a:gridCol w="1201988">
                  <a:extLst>
                    <a:ext uri="{9D8B030D-6E8A-4147-A177-3AD203B41FA5}">
                      <a16:colId xmlns:a16="http://schemas.microsoft.com/office/drawing/2014/main" val="4096621323"/>
                    </a:ext>
                  </a:extLst>
                </a:gridCol>
                <a:gridCol w="1201988">
                  <a:extLst>
                    <a:ext uri="{9D8B030D-6E8A-4147-A177-3AD203B41FA5}">
                      <a16:colId xmlns:a16="http://schemas.microsoft.com/office/drawing/2014/main" val="2739301838"/>
                    </a:ext>
                  </a:extLst>
                </a:gridCol>
                <a:gridCol w="1201988">
                  <a:extLst>
                    <a:ext uri="{9D8B030D-6E8A-4147-A177-3AD203B41FA5}">
                      <a16:colId xmlns:a16="http://schemas.microsoft.com/office/drawing/2014/main" val="1978007920"/>
                    </a:ext>
                  </a:extLst>
                </a:gridCol>
                <a:gridCol w="1201988">
                  <a:extLst>
                    <a:ext uri="{9D8B030D-6E8A-4147-A177-3AD203B41FA5}">
                      <a16:colId xmlns:a16="http://schemas.microsoft.com/office/drawing/2014/main" val="2478266250"/>
                    </a:ext>
                  </a:extLst>
                </a:gridCol>
                <a:gridCol w="1201988">
                  <a:extLst>
                    <a:ext uri="{9D8B030D-6E8A-4147-A177-3AD203B41FA5}">
                      <a16:colId xmlns:a16="http://schemas.microsoft.com/office/drawing/2014/main" val="1541250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 dirty="0">
                          <a:effectLst/>
                          <a:latin typeface="Noto Sans SC"/>
                        </a:rPr>
                        <a:t>ノード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400">
                          <a:effectLst/>
                          <a:latin typeface="Noto Sans SC"/>
                        </a:rPr>
                        <a:t>入次数中心性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400">
                          <a:effectLst/>
                          <a:latin typeface="Noto Sans SC"/>
                        </a:rPr>
                        <a:t>出次数中心性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>
                          <a:effectLst/>
                          <a:latin typeface="Noto Sans SC"/>
                        </a:rPr>
                        <a:t>媒介中心性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400">
                          <a:effectLst/>
                          <a:latin typeface="Noto Sans SC"/>
                        </a:rPr>
                        <a:t>近接中心性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 dirty="0">
                          <a:effectLst/>
                          <a:latin typeface="Noto Sans SC"/>
                        </a:rPr>
                        <a:t>PageRank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115042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>
                          <a:effectLst/>
                          <a:latin typeface="Noto Sans SC"/>
                        </a:rPr>
                        <a:t>A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b="1" dirty="0">
                          <a:effectLst/>
                          <a:latin typeface="Noto Sans SC"/>
                        </a:rPr>
                        <a:t>0.600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0.101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425629154"/>
                  </a:ext>
                </a:extLst>
              </a:tr>
              <a:tr h="46778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>
                          <a:effectLst/>
                          <a:latin typeface="Noto Sans SC"/>
                        </a:rPr>
                        <a:t>B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0.200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0.400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b="1" dirty="0">
                          <a:effectLst/>
                          <a:latin typeface="Noto Sans SC"/>
                        </a:rPr>
                        <a:t>0.050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0.600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0.144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233674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>
                          <a:effectLst/>
                          <a:latin typeface="Noto Sans SC"/>
                        </a:rPr>
                        <a:t>C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0.200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0.200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0.200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0.116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309368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>
                          <a:effectLst/>
                          <a:latin typeface="Noto Sans SC"/>
                        </a:rPr>
                        <a:t>D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0.200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0.600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0.183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164626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>
                          <a:effectLst/>
                          <a:latin typeface="Noto Sans SC"/>
                        </a:rPr>
                        <a:t>E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b="1" dirty="0">
                          <a:effectLst/>
                          <a:latin typeface="Noto Sans SC"/>
                        </a:rPr>
                        <a:t>0.800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b="1" dirty="0">
                          <a:effectLst/>
                          <a:latin typeface="Noto Sans SC"/>
                        </a:rPr>
                        <a:t>1.371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b="1" dirty="0">
                          <a:effectLst/>
                          <a:latin typeface="Noto Sans SC"/>
                        </a:rPr>
                        <a:t>0.355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34349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effectLst/>
                          <a:latin typeface="Noto Sans SC"/>
                        </a:rPr>
                        <a:t>F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0.200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>
                          <a:effectLst/>
                          <a:latin typeface="Noto Sans SC"/>
                        </a:rPr>
                        <a:t>0.000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ja-JP" sz="2800" dirty="0">
                          <a:effectLst/>
                          <a:latin typeface="Noto Sans SC"/>
                        </a:rPr>
                        <a:t>0.101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873940868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B4C684-62D8-3DE5-DBF8-51E0CE2A3AD6}"/>
              </a:ext>
            </a:extLst>
          </p:cNvPr>
          <p:cNvSpPr txBox="1"/>
          <p:nvPr/>
        </p:nvSpPr>
        <p:spPr>
          <a:xfrm>
            <a:off x="789070" y="4812520"/>
            <a:ext cx="685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ネットワーク全体：</a:t>
            </a:r>
            <a:r>
              <a:rPr lang="ja-JP" altLang="en-US" sz="2000" b="1" dirty="0"/>
              <a:t>ノード数 </a:t>
            </a:r>
            <a:r>
              <a:rPr lang="en-US" altLang="ja-JP" sz="2000" b="1" dirty="0"/>
              <a:t>6</a:t>
            </a:r>
            <a:r>
              <a:rPr lang="ja-JP" altLang="en-US" sz="2000" b="1" dirty="0"/>
              <a:t>、エッジ数 </a:t>
            </a:r>
            <a:r>
              <a:rPr lang="en-US" altLang="ja-JP" sz="2000" b="1" dirty="0"/>
              <a:t>7</a:t>
            </a:r>
            <a:r>
              <a:rPr lang="ja-JP" altLang="en-US" sz="2000" dirty="0"/>
              <a:t>、</a:t>
            </a:r>
            <a:r>
              <a:rPr lang="ja-JP" altLang="en-US" sz="2000" b="1" dirty="0"/>
              <a:t>密度 </a:t>
            </a:r>
            <a:r>
              <a:rPr lang="en-US" altLang="ja-JP" sz="2000" b="1" dirty="0"/>
              <a:t>0.233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3303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3617C-C6A5-3E2A-D43D-02E8FEDA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C18EA6-FCDF-7F86-8B39-39F06285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結果の解釈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117033-E2B8-B6D2-B1E1-E8CE2AC75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入次数中心性と出次数中心性</a:t>
            </a:r>
            <a:endParaRPr lang="ja-JP" altLang="en-US" dirty="0"/>
          </a:p>
          <a:p>
            <a:r>
              <a:rPr lang="en-US" altLang="ja-JP" b="1" dirty="0"/>
              <a:t>E</a:t>
            </a:r>
            <a:r>
              <a:rPr lang="ja-JP" altLang="en-US" b="1" dirty="0"/>
              <a:t>の入次数中心性</a:t>
            </a:r>
            <a:r>
              <a:rPr lang="ja-JP" altLang="en-US" dirty="0"/>
              <a:t>が</a:t>
            </a:r>
            <a:r>
              <a:rPr lang="en-US" altLang="ja-JP" b="1" dirty="0"/>
              <a:t>0.800</a:t>
            </a:r>
            <a:r>
              <a:rPr lang="ja-JP" altLang="en-US" b="1" dirty="0"/>
              <a:t>と最も高い</a:t>
            </a:r>
            <a:r>
              <a:rPr lang="ja-JP" altLang="en-US" dirty="0"/>
              <a:t>（</a:t>
            </a:r>
            <a:r>
              <a:rPr lang="en-US" altLang="ja-JP" dirty="0"/>
              <a:t>4</a:t>
            </a:r>
            <a:r>
              <a:rPr lang="ja-JP" altLang="en-US" dirty="0"/>
              <a:t>つの論文から引用）</a:t>
            </a:r>
          </a:p>
          <a:p>
            <a:r>
              <a:rPr lang="en-US" altLang="ja-JP" dirty="0"/>
              <a:t>A</a:t>
            </a:r>
            <a:r>
              <a:rPr lang="ja-JP" altLang="en-US" dirty="0"/>
              <a:t>と</a:t>
            </a:r>
            <a:r>
              <a:rPr lang="en-US" altLang="ja-JP" dirty="0"/>
              <a:t>F</a:t>
            </a:r>
            <a:r>
              <a:rPr lang="ja-JP" altLang="en-US" dirty="0"/>
              <a:t>は</a:t>
            </a:r>
            <a:r>
              <a:rPr lang="en-US" altLang="ja-JP" dirty="0"/>
              <a:t>0.000</a:t>
            </a:r>
            <a:r>
              <a:rPr lang="ja-JP" altLang="en-US" dirty="0"/>
              <a:t>（引用されていない）</a:t>
            </a:r>
          </a:p>
          <a:p>
            <a:r>
              <a:rPr lang="ja-JP" altLang="en-US" b="1" dirty="0"/>
              <a:t>出次数中心性</a:t>
            </a:r>
            <a:r>
              <a:rPr lang="ja-JP" altLang="en-US" dirty="0"/>
              <a:t>は</a:t>
            </a:r>
            <a:r>
              <a:rPr lang="en-US" altLang="ja-JP" b="1" dirty="0"/>
              <a:t>A</a:t>
            </a:r>
            <a:r>
              <a:rPr lang="ja-JP" altLang="en-US" b="1" dirty="0"/>
              <a:t>が</a:t>
            </a:r>
            <a:r>
              <a:rPr lang="en-US" altLang="ja-JP" b="1" dirty="0"/>
              <a:t>0.600</a:t>
            </a:r>
            <a:r>
              <a:rPr lang="ja-JP" altLang="en-US" b="1" dirty="0"/>
              <a:t>と最も高い</a:t>
            </a:r>
            <a:r>
              <a:rPr lang="ja-JP" altLang="en-US" dirty="0"/>
              <a:t>（</a:t>
            </a:r>
            <a:r>
              <a:rPr lang="en-US" altLang="ja-JP" dirty="0"/>
              <a:t>3</a:t>
            </a:r>
            <a:r>
              <a:rPr lang="ja-JP" altLang="en-US" dirty="0"/>
              <a:t>つの論文を引用）</a:t>
            </a:r>
          </a:p>
          <a:p>
            <a:r>
              <a:rPr lang="en-US" altLang="ja-JP" dirty="0"/>
              <a:t>D</a:t>
            </a:r>
            <a:r>
              <a:rPr lang="ja-JP" altLang="en-US" dirty="0"/>
              <a:t>と</a:t>
            </a:r>
            <a:r>
              <a:rPr lang="en-US" altLang="ja-JP" dirty="0"/>
              <a:t>E</a:t>
            </a:r>
            <a:r>
              <a:rPr lang="ja-JP" altLang="en-US" dirty="0"/>
              <a:t>は</a:t>
            </a:r>
            <a:r>
              <a:rPr lang="en-US" altLang="ja-JP" dirty="0"/>
              <a:t>0.000</a:t>
            </a:r>
            <a:r>
              <a:rPr lang="ja-JP" altLang="en-US" dirty="0"/>
              <a:t>（引用していない）</a:t>
            </a: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媒介中心性</a:t>
            </a:r>
            <a:endParaRPr lang="ja-JP" altLang="en-US" dirty="0"/>
          </a:p>
          <a:p>
            <a:r>
              <a:rPr lang="en-US" altLang="ja-JP" b="1" dirty="0"/>
              <a:t>B</a:t>
            </a:r>
            <a:r>
              <a:rPr lang="ja-JP" altLang="en-US" b="1" dirty="0"/>
              <a:t>のみが</a:t>
            </a:r>
            <a:r>
              <a:rPr lang="en-US" altLang="ja-JP" b="1" dirty="0"/>
              <a:t>0.050</a:t>
            </a:r>
            <a:r>
              <a:rPr lang="ja-JP" altLang="en-US" dirty="0"/>
              <a:t>を示す（</a:t>
            </a:r>
            <a:r>
              <a:rPr lang="en-US" altLang="ja-JP" b="1" dirty="0"/>
              <a:t>A→D</a:t>
            </a:r>
            <a:r>
              <a:rPr lang="ja-JP" altLang="en-US" b="1" dirty="0"/>
              <a:t>経路の仲介</a:t>
            </a:r>
            <a:r>
              <a:rPr lang="ja-JP" altLang="en-US" dirty="0"/>
              <a:t>）</a:t>
            </a:r>
          </a:p>
          <a:p>
            <a:r>
              <a:rPr lang="ja-JP" altLang="en-US" dirty="0"/>
              <a:t>他のノードは</a:t>
            </a:r>
            <a:r>
              <a:rPr lang="en-US" altLang="ja-JP" dirty="0"/>
              <a:t>0.000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50B70-48BF-A32A-1991-3E038844D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25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4F32D-42E5-6B84-7D33-7486402D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2D35BE-D5EE-A81C-4B6C-7F738D26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結果の解釈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C04160-B1F0-D793-4378-D587C5D08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近接中心性</a:t>
            </a:r>
            <a:endParaRPr lang="ja-JP" altLang="en-US" dirty="0"/>
          </a:p>
          <a:p>
            <a:r>
              <a:rPr lang="en-US" altLang="ja-JP" b="1" dirty="0"/>
              <a:t>E</a:t>
            </a:r>
            <a:r>
              <a:rPr lang="ja-JP" altLang="en-US" b="1" dirty="0"/>
              <a:t>が</a:t>
            </a:r>
            <a:r>
              <a:rPr lang="en-US" altLang="ja-JP" b="1" dirty="0"/>
              <a:t>1.371</a:t>
            </a:r>
            <a:r>
              <a:rPr lang="ja-JP" altLang="en-US" b="1" dirty="0"/>
              <a:t>と最も高い</a:t>
            </a:r>
            <a:r>
              <a:rPr lang="ja-JP" altLang="en-US" dirty="0"/>
              <a:t>（</a:t>
            </a:r>
            <a:r>
              <a:rPr lang="en-US" altLang="ja-JP" b="1" dirty="0"/>
              <a:t>4</a:t>
            </a:r>
            <a:r>
              <a:rPr lang="ja-JP" altLang="en-US" b="1" dirty="0"/>
              <a:t>つのノードから引用され、到達されやすい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B</a:t>
            </a:r>
            <a:r>
              <a:rPr lang="ja-JP" altLang="en-US" dirty="0"/>
              <a:t>と</a:t>
            </a:r>
            <a:r>
              <a:rPr lang="en-US" altLang="ja-JP" dirty="0"/>
              <a:t>D</a:t>
            </a:r>
            <a:r>
              <a:rPr lang="ja-JP" altLang="en-US" dirty="0"/>
              <a:t>が</a:t>
            </a:r>
            <a:r>
              <a:rPr lang="en-US" altLang="ja-JP" dirty="0"/>
              <a:t>0.600</a:t>
            </a:r>
            <a:r>
              <a:rPr lang="ja-JP" altLang="en-US" dirty="0"/>
              <a:t>（それぞれ引用元から短い距離）</a:t>
            </a:r>
          </a:p>
          <a:p>
            <a:r>
              <a:rPr lang="en-US" altLang="ja-JP" dirty="0"/>
              <a:t>A</a:t>
            </a:r>
            <a:r>
              <a:rPr lang="ja-JP" altLang="en-US" dirty="0"/>
              <a:t>と</a:t>
            </a:r>
            <a:r>
              <a:rPr lang="en-US" altLang="ja-JP" dirty="0"/>
              <a:t>F</a:t>
            </a:r>
            <a:r>
              <a:rPr lang="ja-JP" altLang="en-US" dirty="0"/>
              <a:t>は</a:t>
            </a:r>
            <a:r>
              <a:rPr lang="en-US" altLang="ja-JP" dirty="0"/>
              <a:t>0.000</a:t>
            </a:r>
            <a:r>
              <a:rPr lang="ja-JP" altLang="en-US" dirty="0"/>
              <a:t>（引用されておらず、他から到達できない）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PageRank</a:t>
            </a:r>
            <a:endParaRPr lang="ja-JP" altLang="en-US" dirty="0"/>
          </a:p>
          <a:p>
            <a:r>
              <a:rPr lang="en-US" altLang="ja-JP" b="1" dirty="0"/>
              <a:t>E</a:t>
            </a:r>
            <a:r>
              <a:rPr lang="ja-JP" altLang="en-US" b="1" dirty="0"/>
              <a:t>が</a:t>
            </a:r>
            <a:r>
              <a:rPr lang="en-US" altLang="ja-JP" b="1" dirty="0"/>
              <a:t>0.355</a:t>
            </a:r>
            <a:r>
              <a:rPr lang="ja-JP" altLang="en-US" b="1" dirty="0"/>
              <a:t>と最も高い</a:t>
            </a:r>
            <a:r>
              <a:rPr lang="ja-JP" altLang="en-US" dirty="0"/>
              <a:t>（</a:t>
            </a:r>
            <a:r>
              <a:rPr lang="en-US" altLang="ja-JP" b="1" dirty="0"/>
              <a:t>4</a:t>
            </a:r>
            <a:r>
              <a:rPr lang="ja-JP" altLang="en-US" b="1" dirty="0"/>
              <a:t>つのノードからリンク</a:t>
            </a:r>
            <a:r>
              <a:rPr lang="ja-JP" altLang="en-US" dirty="0"/>
              <a:t>）</a:t>
            </a:r>
          </a:p>
          <a:p>
            <a:r>
              <a:rPr lang="en-US" altLang="ja-JP" dirty="0"/>
              <a:t>D</a:t>
            </a:r>
            <a:r>
              <a:rPr lang="ja-JP" altLang="en-US" dirty="0"/>
              <a:t>が</a:t>
            </a:r>
            <a:r>
              <a:rPr lang="en-US" altLang="ja-JP" dirty="0"/>
              <a:t>0.183</a:t>
            </a:r>
            <a:r>
              <a:rPr lang="ja-JP" altLang="en-US" dirty="0"/>
              <a:t>（</a:t>
            </a:r>
            <a:r>
              <a:rPr lang="en-US" altLang="ja-JP" dirty="0"/>
              <a:t>B</a:t>
            </a:r>
            <a:r>
              <a:rPr lang="ja-JP" altLang="en-US" dirty="0"/>
              <a:t>からのみリンクされるが、</a:t>
            </a:r>
            <a:r>
              <a:rPr lang="en-US" altLang="ja-JP" dirty="0"/>
              <a:t>B</a:t>
            </a:r>
            <a:r>
              <a:rPr lang="ja-JP" altLang="en-US" dirty="0"/>
              <a:t>の重要度が反映）</a:t>
            </a:r>
          </a:p>
          <a:p>
            <a:pPr marL="0" indent="0">
              <a:buNone/>
            </a:pPr>
            <a:r>
              <a:rPr lang="ja-JP" altLang="en-US" b="1" dirty="0"/>
              <a:t>密度</a:t>
            </a:r>
          </a:p>
          <a:p>
            <a:r>
              <a:rPr lang="en-US" altLang="ja-JP" b="1" dirty="0"/>
              <a:t>0.233</a:t>
            </a:r>
            <a:r>
              <a:rPr lang="ja-JP" altLang="en-US" dirty="0"/>
              <a:t>は、最大エッジ数</a:t>
            </a:r>
            <a:r>
              <a:rPr lang="en-US" altLang="ja-JP" b="1" dirty="0"/>
              <a:t>30</a:t>
            </a:r>
            <a:r>
              <a:rPr lang="ja-JP" altLang="en-US" b="1" dirty="0"/>
              <a:t>本（</a:t>
            </a:r>
            <a:r>
              <a:rPr lang="en-US" altLang="ja-JP" b="1" dirty="0"/>
              <a:t>6×5</a:t>
            </a:r>
            <a:r>
              <a:rPr lang="ja-JP" altLang="en-US" b="1" dirty="0"/>
              <a:t>）</a:t>
            </a:r>
            <a:r>
              <a:rPr lang="ja-JP" altLang="en-US" dirty="0"/>
              <a:t>のうち</a:t>
            </a:r>
            <a:r>
              <a:rPr lang="en-US" altLang="ja-JP" b="1" dirty="0"/>
              <a:t>7</a:t>
            </a:r>
            <a:r>
              <a:rPr lang="ja-JP" altLang="en-US" b="1" dirty="0"/>
              <a:t>本のエッジ</a:t>
            </a:r>
            <a:r>
              <a:rPr lang="ja-JP" altLang="en-US" dirty="0"/>
              <a:t>が存在することを示す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EDA51C-AB82-B7D1-C54B-BC3AF00C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4966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3588-BAA4-7609-8499-AD2FF7D98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B7F735-B494-E472-6DD0-4993F21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C841A818-2EE5-B3D0-53D6-B179D3F5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ja-JP" altLang="en-US"/>
          </a:p>
        </p:txBody>
      </p:sp>
      <p:pic>
        <p:nvPicPr>
          <p:cNvPr id="12" name="図 11" descr="スクリーンショットの画面&#10;&#10;AI 生成コンテンツは誤りを含む可能性があります。">
            <a:extLst>
              <a:ext uri="{FF2B5EF4-FFF2-40B4-BE49-F238E27FC236}">
                <a16:creationId xmlns:a16="http://schemas.microsoft.com/office/drawing/2014/main" id="{450E41E6-A2C1-0DDF-85B7-16151D0BB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1" y="15240"/>
            <a:ext cx="9144000" cy="682752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EAE79F7-CFE9-8FD4-128D-A74849A45784}"/>
              </a:ext>
            </a:extLst>
          </p:cNvPr>
          <p:cNvSpPr txBox="1"/>
          <p:nvPr/>
        </p:nvSpPr>
        <p:spPr>
          <a:xfrm>
            <a:off x="19551" y="603328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749539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08DEFA-174D-2468-D4FC-629EE32E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85CAB2-C188-8C2A-1B24-BC5F647B8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b="1" dirty="0"/>
              <a:t>社会ネットワーク分析の基本概念、グラフによる関係性の表現、指標を用いたノードの重要性評価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en-US" altLang="ja-JP" dirty="0"/>
              <a:t>【</a:t>
            </a:r>
            <a:r>
              <a:rPr kumimoji="1" lang="ja-JP" altLang="en-US" dirty="0"/>
              <a:t>学習内容の構成</a:t>
            </a:r>
            <a:r>
              <a:rPr kumimoji="1" lang="en-US" altLang="ja-JP" dirty="0"/>
              <a:t>】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b="1" dirty="0"/>
              <a:t>グラフ表現</a:t>
            </a:r>
            <a:r>
              <a:rPr kumimoji="1" lang="ja-JP" altLang="en-US" dirty="0"/>
              <a:t>：ネットワークをノードとエッジで表現し、有向・無向グラフや重み付けで関係の方向性・強度を扱う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b="1" dirty="0"/>
              <a:t>中心性指標</a:t>
            </a:r>
            <a:r>
              <a:rPr kumimoji="1" lang="ja-JP" altLang="en-US" dirty="0"/>
              <a:t>：次数中心性（接続数）、媒介中心性（仲介者としての重要性）、近接中心性（到達しやすさ）、</a:t>
            </a:r>
            <a:r>
              <a:rPr kumimoji="1" lang="en-US" altLang="ja-JP" dirty="0"/>
              <a:t>PageRank</a:t>
            </a:r>
            <a:r>
              <a:rPr kumimoji="1" lang="ja-JP" altLang="en-US" dirty="0"/>
              <a:t>（リンク元の重要性を考慮）による評価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/>
              <a:t>Python</a:t>
            </a:r>
            <a:r>
              <a:rPr kumimoji="1" lang="ja-JP" altLang="en-US" b="1" dirty="0"/>
              <a:t>実装</a:t>
            </a:r>
            <a:r>
              <a:rPr kumimoji="1" lang="ja-JP" altLang="en-US" dirty="0"/>
              <a:t>：</a:t>
            </a:r>
            <a:r>
              <a:rPr kumimoji="1" lang="en-US" altLang="ja-JP" dirty="0" err="1"/>
              <a:t>NetworkX</a:t>
            </a:r>
            <a:r>
              <a:rPr kumimoji="1" lang="ja-JP" altLang="en-US" dirty="0"/>
              <a:t>ライブラリを用いた有向グラフの構築と各指標の算出</a:t>
            </a:r>
            <a:endParaRPr kumimoji="1" lang="en-US" altLang="ja-JP" dirty="0"/>
          </a:p>
          <a:p>
            <a:r>
              <a:rPr kumimoji="1" lang="ja-JP" altLang="en-US" dirty="0"/>
              <a:t>前提：</a:t>
            </a:r>
            <a:r>
              <a:rPr kumimoji="1" lang="en-US" altLang="ja-JP" dirty="0"/>
              <a:t>Python</a:t>
            </a:r>
            <a:r>
              <a:rPr kumimoji="1" lang="ja-JP" altLang="en-US" dirty="0"/>
              <a:t>プログラミングの基礎</a:t>
            </a:r>
            <a:endParaRPr kumimoji="1" lang="en-US" altLang="ja-JP" dirty="0"/>
          </a:p>
          <a:p>
            <a:r>
              <a:rPr kumimoji="1" lang="ja-JP" altLang="en-US" dirty="0"/>
              <a:t>意義：個々の属性ではなく関係性からネットワーク構造を読み解く視点の獲得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C37369-635B-D7CA-AAD2-1F2CB889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72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社会ネットワーク分析（</a:t>
            </a:r>
            <a:r>
              <a:rPr lang="en-US" altLang="ja-JP" dirty="0"/>
              <a:t>SNA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14824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社会ネットワーク分析（</a:t>
            </a:r>
            <a:r>
              <a:rPr lang="en-US" altLang="ja-JP" b="1" dirty="0"/>
              <a:t>SNA</a:t>
            </a:r>
            <a:r>
              <a:rPr lang="ja-JP" altLang="en-US" b="1" dirty="0"/>
              <a:t>）</a:t>
            </a:r>
            <a:r>
              <a:rPr lang="ja-JP" altLang="en-US" dirty="0"/>
              <a:t>は</a:t>
            </a:r>
            <a:r>
              <a:rPr lang="ja-JP" altLang="en-US" b="1" dirty="0"/>
              <a:t>関係性の分析手法</a:t>
            </a:r>
            <a:r>
              <a:rPr lang="ja-JP" altLang="en-US" dirty="0"/>
              <a:t>である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CADCAEC-C894-9F84-25DA-36652DFD0FA7}"/>
              </a:ext>
            </a:extLst>
          </p:cNvPr>
          <p:cNvSpPr txBox="1"/>
          <p:nvPr/>
        </p:nvSpPr>
        <p:spPr>
          <a:xfrm>
            <a:off x="3690609" y="2872426"/>
            <a:ext cx="550182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グラフ表現</a:t>
            </a:r>
            <a:endParaRPr lang="en-US" altLang="ja-JP" sz="24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ネットワークを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node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エッジ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edge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）で表現</a:t>
            </a:r>
          </a:p>
          <a:p>
            <a:pPr lvl="1">
              <a:spcBef>
                <a:spcPts val="600"/>
              </a:spcBef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人物、組織など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の表現</a:t>
            </a:r>
          </a:p>
          <a:p>
            <a:pPr lvl="1">
              <a:spcBef>
                <a:spcPts val="600"/>
              </a:spcBef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エッジ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ノード間の関係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の表現</a:t>
            </a:r>
          </a:p>
          <a:p>
            <a:pPr>
              <a:spcBef>
                <a:spcPts val="600"/>
              </a:spcBef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エッジ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への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重み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weight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）付与が可能</a:t>
            </a:r>
          </a:p>
          <a:p>
            <a:pPr>
              <a:spcBef>
                <a:spcPts val="600"/>
              </a:spcBef>
            </a:pP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7D43FC-E7E1-1179-4AFB-2EF14D99648F}"/>
              </a:ext>
            </a:extLst>
          </p:cNvPr>
          <p:cNvSpPr txBox="1"/>
          <p:nvPr/>
        </p:nvSpPr>
        <p:spPr>
          <a:xfrm>
            <a:off x="0" y="512432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  <p:pic>
        <p:nvPicPr>
          <p:cNvPr id="12" name="図 11" descr="時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46EE112-2652-3E11-949B-924720CB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8619"/>
            <a:ext cx="3594831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7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40B61-BFAD-89C8-FE9E-4350CA77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従来手法との比較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1D6CB0-9D73-8DCA-0F33-9D0963499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90730BF1-B794-578F-FB40-595891EE0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628634"/>
              </p:ext>
            </p:extLst>
          </p:nvPr>
        </p:nvGraphicFramePr>
        <p:xfrm>
          <a:off x="863600" y="1397000"/>
          <a:ext cx="7810500" cy="3752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158020624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27945504"/>
                    </a:ext>
                  </a:extLst>
                </a:gridCol>
                <a:gridCol w="3257550">
                  <a:extLst>
                    <a:ext uri="{9D8B030D-6E8A-4147-A177-3AD203B41FA5}">
                      <a16:colId xmlns:a16="http://schemas.microsoft.com/office/drawing/2014/main" val="766501516"/>
                    </a:ext>
                  </a:extLst>
                </a:gridCol>
              </a:tblGrid>
              <a:tr h="12509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観点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統計手法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社会ネットワーク分析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453700510"/>
                  </a:ext>
                </a:extLst>
              </a:tr>
              <a:tr h="660614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分析対象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個々の属性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関係性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603184169"/>
                  </a:ext>
                </a:extLst>
              </a:tr>
              <a:tr h="184128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問い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個体の特性は何か </a:t>
                      </a:r>
                      <a:r>
                        <a:rPr lang="en-US" altLang="ja-JP" sz="2800" baseline="300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※</a:t>
                      </a:r>
                      <a:endParaRPr lang="ja-JP" altLang="en-US" sz="2800" baseline="30000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個々の要素が、どのようにつながっているか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815759777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DD23A2-4D7B-1FA6-FE57-59EB2E17BDEF}"/>
              </a:ext>
            </a:extLst>
          </p:cNvPr>
          <p:cNvSpPr txBox="1"/>
          <p:nvPr/>
        </p:nvSpPr>
        <p:spPr>
          <a:xfrm>
            <a:off x="1512748" y="5383768"/>
            <a:ext cx="5494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※ </a:t>
            </a:r>
            <a:r>
              <a:rPr lang="ja-JP" altLang="en-US" dirty="0"/>
              <a:t>相関分析など関係性を扱う統計手法も存在</a:t>
            </a:r>
          </a:p>
        </p:txBody>
      </p:sp>
    </p:spTree>
    <p:extLst>
      <p:ext uri="{BB962C8B-B14F-4D97-AF65-F5344CB8AC3E}">
        <p14:creationId xmlns:p14="http://schemas.microsoft.com/office/powerpoint/2010/main" val="250829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79C5-8037-96CB-4C9F-0FB17762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3A7543-42A1-6940-108C-1BD7BF1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ネットワークのグラフ表現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31063E-24A6-098A-098F-E9A664FBA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/>
              <a:t>ネットワーク</a:t>
            </a:r>
            <a:r>
              <a:rPr lang="ja-JP" altLang="en-US" dirty="0"/>
              <a:t>の</a:t>
            </a:r>
            <a:r>
              <a:rPr lang="ja-JP" altLang="en-US" b="1" dirty="0"/>
              <a:t>グラフ</a:t>
            </a:r>
            <a:r>
              <a:rPr lang="ja-JP" altLang="en-US" dirty="0"/>
              <a:t> </a:t>
            </a:r>
            <a:r>
              <a:rPr lang="en-US" altLang="ja-JP" dirty="0"/>
              <a:t>G = (V, E) </a:t>
            </a:r>
            <a:r>
              <a:rPr lang="ja-JP" altLang="en-US" dirty="0"/>
              <a:t>による表現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2989AD-54C1-9AB3-CD69-AE4D39C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2855DBF-4285-9FBB-62FC-4FDAB2CC7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532"/>
            <a:ext cx="9144000" cy="49876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91DBBD-8F14-7EC3-3C69-7A7EC37CC3D0}"/>
              </a:ext>
            </a:extLst>
          </p:cNvPr>
          <p:cNvSpPr txBox="1"/>
          <p:nvPr/>
        </p:nvSpPr>
        <p:spPr>
          <a:xfrm>
            <a:off x="321845" y="6475269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6503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0BB47-C4C0-E6A6-90F8-9E7D4C1CE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8CC5FB-F89C-30C0-160B-B5F1443B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有向グラフと無向グラフ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EA9DF0-2EAC-4433-C824-78283BAC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0" name="図 9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5844DDEA-0005-07EF-7D78-7C13E335B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182"/>
            <a:ext cx="9144000" cy="498763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F45C6D-60CC-A075-FC3A-7374D641600B}"/>
              </a:ext>
            </a:extLst>
          </p:cNvPr>
          <p:cNvSpPr txBox="1"/>
          <p:nvPr/>
        </p:nvSpPr>
        <p:spPr>
          <a:xfrm>
            <a:off x="321845" y="5982275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17923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336D5-384C-B110-948B-238745ED7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A5DC13-C1F6-F89A-C9DF-DFDEED19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重み付きエッジ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A180E0-823F-1E0E-C26E-148C3292C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65303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エッジ</a:t>
            </a:r>
            <a:r>
              <a:rPr lang="ja-JP" altLang="en-US" dirty="0"/>
              <a:t>への</a:t>
            </a:r>
            <a:r>
              <a:rPr lang="ja-JP" altLang="en-US" b="1" dirty="0"/>
              <a:t>重み付与</a:t>
            </a:r>
            <a:r>
              <a:rPr lang="ja-JP" altLang="en-US" dirty="0"/>
              <a:t>が可能</a:t>
            </a:r>
          </a:p>
          <a:p>
            <a:r>
              <a:rPr lang="ja-JP" altLang="en-US" b="1" dirty="0"/>
              <a:t>重み</a:t>
            </a:r>
            <a:r>
              <a:rPr lang="ja-JP" altLang="en-US" dirty="0"/>
              <a:t>：</a:t>
            </a:r>
            <a:r>
              <a:rPr lang="ja-JP" altLang="en-US" b="1" dirty="0"/>
              <a:t>関係の強さや頻度の表現</a:t>
            </a:r>
          </a:p>
          <a:p>
            <a:r>
              <a:rPr lang="ja-JP" altLang="en-US" dirty="0"/>
              <a:t>例：引用回数、影響の強さ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F3072F-E0EA-26E7-A833-815C5C498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2D79B6E5-5D7D-40EA-4389-FF1E4F0BA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2559627"/>
            <a:ext cx="7880350" cy="429837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C02754-3A23-C9C7-CC4F-47EA1D97BC92}"/>
              </a:ext>
            </a:extLst>
          </p:cNvPr>
          <p:cNvSpPr txBox="1"/>
          <p:nvPr/>
        </p:nvSpPr>
        <p:spPr>
          <a:xfrm>
            <a:off x="3053155" y="6606060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368591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F28A5-19A5-3461-57DA-FBD7F7E37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BC4B87-1CEE-2D8E-2A71-1517EAB8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主な分析手法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D2E941-85F1-57F3-CAEE-800FE3A5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3C5361ED-5983-0FF4-5D6D-2EEB26198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68274"/>
              </p:ext>
            </p:extLst>
          </p:nvPr>
        </p:nvGraphicFramePr>
        <p:xfrm>
          <a:off x="414603" y="1397000"/>
          <a:ext cx="8527867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4473">
                  <a:extLst>
                    <a:ext uri="{9D8B030D-6E8A-4147-A177-3AD203B41FA5}">
                      <a16:colId xmlns:a16="http://schemas.microsoft.com/office/drawing/2014/main" val="3139027350"/>
                    </a:ext>
                  </a:extLst>
                </a:gridCol>
                <a:gridCol w="3135699">
                  <a:extLst>
                    <a:ext uri="{9D8B030D-6E8A-4147-A177-3AD203B41FA5}">
                      <a16:colId xmlns:a16="http://schemas.microsoft.com/office/drawing/2014/main" val="300190012"/>
                    </a:ext>
                  </a:extLst>
                </a:gridCol>
                <a:gridCol w="2257695">
                  <a:extLst>
                    <a:ext uri="{9D8B030D-6E8A-4147-A177-3AD203B41FA5}">
                      <a16:colId xmlns:a16="http://schemas.microsoft.com/office/drawing/2014/main" val="35670952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80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分析対象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重みの考慮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113163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密度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ネットワーク全体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なし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1913556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次数中心性（入次数・出次数）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ノード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なし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375460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媒介中心性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ノード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あり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757305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近接</a:t>
                      </a:r>
                      <a:r>
                        <a:rPr lang="ja-JP" altLang="en-US" sz="2800" b="1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中心性</a:t>
                      </a:r>
                      <a:endParaRPr lang="ja-JP" altLang="en-US" sz="2800" b="1" dirty="0">
                        <a:effectLst/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ノード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あり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1569140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PageRank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ノード</a:t>
                      </a:r>
                    </a:p>
                  </a:txBody>
                  <a:tcPr marL="50800" marR="50800" marT="25400" marB="2540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ja-JP" altLang="en-US" sz="2800" b="1" dirty="0"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あり</a:t>
                      </a:r>
                    </a:p>
                  </a:txBody>
                  <a:tcPr marL="50800" marR="50800" marT="25400" marB="25400" anchor="ctr"/>
                </a:tc>
                <a:extLst>
                  <a:ext uri="{0D108BD9-81ED-4DB2-BD59-A6C34878D82A}">
                    <a16:rowId xmlns:a16="http://schemas.microsoft.com/office/drawing/2014/main" val="782374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82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5B0E7-CB07-6418-DB90-E75E0FDC7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32B17E-2C33-9258-F677-618B5CAE2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密度（</a:t>
            </a:r>
            <a:r>
              <a:rPr lang="en-US" altLang="ja-JP" dirty="0"/>
              <a:t>Density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7ADFCB-215A-5EF1-81B6-8EF5EBCEB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695155" cy="5333166"/>
          </a:xfrm>
        </p:spPr>
        <p:txBody>
          <a:bodyPr/>
          <a:lstStyle/>
          <a:p>
            <a:r>
              <a:rPr lang="ja-JP" altLang="en-US" b="1" dirty="0"/>
              <a:t>実際のエッジ数を最大エッジ数で割った値</a:t>
            </a:r>
          </a:p>
          <a:p>
            <a:r>
              <a:rPr lang="ja-JP" altLang="en-US" b="1" dirty="0"/>
              <a:t>ネットワーク全体</a:t>
            </a:r>
            <a:r>
              <a:rPr lang="ja-JP" altLang="en-US" dirty="0"/>
              <a:t>の</a:t>
            </a:r>
            <a:r>
              <a:rPr lang="ja-JP" altLang="en-US" b="1" dirty="0"/>
              <a:t>結合度</a:t>
            </a:r>
            <a:r>
              <a:rPr lang="ja-JP" altLang="en-US" dirty="0"/>
              <a:t>の指標</a:t>
            </a:r>
          </a:p>
          <a:p>
            <a:r>
              <a:rPr lang="ja-JP" altLang="en-US" b="1" dirty="0"/>
              <a:t>有向グラフ</a:t>
            </a:r>
            <a:r>
              <a:rPr lang="ja-JP" altLang="en-US" dirty="0"/>
              <a:t>では</a:t>
            </a:r>
            <a:r>
              <a:rPr lang="en-US" altLang="ja-JP" dirty="0"/>
              <a:t>A→B</a:t>
            </a:r>
            <a:r>
              <a:rPr lang="ja-JP" altLang="en-US" dirty="0"/>
              <a:t>と</a:t>
            </a:r>
            <a:r>
              <a:rPr lang="en-US" altLang="ja-JP" dirty="0"/>
              <a:t>B→A</a:t>
            </a:r>
            <a:r>
              <a:rPr lang="ja-JP" altLang="en-US" dirty="0"/>
              <a:t>を</a:t>
            </a:r>
            <a:r>
              <a:rPr lang="ja-JP" altLang="en-US" b="1" dirty="0"/>
              <a:t>別エッジ</a:t>
            </a:r>
            <a:r>
              <a:rPr lang="ja-JP" altLang="en-US" dirty="0"/>
              <a:t>として算出</a:t>
            </a:r>
          </a:p>
          <a:p>
            <a:r>
              <a:rPr lang="ja-JP" altLang="en-US" dirty="0"/>
              <a:t>計算式：</a:t>
            </a:r>
            <a:r>
              <a:rPr lang="en-US" altLang="ja-JP" dirty="0"/>
              <a:t>D = E / (N × (N-1))</a:t>
            </a:r>
          </a:p>
          <a:p>
            <a:pPr lvl="1"/>
            <a:r>
              <a:rPr lang="en-US" altLang="ja-JP" dirty="0"/>
              <a:t>N</a:t>
            </a:r>
            <a:r>
              <a:rPr lang="ja-JP" altLang="en-US" dirty="0"/>
              <a:t>：ノード数</a:t>
            </a:r>
          </a:p>
          <a:p>
            <a:pPr lvl="1"/>
            <a:r>
              <a:rPr lang="en-US" altLang="ja-JP" dirty="0"/>
              <a:t>E</a:t>
            </a:r>
            <a:r>
              <a:rPr lang="ja-JP" altLang="en-US" dirty="0"/>
              <a:t>：エッジ数</a:t>
            </a:r>
          </a:p>
          <a:p>
            <a:r>
              <a:rPr lang="ja-JP" altLang="en-US" dirty="0"/>
              <a:t>密度：重みは非考慮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DE188D-D00A-E897-50A9-F8C1D7126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10" name="図 9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E1E3E712-9D4A-4C31-A6F4-578525AEB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86" y="3124200"/>
            <a:ext cx="4980214" cy="371856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4A30DB-78EA-1BA4-3E1C-C57E8B6B788D}"/>
              </a:ext>
            </a:extLst>
          </p:cNvPr>
          <p:cNvSpPr txBox="1"/>
          <p:nvPr/>
        </p:nvSpPr>
        <p:spPr>
          <a:xfrm>
            <a:off x="4418687" y="6682972"/>
            <a:ext cx="20842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図解は </a:t>
            </a:r>
            <a:r>
              <a:rPr kumimoji="1" lang="en-US" altLang="ja-JP" sz="900" dirty="0"/>
              <a:t>Nano Banana Pro </a:t>
            </a:r>
            <a:r>
              <a:rPr kumimoji="1" lang="ja-JP" altLang="en-US" sz="900" dirty="0"/>
              <a:t>を用いて作成</a:t>
            </a:r>
          </a:p>
        </p:txBody>
      </p:sp>
    </p:spTree>
    <p:extLst>
      <p:ext uri="{BB962C8B-B14F-4D97-AF65-F5344CB8AC3E}">
        <p14:creationId xmlns:p14="http://schemas.microsoft.com/office/powerpoint/2010/main" val="2545004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1407</Words>
  <Application>Microsoft Office PowerPoint</Application>
  <PresentationFormat>画面に合わせる (4:3)</PresentationFormat>
  <Paragraphs>232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Noto Sans SC</vt:lpstr>
      <vt:lpstr>メイリオ</vt:lpstr>
      <vt:lpstr>游ゴシック</vt:lpstr>
      <vt:lpstr>Arial</vt:lpstr>
      <vt:lpstr>Calibri</vt:lpstr>
      <vt:lpstr>Office テーマ</vt:lpstr>
      <vt:lpstr>社会ネットワーク分析（SNA: Social Network Analysis）  </vt:lpstr>
      <vt:lpstr>PowerPoint プレゼンテーション</vt:lpstr>
      <vt:lpstr>社会ネットワーク分析（SNA）</vt:lpstr>
      <vt:lpstr>従来手法との比較</vt:lpstr>
      <vt:lpstr>ネットワークのグラフ表現</vt:lpstr>
      <vt:lpstr>有向グラフと無向グラフ</vt:lpstr>
      <vt:lpstr>重み付きエッジ</vt:lpstr>
      <vt:lpstr>主な分析手法</vt:lpstr>
      <vt:lpstr>密度（Density）</vt:lpstr>
      <vt:lpstr>次数中心性（Degree Centrality）</vt:lpstr>
      <vt:lpstr>媒介中心性（Betweenness Centrality）</vt:lpstr>
      <vt:lpstr>近接中心性（Closeness Centrality）</vt:lpstr>
      <vt:lpstr>PageRank</vt:lpstr>
      <vt:lpstr>サンプルネットワーク</vt:lpstr>
      <vt:lpstr>Python による社会ネットワーク分析</vt:lpstr>
      <vt:lpstr>実行結果</vt:lpstr>
      <vt:lpstr>結果の解釈</vt:lpstr>
      <vt:lpstr>結果の解釈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ポアソン分布，指数分布，アーラン分布</dc:title>
  <dc:creator>kaneko kunihiko</dc:creator>
  <cp:lastModifiedBy>金子　邦彦</cp:lastModifiedBy>
  <cp:revision>46</cp:revision>
  <dcterms:created xsi:type="dcterms:W3CDTF">2019-11-02T00:06:04Z</dcterms:created>
  <dcterms:modified xsi:type="dcterms:W3CDTF">2026-01-30T08:35:02Z</dcterms:modified>
</cp:coreProperties>
</file>