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7" r:id="rId4"/>
    <p:sldId id="258" r:id="rId5"/>
    <p:sldId id="259" r:id="rId6"/>
    <p:sldId id="260" r:id="rId7"/>
    <p:sldId id="279" r:id="rId8"/>
    <p:sldId id="276" r:id="rId9"/>
    <p:sldId id="277" r:id="rId10"/>
    <p:sldId id="278" r:id="rId11"/>
    <p:sldId id="261" r:id="rId12"/>
    <p:sldId id="280" r:id="rId13"/>
    <p:sldId id="263" r:id="rId14"/>
    <p:sldId id="264" r:id="rId15"/>
    <p:sldId id="265" r:id="rId16"/>
    <p:sldId id="271" r:id="rId17"/>
    <p:sldId id="274" r:id="rId18"/>
    <p:sldId id="266" r:id="rId19"/>
    <p:sldId id="267" r:id="rId20"/>
    <p:sldId id="268" r:id="rId21"/>
    <p:sldId id="272" r:id="rId22"/>
    <p:sldId id="281" r:id="rId23"/>
    <p:sldId id="269" r:id="rId24"/>
    <p:sldId id="262" r:id="rId25"/>
    <p:sldId id="270" r:id="rId2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509" autoAdjust="0"/>
    <p:restoredTop sz="94660"/>
  </p:normalViewPr>
  <p:slideViewPr>
    <p:cSldViewPr snapToGrid="0">
      <p:cViewPr varScale="1">
        <p:scale>
          <a:sx n="18" d="100"/>
          <a:sy n="18" d="100"/>
        </p:scale>
        <p:origin x="20" y="9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877BAE-DFC2-48CB-4725-33B0C9EB6B6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CF12C1E-2B0F-F86E-8405-5753B1C43C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8DD8753-DFEC-9806-5474-FDFC6C68E3C4}"/>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5495329C-1BBA-FB11-7364-75153ECDB0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335E869-8948-9737-D6FA-3EB109787037}"/>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3707638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873187-4BDE-A065-7F73-69E06F98D25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48AC476-E06E-FB2D-2D61-7E2205B1955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4805583-B3CC-E14C-7B2B-1A868D609691}"/>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52638959-D136-7DB5-5286-C1523D35ACF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CA4312F-D6B3-E64F-5B3F-ADF65580DA77}"/>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2086686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5D8BB1E-AE8D-EE46-EA79-C3FD5519656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5EAE831-74D0-EE2E-6CFE-BFB1BE1F765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4585591-03DD-87F0-331F-E01FF26690C3}"/>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97A75354-FC11-A776-97C7-703F45D2D8B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D348D91-D87B-232B-3155-78B1319E0323}"/>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1553335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8A1CE6-1649-6530-7C4B-BA155706133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900E13-5ED9-172A-8D80-5B4E0F170D9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33FBB18-1CA5-0257-CE47-9542A6E65500}"/>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3EBDB06A-B003-CA9A-111B-A2B8252536E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2FD7BE-3F52-0817-D336-40BEC3EDE3B4}"/>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3976807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B6AE0F-E552-D9B2-4AD0-9FCE132408A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0E73B9F-7527-FF57-DC25-BBFE937A04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888E0BA-66AB-E780-DD5E-C5D8535F5700}"/>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AF6D47E6-80D3-3DE5-E575-AEE84F0042D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EF02F96-0566-1559-A4F5-B2DAB70A109A}"/>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117840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3D529A-ABFE-F773-B5AE-89BDDBA22C7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A141882-3809-6598-E2DD-18934B38BB6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489B9A7-5980-D34C-F920-1E902615FB4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85070A0-6697-7A01-8E50-0E74D8859109}"/>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6" name="フッター プレースホルダー 5">
            <a:extLst>
              <a:ext uri="{FF2B5EF4-FFF2-40B4-BE49-F238E27FC236}">
                <a16:creationId xmlns:a16="http://schemas.microsoft.com/office/drawing/2014/main" id="{F10312CE-5A45-6F05-9AE2-40684EA3B54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D5DF815-4275-B467-A4BF-C1CED47ABF26}"/>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1259016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CD922A-D8D0-5EDB-8225-7843DBE0B17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8017D37-7359-EDE1-02AC-FCE01B1800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7BEB31D-24CD-4995-B743-601E026481D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32A0B44-E23F-646D-9ADF-F001F3F193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264E8BB-5E0F-C61F-9127-6624F896D53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1576940-3891-68B9-4349-6A4246D9E0EA}"/>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8" name="フッター プレースホルダー 7">
            <a:extLst>
              <a:ext uri="{FF2B5EF4-FFF2-40B4-BE49-F238E27FC236}">
                <a16:creationId xmlns:a16="http://schemas.microsoft.com/office/drawing/2014/main" id="{D0070E14-DFE4-9390-75C6-8842BF42FF7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6BFD40E-EB90-5D05-58A2-1AE453C4712E}"/>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4040061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8C5A8D-1F7E-4031-9C08-964B674E48F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FC5CACB-912D-8A17-0C55-301A9D0AD4B6}"/>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4" name="フッター プレースホルダー 3">
            <a:extLst>
              <a:ext uri="{FF2B5EF4-FFF2-40B4-BE49-F238E27FC236}">
                <a16:creationId xmlns:a16="http://schemas.microsoft.com/office/drawing/2014/main" id="{9D8C0915-53A1-CF02-BAA3-FE4C51AB894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C5F9DBF-68CB-A3CF-455B-1CC11BA8E4D2}"/>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194495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2FB186E-50B2-9B0D-EEF1-C2A4C93C18FF}"/>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3" name="フッター プレースホルダー 2">
            <a:extLst>
              <a:ext uri="{FF2B5EF4-FFF2-40B4-BE49-F238E27FC236}">
                <a16:creationId xmlns:a16="http://schemas.microsoft.com/office/drawing/2014/main" id="{43FE921E-0B14-7A96-B6CF-9BC4CC110B8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1BA6736-B8FF-C521-246B-7298409F5946}"/>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306769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9B76FF-1C4C-52C9-174E-49EB81C34C7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B662936-D16C-35D9-252E-C0D7B880F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F38785F-891C-7C21-37A1-29527FEBB3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696B7D3-52FC-9014-7BCD-FB0E31273FA9}"/>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6" name="フッター プレースホルダー 5">
            <a:extLst>
              <a:ext uri="{FF2B5EF4-FFF2-40B4-BE49-F238E27FC236}">
                <a16:creationId xmlns:a16="http://schemas.microsoft.com/office/drawing/2014/main" id="{F94AEE42-BE7E-741C-7369-8AC32831C4C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08FDA02-0E7D-1111-5464-564A80B22A09}"/>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2436861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964EB0-20CD-F976-D2FF-4A4264DE034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9C68372-7AF5-1049-B34F-A957034020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835858D-89F9-DBB8-C5AA-63DFC26A0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FED704B-1FF0-04D1-A4D8-7942F5CE4EDD}"/>
              </a:ext>
            </a:extLst>
          </p:cNvPr>
          <p:cNvSpPr>
            <a:spLocks noGrp="1"/>
          </p:cNvSpPr>
          <p:nvPr>
            <p:ph type="dt" sz="half" idx="10"/>
          </p:nvPr>
        </p:nvSpPr>
        <p:spPr/>
        <p:txBody>
          <a:bodyPr/>
          <a:lstStyle/>
          <a:p>
            <a:fld id="{A2972C26-D67E-403B-B764-3C9756DA5719}" type="datetimeFigureOut">
              <a:rPr kumimoji="1" lang="ja-JP" altLang="en-US" smtClean="0"/>
              <a:t>2026/7/30</a:t>
            </a:fld>
            <a:endParaRPr kumimoji="1" lang="ja-JP" altLang="en-US"/>
          </a:p>
        </p:txBody>
      </p:sp>
      <p:sp>
        <p:nvSpPr>
          <p:cNvPr id="6" name="フッター プレースホルダー 5">
            <a:extLst>
              <a:ext uri="{FF2B5EF4-FFF2-40B4-BE49-F238E27FC236}">
                <a16:creationId xmlns:a16="http://schemas.microsoft.com/office/drawing/2014/main" id="{49C253DE-BC46-222C-6B21-B517B734866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3B32768-0BE5-0A83-CB7A-374C38F03856}"/>
              </a:ext>
            </a:extLst>
          </p:cNvPr>
          <p:cNvSpPr>
            <a:spLocks noGrp="1"/>
          </p:cNvSpPr>
          <p:nvPr>
            <p:ph type="sldNum" sz="quarter" idx="12"/>
          </p:nvPr>
        </p:nvSpPr>
        <p:spPr/>
        <p:txBody>
          <a:body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3907358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CC13A08-F6F1-FC90-8130-20FF92001D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DDA8488-18D1-0B0E-481E-3500DAF58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715AE36-3500-A8B6-808F-ACD0FF6A82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972C26-D67E-403B-B764-3C9756DA5719}"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16DF13DB-B6FF-DDFE-5FAD-814CD68B1C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200556E-F0B9-3DEE-D409-8DB3F2C91F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F90CD4-D539-47EC-8415-A42912FF8C4A}" type="slidenum">
              <a:rPr kumimoji="1" lang="ja-JP" altLang="en-US" smtClean="0"/>
              <a:t>‹#›</a:t>
            </a:fld>
            <a:endParaRPr kumimoji="1" lang="ja-JP" altLang="en-US"/>
          </a:p>
        </p:txBody>
      </p:sp>
    </p:spTree>
    <p:extLst>
      <p:ext uri="{BB962C8B-B14F-4D97-AF65-F5344CB8AC3E}">
        <p14:creationId xmlns:p14="http://schemas.microsoft.com/office/powerpoint/2010/main" val="682153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F0556C-5B39-ABC4-85BB-3C218C766BFA}"/>
              </a:ext>
            </a:extLst>
          </p:cNvPr>
          <p:cNvSpPr>
            <a:spLocks noGrp="1"/>
          </p:cNvSpPr>
          <p:nvPr>
            <p:ph type="ctrTitle"/>
          </p:nvPr>
        </p:nvSpPr>
        <p:spPr/>
        <p:txBody>
          <a:bodyPr>
            <a:noAutofit/>
          </a:bodyPr>
          <a:lstStyle/>
          <a:p>
            <a:r>
              <a:rPr kumimoji="1" lang="en-US" altLang="ja-JP" sz="4000" dirty="0">
                <a:latin typeface="メイリオ" panose="020B0604030504040204" pitchFamily="50" charset="-128"/>
                <a:ea typeface="メイリオ" panose="020B0604030504040204" pitchFamily="50" charset="-128"/>
              </a:rPr>
              <a:t>1.</a:t>
            </a:r>
            <a:r>
              <a:rPr kumimoji="1" lang="ja-JP" altLang="en-US" sz="4000" b="1" dirty="0">
                <a:latin typeface="メイリオ" panose="020B0604030504040204" pitchFamily="50" charset="-128"/>
                <a:ea typeface="メイリオ" panose="020B0604030504040204" pitchFamily="50" charset="-128"/>
              </a:rPr>
              <a:t>日本語文学作品の感情分析</a:t>
            </a:r>
            <a:r>
              <a:rPr kumimoji="1" lang="ja-JP" altLang="en-US" sz="4000" dirty="0">
                <a:latin typeface="メイリオ" panose="020B0604030504040204" pitchFamily="50" charset="-128"/>
                <a:ea typeface="メイリオ" panose="020B0604030504040204" pitchFamily="50" charset="-128"/>
              </a:rPr>
              <a:t>（学習済みニューラルモデル（</a:t>
            </a:r>
            <a:r>
              <a:rPr kumimoji="1" lang="en-US" altLang="ja-JP" sz="4000" dirty="0">
                <a:latin typeface="メイリオ" panose="020B0604030504040204" pitchFamily="50" charset="-128"/>
                <a:ea typeface="メイリオ" panose="020B0604030504040204" pitchFamily="50" charset="-128"/>
              </a:rPr>
              <a:t>BERT</a:t>
            </a:r>
            <a:r>
              <a:rPr kumimoji="1" lang="ja-JP" altLang="en-US" sz="4000" dirty="0">
                <a:latin typeface="メイリオ" panose="020B0604030504040204" pitchFamily="50" charset="-128"/>
                <a:ea typeface="メイリオ" panose="020B0604030504040204" pitchFamily="50" charset="-128"/>
              </a:rPr>
              <a:t>）と日本語評価極性辞書の比較</a:t>
            </a:r>
            <a:r>
              <a:rPr lang="ja-JP" altLang="en-US" sz="4000" dirty="0">
                <a:latin typeface="メイリオ" panose="020B0604030504040204" pitchFamily="50" charset="-128"/>
                <a:ea typeface="メイリオ" panose="020B0604030504040204" pitchFamily="50" charset="-128"/>
              </a:rPr>
              <a:t>）</a:t>
            </a:r>
            <a:endParaRPr kumimoji="1" lang="ja-JP" altLang="en-US" sz="4000" dirty="0">
              <a:latin typeface="メイリオ" panose="020B0604030504040204" pitchFamily="50" charset="-128"/>
              <a:ea typeface="メイリオ" panose="020B0604030504040204" pitchFamily="50" charset="-128"/>
            </a:endParaRPr>
          </a:p>
        </p:txBody>
      </p:sp>
      <p:sp>
        <p:nvSpPr>
          <p:cNvPr id="3" name="字幕 2">
            <a:extLst>
              <a:ext uri="{FF2B5EF4-FFF2-40B4-BE49-F238E27FC236}">
                <a16:creationId xmlns:a16="http://schemas.microsoft.com/office/drawing/2014/main" id="{7D0977CE-DC8F-1FDB-2BE7-F372AF930DBE}"/>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1185096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9FA3936-5EDE-FE05-B3DE-618D0EDDAF0F}"/>
              </a:ext>
            </a:extLst>
          </p:cNvPr>
          <p:cNvPicPr>
            <a:picLocks noChangeAspect="1"/>
          </p:cNvPicPr>
          <p:nvPr/>
        </p:nvPicPr>
        <p:blipFill>
          <a:blip r:embed="rId2"/>
          <a:stretch>
            <a:fillRect/>
          </a:stretch>
        </p:blipFill>
        <p:spPr>
          <a:xfrm>
            <a:off x="0" y="170394"/>
            <a:ext cx="12192000" cy="6517212"/>
          </a:xfrm>
          <a:prstGeom prst="rect">
            <a:avLst/>
          </a:prstGeom>
        </p:spPr>
      </p:pic>
    </p:spTree>
    <p:extLst>
      <p:ext uri="{BB962C8B-B14F-4D97-AF65-F5344CB8AC3E}">
        <p14:creationId xmlns:p14="http://schemas.microsoft.com/office/powerpoint/2010/main" val="2352358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28BB47-75D5-B0DE-D78F-FC0A2B01288A}"/>
              </a:ext>
            </a:extLst>
          </p:cNvPr>
          <p:cNvSpPr>
            <a:spLocks noGrp="1"/>
          </p:cNvSpPr>
          <p:nvPr>
            <p:ph type="ctrTitle"/>
          </p:nvPr>
        </p:nvSpPr>
        <p:spPr/>
        <p:txBody>
          <a:bodyPr>
            <a:noAutofit/>
          </a:bodyPr>
          <a:lstStyle/>
          <a:p>
            <a:r>
              <a:rPr kumimoji="1" lang="en-US" altLang="ja-JP" sz="4000" dirty="0">
                <a:latin typeface="メイリオ" panose="020B0604030504040204" pitchFamily="50" charset="-128"/>
                <a:ea typeface="メイリオ" panose="020B0604030504040204" pitchFamily="50" charset="-128"/>
              </a:rPr>
              <a:t>3.</a:t>
            </a:r>
            <a:r>
              <a:rPr kumimoji="1" lang="ja-JP" altLang="en-US" sz="4000" b="1" dirty="0">
                <a:latin typeface="メイリオ" panose="020B0604030504040204" pitchFamily="50" charset="-128"/>
                <a:ea typeface="メイリオ" panose="020B0604030504040204" pitchFamily="50" charset="-128"/>
              </a:rPr>
              <a:t>静止画分類器と動画分類器によるフェイク動画判定の比較</a:t>
            </a:r>
            <a:r>
              <a:rPr kumimoji="1" lang="ja-JP" altLang="en-US" sz="4000" dirty="0">
                <a:latin typeface="メイリオ" panose="020B0604030504040204" pitchFamily="50" charset="-128"/>
                <a:ea typeface="メイリオ" panose="020B0604030504040204" pitchFamily="50" charset="-128"/>
              </a:rPr>
              <a:t>（</a:t>
            </a:r>
            <a:r>
              <a:rPr kumimoji="1" lang="en-US" altLang="ja-JP" sz="4000" dirty="0" err="1">
                <a:latin typeface="メイリオ" panose="020B0604030504040204" pitchFamily="50" charset="-128"/>
                <a:ea typeface="メイリオ" panose="020B0604030504040204" pitchFamily="50" charset="-128"/>
              </a:rPr>
              <a:t>ViT</a:t>
            </a:r>
            <a:r>
              <a:rPr kumimoji="1" lang="en-US" altLang="ja-JP" sz="4000" dirty="0">
                <a:latin typeface="メイリオ" panose="020B0604030504040204" pitchFamily="50" charset="-128"/>
                <a:ea typeface="メイリオ" panose="020B0604030504040204" pitchFamily="50" charset="-128"/>
              </a:rPr>
              <a:t> / </a:t>
            </a:r>
            <a:r>
              <a:rPr kumimoji="1" lang="en-US" altLang="ja-JP" sz="4000" dirty="0" err="1">
                <a:latin typeface="メイリオ" panose="020B0604030504040204" pitchFamily="50" charset="-128"/>
                <a:ea typeface="メイリオ" panose="020B0604030504040204" pitchFamily="50" charset="-128"/>
              </a:rPr>
              <a:t>SigLIP</a:t>
            </a:r>
            <a:r>
              <a:rPr kumimoji="1" lang="en-US" altLang="ja-JP" sz="4000" dirty="0">
                <a:latin typeface="メイリオ" panose="020B0604030504040204" pitchFamily="50" charset="-128"/>
                <a:ea typeface="メイリオ" panose="020B0604030504040204" pitchFamily="50" charset="-128"/>
              </a:rPr>
              <a:t> / </a:t>
            </a:r>
            <a:r>
              <a:rPr kumimoji="1" lang="en-US" altLang="ja-JP" sz="4000" dirty="0" err="1">
                <a:latin typeface="メイリオ" panose="020B0604030504040204" pitchFamily="50" charset="-128"/>
                <a:ea typeface="メイリオ" panose="020B0604030504040204" pitchFamily="50" charset="-128"/>
              </a:rPr>
              <a:t>VideoMAE</a:t>
            </a:r>
            <a:r>
              <a:rPr kumimoji="1" lang="en-US" altLang="ja-JP" sz="4000" dirty="0">
                <a:latin typeface="メイリオ" panose="020B0604030504040204" pitchFamily="50" charset="-128"/>
                <a:ea typeface="メイリオ" panose="020B0604030504040204" pitchFamily="50" charset="-128"/>
              </a:rPr>
              <a:t> </a:t>
            </a:r>
            <a:r>
              <a:rPr kumimoji="1" lang="ja-JP" altLang="en-US" sz="4000" dirty="0">
                <a:latin typeface="メイリオ" panose="020B0604030504040204" pitchFamily="50" charset="-128"/>
                <a:ea typeface="メイリオ" panose="020B0604030504040204" pitchFamily="50" charset="-128"/>
              </a:rPr>
              <a:t>を同一動画に同時適用</a:t>
            </a:r>
          </a:p>
        </p:txBody>
      </p:sp>
      <p:sp>
        <p:nvSpPr>
          <p:cNvPr id="3" name="字幕 2">
            <a:extLst>
              <a:ext uri="{FF2B5EF4-FFF2-40B4-BE49-F238E27FC236}">
                <a16:creationId xmlns:a16="http://schemas.microsoft.com/office/drawing/2014/main" id="{593D7B47-7A79-0A2F-8010-2CB5F095BD45}"/>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3034947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67183764-CFE4-D13B-EB91-5F431AE20454}"/>
              </a:ext>
            </a:extLst>
          </p:cNvPr>
          <p:cNvPicPr>
            <a:picLocks noChangeAspect="1"/>
          </p:cNvPicPr>
          <p:nvPr/>
        </p:nvPicPr>
        <p:blipFill>
          <a:blip r:embed="rId2"/>
          <a:stretch>
            <a:fillRect/>
          </a:stretch>
        </p:blipFill>
        <p:spPr>
          <a:xfrm>
            <a:off x="599364" y="0"/>
            <a:ext cx="10993272" cy="6858000"/>
          </a:xfrm>
          <a:prstGeom prst="rect">
            <a:avLst/>
          </a:prstGeom>
        </p:spPr>
      </p:pic>
    </p:spTree>
    <p:extLst>
      <p:ext uri="{BB962C8B-B14F-4D97-AF65-F5344CB8AC3E}">
        <p14:creationId xmlns:p14="http://schemas.microsoft.com/office/powerpoint/2010/main" val="3339331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39478-926E-841F-E54F-25523FF5042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4D023D6-72EA-6F71-4DE7-E97D13C08DB9}"/>
              </a:ext>
            </a:extLst>
          </p:cNvPr>
          <p:cNvPicPr>
            <a:picLocks noChangeAspect="1"/>
          </p:cNvPicPr>
          <p:nvPr/>
        </p:nvPicPr>
        <p:blipFill>
          <a:blip r:embed="rId2"/>
          <a:stretch>
            <a:fillRect/>
          </a:stretch>
        </p:blipFill>
        <p:spPr>
          <a:xfrm>
            <a:off x="0" y="367332"/>
            <a:ext cx="12192000" cy="6123336"/>
          </a:xfrm>
          <a:prstGeom prst="rect">
            <a:avLst/>
          </a:prstGeom>
        </p:spPr>
      </p:pic>
    </p:spTree>
    <p:extLst>
      <p:ext uri="{BB962C8B-B14F-4D97-AF65-F5344CB8AC3E}">
        <p14:creationId xmlns:p14="http://schemas.microsoft.com/office/powerpoint/2010/main" val="415519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7BF58-8EF4-9A46-A786-E83C3C7D099C}"/>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BA1F8A29-BBC5-D6A4-CA82-319AEFFBED3E}"/>
              </a:ext>
            </a:extLst>
          </p:cNvPr>
          <p:cNvPicPr>
            <a:picLocks noChangeAspect="1"/>
          </p:cNvPicPr>
          <p:nvPr/>
        </p:nvPicPr>
        <p:blipFill>
          <a:blip r:embed="rId2"/>
          <a:stretch>
            <a:fillRect/>
          </a:stretch>
        </p:blipFill>
        <p:spPr>
          <a:xfrm>
            <a:off x="0" y="56837"/>
            <a:ext cx="12192000" cy="6744325"/>
          </a:xfrm>
          <a:prstGeom prst="rect">
            <a:avLst/>
          </a:prstGeom>
        </p:spPr>
      </p:pic>
    </p:spTree>
    <p:extLst>
      <p:ext uri="{BB962C8B-B14F-4D97-AF65-F5344CB8AC3E}">
        <p14:creationId xmlns:p14="http://schemas.microsoft.com/office/powerpoint/2010/main" val="616349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DF5E7-5902-F3E6-D191-D2DADD9BE871}"/>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5A884CC-ADA1-DFF9-35EE-DDFFABE9BB23}"/>
              </a:ext>
            </a:extLst>
          </p:cNvPr>
          <p:cNvPicPr>
            <a:picLocks noChangeAspect="1"/>
          </p:cNvPicPr>
          <p:nvPr/>
        </p:nvPicPr>
        <p:blipFill>
          <a:blip r:embed="rId2"/>
          <a:stretch>
            <a:fillRect/>
          </a:stretch>
        </p:blipFill>
        <p:spPr>
          <a:xfrm>
            <a:off x="0" y="67060"/>
            <a:ext cx="12192000" cy="6723880"/>
          </a:xfrm>
          <a:prstGeom prst="rect">
            <a:avLst/>
          </a:prstGeom>
        </p:spPr>
      </p:pic>
    </p:spTree>
    <p:extLst>
      <p:ext uri="{BB962C8B-B14F-4D97-AF65-F5344CB8AC3E}">
        <p14:creationId xmlns:p14="http://schemas.microsoft.com/office/powerpoint/2010/main" val="114786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D60F6-AD89-991A-8FEC-5189D0E0519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166FAE7-040D-3641-FD0B-949A0CE4F706}"/>
              </a:ext>
            </a:extLst>
          </p:cNvPr>
          <p:cNvSpPr>
            <a:spLocks noGrp="1"/>
          </p:cNvSpPr>
          <p:nvPr>
            <p:ph type="ctrTitle"/>
          </p:nvPr>
        </p:nvSpPr>
        <p:spPr/>
        <p:txBody>
          <a:bodyPr>
            <a:noAutofit/>
          </a:bodyPr>
          <a:lstStyle/>
          <a:p>
            <a:r>
              <a:rPr kumimoji="1" lang="en-US" altLang="ja-JP" sz="4000" dirty="0">
                <a:latin typeface="メイリオ" panose="020B0604030504040204" pitchFamily="50" charset="-128"/>
                <a:ea typeface="メイリオ" panose="020B0604030504040204" pitchFamily="50" charset="-128"/>
              </a:rPr>
              <a:t>4.</a:t>
            </a:r>
            <a:r>
              <a:rPr kumimoji="1" lang="ja-JP" altLang="en-US" sz="4000" b="1" dirty="0">
                <a:latin typeface="メイリオ" panose="020B0604030504040204" pitchFamily="50" charset="-128"/>
                <a:ea typeface="メイリオ" panose="020B0604030504040204" pitchFamily="50" charset="-128"/>
              </a:rPr>
              <a:t>画像からの異常検知</a:t>
            </a:r>
            <a:r>
              <a:rPr kumimoji="1" lang="ja-JP" altLang="en-US" sz="4000" dirty="0">
                <a:latin typeface="メイリオ" panose="020B0604030504040204" pitchFamily="50" charset="-128"/>
                <a:ea typeface="メイリオ" panose="020B0604030504040204" pitchFamily="50" charset="-128"/>
              </a:rPr>
              <a:t>（統計モデル（</a:t>
            </a:r>
            <a:r>
              <a:rPr kumimoji="1" lang="en-US" altLang="ja-JP" sz="4000" dirty="0">
                <a:latin typeface="メイリオ" panose="020B0604030504040204" pitchFamily="50" charset="-128"/>
                <a:ea typeface="メイリオ" panose="020B0604030504040204" pitchFamily="50" charset="-128"/>
              </a:rPr>
              <a:t>PaDiM</a:t>
            </a:r>
            <a:r>
              <a:rPr kumimoji="1" lang="ja-JP" altLang="en-US" sz="4000" dirty="0">
                <a:latin typeface="メイリオ" panose="020B0604030504040204" pitchFamily="50" charset="-128"/>
                <a:ea typeface="メイリオ" panose="020B0604030504040204" pitchFamily="50" charset="-128"/>
              </a:rPr>
              <a:t>）・メモリバンク（</a:t>
            </a:r>
            <a:r>
              <a:rPr kumimoji="1" lang="en-US" altLang="ja-JP" sz="4000" dirty="0" err="1">
                <a:latin typeface="メイリオ" panose="020B0604030504040204" pitchFamily="50" charset="-128"/>
                <a:ea typeface="メイリオ" panose="020B0604030504040204" pitchFamily="50" charset="-128"/>
              </a:rPr>
              <a:t>PatchCore</a:t>
            </a:r>
            <a:r>
              <a:rPr kumimoji="1" lang="ja-JP" altLang="en-US" sz="4000" dirty="0">
                <a:latin typeface="メイリオ" panose="020B0604030504040204" pitchFamily="50" charset="-128"/>
                <a:ea typeface="メイリオ" panose="020B0604030504040204" pitchFamily="50" charset="-128"/>
              </a:rPr>
              <a:t>）・基盤モデル特徴（</a:t>
            </a:r>
            <a:r>
              <a:rPr kumimoji="1" lang="en-US" altLang="ja-JP" sz="4000" dirty="0">
                <a:latin typeface="メイリオ" panose="020B0604030504040204" pitchFamily="50" charset="-128"/>
                <a:ea typeface="メイリオ" panose="020B0604030504040204" pitchFamily="50" charset="-128"/>
              </a:rPr>
              <a:t>DINOv2</a:t>
            </a:r>
            <a:r>
              <a:rPr kumimoji="1" lang="ja-JP" altLang="en-US" sz="4000" dirty="0">
                <a:latin typeface="メイリオ" panose="020B0604030504040204" pitchFamily="50" charset="-128"/>
                <a:ea typeface="メイリオ" panose="020B0604030504040204" pitchFamily="50" charset="-128"/>
              </a:rPr>
              <a:t>最近傍法）の比較</a:t>
            </a:r>
            <a:r>
              <a:rPr lang="ja-JP" altLang="en-US" sz="4000" dirty="0">
                <a:latin typeface="メイリオ" panose="020B0604030504040204" pitchFamily="50" charset="-128"/>
                <a:ea typeface="メイリオ" panose="020B0604030504040204" pitchFamily="50" charset="-128"/>
              </a:rPr>
              <a:t>）</a:t>
            </a:r>
            <a:endParaRPr kumimoji="1" lang="ja-JP" altLang="en-US" sz="4000" dirty="0">
              <a:latin typeface="メイリオ" panose="020B0604030504040204" pitchFamily="50" charset="-128"/>
              <a:ea typeface="メイリオ" panose="020B0604030504040204" pitchFamily="50" charset="-128"/>
            </a:endParaRPr>
          </a:p>
        </p:txBody>
      </p:sp>
      <p:sp>
        <p:nvSpPr>
          <p:cNvPr id="3" name="字幕 2">
            <a:extLst>
              <a:ext uri="{FF2B5EF4-FFF2-40B4-BE49-F238E27FC236}">
                <a16:creationId xmlns:a16="http://schemas.microsoft.com/office/drawing/2014/main" id="{74A5EEE5-06EA-3D00-5C0F-6E652204F6EE}"/>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1022542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2AD9FF5-0053-9A1A-C449-4F0DDEEC535C}"/>
              </a:ext>
            </a:extLst>
          </p:cNvPr>
          <p:cNvPicPr>
            <a:picLocks noChangeAspect="1"/>
          </p:cNvPicPr>
          <p:nvPr/>
        </p:nvPicPr>
        <p:blipFill>
          <a:blip r:embed="rId2"/>
          <a:stretch>
            <a:fillRect/>
          </a:stretch>
        </p:blipFill>
        <p:spPr>
          <a:xfrm>
            <a:off x="0" y="280904"/>
            <a:ext cx="12192000" cy="6296191"/>
          </a:xfrm>
          <a:prstGeom prst="rect">
            <a:avLst/>
          </a:prstGeom>
        </p:spPr>
      </p:pic>
    </p:spTree>
    <p:extLst>
      <p:ext uri="{BB962C8B-B14F-4D97-AF65-F5344CB8AC3E}">
        <p14:creationId xmlns:p14="http://schemas.microsoft.com/office/powerpoint/2010/main" val="1477562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D16C1-C6B0-0450-EE3C-E47FF7B7E802}"/>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B5CAE18-2281-69AE-B8BE-46D15A602F7F}"/>
              </a:ext>
            </a:extLst>
          </p:cNvPr>
          <p:cNvPicPr>
            <a:picLocks noChangeAspect="1"/>
          </p:cNvPicPr>
          <p:nvPr/>
        </p:nvPicPr>
        <p:blipFill>
          <a:blip r:embed="rId2"/>
          <a:stretch>
            <a:fillRect/>
          </a:stretch>
        </p:blipFill>
        <p:spPr>
          <a:xfrm>
            <a:off x="0" y="5790"/>
            <a:ext cx="12192000" cy="6846419"/>
          </a:xfrm>
          <a:prstGeom prst="rect">
            <a:avLst/>
          </a:prstGeom>
        </p:spPr>
      </p:pic>
    </p:spTree>
    <p:extLst>
      <p:ext uri="{BB962C8B-B14F-4D97-AF65-F5344CB8AC3E}">
        <p14:creationId xmlns:p14="http://schemas.microsoft.com/office/powerpoint/2010/main" val="3798431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F17CA-A8F2-0440-0364-E35C91D011CD}"/>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2B3456F-C241-9D4F-974C-2B2111C0EC54}"/>
              </a:ext>
            </a:extLst>
          </p:cNvPr>
          <p:cNvPicPr>
            <a:picLocks noChangeAspect="1"/>
          </p:cNvPicPr>
          <p:nvPr/>
        </p:nvPicPr>
        <p:blipFill>
          <a:blip r:embed="rId2"/>
          <a:stretch>
            <a:fillRect/>
          </a:stretch>
        </p:blipFill>
        <p:spPr>
          <a:xfrm>
            <a:off x="11066" y="0"/>
            <a:ext cx="12169867" cy="6858000"/>
          </a:xfrm>
          <a:prstGeom prst="rect">
            <a:avLst/>
          </a:prstGeom>
        </p:spPr>
      </p:pic>
    </p:spTree>
    <p:extLst>
      <p:ext uri="{BB962C8B-B14F-4D97-AF65-F5344CB8AC3E}">
        <p14:creationId xmlns:p14="http://schemas.microsoft.com/office/powerpoint/2010/main" val="3596300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FBC3E92-5BA0-C507-A6BC-63E84A8B5861}"/>
              </a:ext>
            </a:extLst>
          </p:cNvPr>
          <p:cNvPicPr>
            <a:picLocks noChangeAspect="1"/>
          </p:cNvPicPr>
          <p:nvPr/>
        </p:nvPicPr>
        <p:blipFill>
          <a:blip r:embed="rId2"/>
          <a:stretch>
            <a:fillRect/>
          </a:stretch>
        </p:blipFill>
        <p:spPr>
          <a:xfrm>
            <a:off x="295275" y="0"/>
            <a:ext cx="11601450" cy="6770051"/>
          </a:xfrm>
          <a:prstGeom prst="rect">
            <a:avLst/>
          </a:prstGeom>
        </p:spPr>
      </p:pic>
    </p:spTree>
    <p:extLst>
      <p:ext uri="{BB962C8B-B14F-4D97-AF65-F5344CB8AC3E}">
        <p14:creationId xmlns:p14="http://schemas.microsoft.com/office/powerpoint/2010/main" val="1021253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C628E-3A5B-08F1-DD64-050E5AE90EA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DB366D55-CA0A-9629-AE03-A46DBCA0B737}"/>
              </a:ext>
            </a:extLst>
          </p:cNvPr>
          <p:cNvPicPr>
            <a:picLocks noChangeAspect="1"/>
          </p:cNvPicPr>
          <p:nvPr/>
        </p:nvPicPr>
        <p:blipFill>
          <a:blip r:embed="rId2"/>
          <a:stretch>
            <a:fillRect/>
          </a:stretch>
        </p:blipFill>
        <p:spPr>
          <a:xfrm>
            <a:off x="0" y="29758"/>
            <a:ext cx="12192000" cy="6798484"/>
          </a:xfrm>
          <a:prstGeom prst="rect">
            <a:avLst/>
          </a:prstGeom>
        </p:spPr>
      </p:pic>
    </p:spTree>
    <p:extLst>
      <p:ext uri="{BB962C8B-B14F-4D97-AF65-F5344CB8AC3E}">
        <p14:creationId xmlns:p14="http://schemas.microsoft.com/office/powerpoint/2010/main" val="3748063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8313C-F40E-4726-BB74-02BB9761EFE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C36358C-E45E-2D39-CD66-DA3D6624750B}"/>
              </a:ext>
            </a:extLst>
          </p:cNvPr>
          <p:cNvSpPr>
            <a:spLocks noGrp="1"/>
          </p:cNvSpPr>
          <p:nvPr>
            <p:ph type="ctrTitle"/>
          </p:nvPr>
        </p:nvSpPr>
        <p:spPr/>
        <p:txBody>
          <a:bodyPr>
            <a:noAutofit/>
          </a:bodyPr>
          <a:lstStyle/>
          <a:p>
            <a:r>
              <a:rPr lang="en-US" altLang="ja-JP" sz="4000" dirty="0">
                <a:latin typeface="メイリオ" panose="020B0604030504040204" pitchFamily="50" charset="-128"/>
                <a:ea typeface="メイリオ" panose="020B0604030504040204" pitchFamily="50" charset="-128"/>
              </a:rPr>
              <a:t>5</a:t>
            </a:r>
            <a:r>
              <a:rPr kumimoji="1" lang="en-US" altLang="ja-JP" sz="4000" dirty="0">
                <a:latin typeface="メイリオ" panose="020B0604030504040204" pitchFamily="50" charset="-128"/>
                <a:ea typeface="メイリオ" panose="020B0604030504040204" pitchFamily="50" charset="-128"/>
              </a:rPr>
              <a:t>.</a:t>
            </a:r>
            <a:r>
              <a:rPr kumimoji="1" lang="ja-JP" altLang="en-US" sz="4000">
                <a:latin typeface="メイリオ" panose="020B0604030504040204" pitchFamily="50" charset="-128"/>
                <a:ea typeface="メイリオ" panose="020B0604030504040204" pitchFamily="50" charset="-128"/>
              </a:rPr>
              <a:t>低照度化と輝度補正が物体検出モデルの検出結果に与える影響の測定</a:t>
            </a:r>
            <a:endParaRPr kumimoji="1" lang="ja-JP" altLang="en-US" sz="4000" dirty="0">
              <a:latin typeface="メイリオ" panose="020B0604030504040204" pitchFamily="50" charset="-128"/>
              <a:ea typeface="メイリオ" panose="020B0604030504040204" pitchFamily="50" charset="-128"/>
            </a:endParaRPr>
          </a:p>
        </p:txBody>
      </p:sp>
      <p:sp>
        <p:nvSpPr>
          <p:cNvPr id="3" name="字幕 2">
            <a:extLst>
              <a:ext uri="{FF2B5EF4-FFF2-40B4-BE49-F238E27FC236}">
                <a16:creationId xmlns:a16="http://schemas.microsoft.com/office/drawing/2014/main" id="{EC560F91-E7A2-E8E7-F397-3570A928BEEA}"/>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2157688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コンピューターのスクリーンショット&#10;&#10;AI 生成コンテンツは誤りを含む可能性があります。">
            <a:extLst>
              <a:ext uri="{FF2B5EF4-FFF2-40B4-BE49-F238E27FC236}">
                <a16:creationId xmlns:a16="http://schemas.microsoft.com/office/drawing/2014/main" id="{5BAAE4BD-EA3D-85CD-06D5-3A21007341AE}"/>
              </a:ext>
            </a:extLst>
          </p:cNvPr>
          <p:cNvPicPr>
            <a:picLocks noChangeAspect="1"/>
          </p:cNvPicPr>
          <p:nvPr/>
        </p:nvPicPr>
        <p:blipFill>
          <a:blip r:embed="rId2"/>
          <a:stretch>
            <a:fillRect/>
          </a:stretch>
        </p:blipFill>
        <p:spPr>
          <a:xfrm>
            <a:off x="0" y="426155"/>
            <a:ext cx="12192000" cy="6005689"/>
          </a:xfrm>
          <a:prstGeom prst="rect">
            <a:avLst/>
          </a:prstGeom>
        </p:spPr>
      </p:pic>
    </p:spTree>
    <p:extLst>
      <p:ext uri="{BB962C8B-B14F-4D97-AF65-F5344CB8AC3E}">
        <p14:creationId xmlns:p14="http://schemas.microsoft.com/office/powerpoint/2010/main" val="2249202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DFA96-24CB-1180-AAA7-2437885D1011}"/>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737D6AB4-9CC5-4C8E-2715-C6FD92F96BFC}"/>
              </a:ext>
            </a:extLst>
          </p:cNvPr>
          <p:cNvPicPr>
            <a:picLocks noChangeAspect="1"/>
          </p:cNvPicPr>
          <p:nvPr/>
        </p:nvPicPr>
        <p:blipFill>
          <a:blip r:embed="rId2"/>
          <a:stretch>
            <a:fillRect/>
          </a:stretch>
        </p:blipFill>
        <p:spPr>
          <a:xfrm>
            <a:off x="0" y="64828"/>
            <a:ext cx="12192000" cy="6793172"/>
          </a:xfrm>
          <a:prstGeom prst="rect">
            <a:avLst/>
          </a:prstGeom>
        </p:spPr>
      </p:pic>
    </p:spTree>
    <p:extLst>
      <p:ext uri="{BB962C8B-B14F-4D97-AF65-F5344CB8AC3E}">
        <p14:creationId xmlns:p14="http://schemas.microsoft.com/office/powerpoint/2010/main" val="579009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4AEA502-B81F-1F86-6CF4-7791F040ADFF}"/>
              </a:ext>
            </a:extLst>
          </p:cNvPr>
          <p:cNvPicPr>
            <a:picLocks noChangeAspect="1"/>
          </p:cNvPicPr>
          <p:nvPr/>
        </p:nvPicPr>
        <p:blipFill>
          <a:blip r:embed="rId2"/>
          <a:stretch>
            <a:fillRect/>
          </a:stretch>
        </p:blipFill>
        <p:spPr>
          <a:xfrm>
            <a:off x="0" y="20298"/>
            <a:ext cx="12192000" cy="6837702"/>
          </a:xfrm>
          <a:prstGeom prst="rect">
            <a:avLst/>
          </a:prstGeom>
        </p:spPr>
      </p:pic>
    </p:spTree>
    <p:extLst>
      <p:ext uri="{BB962C8B-B14F-4D97-AF65-F5344CB8AC3E}">
        <p14:creationId xmlns:p14="http://schemas.microsoft.com/office/powerpoint/2010/main" val="439475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D0824-32E1-A66A-883E-FF185847948A}"/>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38E11064-C676-EC8B-31F0-1C067CD6DCC2}"/>
              </a:ext>
            </a:extLst>
          </p:cNvPr>
          <p:cNvPicPr>
            <a:picLocks noChangeAspect="1"/>
          </p:cNvPicPr>
          <p:nvPr/>
        </p:nvPicPr>
        <p:blipFill>
          <a:blip r:embed="rId2"/>
          <a:stretch>
            <a:fillRect/>
          </a:stretch>
        </p:blipFill>
        <p:spPr>
          <a:xfrm>
            <a:off x="0" y="40907"/>
            <a:ext cx="12192000" cy="6776185"/>
          </a:xfrm>
          <a:prstGeom prst="rect">
            <a:avLst/>
          </a:prstGeom>
        </p:spPr>
      </p:pic>
    </p:spTree>
    <p:extLst>
      <p:ext uri="{BB962C8B-B14F-4D97-AF65-F5344CB8AC3E}">
        <p14:creationId xmlns:p14="http://schemas.microsoft.com/office/powerpoint/2010/main" val="144569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FE66AA8-4EB2-3C03-B172-2B5A21C565CE}"/>
              </a:ext>
            </a:extLst>
          </p:cNvPr>
          <p:cNvPicPr>
            <a:picLocks noChangeAspect="1"/>
          </p:cNvPicPr>
          <p:nvPr/>
        </p:nvPicPr>
        <p:blipFill>
          <a:blip r:embed="rId2"/>
          <a:stretch>
            <a:fillRect/>
          </a:stretch>
        </p:blipFill>
        <p:spPr>
          <a:xfrm>
            <a:off x="0" y="195279"/>
            <a:ext cx="12192000" cy="6467441"/>
          </a:xfrm>
          <a:prstGeom prst="rect">
            <a:avLst/>
          </a:prstGeom>
        </p:spPr>
      </p:pic>
    </p:spTree>
    <p:extLst>
      <p:ext uri="{BB962C8B-B14F-4D97-AF65-F5344CB8AC3E}">
        <p14:creationId xmlns:p14="http://schemas.microsoft.com/office/powerpoint/2010/main" val="3718400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26C3AFB-3C73-8F63-1223-5E0CF14033D3}"/>
              </a:ext>
            </a:extLst>
          </p:cNvPr>
          <p:cNvPicPr>
            <a:picLocks noChangeAspect="1"/>
          </p:cNvPicPr>
          <p:nvPr/>
        </p:nvPicPr>
        <p:blipFill>
          <a:blip r:embed="rId2"/>
          <a:stretch>
            <a:fillRect/>
          </a:stretch>
        </p:blipFill>
        <p:spPr>
          <a:xfrm>
            <a:off x="0" y="264234"/>
            <a:ext cx="12192000" cy="6329532"/>
          </a:xfrm>
          <a:prstGeom prst="rect">
            <a:avLst/>
          </a:prstGeom>
        </p:spPr>
      </p:pic>
    </p:spTree>
    <p:extLst>
      <p:ext uri="{BB962C8B-B14F-4D97-AF65-F5344CB8AC3E}">
        <p14:creationId xmlns:p14="http://schemas.microsoft.com/office/powerpoint/2010/main" val="1750526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37D0293-2249-3DBA-3A0F-6C4F56431559}"/>
              </a:ext>
            </a:extLst>
          </p:cNvPr>
          <p:cNvPicPr>
            <a:picLocks noChangeAspect="1"/>
          </p:cNvPicPr>
          <p:nvPr/>
        </p:nvPicPr>
        <p:blipFill>
          <a:blip r:embed="rId2"/>
          <a:stretch>
            <a:fillRect/>
          </a:stretch>
        </p:blipFill>
        <p:spPr>
          <a:xfrm>
            <a:off x="0" y="110676"/>
            <a:ext cx="12192000" cy="6636648"/>
          </a:xfrm>
          <a:prstGeom prst="rect">
            <a:avLst/>
          </a:prstGeom>
        </p:spPr>
      </p:pic>
    </p:spTree>
    <p:extLst>
      <p:ext uri="{BB962C8B-B14F-4D97-AF65-F5344CB8AC3E}">
        <p14:creationId xmlns:p14="http://schemas.microsoft.com/office/powerpoint/2010/main" val="2087322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625C7-EB40-F25B-9C50-590C9DC2E6A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2FAFD2B-5B17-210B-4DD2-2A735549B318}"/>
              </a:ext>
            </a:extLst>
          </p:cNvPr>
          <p:cNvSpPr>
            <a:spLocks noGrp="1"/>
          </p:cNvSpPr>
          <p:nvPr>
            <p:ph type="ctrTitle"/>
          </p:nvPr>
        </p:nvSpPr>
        <p:spPr/>
        <p:txBody>
          <a:bodyPr>
            <a:normAutofit fontScale="90000"/>
          </a:bodyPr>
          <a:lstStyle/>
          <a:p>
            <a:r>
              <a:rPr lang="en-US" altLang="ja-JP" dirty="0"/>
              <a:t>2. </a:t>
            </a:r>
            <a:r>
              <a:rPr lang="ja-JP" altLang="en-US" b="1" dirty="0"/>
              <a:t>瞬目検出</a:t>
            </a:r>
            <a:r>
              <a:rPr lang="en-US" altLang="ja-JP" b="1" dirty="0"/>
              <a:t>3</a:t>
            </a:r>
            <a:r>
              <a:rPr lang="ja-JP" altLang="en-US" b="1" dirty="0"/>
              <a:t>手法の比較と瞬き頻度の時間推移の観察</a:t>
            </a:r>
            <a:endParaRPr kumimoji="1" lang="ja-JP" altLang="en-US" b="1" dirty="0"/>
          </a:p>
        </p:txBody>
      </p:sp>
      <p:sp>
        <p:nvSpPr>
          <p:cNvPr id="3" name="字幕 2">
            <a:extLst>
              <a:ext uri="{FF2B5EF4-FFF2-40B4-BE49-F238E27FC236}">
                <a16:creationId xmlns:a16="http://schemas.microsoft.com/office/drawing/2014/main" id="{94F5D0C0-678A-D870-B17A-AC7563FACBFE}"/>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4267833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10;&#10;AI 生成コンテンツは誤りを含む可能性があります。">
            <a:extLst>
              <a:ext uri="{FF2B5EF4-FFF2-40B4-BE49-F238E27FC236}">
                <a16:creationId xmlns:a16="http://schemas.microsoft.com/office/drawing/2014/main" id="{5DF93D0E-8348-6270-2AE9-B81BD2AD071F}"/>
              </a:ext>
            </a:extLst>
          </p:cNvPr>
          <p:cNvPicPr>
            <a:picLocks noChangeAspect="1"/>
          </p:cNvPicPr>
          <p:nvPr/>
        </p:nvPicPr>
        <p:blipFill>
          <a:blip r:embed="rId2"/>
          <a:stretch>
            <a:fillRect/>
          </a:stretch>
        </p:blipFill>
        <p:spPr>
          <a:xfrm>
            <a:off x="177381" y="0"/>
            <a:ext cx="11837237" cy="6858000"/>
          </a:xfrm>
          <a:prstGeom prst="rect">
            <a:avLst/>
          </a:prstGeom>
        </p:spPr>
      </p:pic>
    </p:spTree>
    <p:extLst>
      <p:ext uri="{BB962C8B-B14F-4D97-AF65-F5344CB8AC3E}">
        <p14:creationId xmlns:p14="http://schemas.microsoft.com/office/powerpoint/2010/main" val="3525727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DD662D1-49D6-7E91-9F79-03BD9BC69E04}"/>
              </a:ext>
            </a:extLst>
          </p:cNvPr>
          <p:cNvPicPr>
            <a:picLocks noChangeAspect="1"/>
          </p:cNvPicPr>
          <p:nvPr/>
        </p:nvPicPr>
        <p:blipFill>
          <a:blip r:embed="rId2"/>
          <a:stretch>
            <a:fillRect/>
          </a:stretch>
        </p:blipFill>
        <p:spPr>
          <a:xfrm>
            <a:off x="0" y="70270"/>
            <a:ext cx="12192000" cy="6717460"/>
          </a:xfrm>
          <a:prstGeom prst="rect">
            <a:avLst/>
          </a:prstGeom>
        </p:spPr>
      </p:pic>
    </p:spTree>
    <p:extLst>
      <p:ext uri="{BB962C8B-B14F-4D97-AF65-F5344CB8AC3E}">
        <p14:creationId xmlns:p14="http://schemas.microsoft.com/office/powerpoint/2010/main" val="2513615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20A373-161F-C9C3-2A49-3BE327A1D60F}"/>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1718A16D-E275-3ABA-64C6-DD1A4A7BF6CE}"/>
              </a:ext>
            </a:extLst>
          </p:cNvPr>
          <p:cNvSpPr>
            <a:spLocks noGrp="1"/>
          </p:cNvSpPr>
          <p:nvPr>
            <p:ph sz="half" idx="1"/>
          </p:nvPr>
        </p:nvSpPr>
        <p:spPr/>
        <p:txBody>
          <a:bodyPr/>
          <a:lstStyle/>
          <a:p>
            <a:endParaRPr kumimoji="1" lang="ja-JP" altLang="en-US"/>
          </a:p>
        </p:txBody>
      </p:sp>
      <p:sp>
        <p:nvSpPr>
          <p:cNvPr id="4" name="コンテンツ プレースホルダー 3">
            <a:extLst>
              <a:ext uri="{FF2B5EF4-FFF2-40B4-BE49-F238E27FC236}">
                <a16:creationId xmlns:a16="http://schemas.microsoft.com/office/drawing/2014/main" id="{573A4D55-BD2F-FB9E-FBE1-479932B9DC6A}"/>
              </a:ext>
            </a:extLst>
          </p:cNvPr>
          <p:cNvSpPr>
            <a:spLocks noGrp="1"/>
          </p:cNvSpPr>
          <p:nvPr>
            <p:ph sz="half" idx="2"/>
          </p:nvPr>
        </p:nvSpPr>
        <p:spPr/>
        <p:txBody>
          <a:bodyPr/>
          <a:lstStyle/>
          <a:p>
            <a:endParaRPr kumimoji="1" lang="ja-JP" altLang="en-US"/>
          </a:p>
        </p:txBody>
      </p:sp>
      <p:pic>
        <p:nvPicPr>
          <p:cNvPr id="6" name="図 5">
            <a:extLst>
              <a:ext uri="{FF2B5EF4-FFF2-40B4-BE49-F238E27FC236}">
                <a16:creationId xmlns:a16="http://schemas.microsoft.com/office/drawing/2014/main" id="{14A18ACF-F752-7428-A25C-C2D1E52BA9E5}"/>
              </a:ext>
            </a:extLst>
          </p:cNvPr>
          <p:cNvPicPr>
            <a:picLocks noChangeAspect="1"/>
          </p:cNvPicPr>
          <p:nvPr/>
        </p:nvPicPr>
        <p:blipFill>
          <a:blip r:embed="rId2"/>
          <a:stretch>
            <a:fillRect/>
          </a:stretch>
        </p:blipFill>
        <p:spPr>
          <a:xfrm>
            <a:off x="0" y="69406"/>
            <a:ext cx="12192000" cy="6719188"/>
          </a:xfrm>
          <a:prstGeom prst="rect">
            <a:avLst/>
          </a:prstGeom>
        </p:spPr>
      </p:pic>
    </p:spTree>
    <p:extLst>
      <p:ext uri="{BB962C8B-B14F-4D97-AF65-F5344CB8AC3E}">
        <p14:creationId xmlns:p14="http://schemas.microsoft.com/office/powerpoint/2010/main" val="1234472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111</Words>
  <Application>Microsoft Office PowerPoint</Application>
  <PresentationFormat>ワイド画面</PresentationFormat>
  <Paragraphs>5</Paragraphs>
  <Slides>25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25</vt:i4>
      </vt:variant>
    </vt:vector>
  </HeadingPairs>
  <TitlesOfParts>
    <vt:vector size="30" baseType="lpstr">
      <vt:lpstr>メイリオ</vt:lpstr>
      <vt:lpstr>游ゴシック</vt:lpstr>
      <vt:lpstr>游ゴシック Light</vt:lpstr>
      <vt:lpstr>Arial</vt:lpstr>
      <vt:lpstr>Office テーマ</vt:lpstr>
      <vt:lpstr>1.日本語文学作品の感情分析（学習済みニューラルモデル（BERT）と日本語評価極性辞書の比較）</vt:lpstr>
      <vt:lpstr>PowerPoint プレゼンテーション</vt:lpstr>
      <vt:lpstr>PowerPoint プレゼンテーション</vt:lpstr>
      <vt:lpstr>PowerPoint プレゼンテーション</vt:lpstr>
      <vt:lpstr>PowerPoint プレゼンテーション</vt:lpstr>
      <vt:lpstr>2. 瞬目検出3手法の比較と瞬き頻度の時間推移の観察</vt:lpstr>
      <vt:lpstr>PowerPoint プレゼンテーション</vt:lpstr>
      <vt:lpstr>PowerPoint プレゼンテーション</vt:lpstr>
      <vt:lpstr>PowerPoint プレゼンテーション</vt:lpstr>
      <vt:lpstr>PowerPoint プレゼンテーション</vt:lpstr>
      <vt:lpstr>3.静止画分類器と動画分類器によるフェイク動画判定の比較（ViT / SigLIP / VideoMAE を同一動画に同時適用</vt:lpstr>
      <vt:lpstr>PowerPoint プレゼンテーション</vt:lpstr>
      <vt:lpstr>PowerPoint プレゼンテーション</vt:lpstr>
      <vt:lpstr>PowerPoint プレゼンテーション</vt:lpstr>
      <vt:lpstr>PowerPoint プレゼンテーション</vt:lpstr>
      <vt:lpstr>4.画像からの異常検知（統計モデル（PaDiM）・メモリバンク（PatchCore）・基盤モデル特徴（DINOv2最近傍法）の比較）</vt:lpstr>
      <vt:lpstr>PowerPoint プレゼンテーション</vt:lpstr>
      <vt:lpstr>PowerPoint プレゼンテーション</vt:lpstr>
      <vt:lpstr>PowerPoint プレゼンテーション</vt:lpstr>
      <vt:lpstr>PowerPoint プレゼンテーション</vt:lpstr>
      <vt:lpstr>5.低照度化と輝度補正が物体検出モデルの検出結果に与える影響の測定</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金子　邦彦</dc:creator>
  <cp:lastModifiedBy>金子　邦彦</cp:lastModifiedBy>
  <cp:revision>9</cp:revision>
  <dcterms:created xsi:type="dcterms:W3CDTF">2026-07-29T13:03:04Z</dcterms:created>
  <dcterms:modified xsi:type="dcterms:W3CDTF">2026-07-30T01:20:30Z</dcterms:modified>
</cp:coreProperties>
</file>