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1037" r:id="rId2"/>
    <p:sldId id="1038" r:id="rId3"/>
    <p:sldId id="1039" r:id="rId4"/>
    <p:sldId id="1040" r:id="rId5"/>
    <p:sldId id="1041" r:id="rId6"/>
    <p:sldId id="1042" r:id="rId7"/>
    <p:sldId id="1043" r:id="rId8"/>
    <p:sldId id="1044" r:id="rId9"/>
    <p:sldId id="1045" r:id="rId10"/>
    <p:sldId id="1046" r:id="rId11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01" autoAdjust="0"/>
    <p:restoredTop sz="94660"/>
  </p:normalViewPr>
  <p:slideViewPr>
    <p:cSldViewPr snapToGrid="0">
      <p:cViewPr varScale="1">
        <p:scale>
          <a:sx n="57" d="100"/>
          <a:sy n="57" d="100"/>
        </p:scale>
        <p:origin x="658" y="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64EF8-74FE-40A1-902E-125A64E3EB0E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223C1-63D0-4CA4-8D67-2118CF2CB8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3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3927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9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3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17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6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BE731-6ED8-4A42-8A57-3C41D7584935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9445425-3AD1-45CB-BDD6-281EC62A9D6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622" y="90311"/>
            <a:ext cx="746942" cy="70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kkaneko.jp/cc/aitasks/mediapipe.html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kaneko.jp/cc/aitasks/mediapipe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50157" y="1122363"/>
            <a:ext cx="8243685" cy="2387600"/>
          </a:xfrm>
        </p:spPr>
        <p:txBody>
          <a:bodyPr>
            <a:noAutofit/>
          </a:bodyPr>
          <a:lstStyle/>
          <a:p>
            <a:r>
              <a:rPr lang="en-US" altLang="ja-JP" dirty="0" err="1"/>
              <a:t>MediaPipe</a:t>
            </a:r>
            <a:r>
              <a:rPr lang="en-US" altLang="ja-JP" dirty="0"/>
              <a:t> </a:t>
            </a:r>
            <a:r>
              <a:rPr lang="ja-JP" altLang="en-US" dirty="0"/>
              <a:t>による</a:t>
            </a:r>
            <a:r>
              <a:rPr lang="en-US" altLang="ja-JP" dirty="0"/>
              <a:t>12</a:t>
            </a:r>
            <a:r>
              <a:rPr lang="ja-JP" altLang="en-US" dirty="0"/>
              <a:t>種類の</a:t>
            </a:r>
            <a:r>
              <a:rPr lang="en-US" altLang="ja-JP" dirty="0"/>
              <a:t>AI</a:t>
            </a:r>
            <a:r>
              <a:rPr lang="ja-JP" altLang="en-US" dirty="0"/>
              <a:t>タスク実行（</a:t>
            </a:r>
            <a:r>
              <a:rPr lang="en-US" altLang="ja-JP" dirty="0"/>
              <a:t>Windows</a:t>
            </a:r>
            <a:r>
              <a:rPr lang="ja-JP" altLang="en-US" dirty="0"/>
              <a:t>上）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5105" y="59281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  <p:sp>
        <p:nvSpPr>
          <p:cNvPr id="8" name="字幕 7">
            <a:extLst>
              <a:ext uri="{FF2B5EF4-FFF2-40B4-BE49-F238E27FC236}">
                <a16:creationId xmlns:a16="http://schemas.microsoft.com/office/drawing/2014/main" id="{E246CD48-9EDC-44F7-8CDD-2B1DAA1CE2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157" y="3301658"/>
            <a:ext cx="8266421" cy="1506085"/>
          </a:xfrm>
        </p:spPr>
        <p:txBody>
          <a:bodyPr>
            <a:normAutofit/>
          </a:bodyPr>
          <a:lstStyle/>
          <a:p>
            <a:r>
              <a:rPr lang="en-US" altLang="ja-JP" dirty="0">
                <a:hlinkClick r:id="rId5"/>
              </a:rPr>
              <a:t>https://www.kkaneko.jp/cc/aitasks/mediapipe.html</a:t>
            </a:r>
            <a:endParaRPr lang="en-US" altLang="ja-JP" dirty="0"/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670952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3E7C1-3DCA-3B5F-529A-2B8DD456BD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114011-812D-3FD5-88A1-243866DFF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音声・テキストについて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80B4DB-D093-DDC6-B3DC-7E6A1DB44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752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ja-JP" altLang="en-US" u="sng" dirty="0"/>
              <a:t>音声系タスクのサンプルプログラム</a:t>
            </a:r>
          </a:p>
          <a:p>
            <a:r>
              <a:rPr lang="en-US" altLang="ja-JP" dirty="0"/>
              <a:t>WAV</a:t>
            </a:r>
            <a:r>
              <a:rPr lang="ja-JP" altLang="en-US" dirty="0"/>
              <a:t>ファイルを </a:t>
            </a:r>
            <a:r>
              <a:rPr lang="en-US" altLang="ja-JP" dirty="0"/>
              <a:t>int16 </a:t>
            </a:r>
            <a:r>
              <a:rPr lang="ja-JP" altLang="en-US" dirty="0"/>
              <a:t>で読み出し</a:t>
            </a:r>
          </a:p>
          <a:p>
            <a:r>
              <a:rPr lang="en-US" altLang="ja-JP" dirty="0"/>
              <a:t>float32 </a:t>
            </a:r>
            <a:r>
              <a:rPr lang="ja-JP" altLang="en-US" dirty="0"/>
              <a:t>へ正規化（</a:t>
            </a:r>
            <a:r>
              <a:rPr lang="en-US" altLang="ja-JP" dirty="0"/>
              <a:t>÷32768.0</a:t>
            </a:r>
            <a:r>
              <a:rPr lang="ja-JP" altLang="en-US" dirty="0"/>
              <a:t>）して </a:t>
            </a:r>
            <a:r>
              <a:rPr lang="en-US" altLang="ja-JP" dirty="0" err="1"/>
              <a:t>AudioData</a:t>
            </a:r>
            <a:r>
              <a:rPr lang="en-US" altLang="ja-JP" dirty="0"/>
              <a:t> </a:t>
            </a:r>
            <a:r>
              <a:rPr lang="ja-JP" altLang="en-US" dirty="0"/>
              <a:t>化</a:t>
            </a:r>
          </a:p>
          <a:p>
            <a:r>
              <a:rPr lang="en-US" altLang="ja-JP" dirty="0"/>
              <a:t>16kHz</a:t>
            </a:r>
            <a:r>
              <a:rPr lang="ja-JP" altLang="en-US" dirty="0"/>
              <a:t>モノラル必須 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u="sng" dirty="0"/>
              <a:t>テキスト系タスクのサンプルプログラム</a:t>
            </a:r>
          </a:p>
          <a:p>
            <a:r>
              <a:rPr lang="ja-JP" altLang="en-US" dirty="0"/>
              <a:t>文字列をそのまま渡す </a:t>
            </a:r>
            <a:endParaRPr lang="en-US" altLang="ja-JP" dirty="0"/>
          </a:p>
          <a:p>
            <a:r>
              <a:rPr lang="ja-JP" altLang="en-US" dirty="0"/>
              <a:t>出力制御パラメータ（必要な出力のみ有効化して処理負荷を調整）</a:t>
            </a:r>
          </a:p>
          <a:p>
            <a:r>
              <a:rPr lang="en-US" altLang="ja-JP" dirty="0" err="1"/>
              <a:t>output_category_mask</a:t>
            </a:r>
            <a:r>
              <a:rPr lang="ja-JP" altLang="en-US" dirty="0"/>
              <a:t>、</a:t>
            </a:r>
            <a:r>
              <a:rPr lang="en-US" altLang="ja-JP" dirty="0" err="1"/>
              <a:t>output_face_blendshapes</a:t>
            </a:r>
            <a:r>
              <a:rPr lang="ja-JP" altLang="en-US" dirty="0"/>
              <a:t>、</a:t>
            </a:r>
            <a:r>
              <a:rPr lang="en-US" altLang="ja-JP" dirty="0"/>
              <a:t>l2_normalize </a:t>
            </a:r>
          </a:p>
          <a:p>
            <a:pPr marL="0" indent="0">
              <a:buNone/>
            </a:pPr>
            <a:r>
              <a:rPr lang="ja-JP" altLang="en-US" u="sng" dirty="0"/>
              <a:t>ライブラリ補足</a:t>
            </a:r>
          </a:p>
          <a:p>
            <a:r>
              <a:rPr lang="en-US" altLang="ja-JP" dirty="0" err="1"/>
              <a:t>numpy</a:t>
            </a:r>
            <a:r>
              <a:rPr lang="ja-JP" altLang="en-US" dirty="0"/>
              <a:t>：音声波形と画像配列の操作</a:t>
            </a:r>
          </a:p>
          <a:p>
            <a:r>
              <a:rPr lang="en-US" altLang="ja-JP" dirty="0" err="1"/>
              <a:t>pathlib.Path</a:t>
            </a:r>
            <a:r>
              <a:rPr lang="ja-JP" altLang="en-US" dirty="0"/>
              <a:t>、</a:t>
            </a:r>
            <a:r>
              <a:rPr lang="en-US" altLang="ja-JP" dirty="0" err="1"/>
              <a:t>urllib.request.urlretrieve</a:t>
            </a:r>
            <a:r>
              <a:rPr lang="ja-JP" altLang="en-US" dirty="0"/>
              <a:t>：モデルと画像のローカル取得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4EF210D-F2AC-E849-6EA2-D8AC5400A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455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91CE73-868C-AB49-02A6-E922B41DF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構成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FE447D-56D7-8AB5-4D38-EB5606221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前半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スライド</a:t>
            </a:r>
            <a:r>
              <a:rPr lang="en-US" altLang="ja-JP" dirty="0"/>
              <a:t>3〜8</a:t>
            </a:r>
          </a:p>
          <a:p>
            <a:pPr marL="0" indent="0">
              <a:buNone/>
            </a:pPr>
            <a:r>
              <a:rPr lang="ja-JP" altLang="en-US" dirty="0"/>
              <a:t>準備したサンプルプログラムの実行法や仕組みについて説明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>
                <a:hlinkClick r:id="rId2"/>
              </a:rPr>
              <a:t>https://www.kkaneko.jp/cc/aitasks/mediapipe.html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r>
              <a:rPr lang="ja-JP" altLang="en-US" dirty="0"/>
              <a:t>後半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スライド</a:t>
            </a:r>
            <a:r>
              <a:rPr lang="en-US" altLang="ja-JP" dirty="0"/>
              <a:t>9〜10</a:t>
            </a:r>
          </a:p>
          <a:p>
            <a:pPr marL="0" indent="0">
              <a:buNone/>
            </a:pPr>
            <a:r>
              <a:rPr lang="ja-JP" altLang="en-US" dirty="0"/>
              <a:t>応用や別タスクへの拡張時に参照する知識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C891A1E-3873-1266-C384-87E5127B9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031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341A3B-08D4-F6E9-0C35-93258A9D8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54C72C-4CA1-DF9A-F729-6094B59D7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基本的な流れ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175405-8CDA-624B-2FB4-D378FF5E3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367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u="sng" dirty="0"/>
              <a:t>プログラム初回実行時</a:t>
            </a:r>
            <a:endParaRPr kumimoji="1" lang="en-US" altLang="ja-JP" u="sng" dirty="0"/>
          </a:p>
          <a:p>
            <a:r>
              <a:rPr kumimoji="1" lang="ja-JP" altLang="en-US" dirty="0"/>
              <a:t>モデル・画像の自動ダウンロード</a:t>
            </a:r>
            <a:endParaRPr kumimoji="1" lang="en-US" altLang="ja-JP" dirty="0"/>
          </a:p>
          <a:p>
            <a:r>
              <a:rPr kumimoji="1" lang="ja-JP" altLang="en-US" dirty="0"/>
              <a:t>インターネット接続必須</a:t>
            </a:r>
          </a:p>
          <a:p>
            <a:r>
              <a:rPr kumimoji="1" lang="ja-JP" altLang="en-US" dirty="0"/>
              <a:t>数十秒</a:t>
            </a:r>
            <a:r>
              <a:rPr kumimoji="1" lang="en-US" altLang="ja-JP" dirty="0"/>
              <a:t>〜</a:t>
            </a:r>
            <a:r>
              <a:rPr kumimoji="1" lang="ja-JP" altLang="en-US" dirty="0"/>
              <a:t>数分の待機</a:t>
            </a:r>
            <a:endParaRPr kumimoji="1"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kumimoji="1" lang="ja-JP" altLang="en-US" u="sng" dirty="0"/>
              <a:t>実行時の操作</a:t>
            </a:r>
          </a:p>
          <a:p>
            <a:r>
              <a:rPr kumimoji="1" lang="en-US" altLang="ja-JP" dirty="0" err="1"/>
              <a:t>tkinter</a:t>
            </a:r>
            <a:r>
              <a:rPr kumimoji="1" lang="ja-JP" altLang="en-US" dirty="0"/>
              <a:t>ダイアログ等での入力や選択</a:t>
            </a:r>
          </a:p>
          <a:p>
            <a:r>
              <a:rPr kumimoji="1" lang="en-US" altLang="ja-JP" dirty="0"/>
              <a:t>AI</a:t>
            </a:r>
            <a:r>
              <a:rPr kumimoji="1" lang="ja-JP" altLang="en-US" dirty="0"/>
              <a:t>推論実行</a:t>
            </a:r>
          </a:p>
          <a:p>
            <a:r>
              <a:rPr kumimoji="1" lang="en-US" altLang="ja-JP" dirty="0"/>
              <a:t>OpenCV</a:t>
            </a:r>
            <a:r>
              <a:rPr kumimoji="1" lang="ja-JP" altLang="en-US" dirty="0"/>
              <a:t>ウィンドウやターミナルでの結果確認 </a:t>
            </a:r>
            <a:r>
              <a:rPr kumimoji="1" lang="en-US" altLang="ja-JP" dirty="0"/>
              <a:t>• </a:t>
            </a:r>
            <a:r>
              <a:rPr kumimoji="1" lang="ja-JP" altLang="en-US" dirty="0"/>
              <a:t>改善への手がかり取得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9562F57-C0B4-3773-2189-45ACFA125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160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4DA28B-0AB4-103E-A2EA-A78165BA5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58BCCB-CCDB-4AB6-5FC0-6AC5F37F1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b="1" dirty="0"/>
              <a:t>AI</a:t>
            </a:r>
            <a:r>
              <a:rPr lang="ja-JP" altLang="en-US" b="1" dirty="0"/>
              <a:t>推論プログラムの共通実行パターン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08D78B-5DFD-6570-51E5-B9D2E153F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ja-JP" altLang="en-US" dirty="0"/>
              <a:t>サンプルプログラムは</a:t>
            </a:r>
            <a:r>
              <a:rPr lang="en-US" altLang="ja-JP" dirty="0"/>
              <a:t>12</a:t>
            </a:r>
            <a:r>
              <a:rPr lang="ja-JP" altLang="en-US" dirty="0"/>
              <a:t>個。実行パターンを統一している</a:t>
            </a:r>
            <a:endParaRPr lang="en-US" altLang="ja-JP" dirty="0"/>
          </a:p>
          <a:p>
            <a:pPr marL="0" indent="0">
              <a:buNone/>
            </a:pP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5</a:t>
            </a:r>
            <a:r>
              <a:rPr lang="ja-JP" altLang="en-US" dirty="0"/>
              <a:t>段階の流れ：</a:t>
            </a:r>
          </a:p>
          <a:p>
            <a:r>
              <a:rPr lang="en-US" altLang="ja-JP" dirty="0" err="1"/>
              <a:t>BaseOptions</a:t>
            </a:r>
            <a:r>
              <a:rPr lang="ja-JP" altLang="en-US" dirty="0"/>
              <a:t>：</a:t>
            </a:r>
            <a:r>
              <a:rPr lang="ja-JP" altLang="en-US" b="1" dirty="0"/>
              <a:t>モデルパス指定</a:t>
            </a:r>
          </a:p>
          <a:p>
            <a:r>
              <a:rPr lang="en-US" altLang="ja-JP" dirty="0" err="1"/>
              <a:t>XxxOptions</a:t>
            </a:r>
            <a:r>
              <a:rPr lang="ja-JP" altLang="en-US" dirty="0"/>
              <a:t>：</a:t>
            </a:r>
            <a:r>
              <a:rPr lang="ja-JP" altLang="en-US" b="1" dirty="0"/>
              <a:t>タスク固有パラメータ設定</a:t>
            </a:r>
          </a:p>
          <a:p>
            <a:r>
              <a:rPr lang="en-US" altLang="ja-JP" dirty="0" err="1"/>
              <a:t>create_from_options</a:t>
            </a:r>
            <a:r>
              <a:rPr lang="ja-JP" altLang="en-US" dirty="0"/>
              <a:t>：</a:t>
            </a:r>
            <a:r>
              <a:rPr lang="ja-JP" altLang="en-US" b="1" dirty="0"/>
              <a:t>インスタンス生成</a:t>
            </a:r>
          </a:p>
          <a:p>
            <a:r>
              <a:rPr lang="ja-JP" altLang="en-US" b="1" dirty="0"/>
              <a:t>推論メソッド</a:t>
            </a:r>
            <a:r>
              <a:rPr lang="ja-JP" altLang="en-US" dirty="0"/>
              <a:t>：</a:t>
            </a:r>
            <a:r>
              <a:rPr lang="en-US" altLang="ja-JP" dirty="0"/>
              <a:t>detect</a:t>
            </a:r>
            <a:r>
              <a:rPr lang="ja-JP" altLang="en-US" dirty="0"/>
              <a:t>／</a:t>
            </a:r>
            <a:r>
              <a:rPr lang="en-US" altLang="ja-JP" dirty="0"/>
              <a:t>classify</a:t>
            </a:r>
            <a:r>
              <a:rPr lang="ja-JP" altLang="en-US" dirty="0"/>
              <a:t>／</a:t>
            </a:r>
            <a:r>
              <a:rPr lang="en-US" altLang="ja-JP" dirty="0"/>
              <a:t>segment</a:t>
            </a:r>
            <a:r>
              <a:rPr lang="ja-JP" altLang="en-US" dirty="0"/>
              <a:t>／</a:t>
            </a:r>
            <a:r>
              <a:rPr lang="en-US" altLang="ja-JP" dirty="0"/>
              <a:t>recognize</a:t>
            </a:r>
            <a:r>
              <a:rPr lang="ja-JP" altLang="en-US" dirty="0"/>
              <a:t>／</a:t>
            </a:r>
            <a:r>
              <a:rPr lang="en-US" altLang="ja-JP" dirty="0"/>
              <a:t>embed</a:t>
            </a:r>
          </a:p>
          <a:p>
            <a:r>
              <a:rPr lang="en-US" altLang="ja-JP" dirty="0"/>
              <a:t>close</a:t>
            </a:r>
            <a:r>
              <a:rPr lang="ja-JP" altLang="en-US" dirty="0"/>
              <a:t>：</a:t>
            </a:r>
            <a:r>
              <a:rPr lang="ja-JP" altLang="en-US" b="1" dirty="0"/>
              <a:t>リソース解放</a:t>
            </a:r>
          </a:p>
          <a:p>
            <a:pPr marL="0" indent="0">
              <a:buNone/>
            </a:pPr>
            <a:br>
              <a:rPr lang="ja-JP" altLang="en-US" dirty="0"/>
            </a:b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2B634F6-D8DC-EE4C-DB45-73924CBDF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4579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F1B9EF-3F5E-FEF6-C0E6-410ED8F43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0F90E0-4E3D-9DF9-5A03-525169783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入力データの型変換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7248933-5A45-FFFE-1D9C-1D6255DA1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7447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dirty="0"/>
              <a:t>つまずきやすい箇所のため、混同に注意。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u="sng" dirty="0"/>
              <a:t>画像データ</a:t>
            </a:r>
            <a:endParaRPr lang="en-US" altLang="ja-JP" u="sng" dirty="0"/>
          </a:p>
          <a:p>
            <a:r>
              <a:rPr lang="ja-JP" altLang="en-US" dirty="0"/>
              <a:t>推論用：</a:t>
            </a:r>
            <a:r>
              <a:rPr lang="en-US" altLang="ja-JP" dirty="0" err="1"/>
              <a:t>mp.Image.create_from_file</a:t>
            </a:r>
            <a:endParaRPr lang="en-US" altLang="ja-JP" dirty="0"/>
          </a:p>
          <a:p>
            <a:r>
              <a:rPr lang="ja-JP" altLang="en-US" dirty="0"/>
              <a:t>表示用：</a:t>
            </a:r>
            <a:r>
              <a:rPr lang="en-US" altLang="ja-JP" dirty="0"/>
              <a:t>cv2.imread </a:t>
            </a:r>
            <a:r>
              <a:rPr lang="ja-JP" altLang="en-US" dirty="0"/>
              <a:t>で別途読み込み 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u="sng" dirty="0"/>
              <a:t>色空間の差異</a:t>
            </a:r>
          </a:p>
          <a:p>
            <a:r>
              <a:rPr lang="en-US" altLang="ja-JP" dirty="0" err="1"/>
              <a:t>MediaPipe</a:t>
            </a:r>
            <a:r>
              <a:rPr lang="ja-JP" altLang="en-US" dirty="0"/>
              <a:t>内部：</a:t>
            </a:r>
            <a:r>
              <a:rPr lang="en-US" altLang="ja-JP" dirty="0"/>
              <a:t>RGB</a:t>
            </a:r>
          </a:p>
          <a:p>
            <a:r>
              <a:rPr lang="en-US" altLang="ja-JP" dirty="0"/>
              <a:t>OpenCV</a:t>
            </a:r>
            <a:r>
              <a:rPr lang="ja-JP" altLang="en-US" dirty="0"/>
              <a:t>表示：</a:t>
            </a:r>
            <a:r>
              <a:rPr lang="en-US" altLang="ja-JP" dirty="0"/>
              <a:t>BGR</a:t>
            </a:r>
          </a:p>
          <a:p>
            <a:r>
              <a:rPr lang="en-US" altLang="ja-JP" dirty="0"/>
              <a:t>cv2.cvtColor </a:t>
            </a:r>
            <a:r>
              <a:rPr lang="ja-JP" altLang="en-US" dirty="0"/>
              <a:t>で変換 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u="sng" dirty="0"/>
              <a:t>座標表現</a:t>
            </a:r>
          </a:p>
          <a:p>
            <a:r>
              <a:rPr lang="ja-JP" altLang="en-US" dirty="0"/>
              <a:t>ランドマークは</a:t>
            </a:r>
            <a:r>
              <a:rPr lang="en-US" altLang="ja-JP" dirty="0"/>
              <a:t>0.0〜1.0</a:t>
            </a:r>
            <a:r>
              <a:rPr lang="ja-JP" altLang="en-US" dirty="0"/>
              <a:t>の正規化座標</a:t>
            </a:r>
          </a:p>
          <a:p>
            <a:r>
              <a:rPr lang="ja-JP" altLang="en-US" dirty="0"/>
              <a:t>画素位置は </a:t>
            </a:r>
            <a:r>
              <a:rPr lang="en-US" altLang="ja-JP" dirty="0" err="1"/>
              <a:t>x×width</a:t>
            </a:r>
            <a:r>
              <a:rPr lang="ja-JP" altLang="en-US" dirty="0"/>
              <a:t>、</a:t>
            </a:r>
            <a:r>
              <a:rPr lang="en-US" altLang="ja-JP" dirty="0" err="1"/>
              <a:t>y×height</a:t>
            </a:r>
            <a:r>
              <a:rPr lang="en-US" altLang="ja-JP" dirty="0"/>
              <a:t> </a:t>
            </a:r>
            <a:r>
              <a:rPr lang="ja-JP" altLang="en-US" dirty="0"/>
              <a:t>で算出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2FBEAE2-5381-D7CD-43A7-8FF45EEF3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3488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C47CDC-7F3A-2FF2-AA95-BE3C4B725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3FB803-1135-0812-7E4D-9409670E3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結果オブジェクトの読み取り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9EE545-536A-FACC-5D1C-24774851DA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u="sng" dirty="0" err="1"/>
              <a:t>bounding_box</a:t>
            </a:r>
            <a:r>
              <a:rPr lang="ja-JP" altLang="en-US" u="sng" dirty="0"/>
              <a:t>：検出枠</a:t>
            </a:r>
          </a:p>
          <a:p>
            <a:r>
              <a:rPr lang="en-US" altLang="ja-JP" dirty="0" err="1"/>
              <a:t>origin_x</a:t>
            </a:r>
            <a:r>
              <a:rPr lang="ja-JP" altLang="en-US" dirty="0"/>
              <a:t>、</a:t>
            </a:r>
            <a:r>
              <a:rPr lang="en-US" altLang="ja-JP" dirty="0" err="1"/>
              <a:t>origin_y</a:t>
            </a:r>
            <a:r>
              <a:rPr lang="ja-JP" altLang="en-US" dirty="0"/>
              <a:t>、</a:t>
            </a:r>
            <a:r>
              <a:rPr lang="en-US" altLang="ja-JP" dirty="0"/>
              <a:t>width</a:t>
            </a:r>
            <a:r>
              <a:rPr lang="ja-JP" altLang="en-US" dirty="0"/>
              <a:t>、</a:t>
            </a:r>
            <a:r>
              <a:rPr lang="en-US" altLang="ja-JP" dirty="0"/>
              <a:t>height 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u="sng" dirty="0"/>
              <a:t>categories</a:t>
            </a:r>
            <a:r>
              <a:rPr lang="ja-JP" altLang="en-US" u="sng" dirty="0"/>
              <a:t>：分類結果</a:t>
            </a:r>
          </a:p>
          <a:p>
            <a:r>
              <a:rPr lang="en-US" altLang="ja-JP" dirty="0" err="1"/>
              <a:t>category_name</a:t>
            </a:r>
            <a:r>
              <a:rPr lang="en-US" altLang="ja-JP" dirty="0"/>
              <a:t> </a:t>
            </a:r>
            <a:r>
              <a:rPr lang="ja-JP" altLang="en-US" dirty="0"/>
              <a:t>と </a:t>
            </a:r>
            <a:r>
              <a:rPr lang="en-US" altLang="ja-JP" dirty="0"/>
              <a:t>score </a:t>
            </a:r>
            <a:r>
              <a:rPr lang="ja-JP" altLang="en-US" dirty="0"/>
              <a:t>の組 </a:t>
            </a:r>
            <a:r>
              <a:rPr lang="en-US" altLang="ja-JP" dirty="0"/>
              <a:t>•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u="sng" dirty="0"/>
              <a:t>landmarks</a:t>
            </a:r>
            <a:r>
              <a:rPr lang="ja-JP" altLang="en-US" u="sng" dirty="0"/>
              <a:t>：特徴点座標</a:t>
            </a:r>
          </a:p>
          <a:p>
            <a:r>
              <a:rPr lang="en-US" altLang="ja-JP" dirty="0"/>
              <a:t>x</a:t>
            </a:r>
            <a:r>
              <a:rPr lang="ja-JP" altLang="en-US" dirty="0"/>
              <a:t>、</a:t>
            </a:r>
            <a:r>
              <a:rPr lang="en-US" altLang="ja-JP" dirty="0"/>
              <a:t>y</a:t>
            </a:r>
            <a:r>
              <a:rPr lang="ja-JP" altLang="en-US" dirty="0"/>
              <a:t>、</a:t>
            </a:r>
            <a:r>
              <a:rPr lang="en-US" altLang="ja-JP" dirty="0"/>
              <a:t>z </a:t>
            </a:r>
            <a:r>
              <a:rPr lang="ja-JP" altLang="en-US" dirty="0"/>
              <a:t>の正規化値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5502C03-DFA5-52A8-2F42-368369B26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734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AE99B-7539-5ED8-5F17-220D916E5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E3952B-7DEB-63EF-06FF-BDE30186E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精度を変える主要パラメータ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8624483-D074-F7E5-5186-1168D2AC2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3671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dirty="0"/>
              <a:t>実験対象・調整対象となりえるパラメータ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u="sng" dirty="0"/>
              <a:t>閾値系</a:t>
            </a:r>
            <a:endParaRPr lang="en-US" altLang="ja-JP" u="sng" dirty="0"/>
          </a:p>
          <a:p>
            <a:pPr marL="0" indent="0">
              <a:buNone/>
            </a:pPr>
            <a:r>
              <a:rPr lang="en-US" altLang="ja-JP" dirty="0" err="1"/>
              <a:t>score_threshold</a:t>
            </a:r>
            <a:r>
              <a:rPr lang="ja-JP" altLang="en-US" dirty="0"/>
              <a:t>、</a:t>
            </a:r>
            <a:r>
              <a:rPr lang="en-US" altLang="ja-JP" dirty="0" err="1"/>
              <a:t>min_detection_confidence</a:t>
            </a:r>
            <a:endParaRPr lang="en-US" altLang="ja-JP" dirty="0"/>
          </a:p>
          <a:p>
            <a:r>
              <a:rPr lang="ja-JP" altLang="en-US" dirty="0"/>
              <a:t>値を下げると検出と誤検出がともに増加</a:t>
            </a:r>
          </a:p>
          <a:p>
            <a:r>
              <a:rPr lang="ja-JP" altLang="en-US" dirty="0"/>
              <a:t>値を上げると両方とも減少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u="sng" dirty="0"/>
              <a:t>出力数系</a:t>
            </a:r>
            <a:endParaRPr lang="en-US" altLang="ja-JP" u="sng" dirty="0"/>
          </a:p>
          <a:p>
            <a:pPr marL="0" indent="0">
              <a:buNone/>
            </a:pPr>
            <a:r>
              <a:rPr lang="en-US" altLang="ja-JP" dirty="0" err="1"/>
              <a:t>max_results</a:t>
            </a:r>
            <a:r>
              <a:rPr lang="ja-JP" altLang="en-US" dirty="0"/>
              <a:t>、</a:t>
            </a:r>
            <a:r>
              <a:rPr lang="en-US" altLang="ja-JP" dirty="0" err="1"/>
              <a:t>num_hands</a:t>
            </a:r>
            <a:r>
              <a:rPr lang="ja-JP" altLang="en-US" dirty="0"/>
              <a:t>、</a:t>
            </a:r>
            <a:r>
              <a:rPr lang="en-US" altLang="ja-JP" dirty="0" err="1"/>
              <a:t>num_faces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u="sng" dirty="0"/>
              <a:t>クラス絞り込み系</a:t>
            </a:r>
            <a:endParaRPr lang="en-US" altLang="ja-JP" u="sng" dirty="0"/>
          </a:p>
          <a:p>
            <a:pPr marL="0" indent="0">
              <a:buNone/>
            </a:pPr>
            <a:r>
              <a:rPr lang="en-US" altLang="ja-JP" dirty="0" err="1"/>
              <a:t>category_allowlist</a:t>
            </a:r>
            <a:r>
              <a:rPr lang="ja-JP" altLang="en-US" dirty="0"/>
              <a:t>、</a:t>
            </a:r>
            <a:r>
              <a:rPr lang="en-US" altLang="ja-JP" dirty="0" err="1"/>
              <a:t>category_denylist</a:t>
            </a:r>
            <a:endParaRPr lang="en-US" altLang="ja-JP" dirty="0"/>
          </a:p>
          <a:p>
            <a:pPr marL="0" indent="0">
              <a:buNone/>
            </a:pPr>
            <a:br>
              <a:rPr lang="en-US" altLang="ja-JP" dirty="0"/>
            </a:b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BFF0067-1C28-60BA-DEE1-561AC2DCF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028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42939F-FF8B-201F-521A-B203A29E6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821D64-489D-1745-1D27-EF6FD2053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実験結果から改善策を導くヒント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80C247-7EFE-E451-BA3C-CA0E8A16E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7447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u="sng" dirty="0"/>
              <a:t>誤検出が多い場合</a:t>
            </a:r>
          </a:p>
          <a:p>
            <a:r>
              <a:rPr lang="en-US" altLang="ja-JP" dirty="0" err="1"/>
              <a:t>score_threshold</a:t>
            </a:r>
            <a:r>
              <a:rPr lang="en-US" altLang="ja-JP" dirty="0"/>
              <a:t> </a:t>
            </a:r>
            <a:r>
              <a:rPr lang="ja-JP" altLang="en-US" dirty="0"/>
              <a:t>を上げる、</a:t>
            </a:r>
            <a:r>
              <a:rPr lang="en-US" altLang="ja-JP" dirty="0"/>
              <a:t>allowlist </a:t>
            </a:r>
            <a:r>
              <a:rPr lang="ja-JP" altLang="en-US" dirty="0"/>
              <a:t>で対象限定 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u="sng" dirty="0"/>
              <a:t>見逃しが多い場合</a:t>
            </a:r>
          </a:p>
          <a:p>
            <a:r>
              <a:rPr lang="en-US" altLang="ja-JP" dirty="0" err="1"/>
              <a:t>score_threshold</a:t>
            </a:r>
            <a:r>
              <a:rPr lang="en-US" altLang="ja-JP" dirty="0"/>
              <a:t> </a:t>
            </a:r>
            <a:r>
              <a:rPr lang="ja-JP" altLang="en-US" dirty="0"/>
              <a:t>を下げる、</a:t>
            </a:r>
            <a:r>
              <a:rPr lang="en-US" altLang="ja-JP" dirty="0" err="1"/>
              <a:t>max_results</a:t>
            </a:r>
            <a:r>
              <a:rPr lang="en-US" altLang="ja-JP" dirty="0"/>
              <a:t> </a:t>
            </a:r>
            <a:r>
              <a:rPr lang="ja-JP" altLang="en-US" dirty="0"/>
              <a:t>を増やす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u="sng" dirty="0"/>
              <a:t>小物体・遠距離で精度低下</a:t>
            </a:r>
          </a:p>
          <a:p>
            <a:r>
              <a:rPr lang="ja-JP" altLang="en-US" dirty="0"/>
              <a:t>入力リサイズやトリミング、上位モデルへの切替 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u="sng" dirty="0"/>
              <a:t>クラス外対象が検出されない</a:t>
            </a:r>
          </a:p>
          <a:p>
            <a:r>
              <a:rPr lang="ja-JP" altLang="en-US" dirty="0"/>
              <a:t>別モデルへの変更またはカスタム学習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到達目標：ここまでで実行・解釈・改善実験ができる。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7729BD-B04F-565C-F431-0617256BA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552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C65A3-43C7-17E1-B60C-9D13FB592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B2FD28-1E68-7EEA-FED1-B1DDBAA81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タスクとベースモデルの対応</a:t>
            </a:r>
            <a:br>
              <a:rPr lang="ja-JP" altLang="en-US" b="1" dirty="0"/>
            </a:b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59C4B9-B250-B859-D63E-ABA484E2B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3671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ja-JP" altLang="en-US" dirty="0"/>
              <a:t>モデル選択や別タスクへの応用時に参照。</a:t>
            </a:r>
          </a:p>
          <a:p>
            <a:r>
              <a:rPr lang="ja-JP" altLang="en-US" dirty="0"/>
              <a:t>物体検出：</a:t>
            </a:r>
            <a:r>
              <a:rPr lang="en-US" altLang="ja-JP" dirty="0"/>
              <a:t>EfficientDet-Lite0</a:t>
            </a:r>
            <a:r>
              <a:rPr lang="ja-JP" altLang="en-US" dirty="0"/>
              <a:t>（</a:t>
            </a:r>
            <a:r>
              <a:rPr lang="en-US" altLang="ja-JP" dirty="0"/>
              <a:t>COCO 80</a:t>
            </a:r>
            <a:r>
              <a:rPr lang="ja-JP" altLang="en-US" dirty="0"/>
              <a:t>クラス） </a:t>
            </a:r>
            <a:endParaRPr lang="en-US" altLang="ja-JP" dirty="0"/>
          </a:p>
          <a:p>
            <a:r>
              <a:rPr lang="ja-JP" altLang="en-US" dirty="0"/>
              <a:t>画像分類：</a:t>
            </a:r>
            <a:r>
              <a:rPr lang="en-US" altLang="ja-JP" dirty="0"/>
              <a:t>EfficientNet-Lite0</a:t>
            </a:r>
            <a:r>
              <a:rPr lang="ja-JP" altLang="en-US" dirty="0"/>
              <a:t>（</a:t>
            </a:r>
            <a:r>
              <a:rPr lang="en-US" altLang="ja-JP" dirty="0"/>
              <a:t>ImageNet 1000</a:t>
            </a:r>
            <a:r>
              <a:rPr lang="ja-JP" altLang="en-US" dirty="0"/>
              <a:t>クラス） </a:t>
            </a:r>
            <a:endParaRPr lang="en-US" altLang="ja-JP" dirty="0"/>
          </a:p>
          <a:p>
            <a:r>
              <a:rPr lang="ja-JP" altLang="en-US" dirty="0"/>
              <a:t>画像セグメンテーション：</a:t>
            </a:r>
            <a:r>
              <a:rPr lang="en-US" altLang="ja-JP" dirty="0" err="1"/>
              <a:t>DeepLab</a:t>
            </a:r>
            <a:r>
              <a:rPr lang="en-US" altLang="ja-JP" dirty="0"/>
              <a:t> V3</a:t>
            </a:r>
            <a:r>
              <a:rPr lang="ja-JP" altLang="en-US" dirty="0"/>
              <a:t>（</a:t>
            </a:r>
            <a:r>
              <a:rPr lang="en-US" altLang="ja-JP" dirty="0"/>
              <a:t>Pascal VOC 21</a:t>
            </a:r>
            <a:r>
              <a:rPr lang="ja-JP" altLang="en-US" dirty="0"/>
              <a:t>クラス） </a:t>
            </a:r>
            <a:endParaRPr lang="en-US" altLang="ja-JP" dirty="0"/>
          </a:p>
          <a:p>
            <a:r>
              <a:rPr lang="ja-JP" altLang="en-US" dirty="0"/>
              <a:t>姿勢推定：</a:t>
            </a:r>
            <a:r>
              <a:rPr lang="en-US" altLang="ja-JP" dirty="0" err="1"/>
              <a:t>BlazePose</a:t>
            </a:r>
            <a:r>
              <a:rPr lang="ja-JP" altLang="en-US" dirty="0"/>
              <a:t>（</a:t>
            </a:r>
            <a:r>
              <a:rPr lang="en-US" altLang="ja-JP" dirty="0"/>
              <a:t>lite</a:t>
            </a:r>
            <a:r>
              <a:rPr lang="ja-JP" altLang="en-US" dirty="0"/>
              <a:t>／</a:t>
            </a:r>
            <a:r>
              <a:rPr lang="en-US" altLang="ja-JP" dirty="0"/>
              <a:t>full</a:t>
            </a:r>
            <a:r>
              <a:rPr lang="ja-JP" altLang="en-US" dirty="0"/>
              <a:t>／</a:t>
            </a:r>
            <a:r>
              <a:rPr lang="en-US" altLang="ja-JP" dirty="0"/>
              <a:t>heavy </a:t>
            </a:r>
            <a:r>
              <a:rPr lang="ja-JP" altLang="en-US" dirty="0"/>
              <a:t>の</a:t>
            </a:r>
            <a:r>
              <a:rPr lang="en-US" altLang="ja-JP" dirty="0"/>
              <a:t>3</a:t>
            </a:r>
            <a:r>
              <a:rPr lang="ja-JP" altLang="en-US" dirty="0"/>
              <a:t>段階） </a:t>
            </a:r>
            <a:endParaRPr lang="en-US" altLang="ja-JP" dirty="0"/>
          </a:p>
          <a:p>
            <a:r>
              <a:rPr lang="ja-JP" altLang="en-US" dirty="0"/>
              <a:t>手・ジェスチャー：</a:t>
            </a:r>
            <a:r>
              <a:rPr lang="en-US" altLang="ja-JP" dirty="0" err="1"/>
              <a:t>hand_landmarker</a:t>
            </a:r>
            <a:r>
              <a:rPr lang="ja-JP" altLang="en-US" dirty="0"/>
              <a:t>（</a:t>
            </a:r>
            <a:r>
              <a:rPr lang="en-US" altLang="ja-JP" dirty="0"/>
              <a:t>21</a:t>
            </a:r>
            <a:r>
              <a:rPr lang="ja-JP" altLang="en-US" dirty="0"/>
              <a:t>点）</a:t>
            </a:r>
            <a:endParaRPr lang="en-US" altLang="ja-JP" dirty="0"/>
          </a:p>
          <a:p>
            <a:r>
              <a:rPr lang="en-US" altLang="ja-JP" dirty="0"/>
              <a:t> </a:t>
            </a:r>
            <a:r>
              <a:rPr lang="ja-JP" altLang="en-US" dirty="0"/>
              <a:t>顔ランドマーク：</a:t>
            </a:r>
            <a:r>
              <a:rPr lang="en-US" altLang="ja-JP" dirty="0" err="1"/>
              <a:t>face_landmarker</a:t>
            </a:r>
            <a:r>
              <a:rPr lang="ja-JP" altLang="en-US" dirty="0"/>
              <a:t>（</a:t>
            </a:r>
            <a:r>
              <a:rPr lang="en-US" altLang="ja-JP" dirty="0"/>
              <a:t>478</a:t>
            </a:r>
            <a:r>
              <a:rPr lang="ja-JP" altLang="en-US" dirty="0"/>
              <a:t>点と</a:t>
            </a:r>
            <a:r>
              <a:rPr lang="en-US" altLang="ja-JP" dirty="0"/>
              <a:t>52</a:t>
            </a:r>
            <a:r>
              <a:rPr lang="ja-JP" altLang="en-US" dirty="0"/>
              <a:t>種ブレンドシェイプ） </a:t>
            </a:r>
            <a:endParaRPr lang="en-US" altLang="ja-JP" dirty="0"/>
          </a:p>
          <a:p>
            <a:r>
              <a:rPr lang="ja-JP" altLang="en-US" dirty="0"/>
              <a:t>顔検出：</a:t>
            </a:r>
            <a:r>
              <a:rPr lang="en-US" altLang="ja-JP" dirty="0" err="1"/>
              <a:t>BlazeFace</a:t>
            </a:r>
            <a:r>
              <a:rPr lang="ja-JP" altLang="en-US" dirty="0"/>
              <a:t>（</a:t>
            </a:r>
            <a:r>
              <a:rPr lang="en-US" altLang="ja-JP" dirty="0" err="1"/>
              <a:t>short_range</a:t>
            </a:r>
            <a:r>
              <a:rPr lang="en-US" altLang="ja-JP" dirty="0"/>
              <a:t> </a:t>
            </a:r>
            <a:r>
              <a:rPr lang="ja-JP" altLang="en-US" dirty="0"/>
              <a:t>は約</a:t>
            </a:r>
            <a:r>
              <a:rPr lang="en-US" altLang="ja-JP" dirty="0"/>
              <a:t>2m</a:t>
            </a:r>
            <a:r>
              <a:rPr lang="ja-JP" altLang="en-US" dirty="0"/>
              <a:t>以内、遠距離は </a:t>
            </a:r>
            <a:r>
              <a:rPr lang="en-US" altLang="ja-JP" dirty="0" err="1"/>
              <a:t>full_range</a:t>
            </a:r>
            <a:r>
              <a:rPr lang="ja-JP" altLang="en-US" dirty="0"/>
              <a:t>） </a:t>
            </a:r>
            <a:endParaRPr lang="en-US" altLang="ja-JP" dirty="0"/>
          </a:p>
          <a:p>
            <a:r>
              <a:rPr lang="ja-JP" altLang="en-US" dirty="0"/>
              <a:t>画像埋め込み：</a:t>
            </a:r>
            <a:r>
              <a:rPr lang="en-US" altLang="ja-JP" dirty="0" err="1"/>
              <a:t>MobileNet</a:t>
            </a:r>
            <a:r>
              <a:rPr lang="en-US" altLang="ja-JP" dirty="0"/>
              <a:t> V3 Small </a:t>
            </a:r>
          </a:p>
          <a:p>
            <a:r>
              <a:rPr lang="ja-JP" altLang="en-US" dirty="0"/>
              <a:t>音声分類：</a:t>
            </a:r>
            <a:r>
              <a:rPr lang="en-US" altLang="ja-JP" dirty="0" err="1"/>
              <a:t>YAMNet</a:t>
            </a:r>
            <a:r>
              <a:rPr lang="ja-JP" altLang="en-US" dirty="0"/>
              <a:t>（</a:t>
            </a:r>
            <a:r>
              <a:rPr lang="en-US" altLang="ja-JP" dirty="0" err="1"/>
              <a:t>AudioSet</a:t>
            </a:r>
            <a:r>
              <a:rPr lang="en-US" altLang="ja-JP" dirty="0"/>
              <a:t> 521</a:t>
            </a:r>
            <a:r>
              <a:rPr lang="ja-JP" altLang="en-US" dirty="0"/>
              <a:t>クラス） </a:t>
            </a:r>
            <a:endParaRPr lang="en-US" altLang="ja-JP" dirty="0"/>
          </a:p>
          <a:p>
            <a:r>
              <a:rPr lang="ja-JP" altLang="en-US" dirty="0"/>
              <a:t>テキスト分類：</a:t>
            </a:r>
            <a:r>
              <a:rPr lang="en-US" altLang="ja-JP" dirty="0"/>
              <a:t>BERT</a:t>
            </a:r>
            <a:r>
              <a:rPr lang="ja-JP" altLang="en-US" dirty="0"/>
              <a:t>（既定は英語の感情二値分類） </a:t>
            </a:r>
            <a:endParaRPr lang="en-US" altLang="ja-JP" dirty="0"/>
          </a:p>
          <a:p>
            <a:r>
              <a:rPr lang="ja-JP" altLang="en-US" dirty="0"/>
              <a:t>言語検出：</a:t>
            </a:r>
            <a:r>
              <a:rPr lang="en-US" altLang="ja-JP" dirty="0" err="1"/>
              <a:t>language_detector</a:t>
            </a:r>
            <a:r>
              <a:rPr lang="ja-JP" altLang="en-US" dirty="0"/>
              <a:t>（</a:t>
            </a:r>
            <a:r>
              <a:rPr lang="en-US" altLang="ja-JP" dirty="0"/>
              <a:t>110</a:t>
            </a:r>
            <a:r>
              <a:rPr lang="ja-JP" altLang="en-US" dirty="0"/>
              <a:t>以上の言語） 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モデルファイル形式：単一は</a:t>
            </a:r>
            <a:r>
              <a:rPr lang="en-US" altLang="ja-JP" dirty="0"/>
              <a:t>.</a:t>
            </a:r>
            <a:r>
              <a:rPr lang="en-US" altLang="ja-JP" dirty="0" err="1"/>
              <a:t>tflite</a:t>
            </a:r>
            <a:r>
              <a:rPr lang="ja-JP" altLang="en-US" dirty="0"/>
              <a:t>、複数サブモデル内包は</a:t>
            </a:r>
            <a:r>
              <a:rPr lang="en-US" altLang="ja-JP" dirty="0"/>
              <a:t>.task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到達目標：必要な場合は、モデル選択による精度／速度調整ができる。</a:t>
            </a:r>
          </a:p>
          <a:p>
            <a:pPr marL="0" indent="0">
              <a:buNone/>
            </a:pP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ABFB026-1FBE-A1A7-4756-B2AE69290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12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</TotalTime>
  <Words>731</Words>
  <Application>Microsoft Office PowerPoint</Application>
  <PresentationFormat>画面に合わせる (4:3)</PresentationFormat>
  <Paragraphs>115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游ゴシック</vt:lpstr>
      <vt:lpstr>Arial</vt:lpstr>
      <vt:lpstr>Calibri</vt:lpstr>
      <vt:lpstr>Office テーマ</vt:lpstr>
      <vt:lpstr>MediaPipe による12種類のAIタスク実行（Windows上） </vt:lpstr>
      <vt:lpstr>構成</vt:lpstr>
      <vt:lpstr>基本的な流れ</vt:lpstr>
      <vt:lpstr>AI推論プログラムの共通実行パターン</vt:lpstr>
      <vt:lpstr>入力データの型変換</vt:lpstr>
      <vt:lpstr>結果オブジェクトの読み取り</vt:lpstr>
      <vt:lpstr>精度を変える主要パラメータ</vt:lpstr>
      <vt:lpstr>実験結果から改善策を導くヒント</vt:lpstr>
      <vt:lpstr>タスクとベースモデルの対応 </vt:lpstr>
      <vt:lpstr>音声・テキストについて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ポアソン分布，指数分布，アーラン分布</dc:title>
  <dc:creator>kaneko kunihiko</dc:creator>
  <cp:lastModifiedBy>金子　邦彦</cp:lastModifiedBy>
  <cp:revision>35</cp:revision>
  <dcterms:created xsi:type="dcterms:W3CDTF">2019-11-02T00:06:04Z</dcterms:created>
  <dcterms:modified xsi:type="dcterms:W3CDTF">2026-04-30T01:46:11Z</dcterms:modified>
</cp:coreProperties>
</file>