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2" r:id="rId2"/>
    <p:sldId id="271" r:id="rId3"/>
    <p:sldId id="267" r:id="rId4"/>
    <p:sldId id="268" r:id="rId5"/>
    <p:sldId id="269" r:id="rId6"/>
    <p:sldId id="270" r:id="rId7"/>
    <p:sldId id="259" r:id="rId8"/>
    <p:sldId id="258" r:id="rId9"/>
    <p:sldId id="266" r:id="rId10"/>
    <p:sldId id="256" r:id="rId11"/>
    <p:sldId id="257" r:id="rId12"/>
    <p:sldId id="262" r:id="rId13"/>
    <p:sldId id="260" r:id="rId14"/>
    <p:sldId id="263" r:id="rId1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0" d="100"/>
          <a:sy n="60" d="100"/>
        </p:scale>
        <p:origin x="358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2026/5/28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2026/5/28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2026/5/28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2026/5/28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2026/5/28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2026/5/28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1C6E2E-0036-0AC0-8E7B-DD0D5EF1B9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LLM</a:t>
            </a:r>
            <a:r>
              <a:rPr lang="ja-JP" altLang="en-US" dirty="0"/>
              <a:t>活用の要点</a:t>
            </a:r>
            <a:br>
              <a:rPr lang="en-US" altLang="ja-JP" dirty="0"/>
            </a:br>
            <a:r>
              <a:rPr lang="ja-JP" altLang="en-US" sz="3600" dirty="0">
                <a:solidFill>
                  <a:schemeClr val="tx1"/>
                </a:solidFill>
              </a:rPr>
              <a:t>仕組み・限界・改善策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7051A6D-BB4A-B030-7FDE-91A7D431AD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088BA7-419B-2F1A-318B-39F8EC20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467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9904EF-17A5-1DBA-C3D9-755D79568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ローカル</a:t>
            </a:r>
            <a:r>
              <a:rPr kumimoji="1" lang="en-US" altLang="ja-JP" dirty="0"/>
              <a:t>LLM</a:t>
            </a:r>
            <a:r>
              <a:rPr kumimoji="1" lang="ja-JP" altLang="en-US" dirty="0"/>
              <a:t>の仕組み　ー　クラウド型との比較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AF5A9E-2993-15DE-EFA5-859AB6B8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DE9A780-62DF-C9CA-061E-1A1D9386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416"/>
            <a:ext cx="9144000" cy="408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03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8EFC86-475D-8144-ED84-378053AD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07755" cy="92111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RAG </a:t>
            </a:r>
            <a:r>
              <a:rPr kumimoji="1" lang="ja-JP" altLang="en-US" dirty="0"/>
              <a:t>の使い分け：一般的な質問と、固有・最新情報を必要とする質問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96E69B-4136-DBA5-E8BC-0D9AA9C8C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6327B9-7EB3-1B91-3523-87B956F7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6A1381BE-C30F-F92B-965E-14E150515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923"/>
            <a:ext cx="9144000" cy="439615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F89F1A-D4B6-600E-DEA1-CD007398F3BA}"/>
              </a:ext>
            </a:extLst>
          </p:cNvPr>
          <p:cNvSpPr txBox="1"/>
          <p:nvPr/>
        </p:nvSpPr>
        <p:spPr>
          <a:xfrm>
            <a:off x="4572000" y="5944720"/>
            <a:ext cx="4438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RAG 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では、プロンプトの記載に応じて、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既存資料の関連個所が検索される。</a:t>
            </a:r>
          </a:p>
        </p:txBody>
      </p:sp>
    </p:spTree>
    <p:extLst>
      <p:ext uri="{BB962C8B-B14F-4D97-AF65-F5344CB8AC3E}">
        <p14:creationId xmlns:p14="http://schemas.microsoft.com/office/powerpoint/2010/main" val="1651873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FA6D8-EE24-5ACC-B736-05997CFBC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ADC2E5-B695-76A8-9C6D-AF629998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冊子横断処理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9F4C7C-E140-8C83-F6DA-9B5ECC706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913A2C-989F-DABC-9ACA-5A45FCC1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5E669D75-55BF-F5A8-5681-1434D41D3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7666"/>
            <a:ext cx="9144000" cy="44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86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C281AF-B132-B8E0-C9CC-94479338D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２つのモデルの併用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56F0B77-C53F-5FFF-6B11-7778E3BAE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05B2B2-D128-6366-9781-6A728E89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5969B29-127E-44DD-4BA6-95494BBC8630}"/>
              </a:ext>
            </a:extLst>
          </p:cNvPr>
          <p:cNvSpPr/>
          <p:nvPr/>
        </p:nvSpPr>
        <p:spPr>
          <a:xfrm>
            <a:off x="817848" y="4452730"/>
            <a:ext cx="7701407" cy="40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D79EAB9-7AF2-1D15-A743-D892DE0EE6A3}"/>
              </a:ext>
            </a:extLst>
          </p:cNvPr>
          <p:cNvSpPr/>
          <p:nvPr/>
        </p:nvSpPr>
        <p:spPr>
          <a:xfrm>
            <a:off x="7343598" y="3917446"/>
            <a:ext cx="1004325" cy="40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5A02881-81A6-3968-22F8-FD738E11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893"/>
            <a:ext cx="9144000" cy="4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79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FC3FD-EDF9-F851-8922-9D8513223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C9413A-3EAB-EE22-B87F-F27705F1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二段階の判定処理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5B16CE-AB59-5A61-2A5F-724FDD507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50A12C-B154-7265-AD31-35F2D0B50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479183F-3B62-F14F-27C1-2A782A90B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0010"/>
            <a:ext cx="9144000" cy="40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61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CDBBDC-C441-2498-124B-CBACA63E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全体の内容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6D22D7-533A-E3D6-87AC-F7B3D8924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LLM</a:t>
            </a:r>
            <a:r>
              <a:rPr kumimoji="1" lang="ja-JP" altLang="en-US" dirty="0"/>
              <a:t>活用の要点－仕組み・限界・改善策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74959A-767C-B1D9-51BD-8824AA3DD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6" name="図 5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55A97D13-155C-B17F-C186-7AC48A179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433"/>
            <a:ext cx="9144000" cy="440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8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DB31E6-E7FC-3F6E-4A1E-B418811CB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大規模言語モデル（</a:t>
            </a:r>
            <a:r>
              <a:rPr kumimoji="1" lang="en-US" altLang="ja-JP" dirty="0"/>
              <a:t>LLM</a:t>
            </a:r>
            <a:r>
              <a:rPr kumimoji="1" lang="ja-JP" altLang="en-US" dirty="0"/>
              <a:t>）の仕組み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4B908D-F5A1-9445-BC21-B48FC95F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5DCC31-7958-AE4E-719A-F8FEC5E2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9C52EFE2-EEDD-6E6F-78F1-6EB60C186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986145"/>
            <a:ext cx="9144000" cy="427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09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5A2D1A-604C-B14A-4B0E-515BF292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大規模言語モデル（</a:t>
            </a:r>
            <a:r>
              <a:rPr lang="en-US" altLang="ja-JP" dirty="0"/>
              <a:t>LLM</a:t>
            </a:r>
            <a:r>
              <a:rPr lang="ja-JP" altLang="en-US" dirty="0"/>
              <a:t>）の本質的限界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097F2F-5E39-6F96-41AC-3BCBBD5C5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963CBA-72A9-9F4A-B456-6C4CB134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図 5" descr="テキスト, ホワイトボ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A029EB6C-99EA-D978-17A4-292AD64E5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071"/>
            <a:ext cx="9144000" cy="32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1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490E99-3EF6-E6FF-28B8-365F4DC03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本資料の構成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DD0E6D-D8D6-3EC5-3FA7-DA75DC3F9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2B19E2-DACC-2D62-B95D-BD2D1DA4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4082D969-C54B-3771-91CB-E6C7C4B3B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804"/>
            <a:ext cx="9144000" cy="507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98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8D664-6A54-178E-B1EF-D8876721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主要概念と用語の整理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640F8B-D25C-B694-8037-9791B4B1B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sz="2400" b="1" u="sng" dirty="0"/>
              <a:t>本資料で用いる用語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7EE600-ED73-FF1B-8D4F-9393613A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30B5B5A-10E2-2A64-F972-8D91CC32B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118"/>
            <a:ext cx="9144000" cy="425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10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90FDFC-E2BD-1FFB-1451-EFBC1E0EF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言語モデルは誤りを含む可能性がある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FC2AAE-9CB6-A758-9EE1-2B58CEBE2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920F6B-9388-9874-4E8A-8DB662A9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5962C19-F447-BE4F-3D93-D467838F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316"/>
            <a:ext cx="9144000" cy="39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71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27DBF5-765E-65B1-7381-C2315EA7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プロンプトの基本構成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9C3D22-8CC4-6B39-F0A2-02D214EF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0DE0D5-261E-21B2-1105-01DBA6A8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9" name="図 8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1C0EDEB-CDCD-3A56-B355-2B070CAA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6" y="1538150"/>
            <a:ext cx="9144000" cy="35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56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2F0409-FCAB-14CA-BD9D-7D89617C2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思考モード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AD664D-67F4-95F2-4D69-D0BF32789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B0E2B2-5368-F9DD-C9D4-D4E3756E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8" name="図 7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88C75F1-A935-26DA-DFBD-7BDB20F1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344"/>
            <a:ext cx="9144000" cy="463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90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143</Words>
  <Application>Microsoft Office PowerPoint</Application>
  <PresentationFormat>画面に合わせる (4:3)</PresentationFormat>
  <Paragraphs>32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9" baseType="lpstr">
      <vt:lpstr>メイリオ</vt:lpstr>
      <vt:lpstr>游ゴシック</vt:lpstr>
      <vt:lpstr>Arial</vt:lpstr>
      <vt:lpstr>Calibri</vt:lpstr>
      <vt:lpstr>Office テーマ</vt:lpstr>
      <vt:lpstr>LLM活用の要点 仕組み・限界・改善策</vt:lpstr>
      <vt:lpstr>全体の内容</vt:lpstr>
      <vt:lpstr>大規模言語モデル（LLM）の仕組み</vt:lpstr>
      <vt:lpstr>大規模言語モデル（LLM）の本質的限界</vt:lpstr>
      <vt:lpstr>本資料の構成</vt:lpstr>
      <vt:lpstr>主要概念と用語の整理</vt:lpstr>
      <vt:lpstr>言語モデルは誤りを含む可能性がある</vt:lpstr>
      <vt:lpstr>プロンプトの基本構成</vt:lpstr>
      <vt:lpstr>思考モード</vt:lpstr>
      <vt:lpstr>ローカルLLMの仕組み　ー　クラウド型との比較</vt:lpstr>
      <vt:lpstr>RAG の使い分け：一般的な質問と、固有・最新情報を必要とする質問</vt:lpstr>
      <vt:lpstr>冊子横断処理</vt:lpstr>
      <vt:lpstr>２つのモデルの併用</vt:lpstr>
      <vt:lpstr>二段階の判定処理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ポアソン分布，指数分布，アーラン分布</dc:title>
  <dc:creator>kaneko kunihiko</dc:creator>
  <cp:lastModifiedBy>金子　邦彦</cp:lastModifiedBy>
  <cp:revision>41</cp:revision>
  <dcterms:created xsi:type="dcterms:W3CDTF">2019-11-02T00:06:04Z</dcterms:created>
  <dcterms:modified xsi:type="dcterms:W3CDTF">2026-05-28T04:31:38Z</dcterms:modified>
</cp:coreProperties>
</file>