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1037" r:id="rId2"/>
    <p:sldId id="1038" r:id="rId3"/>
    <p:sldId id="1039" r:id="rId4"/>
    <p:sldId id="1040" r:id="rId5"/>
    <p:sldId id="1041" r:id="rId6"/>
    <p:sldId id="1042" r:id="rId7"/>
    <p:sldId id="1043" r:id="rId8"/>
    <p:sldId id="1044" r:id="rId9"/>
    <p:sldId id="1045" r:id="rId10"/>
    <p:sldId id="1046" r:id="rId11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584" autoAdjust="0"/>
    <p:restoredTop sz="94660"/>
  </p:normalViewPr>
  <p:slideViewPr>
    <p:cSldViewPr snapToGrid="0">
      <p:cViewPr varScale="1">
        <p:scale>
          <a:sx n="37" d="100"/>
          <a:sy n="37" d="100"/>
        </p:scale>
        <p:origin x="22" y="2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864EF8-74FE-40A1-902E-125A64E3EB0E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3223C1-63D0-4CA4-8D67-2118CF2CB8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2311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C5B174-42CB-4E29-BEDB-5B349DA0C657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3927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1FBDB-3FE1-4E23-8A3E-D23037547262}" type="datetime1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0792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A3E3D-4D1D-4163-AD90-B772FBC95A7D}" type="datetime1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5038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376" y="2614172"/>
            <a:ext cx="3086100" cy="1397000"/>
          </a:xfrm>
        </p:spPr>
        <p:txBody>
          <a:bodyPr/>
          <a:lstStyle>
            <a:lvl1pPr algn="r">
              <a:lnSpc>
                <a:spcPct val="100000"/>
              </a:lnSpc>
              <a:defRPr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22284" y="946596"/>
            <a:ext cx="5311720" cy="5267459"/>
          </a:xfrm>
        </p:spPr>
        <p:txBody>
          <a:bodyPr anchor="ctr"/>
          <a:lstStyle>
            <a:lvl1pPr>
              <a:spcBef>
                <a:spcPts val="0"/>
              </a:spcBef>
              <a:defRPr sz="260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A3E3D-4D1D-4163-AD90-B772FBC95A7D}" type="datetime1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FEE24C5F-FDEB-41AC-8EE7-D7A90FDF0D4E}"/>
              </a:ext>
            </a:extLst>
          </p:cNvPr>
          <p:cNvCxnSpPr/>
          <p:nvPr userDrawn="1"/>
        </p:nvCxnSpPr>
        <p:spPr>
          <a:xfrm>
            <a:off x="3408372" y="1771739"/>
            <a:ext cx="0" cy="30818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8172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7190-F4F2-435C-9433-79F7AB9E97BF}" type="datetime1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8162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1845" y="175028"/>
            <a:ext cx="8461208" cy="469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1845" y="846253"/>
            <a:ext cx="8461208" cy="53331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BE731-6ED8-4A42-8A57-3C41D7584935}" type="datetime1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メイリオ" panose="020B0604030504040204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5071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メイリオ" panose="020B0604030504040204" pitchFamily="50" charset="-128"/>
              </a:defRPr>
            </a:lvl1pPr>
          </a:lstStyle>
          <a:p>
            <a:fld id="{E205D82C-95A1-431E-8E38-AA614A14CDCF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D9445425-3AD1-45CB-BDD6-281EC62A9D61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8622" y="90311"/>
            <a:ext cx="746942" cy="701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842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67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200" kern="1200">
          <a:solidFill>
            <a:srgbClr val="FF0000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kkaneko.jp/cc/aitasks/super-agent-party.html" TargetMode="Externa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50157" y="1122363"/>
            <a:ext cx="8243685" cy="2387600"/>
          </a:xfrm>
        </p:spPr>
        <p:txBody>
          <a:bodyPr>
            <a:noAutofit/>
          </a:bodyPr>
          <a:lstStyle/>
          <a:p>
            <a:r>
              <a:rPr lang="en-US" altLang="ja-JP" dirty="0" err="1"/>
              <a:t>Ollama</a:t>
            </a:r>
            <a:r>
              <a:rPr lang="en-US" altLang="ja-JP" dirty="0"/>
              <a:t> </a:t>
            </a:r>
            <a:r>
              <a:rPr lang="ja-JP" altLang="en-US" dirty="0"/>
              <a:t>と </a:t>
            </a:r>
            <a:r>
              <a:rPr lang="en-US" altLang="ja-JP" dirty="0"/>
              <a:t>Super-Agent-Party</a:t>
            </a:r>
            <a:r>
              <a:rPr lang="ja-JP" altLang="en-US" dirty="0"/>
              <a:t>の探求（</a:t>
            </a:r>
            <a:r>
              <a:rPr lang="en-US" altLang="ja-JP" dirty="0"/>
              <a:t>Windows</a:t>
            </a:r>
            <a:r>
              <a:rPr lang="ja-JP" altLang="en-US" dirty="0"/>
              <a:t>上）</a:t>
            </a:r>
            <a:br>
              <a:rPr lang="en-US" altLang="ja-JP" dirty="0"/>
            </a:br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5940FB6-D91C-4C45-82A6-6C3F63B50793}" type="slidenum">
              <a:rPr kumimoji="0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875482" y="4869762"/>
            <a:ext cx="1415772" cy="461665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t>金子邦彦</a:t>
            </a:r>
          </a:p>
        </p:txBody>
      </p:sp>
      <p:pic>
        <p:nvPicPr>
          <p:cNvPr id="7" name="Picture 2" descr="https://mirrors.creativecommons.org/presskit/buttons/88x31/png/by-nc-sa.e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5105" y="5928126"/>
            <a:ext cx="1433790" cy="501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図 4" descr="メガネをかけた男性&#10;&#10;自動的に生成された説明">
            <a:extLst>
              <a:ext uri="{FF2B5EF4-FFF2-40B4-BE49-F238E27FC236}">
                <a16:creationId xmlns:a16="http://schemas.microsoft.com/office/drawing/2014/main" id="{1C3B59FE-4A47-434A-A600-E43D38ADCC7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9428" y="4610382"/>
            <a:ext cx="710957" cy="937036"/>
          </a:xfrm>
          <a:prstGeom prst="rect">
            <a:avLst/>
          </a:prstGeom>
        </p:spPr>
      </p:pic>
      <p:sp>
        <p:nvSpPr>
          <p:cNvPr id="8" name="字幕 7">
            <a:extLst>
              <a:ext uri="{FF2B5EF4-FFF2-40B4-BE49-F238E27FC236}">
                <a16:creationId xmlns:a16="http://schemas.microsoft.com/office/drawing/2014/main" id="{E246CD48-9EDC-44F7-8CDD-2B1DAA1CE2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0157" y="3301658"/>
            <a:ext cx="8266421" cy="1506085"/>
          </a:xfrm>
        </p:spPr>
        <p:txBody>
          <a:bodyPr>
            <a:normAutofit/>
          </a:bodyPr>
          <a:lstStyle/>
          <a:p>
            <a:r>
              <a:rPr lang="en-US" altLang="ja-JP" dirty="0">
                <a:hlinkClick r:id="rId5"/>
              </a:rPr>
              <a:t>https://www.kkaneko.jp/cc/aitasks/super-agent-party.html</a:t>
            </a:r>
            <a:endParaRPr lang="en-US" altLang="ja-JP" dirty="0"/>
          </a:p>
          <a:p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6709522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DD4298-054C-7F59-3268-49D332F7F3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87F2A35-BA3E-C440-3806-2275CBB3F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/>
              <a:t>Super Agent Party </a:t>
            </a:r>
            <a:r>
              <a:rPr lang="ja-JP" altLang="en-US" dirty="0"/>
              <a:t>の機能一覧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996696B-A2B0-2407-BBB8-E845C022D2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846252"/>
            <a:ext cx="8461208" cy="6011748"/>
          </a:xfrm>
        </p:spPr>
        <p:txBody>
          <a:bodyPr>
            <a:normAutofit fontScale="55000" lnSpcReduction="20000"/>
          </a:bodyPr>
          <a:lstStyle/>
          <a:p>
            <a:r>
              <a:rPr kumimoji="1" lang="ja-JP" altLang="en-US" dirty="0"/>
              <a:t>マルチプロバイダー対応：</a:t>
            </a:r>
            <a:r>
              <a:rPr kumimoji="1" lang="en-US" altLang="ja-JP" dirty="0"/>
              <a:t>OpenAI</a:t>
            </a:r>
            <a:r>
              <a:rPr kumimoji="1" lang="ja-JP" altLang="en-US" dirty="0"/>
              <a:t>／</a:t>
            </a:r>
            <a:r>
              <a:rPr kumimoji="1" lang="en-US" altLang="ja-JP" dirty="0" err="1"/>
              <a:t>Ollama</a:t>
            </a:r>
            <a:r>
              <a:rPr kumimoji="1" lang="ja-JP" altLang="en-US" dirty="0"/>
              <a:t>／</a:t>
            </a:r>
            <a:r>
              <a:rPr kumimoji="1" lang="en-US" altLang="ja-JP" dirty="0" err="1"/>
              <a:t>Dify</a:t>
            </a:r>
            <a:r>
              <a:rPr kumimoji="1" lang="en-US" altLang="ja-JP" dirty="0"/>
              <a:t> </a:t>
            </a:r>
            <a:r>
              <a:rPr kumimoji="1" lang="ja-JP" altLang="en-US" dirty="0"/>
              <a:t>等、ローカル・クラウド両方の</a:t>
            </a:r>
            <a:r>
              <a:rPr kumimoji="1" lang="en-US" altLang="ja-JP" dirty="0"/>
              <a:t>LLM</a:t>
            </a:r>
            <a:r>
              <a:rPr kumimoji="1" lang="ja-JP" altLang="en-US" dirty="0"/>
              <a:t>を統一</a:t>
            </a:r>
            <a:r>
              <a:rPr kumimoji="1" lang="en-US" altLang="ja-JP" dirty="0"/>
              <a:t>UI</a:t>
            </a:r>
            <a:r>
              <a:rPr kumimoji="1" lang="ja-JP" altLang="en-US" dirty="0"/>
              <a:t>で切替</a:t>
            </a:r>
            <a:endParaRPr kumimoji="1" lang="en-US" altLang="ja-JP" dirty="0"/>
          </a:p>
          <a:p>
            <a:r>
              <a:rPr kumimoji="1" lang="ja-JP" altLang="en-US" dirty="0"/>
              <a:t>マルチモーダル統合：推論・画像認識・画像生成・音声認識／合成（</a:t>
            </a:r>
            <a:r>
              <a:rPr kumimoji="1" lang="en-US" altLang="ja-JP" dirty="0"/>
              <a:t>ASR</a:t>
            </a:r>
            <a:r>
              <a:rPr kumimoji="1" lang="ja-JP" altLang="en-US" dirty="0"/>
              <a:t>／</a:t>
            </a:r>
            <a:r>
              <a:rPr kumimoji="1" lang="en-US" altLang="ja-JP" dirty="0"/>
              <a:t>TTS</a:t>
            </a:r>
            <a:r>
              <a:rPr kumimoji="1" lang="ja-JP" altLang="en-US" dirty="0"/>
              <a:t>）の組合せ利用</a:t>
            </a:r>
            <a:endParaRPr kumimoji="1" lang="en-US" altLang="ja-JP" dirty="0"/>
          </a:p>
          <a:p>
            <a:r>
              <a:rPr kumimoji="1" lang="en-US" altLang="ja-JP" dirty="0"/>
              <a:t>VRM </a:t>
            </a:r>
            <a:r>
              <a:rPr kumimoji="1" lang="ja-JP" altLang="en-US" dirty="0"/>
              <a:t>デスクトップペット：</a:t>
            </a:r>
            <a:r>
              <a:rPr kumimoji="1" lang="en-US" altLang="ja-JP" dirty="0"/>
              <a:t>VRM</a:t>
            </a:r>
            <a:r>
              <a:rPr kumimoji="1" lang="ja-JP" altLang="en-US" dirty="0"/>
              <a:t>（</a:t>
            </a:r>
            <a:r>
              <a:rPr kumimoji="1" lang="en-US" altLang="ja-JP" dirty="0"/>
              <a:t>3D</a:t>
            </a:r>
            <a:r>
              <a:rPr kumimoji="1" lang="ja-JP" altLang="en-US" dirty="0"/>
              <a:t>アバター形式）で常駐、音声対話、</a:t>
            </a:r>
            <a:r>
              <a:rPr kumimoji="1" lang="en-US" altLang="ja-JP" dirty="0"/>
              <a:t>OBS</a:t>
            </a:r>
            <a:r>
              <a:rPr kumimoji="1" lang="ja-JP" altLang="en-US" dirty="0"/>
              <a:t>／</a:t>
            </a:r>
            <a:r>
              <a:rPr kumimoji="1" lang="en-US" altLang="ja-JP" dirty="0"/>
              <a:t>VMC</a:t>
            </a:r>
            <a:r>
              <a:rPr kumimoji="1" lang="ja-JP" altLang="en-US" dirty="0"/>
              <a:t>連携対応</a:t>
            </a:r>
            <a:endParaRPr kumimoji="1" lang="en-US" altLang="ja-JP" dirty="0"/>
          </a:p>
          <a:p>
            <a:r>
              <a:rPr kumimoji="1" lang="ja-JP" altLang="en-US" dirty="0"/>
              <a:t>メッセージング</a:t>
            </a:r>
            <a:r>
              <a:rPr kumimoji="1" lang="en-US" altLang="ja-JP" dirty="0"/>
              <a:t>bot</a:t>
            </a:r>
            <a:r>
              <a:rPr kumimoji="1" lang="ja-JP" altLang="en-US" dirty="0"/>
              <a:t>：</a:t>
            </a:r>
            <a:r>
              <a:rPr kumimoji="1" lang="en-US" altLang="ja-JP" dirty="0"/>
              <a:t>QQ</a:t>
            </a:r>
            <a:r>
              <a:rPr kumimoji="1" lang="ja-JP" altLang="en-US" dirty="0"/>
              <a:t>／</a:t>
            </a:r>
            <a:r>
              <a:rPr kumimoji="1" lang="en-US" altLang="ja-JP" dirty="0" err="1"/>
              <a:t>Feishu</a:t>
            </a:r>
            <a:r>
              <a:rPr kumimoji="1" lang="ja-JP" altLang="en-US" dirty="0"/>
              <a:t>／</a:t>
            </a:r>
            <a:r>
              <a:rPr kumimoji="1" lang="en-US" altLang="ja-JP" dirty="0"/>
              <a:t>Telegram</a:t>
            </a:r>
            <a:r>
              <a:rPr kumimoji="1" lang="ja-JP" altLang="en-US" dirty="0"/>
              <a:t>／</a:t>
            </a:r>
            <a:r>
              <a:rPr kumimoji="1" lang="en-US" altLang="ja-JP" dirty="0"/>
              <a:t>Discord</a:t>
            </a:r>
            <a:r>
              <a:rPr kumimoji="1" lang="ja-JP" altLang="en-US" dirty="0"/>
              <a:t>／</a:t>
            </a:r>
            <a:r>
              <a:rPr kumimoji="1" lang="en-US" altLang="ja-JP" dirty="0"/>
              <a:t>Slack </a:t>
            </a:r>
            <a:r>
              <a:rPr kumimoji="1" lang="ja-JP" altLang="en-US" dirty="0"/>
              <a:t>へワンクリック展開</a:t>
            </a:r>
            <a:endParaRPr kumimoji="1" lang="en-US" altLang="ja-JP" dirty="0"/>
          </a:p>
          <a:p>
            <a:r>
              <a:rPr kumimoji="1" lang="ja-JP" altLang="en-US" dirty="0"/>
              <a:t>ライブ配信</a:t>
            </a:r>
            <a:r>
              <a:rPr kumimoji="1" lang="en-US" altLang="ja-JP" dirty="0"/>
              <a:t>bot</a:t>
            </a:r>
            <a:r>
              <a:rPr kumimoji="1" lang="ja-JP" altLang="en-US" dirty="0"/>
              <a:t>：</a:t>
            </a:r>
            <a:r>
              <a:rPr kumimoji="1" lang="en-US" altLang="ja-JP" dirty="0" err="1"/>
              <a:t>Bilibili</a:t>
            </a:r>
            <a:r>
              <a:rPr kumimoji="1" lang="ja-JP" altLang="en-US" dirty="0"/>
              <a:t>／</a:t>
            </a:r>
            <a:r>
              <a:rPr kumimoji="1" lang="en-US" altLang="ja-JP" dirty="0"/>
              <a:t>YouTube</a:t>
            </a:r>
            <a:r>
              <a:rPr kumimoji="1" lang="ja-JP" altLang="en-US" dirty="0"/>
              <a:t>／</a:t>
            </a:r>
            <a:r>
              <a:rPr kumimoji="1" lang="en-US" altLang="ja-JP" dirty="0"/>
              <a:t>Twitch </a:t>
            </a:r>
            <a:r>
              <a:rPr kumimoji="1" lang="ja-JP" altLang="en-US" dirty="0"/>
              <a:t>連携、</a:t>
            </a:r>
            <a:r>
              <a:rPr kumimoji="1" lang="en-US" altLang="ja-JP" dirty="0"/>
              <a:t>360</a:t>
            </a:r>
            <a:r>
              <a:rPr kumimoji="1" lang="ja-JP" altLang="en-US" dirty="0"/>
              <a:t>度パノラマ配信対応</a:t>
            </a:r>
            <a:endParaRPr kumimoji="1" lang="en-US" altLang="ja-JP" dirty="0"/>
          </a:p>
          <a:p>
            <a:r>
              <a:rPr kumimoji="1" lang="ja-JP" altLang="en-US" dirty="0"/>
              <a:t>ナレーター</a:t>
            </a:r>
            <a:r>
              <a:rPr kumimoji="1" lang="en-US" altLang="ja-JP" dirty="0"/>
              <a:t>bot</a:t>
            </a:r>
            <a:r>
              <a:rPr kumimoji="1" lang="ja-JP" altLang="en-US" dirty="0"/>
              <a:t>：長文ナレーション、</a:t>
            </a:r>
            <a:r>
              <a:rPr kumimoji="1" lang="en-US" altLang="ja-JP" dirty="0"/>
              <a:t>EPUB</a:t>
            </a:r>
            <a:r>
              <a:rPr kumimoji="1" lang="ja-JP" altLang="en-US" dirty="0"/>
              <a:t>（電子書籍形式）の音声化、デジタルヒューマン動画</a:t>
            </a:r>
            <a:endParaRPr kumimoji="1" lang="en-US" altLang="ja-JP" dirty="0"/>
          </a:p>
          <a:p>
            <a:r>
              <a:rPr kumimoji="1" lang="ja-JP" altLang="en-US" dirty="0"/>
              <a:t>チャット画面：数式／</a:t>
            </a:r>
            <a:r>
              <a:rPr kumimoji="1" lang="en-US" altLang="ja-JP" dirty="0"/>
              <a:t>mermaid</a:t>
            </a:r>
            <a:r>
              <a:rPr kumimoji="1" lang="ja-JP" altLang="en-US" dirty="0"/>
              <a:t>（図表記法）／</a:t>
            </a:r>
            <a:r>
              <a:rPr kumimoji="1" lang="en-US" altLang="ja-JP" dirty="0"/>
              <a:t>HTML</a:t>
            </a:r>
            <a:r>
              <a:rPr kumimoji="1" lang="ja-JP" altLang="en-US" dirty="0"/>
              <a:t>描画、カプセルモード等</a:t>
            </a:r>
            <a:endParaRPr kumimoji="1" lang="en-US" altLang="ja-JP" dirty="0"/>
          </a:p>
          <a:p>
            <a:r>
              <a:rPr kumimoji="1" lang="ja-JP" altLang="en-US" dirty="0"/>
              <a:t>ロールプレイ：</a:t>
            </a:r>
            <a:r>
              <a:rPr kumimoji="1" lang="en-US" altLang="ja-JP" dirty="0"/>
              <a:t>tavern </a:t>
            </a:r>
            <a:r>
              <a:rPr kumimoji="1" lang="ja-JP" altLang="en-US" dirty="0"/>
              <a:t>形式キャラクターカード、キャラ毎の声・アバター、長期記憶</a:t>
            </a:r>
            <a:endParaRPr kumimoji="1" lang="en-US" altLang="ja-JP" dirty="0"/>
          </a:p>
          <a:p>
            <a:r>
              <a:rPr kumimoji="1" lang="ja-JP" altLang="en-US" dirty="0"/>
              <a:t>マルチキャラグループチャット：複数</a:t>
            </a:r>
            <a:r>
              <a:rPr kumimoji="1" lang="en-US" altLang="ja-JP" dirty="0"/>
              <a:t>AI</a:t>
            </a:r>
            <a:r>
              <a:rPr kumimoji="1" lang="ja-JP" altLang="en-US" dirty="0"/>
              <a:t>キャラとの同時対話</a:t>
            </a:r>
            <a:endParaRPr kumimoji="1" lang="en-US" altLang="ja-JP" dirty="0"/>
          </a:p>
          <a:p>
            <a:r>
              <a:rPr kumimoji="1" lang="en-US" altLang="ja-JP" dirty="0"/>
              <a:t>AI Browser</a:t>
            </a:r>
            <a:r>
              <a:rPr kumimoji="1" lang="ja-JP" altLang="en-US" dirty="0"/>
              <a:t>：</a:t>
            </a:r>
            <a:r>
              <a:rPr kumimoji="1" lang="en-US" altLang="ja-JP" dirty="0"/>
              <a:t>AI</a:t>
            </a:r>
            <a:r>
              <a:rPr kumimoji="1" lang="ja-JP" altLang="en-US" dirty="0"/>
              <a:t>エージェント専用ブラウザによる自律的</a:t>
            </a:r>
            <a:r>
              <a:rPr kumimoji="1" lang="en-US" altLang="ja-JP" dirty="0"/>
              <a:t>Web</a:t>
            </a:r>
            <a:r>
              <a:rPr kumimoji="1" lang="ja-JP" altLang="en-US" dirty="0"/>
              <a:t>操作</a:t>
            </a:r>
            <a:endParaRPr kumimoji="1" lang="en-US" altLang="ja-JP" dirty="0"/>
          </a:p>
          <a:p>
            <a:r>
              <a:rPr kumimoji="1" lang="en-US" altLang="ja-JP" dirty="0"/>
              <a:t>Task Center</a:t>
            </a:r>
            <a:r>
              <a:rPr kumimoji="1" lang="ja-JP" altLang="en-US" dirty="0"/>
              <a:t>：バックグラウンドでのタスク自動実行（</a:t>
            </a:r>
            <a:r>
              <a:rPr kumimoji="1" lang="en-US" altLang="ja-JP" dirty="0"/>
              <a:t>MCP</a:t>
            </a:r>
            <a:r>
              <a:rPr kumimoji="1" lang="ja-JP" altLang="en-US" dirty="0"/>
              <a:t>／</a:t>
            </a:r>
            <a:r>
              <a:rPr kumimoji="1" lang="en-US" altLang="ja-JP" dirty="0"/>
              <a:t>Skills </a:t>
            </a:r>
            <a:r>
              <a:rPr kumimoji="1" lang="ja-JP" altLang="en-US" dirty="0"/>
              <a:t>利用）</a:t>
            </a:r>
            <a:endParaRPr kumimoji="1" lang="en-US" altLang="ja-JP" dirty="0"/>
          </a:p>
          <a:p>
            <a:r>
              <a:rPr kumimoji="1" lang="ja-JP" altLang="en-US" dirty="0"/>
              <a:t>内蔵ツール群：</a:t>
            </a:r>
            <a:r>
              <a:rPr kumimoji="1" lang="en-US" altLang="ja-JP" dirty="0"/>
              <a:t>Web</a:t>
            </a:r>
            <a:r>
              <a:rPr kumimoji="1" lang="ja-JP" altLang="en-US" dirty="0"/>
              <a:t>検索、知識ベース（</a:t>
            </a:r>
            <a:r>
              <a:rPr kumimoji="1" lang="en-US" altLang="ja-JP" dirty="0"/>
              <a:t>RAG</a:t>
            </a:r>
            <a:r>
              <a:rPr kumimoji="1" lang="ja-JP" altLang="en-US" dirty="0"/>
              <a:t>）、スマートホーム制御、ブラウザ操作、コード実行</a:t>
            </a:r>
            <a:endParaRPr kumimoji="1" lang="en-US" altLang="ja-JP" dirty="0"/>
          </a:p>
          <a:p>
            <a:r>
              <a:rPr kumimoji="1" lang="ja-JP" altLang="en-US" dirty="0"/>
              <a:t>カスタムツール：</a:t>
            </a:r>
            <a:r>
              <a:rPr kumimoji="1" lang="en-US" altLang="ja-JP" dirty="0"/>
              <a:t>MCP</a:t>
            </a:r>
            <a:r>
              <a:rPr kumimoji="1" lang="ja-JP" altLang="en-US" dirty="0"/>
              <a:t>／</a:t>
            </a:r>
            <a:r>
              <a:rPr kumimoji="1" lang="en-US" altLang="ja-JP" dirty="0"/>
              <a:t>Skills</a:t>
            </a:r>
            <a:r>
              <a:rPr kumimoji="1" lang="ja-JP" altLang="en-US" dirty="0"/>
              <a:t>／</a:t>
            </a:r>
            <a:r>
              <a:rPr kumimoji="1" lang="en-US" altLang="ja-JP" dirty="0"/>
              <a:t>A2A</a:t>
            </a:r>
            <a:r>
              <a:rPr kumimoji="1" lang="ja-JP" altLang="en-US" dirty="0"/>
              <a:t>／</a:t>
            </a:r>
            <a:r>
              <a:rPr kumimoji="1" lang="en-US" altLang="ja-JP" dirty="0"/>
              <a:t>HTTP </a:t>
            </a:r>
            <a:r>
              <a:rPr kumimoji="1" lang="ja-JP" altLang="en-US" dirty="0"/>
              <a:t>リクエスト／任意の</a:t>
            </a:r>
            <a:r>
              <a:rPr kumimoji="1" lang="en-US" altLang="ja-JP" dirty="0"/>
              <a:t>LLM</a:t>
            </a:r>
            <a:r>
              <a:rPr kumimoji="1" lang="ja-JP" altLang="en-US" dirty="0"/>
              <a:t>をツール化</a:t>
            </a:r>
            <a:endParaRPr kumimoji="1" lang="en-US" altLang="ja-JP" dirty="0"/>
          </a:p>
          <a:p>
            <a:r>
              <a:rPr lang="ja-JP" altLang="en-US" dirty="0"/>
              <a:t>拡張プラグイン：公式リストからインストール、自作プラグインの開発・公開も可能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240D7A1-ABB2-F297-4DC7-ECEDBA2A4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9700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72CCC84-5261-F189-0524-E184A0B4EC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/>
              <a:t>演習の位置づけ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BCEA2A6-400A-91DA-5776-E37186BF58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本日の作業：</a:t>
            </a:r>
            <a:r>
              <a:rPr kumimoji="1" lang="en-US" altLang="ja-JP" b="1" dirty="0" err="1"/>
              <a:t>Ollama</a:t>
            </a:r>
            <a:r>
              <a:rPr kumimoji="1" lang="en-US" altLang="ja-JP" b="1" dirty="0"/>
              <a:t> </a:t>
            </a:r>
            <a:r>
              <a:rPr kumimoji="1" lang="ja-JP" altLang="en-US" b="1" dirty="0"/>
              <a:t>と </a:t>
            </a:r>
            <a:r>
              <a:rPr kumimoji="1" lang="en-US" altLang="ja-JP" b="1" dirty="0"/>
              <a:t>Super Agent Party </a:t>
            </a:r>
            <a:r>
              <a:rPr kumimoji="1" lang="ja-JP" altLang="en-US" b="1" dirty="0"/>
              <a:t>をセットアップ</a:t>
            </a:r>
            <a:r>
              <a:rPr kumimoji="1" lang="ja-JP" altLang="en-US" dirty="0"/>
              <a:t>し、</a:t>
            </a:r>
            <a:r>
              <a:rPr kumimoji="1" lang="ja-JP" altLang="en-US" b="1" dirty="0"/>
              <a:t>チャットで動作確認</a:t>
            </a:r>
            <a:r>
              <a:rPr kumimoji="1" lang="ja-JP" altLang="en-US" dirty="0"/>
              <a:t>することに挑戦開始。</a:t>
            </a:r>
            <a:endParaRPr kumimoji="1" lang="en-US" altLang="ja-JP" dirty="0"/>
          </a:p>
          <a:p>
            <a:r>
              <a:rPr kumimoji="1" lang="ja-JP" altLang="en-US" dirty="0"/>
              <a:t>演習はゴールではなくスタート。</a:t>
            </a:r>
            <a:r>
              <a:rPr kumimoji="1" lang="ja-JP" altLang="en-US" b="1" dirty="0"/>
              <a:t>基礎環境を整えた後の試行と探求が本来の目的</a:t>
            </a:r>
            <a:r>
              <a:rPr kumimoji="1" lang="ja-JP" altLang="en-US" dirty="0"/>
              <a:t>。</a:t>
            </a:r>
            <a:endParaRPr kumimoji="1" lang="en-US" altLang="ja-JP" dirty="0"/>
          </a:p>
          <a:p>
            <a:r>
              <a:rPr kumimoji="1" lang="ja-JP" altLang="en-US" dirty="0"/>
              <a:t>各自で別モデルを試したり、</a:t>
            </a:r>
            <a:r>
              <a:rPr kumimoji="1" lang="en-US" altLang="ja-JP" dirty="0"/>
              <a:t>Super Agent Party </a:t>
            </a:r>
            <a:r>
              <a:rPr kumimoji="1" lang="ja-JP" altLang="en-US" dirty="0"/>
              <a:t>の各機能（後掲）を実際に触って学んでほしい。</a:t>
            </a:r>
            <a:endParaRPr kumimoji="1" lang="en-US" altLang="ja-JP" dirty="0"/>
          </a:p>
          <a:p>
            <a:r>
              <a:rPr kumimoji="1" lang="ja-JP" altLang="en-US" dirty="0"/>
              <a:t>学ぶ意義：「</a:t>
            </a:r>
            <a:r>
              <a:rPr kumimoji="1" lang="en-US" altLang="ja-JP" dirty="0"/>
              <a:t>AI</a:t>
            </a:r>
            <a:r>
              <a:rPr kumimoji="1" lang="ja-JP" altLang="en-US" dirty="0"/>
              <a:t>を使う側」から「</a:t>
            </a:r>
            <a:r>
              <a:rPr kumimoji="1" lang="en-US" altLang="ja-JP" b="1" dirty="0"/>
              <a:t>AI</a:t>
            </a:r>
            <a:r>
              <a:rPr kumimoji="1" lang="ja-JP" altLang="en-US" b="1" dirty="0"/>
              <a:t>を構築・運用・拡張する側</a:t>
            </a:r>
            <a:r>
              <a:rPr kumimoji="1" lang="ja-JP" altLang="en-US" dirty="0"/>
              <a:t>」へ踏み出す第一歩。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B6AB83F-5A18-E4AA-61FF-BA16E3E64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1864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46D0F5-6D2B-46A5-FA0A-D5FC2FB019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F8AB858-532D-CA27-4FB3-85CF4F93B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/>
              <a:t>ローカル</a:t>
            </a:r>
            <a:r>
              <a:rPr lang="en-US" altLang="ja-JP" dirty="0"/>
              <a:t>LLM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B3C2CE2-C38D-709B-7C4C-E3D2288A0F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b="1" dirty="0"/>
              <a:t>自分の</a:t>
            </a:r>
            <a:r>
              <a:rPr kumimoji="1" lang="en-US" altLang="ja-JP" b="1" dirty="0"/>
              <a:t>PC</a:t>
            </a:r>
            <a:r>
              <a:rPr kumimoji="1" lang="ja-JP" altLang="en-US" b="1" dirty="0"/>
              <a:t>内</a:t>
            </a:r>
            <a:r>
              <a:rPr kumimoji="1" lang="ja-JP" altLang="en-US" dirty="0"/>
              <a:t>で</a:t>
            </a:r>
            <a:r>
              <a:rPr lang="ja-JP" altLang="en-US" b="1" dirty="0"/>
              <a:t>大規模言語モデル</a:t>
            </a:r>
            <a:r>
              <a:rPr kumimoji="1" lang="ja-JP" altLang="en-US" b="1" dirty="0"/>
              <a:t>（</a:t>
            </a:r>
            <a:r>
              <a:rPr kumimoji="1" lang="en-US" altLang="ja-JP" b="1" dirty="0"/>
              <a:t>LLM</a:t>
            </a:r>
            <a:r>
              <a:rPr kumimoji="1" lang="ja-JP" altLang="en-US" b="1" dirty="0"/>
              <a:t>）を動かす</a:t>
            </a:r>
            <a:r>
              <a:rPr kumimoji="1" lang="ja-JP" altLang="en-US" dirty="0"/>
              <a:t>方式。</a:t>
            </a:r>
            <a:endParaRPr kumimoji="1" lang="en-US" altLang="ja-JP" dirty="0"/>
          </a:p>
          <a:p>
            <a:r>
              <a:rPr kumimoji="1" lang="en-US" altLang="ja-JP" dirty="0"/>
              <a:t>API</a:t>
            </a:r>
            <a:r>
              <a:rPr kumimoji="1" lang="ja-JP" altLang="en-US" dirty="0"/>
              <a:t>料金不要、オフライン動作が可能、</a:t>
            </a:r>
            <a:r>
              <a:rPr kumimoji="1" lang="ja-JP" altLang="en-US" b="1" dirty="0"/>
              <a:t>機密データも自分の管理下で扱える</a:t>
            </a:r>
            <a:r>
              <a:rPr kumimoji="1" lang="ja-JP" altLang="en-US" dirty="0"/>
              <a:t>。</a:t>
            </a:r>
            <a:endParaRPr kumimoji="1" lang="en-US" altLang="ja-JP" dirty="0"/>
          </a:p>
          <a:p>
            <a:r>
              <a:rPr kumimoji="1" lang="ja-JP" altLang="en-US" dirty="0"/>
              <a:t>応答速度と扱える最大モデルは、</a:t>
            </a:r>
            <a:r>
              <a:rPr kumimoji="1" lang="en-US" altLang="ja-JP" dirty="0"/>
              <a:t>PC</a:t>
            </a:r>
            <a:r>
              <a:rPr kumimoji="1" lang="ja-JP" altLang="en-US" dirty="0"/>
              <a:t>の </a:t>
            </a:r>
            <a:r>
              <a:rPr kumimoji="1" lang="en-US" altLang="ja-JP" dirty="0"/>
              <a:t>GPU</a:t>
            </a:r>
            <a:r>
              <a:rPr kumimoji="1" lang="ja-JP" altLang="en-US" dirty="0"/>
              <a:t>（描画演算チップ）とメモリ容量で決まる。</a:t>
            </a:r>
            <a:endParaRPr kumimoji="1" lang="en-US" altLang="ja-JP" dirty="0"/>
          </a:p>
          <a:p>
            <a:endParaRPr lang="en-US" altLang="ja-JP" dirty="0"/>
          </a:p>
          <a:p>
            <a:r>
              <a:rPr kumimoji="1" lang="ja-JP" altLang="en-US" dirty="0"/>
              <a:t>学ぶ意義：</a:t>
            </a:r>
            <a:r>
              <a:rPr kumimoji="1" lang="ja-JP" altLang="en-US" b="1" dirty="0"/>
              <a:t>用途に応じて「クラウド</a:t>
            </a:r>
            <a:r>
              <a:rPr kumimoji="1" lang="en-US" altLang="ja-JP" b="1" dirty="0"/>
              <a:t>AI</a:t>
            </a:r>
            <a:r>
              <a:rPr kumimoji="1" lang="ja-JP" altLang="en-US" b="1" dirty="0"/>
              <a:t>／ローカル</a:t>
            </a:r>
            <a:r>
              <a:rPr kumimoji="1" lang="en-US" altLang="ja-JP" b="1" dirty="0"/>
              <a:t>AI</a:t>
            </a:r>
            <a:r>
              <a:rPr kumimoji="1" lang="ja-JP" altLang="en-US" b="1" dirty="0"/>
              <a:t>」を選び分ける</a:t>
            </a:r>
            <a:r>
              <a:rPr kumimoji="1" lang="ja-JP" altLang="en-US" dirty="0"/>
              <a:t>判断力が身に付く。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D68E88F-8568-49AE-CB94-894D179B4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0910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323A58-3958-BCE4-11F3-68CCA68C6A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F8F2AF-3809-4B29-15E5-E4E785EB6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/>
              <a:t>モデル（演習指定の </a:t>
            </a:r>
            <a:r>
              <a:rPr kumimoji="1" lang="en-US" altLang="ja-JP" dirty="0"/>
              <a:t>gemma4:e4b</a:t>
            </a:r>
            <a:r>
              <a:rPr kumimoji="1" lang="ja-JP" altLang="en-US" dirty="0"/>
              <a:t>）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017230B-FA98-6BC2-8860-358E1949CB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学習済みのモデルのファイル。</a:t>
            </a:r>
            <a:r>
              <a:rPr kumimoji="1" lang="en-US" altLang="ja-JP" b="1" dirty="0"/>
              <a:t>LLM</a:t>
            </a:r>
            <a:r>
              <a:rPr kumimoji="1" lang="ja-JP" altLang="en-US" b="1" dirty="0"/>
              <a:t>の本体</a:t>
            </a:r>
            <a:r>
              <a:rPr kumimoji="1" lang="ja-JP" altLang="en-US" dirty="0"/>
              <a:t>に相当する。</a:t>
            </a:r>
            <a:endParaRPr kumimoji="1" lang="en-US" altLang="ja-JP" dirty="0"/>
          </a:p>
          <a:p>
            <a:r>
              <a:rPr lang="ja-JP" altLang="en-US" dirty="0"/>
              <a:t>「</a:t>
            </a:r>
            <a:r>
              <a:rPr lang="en-US" altLang="ja-JP" dirty="0"/>
              <a:t>e4b</a:t>
            </a:r>
            <a:r>
              <a:rPr lang="ja-JP" altLang="en-US" dirty="0"/>
              <a:t>」の </a:t>
            </a:r>
            <a:r>
              <a:rPr lang="en-US" altLang="ja-JP" dirty="0"/>
              <a:t>E </a:t>
            </a:r>
            <a:r>
              <a:rPr lang="ja-JP" altLang="en-US" dirty="0"/>
              <a:t>は「</a:t>
            </a:r>
            <a:r>
              <a:rPr lang="en-US" altLang="ja-JP" dirty="0"/>
              <a:t>effective</a:t>
            </a:r>
            <a:r>
              <a:rPr lang="ja-JP" altLang="en-US" dirty="0"/>
              <a:t>（実効）」の略、推論時に使う実効パラメータが約 </a:t>
            </a:r>
            <a:r>
              <a:rPr lang="en-US" altLang="ja-JP" dirty="0"/>
              <a:t>4B</a:t>
            </a:r>
            <a:r>
              <a:rPr lang="ja-JP" altLang="en-US" dirty="0"/>
              <a:t>（</a:t>
            </a:r>
            <a:r>
              <a:rPr lang="en-US" altLang="ja-JP" dirty="0"/>
              <a:t>40</a:t>
            </a:r>
            <a:r>
              <a:rPr lang="ja-JP" altLang="en-US" dirty="0"/>
              <a:t>億）。</a:t>
            </a:r>
            <a:r>
              <a:rPr lang="en-US" altLang="ja-JP" dirty="0"/>
              <a:t>PLE</a:t>
            </a:r>
            <a:r>
              <a:rPr lang="ja-JP" altLang="en-US" dirty="0"/>
              <a:t>（</a:t>
            </a:r>
            <a:r>
              <a:rPr lang="en-US" altLang="ja-JP" dirty="0"/>
              <a:t>Per-Layer Embeddings</a:t>
            </a:r>
            <a:r>
              <a:rPr lang="ja-JP" altLang="en-US" dirty="0"/>
              <a:t>＝層ごとの埋め込み）技術で</a:t>
            </a:r>
            <a:r>
              <a:rPr lang="ja-JP" altLang="en-US" b="1" dirty="0"/>
              <a:t>軽量化</a:t>
            </a:r>
            <a:r>
              <a:rPr lang="ja-JP" altLang="en-US" dirty="0"/>
              <a:t>し、一般のパソコンで動作可能。</a:t>
            </a:r>
            <a:endParaRPr lang="en-US" altLang="ja-JP" dirty="0"/>
          </a:p>
          <a:p>
            <a:endParaRPr lang="en-US" altLang="ja-JP" dirty="0"/>
          </a:p>
          <a:p>
            <a:r>
              <a:rPr lang="en-US" altLang="ja-JP" dirty="0" err="1"/>
              <a:t>Ollama</a:t>
            </a:r>
            <a:r>
              <a:rPr lang="en-US" altLang="ja-JP" dirty="0"/>
              <a:t> </a:t>
            </a:r>
            <a:r>
              <a:rPr lang="ja-JP" altLang="en-US" dirty="0"/>
              <a:t>を用いたモデル取得コマンド</a:t>
            </a:r>
            <a:endParaRPr lang="en-US" altLang="ja-JP" dirty="0"/>
          </a:p>
          <a:p>
            <a:pPr marL="0" indent="0">
              <a:buNone/>
            </a:pPr>
            <a:r>
              <a:rPr kumimoji="1" lang="en-US" altLang="ja-JP" dirty="0" err="1"/>
              <a:t>ollama</a:t>
            </a:r>
            <a:r>
              <a:rPr kumimoji="1" lang="en-US" altLang="ja-JP" dirty="0"/>
              <a:t> pull gemma4:e4b </a:t>
            </a:r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411AD8C-1FEB-EC89-528A-2C3F4AEA5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8509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F91098-646D-9FD4-681D-D7A181D5CC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FB6E0CB-920F-5FD8-1972-B5379C28D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 err="1"/>
              <a:t>Ollama</a:t>
            </a:r>
            <a:r>
              <a:rPr kumimoji="1" lang="ja-JP" altLang="en-US" dirty="0"/>
              <a:t>（ローカル</a:t>
            </a:r>
            <a:r>
              <a:rPr kumimoji="1" lang="en-US" altLang="ja-JP" dirty="0"/>
              <a:t>LLM </a:t>
            </a:r>
            <a:r>
              <a:rPr kumimoji="1" lang="ja-JP" altLang="en-US" dirty="0"/>
              <a:t>実行ランタイム）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C81E305-81D4-1340-5083-96ADF7A504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LLM</a:t>
            </a:r>
            <a:r>
              <a:rPr kumimoji="1" lang="ja-JP" altLang="en-US" dirty="0"/>
              <a:t>を動かす実行環境</a:t>
            </a:r>
            <a:endParaRPr kumimoji="1" lang="en-US" altLang="ja-JP" dirty="0"/>
          </a:p>
          <a:p>
            <a:r>
              <a:rPr lang="en-US" altLang="ja-JP" dirty="0" err="1"/>
              <a:t>Ollama</a:t>
            </a:r>
            <a:r>
              <a:rPr lang="en-US" altLang="ja-JP" dirty="0"/>
              <a:t> </a:t>
            </a:r>
            <a:r>
              <a:rPr lang="ja-JP" altLang="en-US" dirty="0"/>
              <a:t>の</a:t>
            </a:r>
            <a:r>
              <a:rPr kumimoji="1" lang="en-US" altLang="ja-JP" dirty="0"/>
              <a:t>3</a:t>
            </a:r>
            <a:r>
              <a:rPr kumimoji="1" lang="ja-JP" altLang="en-US" dirty="0"/>
              <a:t>つの基本コマンドで操作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en-US" altLang="ja-JP" dirty="0"/>
              <a:t>serve</a:t>
            </a:r>
            <a:r>
              <a:rPr kumimoji="1" lang="ja-JP" altLang="en-US" dirty="0"/>
              <a:t>（常駐起動、既定ポート </a:t>
            </a:r>
            <a:r>
              <a:rPr kumimoji="1" lang="en-US" altLang="ja-JP" dirty="0"/>
              <a:t>11434 </a:t>
            </a:r>
            <a:r>
              <a:rPr kumimoji="1" lang="ja-JP" altLang="en-US" dirty="0"/>
              <a:t>で </a:t>
            </a:r>
            <a:r>
              <a:rPr kumimoji="1" lang="en-US" altLang="ja-JP" dirty="0"/>
              <a:t>HTTP API </a:t>
            </a:r>
            <a:r>
              <a:rPr kumimoji="1" lang="ja-JP" altLang="en-US" dirty="0"/>
              <a:t>を公開）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en-US" altLang="ja-JP" dirty="0"/>
              <a:t>pull</a:t>
            </a:r>
            <a:r>
              <a:rPr kumimoji="1" lang="ja-JP" altLang="en-US" dirty="0"/>
              <a:t>（モデル取得）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en-US" altLang="ja-JP" dirty="0"/>
              <a:t>run</a:t>
            </a:r>
            <a:r>
              <a:rPr kumimoji="1" lang="ja-JP" altLang="en-US" dirty="0"/>
              <a:t>（対話）</a:t>
            </a:r>
            <a:endParaRPr kumimoji="1" lang="en-US" altLang="ja-JP" dirty="0"/>
          </a:p>
          <a:p>
            <a:r>
              <a:rPr kumimoji="1" lang="ja-JP" altLang="en-US" dirty="0"/>
              <a:t>動作確認：</a:t>
            </a:r>
            <a:br>
              <a:rPr kumimoji="1" lang="en-US" altLang="ja-JP" dirty="0"/>
            </a:br>
            <a:r>
              <a:rPr kumimoji="1" lang="en-US" altLang="ja-JP" dirty="0" err="1"/>
              <a:t>ollama</a:t>
            </a:r>
            <a:r>
              <a:rPr kumimoji="1" lang="en-US" altLang="ja-JP" dirty="0"/>
              <a:t> run gemma4:e4b </a:t>
            </a:r>
            <a:r>
              <a:rPr kumimoji="1" lang="ja-JP" altLang="en-US" dirty="0"/>
              <a:t>で対話開始、</a:t>
            </a:r>
            <a:r>
              <a:rPr kumimoji="1" lang="en-US" altLang="ja-JP" dirty="0"/>
              <a:t>/bye </a:t>
            </a:r>
            <a:r>
              <a:rPr kumimoji="1" lang="ja-JP" altLang="en-US" dirty="0"/>
              <a:t>で終了。</a:t>
            </a:r>
            <a:endParaRPr kumimoji="1" lang="en-US" altLang="ja-JP" dirty="0"/>
          </a:p>
          <a:p>
            <a:r>
              <a:rPr kumimoji="1" lang="ja-JP" altLang="en-US" dirty="0"/>
              <a:t>学ぶ意義：ローカル</a:t>
            </a:r>
            <a:r>
              <a:rPr kumimoji="1" lang="en-US" altLang="ja-JP" dirty="0"/>
              <a:t>LLM</a:t>
            </a:r>
            <a:r>
              <a:rPr kumimoji="1" lang="ja-JP" altLang="en-US" dirty="0"/>
              <a:t>運用の手順を習得し、</a:t>
            </a:r>
            <a:r>
              <a:rPr kumimoji="1" lang="ja-JP" altLang="en-US" b="1" dirty="0"/>
              <a:t>自前の</a:t>
            </a:r>
            <a:r>
              <a:rPr kumimoji="1" lang="en-US" altLang="ja-JP" b="1" dirty="0"/>
              <a:t>AI</a:t>
            </a:r>
            <a:r>
              <a:rPr kumimoji="1" lang="ja-JP" altLang="en-US" b="1" dirty="0"/>
              <a:t>環境構築の基礎</a:t>
            </a:r>
            <a:r>
              <a:rPr kumimoji="1" lang="ja-JP" altLang="en-US" dirty="0"/>
              <a:t>が身に付く。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4056910-C10E-9167-7325-C8D535912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3337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472A4E-C5A3-C35B-2579-5B343E1BD0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9726F3B-A5D4-0C01-91DA-F1B4BE7D17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/>
              <a:t>（参考）</a:t>
            </a:r>
            <a:r>
              <a:rPr lang="en-US" altLang="ja-JP" dirty="0" err="1"/>
              <a:t>Ollama</a:t>
            </a:r>
            <a:r>
              <a:rPr lang="en-US" altLang="ja-JP" dirty="0"/>
              <a:t> </a:t>
            </a:r>
            <a:r>
              <a:rPr lang="ja-JP" altLang="en-US" dirty="0"/>
              <a:t>の環境変数（資料で指定された設定値）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2F78F1B-F946-AD2C-0053-B88244074B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kumimoji="1" lang="en-US" altLang="ja-JP" dirty="0"/>
              <a:t>OLLAMA_FLASH_ATTENTION=1</a:t>
            </a:r>
            <a:r>
              <a:rPr kumimoji="1" lang="ja-JP" altLang="en-US" dirty="0"/>
              <a:t>：</a:t>
            </a:r>
            <a:r>
              <a:rPr kumimoji="1" lang="en-US" altLang="ja-JP" dirty="0"/>
              <a:t>Flash Attention</a:t>
            </a:r>
            <a:r>
              <a:rPr kumimoji="1" lang="ja-JP" altLang="en-US" dirty="0"/>
              <a:t>（注意機構の高速化技術）を有効化、長文処理を効率化。</a:t>
            </a:r>
            <a:endParaRPr kumimoji="1" lang="en-US" altLang="ja-JP" dirty="0"/>
          </a:p>
          <a:p>
            <a:r>
              <a:rPr kumimoji="1" lang="en-US" altLang="ja-JP" dirty="0"/>
              <a:t>OLLAMA_KV_CACHE_TYPE=q8_0</a:t>
            </a:r>
            <a:r>
              <a:rPr kumimoji="1" lang="ja-JP" altLang="en-US" dirty="0"/>
              <a:t>：</a:t>
            </a:r>
            <a:r>
              <a:rPr kumimoji="1" lang="en-US" altLang="ja-JP" dirty="0"/>
              <a:t>KV</a:t>
            </a:r>
            <a:r>
              <a:rPr kumimoji="1" lang="ja-JP" altLang="en-US" dirty="0"/>
              <a:t>キャッシュ（生成中の一時記憶）を</a:t>
            </a:r>
            <a:r>
              <a:rPr kumimoji="1" lang="en-US" altLang="ja-JP" dirty="0"/>
              <a:t>8bit</a:t>
            </a:r>
            <a:r>
              <a:rPr kumimoji="1" lang="ja-JP" altLang="en-US" dirty="0"/>
              <a:t>量子化（数値精度を落として軽量化）、メモリ消費を約半分に（</a:t>
            </a:r>
            <a:r>
              <a:rPr kumimoji="1" lang="en-US" altLang="ja-JP" dirty="0"/>
              <a:t>※Flash Attention </a:t>
            </a:r>
            <a:r>
              <a:rPr kumimoji="1" lang="ja-JP" altLang="en-US" dirty="0"/>
              <a:t>が前提）。</a:t>
            </a:r>
            <a:endParaRPr kumimoji="1" lang="en-US" altLang="ja-JP" dirty="0"/>
          </a:p>
          <a:p>
            <a:r>
              <a:rPr kumimoji="1" lang="en-US" altLang="ja-JP" dirty="0"/>
              <a:t>OLLAMA_CONTEXT_LENGTH=8192</a:t>
            </a:r>
            <a:r>
              <a:rPr kumimoji="1" lang="ja-JP" altLang="en-US" dirty="0"/>
              <a:t>：コンテキスト長（一度に扱えるテキスト量、既定</a:t>
            </a:r>
            <a:r>
              <a:rPr kumimoji="1" lang="en-US" altLang="ja-JP" dirty="0"/>
              <a:t>4096</a:t>
            </a:r>
            <a:r>
              <a:rPr kumimoji="1" lang="ja-JP" altLang="en-US" dirty="0"/>
              <a:t>）を拡張。</a:t>
            </a:r>
            <a:endParaRPr kumimoji="1" lang="en-US" altLang="ja-JP" dirty="0"/>
          </a:p>
          <a:p>
            <a:r>
              <a:rPr kumimoji="1" lang="en-US" altLang="ja-JP" dirty="0"/>
              <a:t>OLLAMA_MODELS=C:\Ollama\models</a:t>
            </a:r>
            <a:r>
              <a:rPr kumimoji="1" lang="ja-JP" altLang="en-US" dirty="0"/>
              <a:t>：モデル保存先を指定（既定は </a:t>
            </a:r>
            <a:r>
              <a:rPr kumimoji="1" lang="en-US" altLang="ja-JP" dirty="0"/>
              <a:t>%USERPROFILE%\.</a:t>
            </a:r>
            <a:r>
              <a:rPr kumimoji="1" lang="en-US" altLang="ja-JP" dirty="0" err="1"/>
              <a:t>ollama</a:t>
            </a:r>
            <a:r>
              <a:rPr kumimoji="1" lang="en-US" altLang="ja-JP" dirty="0"/>
              <a:t>\models</a:t>
            </a:r>
            <a:r>
              <a:rPr kumimoji="1" lang="ja-JP" altLang="en-US" dirty="0"/>
              <a:t>）。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FB4D7F4-1EA5-CBDB-C2FA-37282A3DF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6</a:t>
            </a:fld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6D3AE0F-3FD0-DD96-2713-503A2C294902}"/>
              </a:ext>
            </a:extLst>
          </p:cNvPr>
          <p:cNvSpPr txBox="1"/>
          <p:nvPr/>
        </p:nvSpPr>
        <p:spPr>
          <a:xfrm>
            <a:off x="2286000" y="3157593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dirty="0" err="1"/>
              <a:t>Ollama</a:t>
            </a:r>
            <a:r>
              <a:rPr lang="en-US" altLang="ja-JP" dirty="0"/>
              <a:t> </a:t>
            </a:r>
            <a:r>
              <a:rPr lang="ja-JP" altLang="en-US" dirty="0"/>
              <a:t>の環境変数（資料で指定された設定値）</a:t>
            </a:r>
          </a:p>
        </p:txBody>
      </p:sp>
    </p:spTree>
    <p:extLst>
      <p:ext uri="{BB962C8B-B14F-4D97-AF65-F5344CB8AC3E}">
        <p14:creationId xmlns:p14="http://schemas.microsoft.com/office/powerpoint/2010/main" val="17972603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2B093F-0850-D0FB-D60B-C4700EA802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218B849-C0C4-C5B2-81EF-A5428CA11C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/>
              <a:t>プロバイダー（</a:t>
            </a:r>
            <a:r>
              <a:rPr kumimoji="1" lang="en-US" altLang="ja-JP" dirty="0"/>
              <a:t>Provider</a:t>
            </a:r>
            <a:r>
              <a:rPr kumimoji="1" lang="ja-JP" altLang="en-US" dirty="0"/>
              <a:t>＝</a:t>
            </a:r>
            <a:r>
              <a:rPr kumimoji="1" lang="en-US" altLang="ja-JP" dirty="0"/>
              <a:t>LLM</a:t>
            </a:r>
            <a:r>
              <a:rPr kumimoji="1" lang="ja-JP" altLang="en-US" dirty="0"/>
              <a:t>の提供元）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F8FE6EC-8630-3C0E-8C7D-45341C6DD3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LLM</a:t>
            </a:r>
            <a:r>
              <a:rPr kumimoji="1" lang="ja-JP" altLang="en-US" dirty="0"/>
              <a:t>の提供元を共通の窓口で扱う</a:t>
            </a:r>
            <a:endParaRPr kumimoji="1" lang="en-US" altLang="ja-JP" dirty="0"/>
          </a:p>
          <a:p>
            <a:r>
              <a:rPr kumimoji="1" lang="ja-JP" altLang="en-US" b="1" dirty="0"/>
              <a:t>クラウド型</a:t>
            </a:r>
            <a:r>
              <a:rPr kumimoji="1" lang="ja-JP" altLang="en-US" dirty="0"/>
              <a:t>（</a:t>
            </a:r>
            <a:r>
              <a:rPr kumimoji="1" lang="en-US" altLang="ja-JP" dirty="0"/>
              <a:t>OpenAI </a:t>
            </a:r>
            <a:r>
              <a:rPr kumimoji="1" lang="ja-JP" altLang="en-US" dirty="0"/>
              <a:t>等）と</a:t>
            </a:r>
            <a:r>
              <a:rPr kumimoji="1" lang="ja-JP" altLang="en-US" b="1" dirty="0"/>
              <a:t>ローカル型</a:t>
            </a:r>
            <a:r>
              <a:rPr kumimoji="1" lang="ja-JP" altLang="en-US" dirty="0"/>
              <a:t>（</a:t>
            </a:r>
            <a:r>
              <a:rPr kumimoji="1" lang="en-US" altLang="ja-JP" dirty="0" err="1"/>
              <a:t>Ollama</a:t>
            </a:r>
            <a:r>
              <a:rPr kumimoji="1" lang="en-US" altLang="ja-JP" dirty="0"/>
              <a:t> </a:t>
            </a:r>
            <a:r>
              <a:rPr kumimoji="1" lang="ja-JP" altLang="en-US" dirty="0"/>
              <a:t>等）に分かれる。</a:t>
            </a:r>
            <a:endParaRPr kumimoji="1" lang="en-US" altLang="ja-JP" dirty="0"/>
          </a:p>
          <a:p>
            <a:r>
              <a:rPr kumimoji="1" lang="en-US" altLang="ja-JP" dirty="0"/>
              <a:t>Super Agent Party </a:t>
            </a:r>
            <a:r>
              <a:rPr kumimoji="1" lang="ja-JP" altLang="en-US" dirty="0"/>
              <a:t>では </a:t>
            </a:r>
            <a:r>
              <a:rPr kumimoji="1" lang="en-US" altLang="ja-JP" dirty="0"/>
              <a:t>Models </a:t>
            </a:r>
            <a:r>
              <a:rPr kumimoji="1" lang="ja-JP" altLang="en-US" dirty="0"/>
              <a:t>ページの </a:t>
            </a:r>
            <a:r>
              <a:rPr kumimoji="1" lang="en-US" altLang="ja-JP" dirty="0"/>
              <a:t>Model Providers </a:t>
            </a:r>
            <a:r>
              <a:rPr kumimoji="1" lang="ja-JP" altLang="en-US" dirty="0"/>
              <a:t>から </a:t>
            </a:r>
            <a:r>
              <a:rPr kumimoji="1" lang="en-US" altLang="ja-JP" dirty="0"/>
              <a:t>Add Provider </a:t>
            </a:r>
            <a:r>
              <a:rPr kumimoji="1" lang="ja-JP" altLang="en-US" dirty="0"/>
              <a:t>で追加する。種別に </a:t>
            </a:r>
            <a:r>
              <a:rPr kumimoji="1" lang="en-US" altLang="ja-JP" dirty="0" err="1"/>
              <a:t>ollama</a:t>
            </a:r>
            <a:r>
              <a:rPr kumimoji="1" lang="en-US" altLang="ja-JP" dirty="0"/>
              <a:t> </a:t>
            </a:r>
            <a:r>
              <a:rPr kumimoji="1" lang="ja-JP" altLang="en-US" dirty="0"/>
              <a:t>を選び </a:t>
            </a:r>
            <a:r>
              <a:rPr kumimoji="1" lang="en-US" altLang="ja-JP" dirty="0"/>
              <a:t>Confirm Add </a:t>
            </a:r>
            <a:r>
              <a:rPr kumimoji="1" lang="ja-JP" altLang="en-US" dirty="0"/>
              <a:t>を押すと、ローカルの </a:t>
            </a:r>
            <a:r>
              <a:rPr kumimoji="1" lang="en-US" altLang="ja-JP" dirty="0" err="1"/>
              <a:t>Ollama</a:t>
            </a:r>
            <a:r>
              <a:rPr kumimoji="1" lang="en-US" altLang="ja-JP" dirty="0"/>
              <a:t> </a:t>
            </a:r>
            <a:r>
              <a:rPr kumimoji="1" lang="ja-JP" altLang="en-US" dirty="0"/>
              <a:t>ランタイムと接続される。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B02B38A-D808-D421-AD3C-BAAC8CA6C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43059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572AE5-FFC0-0158-BD11-28738C3737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BB25CE-3A43-D07E-E8A1-1AEB31F9B7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/>
              <a:t>Super Agent Party</a:t>
            </a:r>
            <a:r>
              <a:rPr lang="ja-JP" altLang="en-US" dirty="0"/>
              <a:t>（</a:t>
            </a:r>
            <a:r>
              <a:rPr lang="en-US" altLang="ja-JP" dirty="0"/>
              <a:t>AI</a:t>
            </a:r>
            <a:r>
              <a:rPr lang="ja-JP" altLang="en-US" dirty="0"/>
              <a:t>エージェント基盤）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8D40944-56D7-BAD7-39DF-758E48460E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チャット・インタフェースの機能の他、</a:t>
            </a:r>
            <a:r>
              <a:rPr kumimoji="1" lang="en-US" altLang="ja-JP" b="1" dirty="0"/>
              <a:t>LLM</a:t>
            </a:r>
            <a:r>
              <a:rPr kumimoji="1" lang="ja-JP" altLang="en-US" b="1" dirty="0"/>
              <a:t>に知識検索・記憶・ツール実行等</a:t>
            </a:r>
            <a:r>
              <a:rPr kumimoji="1" lang="ja-JP" altLang="en-US" dirty="0"/>
              <a:t>を</a:t>
            </a:r>
            <a:r>
              <a:rPr kumimoji="1" lang="ja-JP" altLang="en-US" b="1" dirty="0"/>
              <a:t>付与</a:t>
            </a:r>
            <a:r>
              <a:rPr kumimoji="1" lang="ja-JP" altLang="en-US" dirty="0"/>
              <a:t>し</a:t>
            </a:r>
            <a:r>
              <a:rPr kumimoji="1" lang="ja-JP" altLang="en-US" b="1" dirty="0"/>
              <a:t>エージェント化（自律的にタスクを進める</a:t>
            </a:r>
            <a:r>
              <a:rPr kumimoji="1" lang="en-US" altLang="ja-JP" b="1" dirty="0"/>
              <a:t>AI</a:t>
            </a:r>
            <a:r>
              <a:rPr kumimoji="1" lang="ja-JP" altLang="en-US" b="1" dirty="0"/>
              <a:t>化）</a:t>
            </a:r>
            <a:r>
              <a:rPr kumimoji="1" lang="ja-JP" altLang="en-US" dirty="0"/>
              <a:t>する機能。</a:t>
            </a:r>
            <a:endParaRPr kumimoji="1" lang="en-US" altLang="ja-JP" dirty="0"/>
          </a:p>
          <a:p>
            <a:r>
              <a:rPr kumimoji="1" lang="ja-JP" altLang="en-US" dirty="0"/>
              <a:t>公式ページの「</a:t>
            </a:r>
            <a:r>
              <a:rPr kumimoji="1" lang="en-US" altLang="ja-JP" dirty="0"/>
              <a:t>Windows Desktop Installation</a:t>
            </a:r>
            <a:r>
              <a:rPr kumimoji="1" lang="ja-JP" altLang="en-US" dirty="0"/>
              <a:t>」からインストール、起動後に上記</a:t>
            </a:r>
            <a:r>
              <a:rPr kumimoji="1" lang="en-US" altLang="ja-JP" dirty="0"/>
              <a:t>Provider</a:t>
            </a:r>
            <a:r>
              <a:rPr kumimoji="1" lang="ja-JP" altLang="en-US" dirty="0"/>
              <a:t>を追加する。</a:t>
            </a:r>
            <a:br>
              <a:rPr kumimoji="1" lang="en-US" altLang="ja-JP" dirty="0"/>
            </a:br>
            <a:r>
              <a:rPr kumimoji="1" lang="ja-JP" altLang="en-US" dirty="0"/>
              <a:t>虫眼鏡ボタンで </a:t>
            </a:r>
            <a:r>
              <a:rPr kumimoji="1" lang="en-US" altLang="ja-JP" dirty="0" err="1"/>
              <a:t>Ollama</a:t>
            </a:r>
            <a:r>
              <a:rPr kumimoji="1" lang="en-US" altLang="ja-JP" dirty="0"/>
              <a:t> </a:t>
            </a:r>
            <a:r>
              <a:rPr kumimoji="1" lang="ja-JP" altLang="en-US" dirty="0"/>
              <a:t>内のモデル一覧を取得→使用モデルを選び、チャット画面で利用する。</a:t>
            </a:r>
            <a:br>
              <a:rPr kumimoji="1" lang="en-US" altLang="ja-JP" dirty="0"/>
            </a:b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学ぶ意義：「</a:t>
            </a:r>
            <a:r>
              <a:rPr kumimoji="1" lang="en-US" altLang="ja-JP" dirty="0"/>
              <a:t>AI</a:t>
            </a:r>
            <a:r>
              <a:rPr kumimoji="1" lang="ja-JP" altLang="en-US" dirty="0"/>
              <a:t>エージェント」の概念に触れ、応用可能性を体感できる。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BBB89AF-694D-825B-2322-4572314B8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60809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812B5A-C306-5BC5-5407-359411BFE7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AA547C1-E6D1-D8FF-24D3-E95EF49E3B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845" y="175028"/>
            <a:ext cx="8461208" cy="671225"/>
          </a:xfrm>
        </p:spPr>
        <p:txBody>
          <a:bodyPr>
            <a:normAutofit fontScale="90000"/>
          </a:bodyPr>
          <a:lstStyle/>
          <a:p>
            <a:r>
              <a:rPr lang="en-US" altLang="ja-JP" b="1" dirty="0" err="1"/>
              <a:t>Ollama</a:t>
            </a:r>
            <a:r>
              <a:rPr lang="en-US" altLang="ja-JP" b="1" dirty="0"/>
              <a:t> </a:t>
            </a:r>
            <a:r>
              <a:rPr lang="ja-JP" altLang="en-US" b="1" dirty="0"/>
              <a:t>の主な機能一覧</a:t>
            </a:r>
            <a:r>
              <a:rPr lang="ja-JP" altLang="en-US" dirty="0"/>
              <a:t>（公式ドキュメント </a:t>
            </a:r>
            <a:r>
              <a:rPr lang="en-US" altLang="ja-JP" dirty="0"/>
              <a:t>docs.ollama.com</a:t>
            </a:r>
            <a:r>
              <a:rPr lang="ja-JP" altLang="en-US" dirty="0"/>
              <a:t>）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3010792-F9C6-D64D-CD64-87320DBBAD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1371599"/>
            <a:ext cx="8461208" cy="4807819"/>
          </a:xfrm>
        </p:spPr>
        <p:txBody>
          <a:bodyPr>
            <a:normAutofit fontScale="70000" lnSpcReduction="20000"/>
          </a:bodyPr>
          <a:lstStyle/>
          <a:p>
            <a:r>
              <a:rPr kumimoji="1" lang="ja-JP" altLang="en-US" dirty="0"/>
              <a:t>モデル管理：</a:t>
            </a:r>
            <a:r>
              <a:rPr kumimoji="1" lang="en-US" altLang="ja-JP" dirty="0"/>
              <a:t>pull</a:t>
            </a:r>
            <a:r>
              <a:rPr kumimoji="1" lang="ja-JP" altLang="en-US" dirty="0"/>
              <a:t>（取得）／</a:t>
            </a:r>
            <a:r>
              <a:rPr kumimoji="1" lang="en-US" altLang="ja-JP" dirty="0"/>
              <a:t>ls</a:t>
            </a:r>
            <a:r>
              <a:rPr kumimoji="1" lang="ja-JP" altLang="en-US" dirty="0"/>
              <a:t>（一覧）／</a:t>
            </a:r>
            <a:r>
              <a:rPr kumimoji="1" lang="en-US" altLang="ja-JP" dirty="0"/>
              <a:t>rm</a:t>
            </a:r>
            <a:r>
              <a:rPr kumimoji="1" lang="ja-JP" altLang="en-US" dirty="0"/>
              <a:t>（削除）／</a:t>
            </a:r>
            <a:r>
              <a:rPr kumimoji="1" lang="en-US" altLang="ja-JP" dirty="0" err="1"/>
              <a:t>ps</a:t>
            </a:r>
            <a:r>
              <a:rPr kumimoji="1" lang="ja-JP" altLang="en-US" dirty="0"/>
              <a:t>（実行中確認）／</a:t>
            </a:r>
            <a:r>
              <a:rPr kumimoji="1" lang="en-US" altLang="ja-JP" dirty="0"/>
              <a:t>stop</a:t>
            </a:r>
            <a:r>
              <a:rPr kumimoji="1" lang="ja-JP" altLang="en-US" dirty="0"/>
              <a:t>（停止）</a:t>
            </a:r>
            <a:endParaRPr kumimoji="1" lang="en-US" altLang="ja-JP" dirty="0"/>
          </a:p>
          <a:p>
            <a:r>
              <a:rPr kumimoji="1" lang="ja-JP" altLang="en-US" dirty="0"/>
              <a:t>対話実行：</a:t>
            </a:r>
            <a:r>
              <a:rPr kumimoji="1" lang="en-US" altLang="ja-JP" dirty="0"/>
              <a:t>run </a:t>
            </a:r>
            <a:r>
              <a:rPr kumimoji="1" lang="ja-JP" altLang="en-US" dirty="0"/>
              <a:t>で</a:t>
            </a:r>
            <a:r>
              <a:rPr kumimoji="1" lang="en-US" altLang="ja-JP" dirty="0"/>
              <a:t>CLI</a:t>
            </a:r>
            <a:r>
              <a:rPr kumimoji="1" lang="ja-JP" altLang="en-US" dirty="0"/>
              <a:t>対話、</a:t>
            </a:r>
            <a:r>
              <a:rPr kumimoji="1" lang="en-US" altLang="ja-JP" dirty="0"/>
              <a:t>/bye </a:t>
            </a:r>
            <a:r>
              <a:rPr kumimoji="1" lang="ja-JP" altLang="en-US" dirty="0"/>
              <a:t>終了、</a:t>
            </a:r>
            <a:r>
              <a:rPr kumimoji="1" lang="en-US" altLang="ja-JP" dirty="0"/>
              <a:t>/? </a:t>
            </a:r>
            <a:r>
              <a:rPr kumimoji="1" lang="ja-JP" altLang="en-US" dirty="0"/>
              <a:t>でコマンドヘルプ表示</a:t>
            </a:r>
            <a:endParaRPr kumimoji="1" lang="en-US" altLang="ja-JP" dirty="0"/>
          </a:p>
          <a:p>
            <a:r>
              <a:rPr kumimoji="1" lang="ja-JP" altLang="en-US" dirty="0"/>
              <a:t>カスタムモデル：</a:t>
            </a:r>
            <a:r>
              <a:rPr kumimoji="1" lang="en-US" altLang="ja-JP" dirty="0" err="1"/>
              <a:t>Modelfile</a:t>
            </a:r>
            <a:r>
              <a:rPr kumimoji="1" lang="en-US" altLang="ja-JP" dirty="0"/>
              <a:t> </a:t>
            </a:r>
            <a:r>
              <a:rPr kumimoji="1" lang="ja-JP" altLang="en-US" dirty="0"/>
              <a:t>で独自プロンプト・パラメータを設定し、</a:t>
            </a:r>
            <a:r>
              <a:rPr kumimoji="1" lang="en-US" altLang="ja-JP" dirty="0"/>
              <a:t>create </a:t>
            </a:r>
            <a:r>
              <a:rPr kumimoji="1" lang="ja-JP" altLang="en-US" dirty="0"/>
              <a:t>で生成</a:t>
            </a:r>
            <a:endParaRPr kumimoji="1" lang="en-US" altLang="ja-JP" dirty="0"/>
          </a:p>
          <a:p>
            <a:r>
              <a:rPr kumimoji="1" lang="en-US" altLang="ja-JP" dirty="0"/>
              <a:t>HTTP API</a:t>
            </a:r>
            <a:r>
              <a:rPr kumimoji="1" lang="ja-JP" altLang="en-US" dirty="0"/>
              <a:t>：既定 </a:t>
            </a:r>
            <a:r>
              <a:rPr kumimoji="1" lang="en-US" altLang="ja-JP" dirty="0"/>
              <a:t>11434 </a:t>
            </a:r>
            <a:r>
              <a:rPr kumimoji="1" lang="ja-JP" altLang="en-US" dirty="0"/>
              <a:t>ポートで提供、</a:t>
            </a:r>
            <a:r>
              <a:rPr kumimoji="1" lang="en-US" altLang="ja-JP" dirty="0"/>
              <a:t>OpenAI </a:t>
            </a:r>
            <a:r>
              <a:rPr kumimoji="1" lang="ja-JP" altLang="en-US" dirty="0"/>
              <a:t>互換および </a:t>
            </a:r>
            <a:r>
              <a:rPr kumimoji="1" lang="en-US" altLang="ja-JP" dirty="0"/>
              <a:t>Anthropic Messages API </a:t>
            </a:r>
            <a:r>
              <a:rPr kumimoji="1" lang="ja-JP" altLang="en-US" dirty="0"/>
              <a:t>互換あり</a:t>
            </a:r>
            <a:endParaRPr kumimoji="1" lang="en-US" altLang="ja-JP" dirty="0"/>
          </a:p>
          <a:p>
            <a:r>
              <a:rPr kumimoji="1" lang="ja-JP" altLang="en-US" dirty="0"/>
              <a:t>マルチモーダル：</a:t>
            </a:r>
            <a:r>
              <a:rPr kumimoji="1" lang="en-US" altLang="ja-JP" dirty="0"/>
              <a:t>Vision</a:t>
            </a:r>
            <a:r>
              <a:rPr kumimoji="1" lang="ja-JP" altLang="en-US" dirty="0"/>
              <a:t>（画像認識）対応モデルで画像入力が可能</a:t>
            </a:r>
            <a:endParaRPr kumimoji="1" lang="en-US" altLang="ja-JP" dirty="0"/>
          </a:p>
          <a:p>
            <a:r>
              <a:rPr kumimoji="1" lang="en-US" altLang="ja-JP" dirty="0"/>
              <a:t>Tool calling</a:t>
            </a:r>
            <a:r>
              <a:rPr kumimoji="1" lang="ja-JP" altLang="en-US" dirty="0"/>
              <a:t>：</a:t>
            </a:r>
            <a:r>
              <a:rPr kumimoji="1" lang="en-US" altLang="ja-JP" dirty="0"/>
              <a:t>LLM</a:t>
            </a:r>
            <a:r>
              <a:rPr kumimoji="1" lang="ja-JP" altLang="en-US" dirty="0"/>
              <a:t>が外部ツールを呼び出す機能（対応モデルのみ）構造化出力：</a:t>
            </a:r>
            <a:r>
              <a:rPr kumimoji="1" lang="en-US" altLang="ja-JP" dirty="0"/>
              <a:t>JSON </a:t>
            </a:r>
            <a:r>
              <a:rPr kumimoji="1" lang="ja-JP" altLang="en-US" dirty="0"/>
              <a:t>等の決まった形式で応答させる機能</a:t>
            </a:r>
            <a:endParaRPr kumimoji="1" lang="en-US" altLang="ja-JP" dirty="0"/>
          </a:p>
          <a:p>
            <a:r>
              <a:rPr kumimoji="1" lang="en-US" altLang="ja-JP" dirty="0"/>
              <a:t>Thinking</a:t>
            </a:r>
            <a:r>
              <a:rPr kumimoji="1" lang="ja-JP" altLang="en-US" dirty="0"/>
              <a:t>：応答前に思考過程を行う「思考モード」（対応モデル）</a:t>
            </a:r>
            <a:endParaRPr kumimoji="1" lang="en-US" altLang="ja-JP" dirty="0"/>
          </a:p>
          <a:p>
            <a:r>
              <a:rPr kumimoji="1" lang="en-US" altLang="ja-JP" dirty="0" err="1"/>
              <a:t>mbedding</a:t>
            </a:r>
            <a:r>
              <a:rPr kumimoji="1" lang="ja-JP" altLang="en-US" dirty="0"/>
              <a:t>：テキストをベクトルに変換（検索や </a:t>
            </a:r>
            <a:r>
              <a:rPr kumimoji="1" lang="en-US" altLang="ja-JP" dirty="0"/>
              <a:t>RAG </a:t>
            </a:r>
            <a:r>
              <a:rPr kumimoji="1" lang="ja-JP" altLang="en-US" dirty="0"/>
              <a:t>用途）</a:t>
            </a:r>
            <a:endParaRPr kumimoji="1" lang="en-US" altLang="ja-JP" dirty="0"/>
          </a:p>
          <a:p>
            <a:r>
              <a:rPr kumimoji="1" lang="en-US" altLang="ja-JP" dirty="0"/>
              <a:t>Web</a:t>
            </a:r>
            <a:r>
              <a:rPr kumimoji="1" lang="ja-JP" altLang="en-US" dirty="0"/>
              <a:t>検索：内蔵の</a:t>
            </a:r>
            <a:r>
              <a:rPr kumimoji="1" lang="en-US" altLang="ja-JP" dirty="0"/>
              <a:t>Web</a:t>
            </a:r>
            <a:r>
              <a:rPr kumimoji="1" lang="ja-JP" altLang="en-US" dirty="0"/>
              <a:t>検索機能（対応モデルから呼出可能）</a:t>
            </a:r>
            <a:endParaRPr kumimoji="1"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6345A40-ED21-1535-1F77-95B53A6FD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37815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717</TotalTime>
  <Words>1100</Words>
  <Application>Microsoft Office PowerPoint</Application>
  <PresentationFormat>画面に合わせる (4:3)</PresentationFormat>
  <Paragraphs>78</Paragraphs>
  <Slides>10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4" baseType="lpstr">
      <vt:lpstr>游ゴシック</vt:lpstr>
      <vt:lpstr>Arial</vt:lpstr>
      <vt:lpstr>Calibri</vt:lpstr>
      <vt:lpstr>Office テーマ</vt:lpstr>
      <vt:lpstr>Ollama と Super-Agent-Partyの探求（Windows上） </vt:lpstr>
      <vt:lpstr>演習の位置づけ</vt:lpstr>
      <vt:lpstr>ローカルLLM</vt:lpstr>
      <vt:lpstr>モデル（演習指定の gemma4:e4b）</vt:lpstr>
      <vt:lpstr>Ollama（ローカルLLM 実行ランタイム）</vt:lpstr>
      <vt:lpstr>（参考）Ollama の環境変数（資料で指定された設定値）</vt:lpstr>
      <vt:lpstr>プロバイダー（Provider＝LLMの提供元）</vt:lpstr>
      <vt:lpstr>Super Agent Party（AIエージェント基盤）</vt:lpstr>
      <vt:lpstr>Ollama の主な機能一覧（公式ドキュメント docs.ollama.com）</vt:lpstr>
      <vt:lpstr>Super Agent Party の機能一覧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ポアソン分布，指数分布，アーラン分布</dc:title>
  <dc:creator>kaneko kunihiko</dc:creator>
  <cp:lastModifiedBy>金子　邦彦</cp:lastModifiedBy>
  <cp:revision>36</cp:revision>
  <dcterms:created xsi:type="dcterms:W3CDTF">2019-11-02T00:06:04Z</dcterms:created>
  <dcterms:modified xsi:type="dcterms:W3CDTF">2026-05-07T01:59:00Z</dcterms:modified>
</cp:coreProperties>
</file>