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1037" r:id="rId2"/>
    <p:sldId id="646" r:id="rId3"/>
    <p:sldId id="545" r:id="rId4"/>
    <p:sldId id="549" r:id="rId5"/>
    <p:sldId id="574" r:id="rId6"/>
    <p:sldId id="647" r:id="rId7"/>
    <p:sldId id="648" r:id="rId8"/>
    <p:sldId id="569" r:id="rId9"/>
    <p:sldId id="575" r:id="rId10"/>
    <p:sldId id="552" r:id="rId11"/>
    <p:sldId id="649" r:id="rId12"/>
    <p:sldId id="653" r:id="rId13"/>
    <p:sldId id="654" r:id="rId14"/>
    <p:sldId id="655" r:id="rId15"/>
    <p:sldId id="688" r:id="rId16"/>
    <p:sldId id="657" r:id="rId17"/>
    <p:sldId id="650" r:id="rId18"/>
    <p:sldId id="604" r:id="rId19"/>
    <p:sldId id="605" r:id="rId20"/>
    <p:sldId id="606" r:id="rId21"/>
    <p:sldId id="607" r:id="rId22"/>
    <p:sldId id="608" r:id="rId23"/>
    <p:sldId id="609" r:id="rId24"/>
    <p:sldId id="610" r:id="rId25"/>
    <p:sldId id="611" r:id="rId26"/>
    <p:sldId id="612" r:id="rId27"/>
    <p:sldId id="613" r:id="rId28"/>
    <p:sldId id="614" r:id="rId29"/>
    <p:sldId id="656" r:id="rId30"/>
    <p:sldId id="689" r:id="rId31"/>
    <p:sldId id="690" r:id="rId32"/>
    <p:sldId id="702" r:id="rId33"/>
    <p:sldId id="692" r:id="rId34"/>
    <p:sldId id="693" r:id="rId35"/>
    <p:sldId id="694" r:id="rId36"/>
    <p:sldId id="695" r:id="rId37"/>
    <p:sldId id="696" r:id="rId38"/>
    <p:sldId id="697" r:id="rId39"/>
    <p:sldId id="698" r:id="rId40"/>
    <p:sldId id="699" r:id="rId41"/>
    <p:sldId id="700" r:id="rId42"/>
    <p:sldId id="615" r:id="rId43"/>
    <p:sldId id="673" r:id="rId44"/>
    <p:sldId id="617" r:id="rId45"/>
    <p:sldId id="618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2" d="100"/>
          <a:sy n="52" d="100"/>
        </p:scale>
        <p:origin x="388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22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19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61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60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9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5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7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r"/>
            <a:fld id="{875F22C3-D5E3-4F1F-BCCC-973F7AF72136}" type="slidenum">
              <a:rPr lang="en-US" altLang="ja-JP" sz="1200">
                <a:latin typeface="Calibri" panose="020F0502020204030204" pitchFamily="34" charset="0"/>
                <a:ea typeface="メイリオ" panose="020B0604030504040204" pitchFamily="50" charset="-128"/>
              </a:rPr>
              <a:pPr algn="r"/>
              <a:t>10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278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8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42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10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5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ca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ca-4. </a:t>
            </a:r>
            <a:r>
              <a:rPr lang="ja-JP" altLang="en-US" dirty="0"/>
              <a:t>アセンブリ言語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46537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（コンピュータ・アーキテクチャ演習）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https://www.kkaneko.jp/cc/ca/index.html</a:t>
            </a:r>
            <a:endParaRPr lang="en-US" altLang="ja-JP" dirty="0"/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アセンブル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アセンブリ言語を</a:t>
            </a:r>
            <a:endParaRPr lang="en-US" altLang="ja-JP" dirty="0"/>
          </a:p>
          <a:p>
            <a:r>
              <a:rPr lang="ja-JP" altLang="en-US" dirty="0"/>
              <a:t>マシン語に翻訳すること</a:t>
            </a:r>
            <a:endParaRPr lang="en-US" altLang="ja-JP" dirty="0"/>
          </a:p>
          <a:p>
            <a:r>
              <a:rPr lang="ja-JP" altLang="en-US" dirty="0"/>
              <a:t>（逆アセンブルの逆）</a:t>
            </a:r>
          </a:p>
        </p:txBody>
      </p:sp>
      <p:sp>
        <p:nvSpPr>
          <p:cNvPr id="266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ctr"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417910" indent="-160735" algn="ctr"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642938" indent="-128588" algn="ctr"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900113" indent="-128588" algn="ctr"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1157288" indent="-128588" algn="ctr"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1414463" indent="-128588" algn="ctr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1671638" indent="-128588" algn="ctr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1928813" indent="-128588" algn="ctr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2185988" indent="-128588" algn="ctr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fld id="{29D698FA-F813-4A0F-A578-7E1E4B81DFB0}" type="slidenum">
              <a:rPr lang="en-US" altLang="ja-JP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10</a:t>
            </a:fld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62" y="3169599"/>
            <a:ext cx="2548599" cy="1049015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255516" y="4407815"/>
            <a:ext cx="2256675" cy="7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625" tIns="26325" rIns="50625" bIns="26325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マシン語による</a:t>
            </a:r>
          </a:p>
          <a:p>
            <a:pPr algn="l"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082" y="2999344"/>
            <a:ext cx="2070065" cy="1321620"/>
          </a:xfrm>
          <a:prstGeom prst="rect">
            <a:avLst/>
          </a:prstGeom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552449" y="4510110"/>
            <a:ext cx="3180004" cy="7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625" tIns="26325" rIns="50625" bIns="26325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アセンブリ言語による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l"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2" name="右矢印 1"/>
          <p:cNvSpPr/>
          <p:nvPr/>
        </p:nvSpPr>
        <p:spPr>
          <a:xfrm flipH="1">
            <a:off x="4023058" y="3442602"/>
            <a:ext cx="441828" cy="503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 Visual Studio 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デバッガー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B4275F2C-20E0-4A2B-9EB6-B660887F4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269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デバッガー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デバッガーとは、プログラムの不具合（バグ）の発見や修正を支援するソフトウェアのこと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468" y="3301147"/>
            <a:ext cx="8598829" cy="14080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u="sng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主な機能</a:t>
            </a:r>
            <a:endParaRPr lang="en-US" altLang="ja-JP" sz="2400" u="sng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機能：　プログラムの実行中断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トレース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機能：　プログラム実行中に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の値などを表示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135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2016" y="2234520"/>
            <a:ext cx="7074833" cy="669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バグ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を自動的に取り除いてくれるわけではない</a:t>
            </a:r>
          </a:p>
          <a:p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0757" y="3140181"/>
            <a:ext cx="8861714" cy="1600696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16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98" y="1500145"/>
            <a:ext cx="2443163" cy="1850231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23A69259-7DCD-4A23-9138-5271469E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</a:t>
            </a:r>
            <a:r>
              <a:rPr lang="ja-JP" altLang="en-US" dirty="0"/>
              <a:t>でのブレークポイント設定手順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875E9CA1-4766-4547-B0B9-58D62C7E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9288" y="4900013"/>
            <a:ext cx="3570208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kumimoji="1"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とは、</a:t>
            </a:r>
            <a:endParaRPr kumimoji="1"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中断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させたい行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．複数設定可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 flipV="1">
            <a:off x="7627423" y="2046311"/>
            <a:ext cx="1128364" cy="593401"/>
          </a:xfrm>
          <a:prstGeom prst="wedgeRoundRectCallout">
            <a:avLst>
              <a:gd name="adj1" fmla="val -155689"/>
              <a:gd name="adj2" fmla="val -886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7062" y="4870745"/>
            <a:ext cx="456540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したいときは赤丸をクリック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同様の操作で、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設定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もできる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240" y="3294084"/>
            <a:ext cx="3110115" cy="94564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return 0;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マウスでクリック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71685" y="3359602"/>
            <a:ext cx="2819914" cy="99420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393654" y="3311243"/>
            <a:ext cx="2518424" cy="104256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  <a:endParaRPr lang="en-US" altLang="ja-JP" sz="2000" b="1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50790" y="2190782"/>
            <a:ext cx="72327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endParaRPr kumimoji="1"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8241" y="4781197"/>
            <a:ext cx="4203335" cy="1451459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3" y="1749802"/>
            <a:ext cx="2747981" cy="139781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8241" y="2841913"/>
            <a:ext cx="1354532" cy="14547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056" y="1520927"/>
            <a:ext cx="2463225" cy="175499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700675" y="1623821"/>
            <a:ext cx="422043" cy="1409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00675" y="2970971"/>
            <a:ext cx="1128845" cy="1766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02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19" y="1620604"/>
            <a:ext cx="3654638" cy="26878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1538739"/>
            <a:ext cx="2970068" cy="20384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DB90670-D489-40D4-8B91-0BA96D02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</a:t>
            </a:r>
            <a:r>
              <a:rPr lang="ja-JP" altLang="en-US" dirty="0"/>
              <a:t>でのデバッガー起動手順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49E4DF75-376E-4C6C-8B11-9D65CABF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613" y="5284079"/>
            <a:ext cx="418232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が設定された状態で、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デバッガー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を起動しようとしている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99974" y="4769293"/>
            <a:ext cx="424249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形が変化！　これは、</a:t>
            </a:r>
            <a:r>
              <a:rPr kumimoji="1"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が、ここで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中断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していることを示す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927" y="5068826"/>
            <a:ext cx="4444792" cy="1491588"/>
          </a:xfrm>
          <a:prstGeom prst="wedgeRoundRectCallout">
            <a:avLst>
              <a:gd name="adj1" fmla="val -39263"/>
              <a:gd name="adj2" fmla="val -1674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60811" y="3628163"/>
            <a:ext cx="3212474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デバッグの開始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417614" y="2295790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4552450" y="4585767"/>
            <a:ext cx="4390022" cy="1567383"/>
          </a:xfrm>
          <a:prstGeom prst="wedgeRoundRectCallout">
            <a:avLst>
              <a:gd name="adj1" fmla="val -49533"/>
              <a:gd name="adj2" fmla="val -1516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86214" y="1646721"/>
            <a:ext cx="540113" cy="1409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56656" y="2229619"/>
            <a:ext cx="750226" cy="1300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4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デバッガーのステップオーバー機能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8353F80-EB15-4D1B-ABDD-EC053CCF8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64722" y="986520"/>
            <a:ext cx="7128328" cy="316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デバッガー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の</a:t>
            </a:r>
            <a:r>
              <a:rPr lang="ja-JP" altLang="en-US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ステップオーバー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機能とは、</a:t>
            </a:r>
            <a:endParaRPr lang="en-US" altLang="ja-JP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ブレークポイント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で、プログラム実行が</a:t>
            </a:r>
            <a:r>
              <a:rPr lang="ja-JP" altLang="en-US" u="sng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中断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しているときに、</a:t>
            </a:r>
            <a:r>
              <a:rPr lang="ja-JP" altLang="en-US" u="sng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プログラム実行を１行進める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こと</a:t>
            </a:r>
            <a:endParaRPr lang="en-US" altLang="ja-JP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3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9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ステップオーバー機能の用途例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変数の値の変化</a:t>
            </a:r>
            <a:r>
              <a:rPr lang="en-US" altLang="ja-JP" dirty="0"/>
              <a:t>			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 </a:t>
            </a:r>
            <a:r>
              <a:rPr lang="ja-JP" altLang="en-US" dirty="0"/>
              <a:t>変数名と値の対応表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メモリ中のデータの変化</a:t>
            </a:r>
            <a:r>
              <a:rPr lang="en-US" altLang="ja-JP" dirty="0"/>
              <a:t>	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 </a:t>
            </a:r>
            <a:r>
              <a:rPr lang="ja-JP" altLang="en-US" dirty="0"/>
              <a:t>ダンプリスト形式</a:t>
            </a:r>
            <a:endParaRPr lang="en-US" altLang="ja-JP" dirty="0"/>
          </a:p>
          <a:p>
            <a:r>
              <a:rPr lang="ja-JP" altLang="en-US" dirty="0"/>
              <a:t>プロセッサのレジスタ内のデータの変化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 </a:t>
            </a:r>
            <a:r>
              <a:rPr lang="ja-JP" altLang="en-US" dirty="0"/>
              <a:t>レジスタ名と値の対応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4162711" y="2406453"/>
            <a:ext cx="641838" cy="496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3599" y="3151319"/>
            <a:ext cx="390844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の値が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変化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43" y="2166544"/>
            <a:ext cx="2809520" cy="913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68" y="2164726"/>
            <a:ext cx="2897318" cy="941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角丸四角形 15"/>
          <p:cNvSpPr/>
          <p:nvPr/>
        </p:nvSpPr>
        <p:spPr>
          <a:xfrm>
            <a:off x="894983" y="1900477"/>
            <a:ext cx="7354034" cy="1705436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72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6425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ブレークポイントで中断されたプログラム実行を再開する手順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6A6CBF8E-2D6A-4CC0-A8BE-F18004066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246043" y="4127368"/>
            <a:ext cx="2121959" cy="1062397"/>
          </a:xfrm>
          <a:prstGeom prst="wedgeRoundRectCallout">
            <a:avLst>
              <a:gd name="adj1" fmla="val 66807"/>
              <a:gd name="adj2" fmla="val -452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859" y="4368497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実行がここで</a:t>
            </a:r>
            <a:endParaRPr kumimoji="1"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中断</a:t>
            </a:r>
            <a:r>
              <a:rPr kumimoji="1"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している</a:t>
            </a:r>
            <a:endParaRPr kumimoji="1"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231181" y="4944166"/>
            <a:ext cx="2514271" cy="70552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94" y="1577049"/>
            <a:ext cx="4415070" cy="317138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745452" y="1770710"/>
            <a:ext cx="634567" cy="1983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745452" y="2575408"/>
            <a:ext cx="811212" cy="2249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75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525"/>
            <a:ext cx="5261225" cy="30485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変数の値の変化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56913005-68D4-4CE9-BA30-5FF16924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809113" y="2609434"/>
            <a:ext cx="5153912" cy="587750"/>
          </a:xfrm>
          <a:prstGeom prst="wedgeRoundRectCallout">
            <a:avLst>
              <a:gd name="adj1" fmla="val -70035"/>
              <a:gd name="adj2" fmla="val -21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この行で，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に変化</a:t>
            </a:r>
            <a:endParaRPr lang="en-US" altLang="ja-JP" sz="27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3809113" y="3300916"/>
            <a:ext cx="5153912" cy="649647"/>
          </a:xfrm>
          <a:prstGeom prst="wedgeRoundRectCallout">
            <a:avLst>
              <a:gd name="adj1" fmla="val -70335"/>
              <a:gd name="adj2" fmla="val -714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この行で，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に変化</a:t>
            </a:r>
            <a:endParaRPr lang="en-US" altLang="ja-JP" sz="27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741990" y="4679928"/>
            <a:ext cx="5153912" cy="649647"/>
          </a:xfrm>
          <a:prstGeom prst="wedgeRoundRectCallout">
            <a:avLst>
              <a:gd name="adj1" fmla="val -56298"/>
              <a:gd name="adj2" fmla="val -1977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この行で，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en-US" altLang="ja-JP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  <a:r>
              <a:rPr lang="en-US" altLang="ja-JP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に変化</a:t>
            </a:r>
            <a:endParaRPr lang="en-US" altLang="ja-JP" sz="27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03" y="5602972"/>
            <a:ext cx="81269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「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static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x, y, z;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」の「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static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」は、変数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x, y, z 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のメモリへの格納法を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コントロールするキーワード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6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A45C499-1E78-4CFE-B232-F7797E8B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ja-JP" dirty="0"/>
          </a:p>
          <a:p>
            <a:r>
              <a:rPr lang="en-US" altLang="ja-JP" dirty="0"/>
              <a:t>Visual Studio </a:t>
            </a:r>
            <a:r>
              <a:rPr lang="ja-JP" altLang="ja-JP" dirty="0"/>
              <a:t>を起動しなさい</a:t>
            </a:r>
            <a:br>
              <a:rPr lang="en-US" altLang="ja-JP" dirty="0"/>
            </a:br>
            <a:endParaRPr lang="ja-JP" altLang="ja-JP" dirty="0"/>
          </a:p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</a:t>
            </a:r>
            <a:r>
              <a:rPr lang="ja-JP" altLang="ja-JP" dirty="0"/>
              <a:t>で、</a:t>
            </a:r>
            <a:r>
              <a:rPr lang="en-US" altLang="ja-JP" dirty="0"/>
              <a:t>Win32 </a:t>
            </a:r>
            <a:r>
              <a:rPr lang="ja-JP" altLang="ja-JP" dirty="0"/>
              <a:t>コンソールアプリケーション用プロジェクトを新規作成しなさい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13332" y="3939150"/>
            <a:ext cx="5914139" cy="5434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プロジェクトの「名前」は何でもよい</a:t>
            </a:r>
            <a:endParaRPr lang="ja-JP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演習</a:t>
            </a:r>
          </a:p>
        </p:txBody>
      </p:sp>
    </p:spTree>
    <p:extLst>
      <p:ext uri="{BB962C8B-B14F-4D97-AF65-F5344CB8AC3E}">
        <p14:creationId xmlns:p14="http://schemas.microsoft.com/office/powerpoint/2010/main" val="212762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4-1 </a:t>
            </a:r>
            <a:r>
              <a:rPr lang="ja-JP" altLang="en-US" dirty="0"/>
              <a:t>アセンブリ言語とは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4-2 </a:t>
            </a:r>
            <a:r>
              <a:rPr lang="ja-JP" altLang="en-US" dirty="0"/>
              <a:t>逆アセンブル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4-3 Visual</a:t>
            </a:r>
            <a:r>
              <a:rPr lang="ja-JP" altLang="en-US" dirty="0"/>
              <a:t> </a:t>
            </a:r>
            <a:r>
              <a:rPr lang="en-US" altLang="ja-JP" dirty="0"/>
              <a:t>Studio </a:t>
            </a:r>
            <a:r>
              <a:rPr lang="ja-JP" altLang="en-US" dirty="0"/>
              <a:t>のデバッガー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4-4 </a:t>
            </a:r>
            <a:r>
              <a:rPr lang="ja-JP" altLang="en-US" dirty="0"/>
              <a:t>変数のアドレスの確認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761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463"/>
            <a:ext cx="8853080" cy="4972279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66F2A702-A5D1-4809-A5A2-45F2A178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のエディタを使って，ソースファイルを編集しなさい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26872" y="5277432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21047" y="2811919"/>
            <a:ext cx="5808553" cy="2321783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7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5" y="4338228"/>
            <a:ext cx="5612606" cy="1635539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B349B4E2-F8DD-427C-9231-11CFC79B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ビルドしなさい．ビルドのあと「１　正常終了，０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表示されなければ，プログラムのミスを自分で確認し，修正して，ビルドをやり直す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80507" y="5614709"/>
            <a:ext cx="3931190" cy="26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4" y="2932963"/>
            <a:ext cx="2479227" cy="11645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45085" y="2932963"/>
            <a:ext cx="623422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16757" y="3173633"/>
            <a:ext cx="1485959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86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5" y="2705362"/>
            <a:ext cx="3006526" cy="13656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2" y="2895852"/>
            <a:ext cx="2571661" cy="1490121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5AA0821C-6F73-45CF-BA97-03F52183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ja-JP" dirty="0"/>
              <a:t>で</a:t>
            </a:r>
            <a:r>
              <a:rPr lang="ja-JP" altLang="en-US" dirty="0"/>
              <a:t>「</a:t>
            </a:r>
            <a:r>
              <a:rPr lang="en-US" altLang="ja-JP" dirty="0"/>
              <a:t>x=3;</a:t>
            </a:r>
            <a:r>
              <a:rPr lang="ja-JP" altLang="en-US" dirty="0"/>
              <a:t>」の行に，ブレークポイントを設定しなさい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850486" y="3125890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0" y="4337177"/>
            <a:ext cx="2743407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x=3;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をマウスでクリック     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887309" y="4398581"/>
            <a:ext cx="2849123" cy="108843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5935" y="3435523"/>
            <a:ext cx="2071538" cy="13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72" y="2510927"/>
            <a:ext cx="1727555" cy="1759461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402182" y="2574291"/>
            <a:ext cx="513971" cy="183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02182" y="3727556"/>
            <a:ext cx="1220238" cy="168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128776" y="4247158"/>
            <a:ext cx="2651870" cy="168337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確認．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44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1" y="4635090"/>
            <a:ext cx="2513655" cy="1141733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3BA33F38-1633-4BF7-9177-ECCB17EB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で，デバッガーを起動しなさい．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x=3;</a:t>
            </a:r>
            <a:r>
              <a:rPr lang="ja-JP" altLang="en-US" dirty="0"/>
              <a:t>」の行で，実行が中断することを確認しなさい</a:t>
            </a:r>
            <a:endParaRPr lang="en-US" altLang="ja-JP" dirty="0"/>
          </a:p>
          <a:p>
            <a:r>
              <a:rPr lang="ja-JP" altLang="en-US" dirty="0"/>
              <a:t>あとで使うので，中断したままにしておくこと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735408" y="1761848"/>
            <a:ext cx="2737929" cy="77979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3486675" y="4652120"/>
            <a:ext cx="3671771" cy="1132284"/>
          </a:xfrm>
          <a:prstGeom prst="wedgeRoundRectCallout">
            <a:avLst>
              <a:gd name="adj1" fmla="val -112560"/>
              <a:gd name="adj2" fmla="val -86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8025" y="4823882"/>
            <a:ext cx="338906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x=3;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中断している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03788" y="5015971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65" y="1371327"/>
            <a:ext cx="1806788" cy="162809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14507" y="1903401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8991" y="1536876"/>
            <a:ext cx="571628" cy="21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5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FF10607-2EC8-4924-AD83-D82EC78A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x=3;</a:t>
            </a:r>
            <a:r>
              <a:rPr lang="ja-JP" altLang="en-US" dirty="0"/>
              <a:t>」の行で，実行が中断した状態で，変数の値を表示させなさい．手順は次の通り．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36368" y="5081383"/>
            <a:ext cx="422026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次ページに拡大図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70499" y="5106711"/>
            <a:ext cx="2737177" cy="105242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ローカル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636847" y="3881388"/>
            <a:ext cx="3193644" cy="782052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変数名と値の対応表が</a:t>
            </a:r>
            <a:endParaRPr kumimoji="1"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表示される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648935" y="3018357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148841"/>
            <a:ext cx="3433763" cy="285837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00062" y="2211938"/>
            <a:ext cx="494348" cy="149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13829" y="2374073"/>
            <a:ext cx="872084" cy="137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39087" y="3414392"/>
            <a:ext cx="967742" cy="208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68" y="2244766"/>
            <a:ext cx="3430262" cy="1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6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A577016-1ECE-4F7F-A5CE-C63E2825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2320DC6-F37C-461A-9732-472D8E0B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6091" y="5525354"/>
            <a:ext cx="4220268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x=3;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未実行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であることを確認！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5" y="1278439"/>
            <a:ext cx="8947948" cy="40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3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148841"/>
            <a:ext cx="3433763" cy="2858375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CBC1DCA2-8FAB-4DB4-8998-F4A8603E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x=3;</a:t>
            </a:r>
            <a:r>
              <a:rPr lang="ja-JP" altLang="en-US" dirty="0"/>
              <a:t>」の行で，実行が中断した状態で，逆アセンブルを行いなさい．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697229" y="5281612"/>
            <a:ext cx="3541667" cy="84486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「デバッグ」→ 「ウインドウ」→「</a:t>
            </a:r>
            <a:r>
              <a:rPr lang="ja-JP" altLang="en-US" sz="2000" b="1" i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2431" y="2223270"/>
            <a:ext cx="677888" cy="175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57679" y="2398349"/>
            <a:ext cx="985384" cy="146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165177" y="4697493"/>
            <a:ext cx="1801985" cy="196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333875" y="3479482"/>
            <a:ext cx="320992" cy="47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814147" y="5283993"/>
            <a:ext cx="3679772" cy="84248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逆アセンブルの結果が表示される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214" y="2006961"/>
            <a:ext cx="3484304" cy="31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82" y="2081740"/>
            <a:ext cx="2164556" cy="2943225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FC89D10A-33B1-45F9-9A75-5D717841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ステップオーバーの操作を１回ずつ行いながら，変数 </a:t>
            </a:r>
            <a:r>
              <a:rPr lang="en-US" altLang="ja-JP" dirty="0"/>
              <a:t>x, y, z </a:t>
            </a:r>
            <a:r>
              <a:rPr lang="ja-JP" altLang="en-US" dirty="0"/>
              <a:t>の値の変化を確認しなさい．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086028" y="2118139"/>
            <a:ext cx="677888" cy="270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32407" y="4596611"/>
            <a:ext cx="1181102" cy="19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337492" y="5297499"/>
            <a:ext cx="3304335" cy="11882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568" y="2194560"/>
            <a:ext cx="1971675" cy="7429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568" y="3051810"/>
            <a:ext cx="1971675" cy="7429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568" y="3909060"/>
            <a:ext cx="1971675" cy="7429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568" y="4694199"/>
            <a:ext cx="1971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3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5762816-4253-4DA5-BD9F-965DEF24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最後に，プログラム実行の再開の操作を行いなさい。これで，デバッガーが終了する。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849110" y="4996506"/>
            <a:ext cx="2737177" cy="6280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165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4" y="2268526"/>
            <a:ext cx="3308494" cy="2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9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4-4 </a:t>
            </a:r>
            <a:r>
              <a:rPr lang="ja-JP" altLang="en-US" dirty="0"/>
              <a:t>変数のアドレスの確認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BDF3EEA-3F0C-49EF-BE22-608446C97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71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4-1 </a:t>
            </a:r>
            <a:r>
              <a:rPr lang="ja-JP" altLang="en-US" dirty="0"/>
              <a:t>アセンブリ言語とは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24B2D8D-8E5A-4F47-BE6C-D76942136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79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B3FD1B6-3343-475E-B896-785CF6FA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ソースファイルをそのまま使う．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8" y="1483422"/>
            <a:ext cx="5909041" cy="486216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538575" y="4163719"/>
            <a:ext cx="3379625" cy="1341731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65094" y="4639104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←そのまま使う</a:t>
            </a:r>
          </a:p>
        </p:txBody>
      </p:sp>
    </p:spTree>
    <p:extLst>
      <p:ext uri="{BB962C8B-B14F-4D97-AF65-F5344CB8AC3E}">
        <p14:creationId xmlns:p14="http://schemas.microsoft.com/office/powerpoint/2010/main" val="3830387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7746E28-6BCB-4463-A00E-FC24EE1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ブレークポイントの設定もそのまま使う．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」の行にブレークポイントが設定されていること再確認しておく</a:t>
            </a:r>
            <a:endParaRPr lang="en-US" altLang="ja-JP" dirty="0"/>
          </a:p>
        </p:txBody>
      </p:sp>
      <p:sp>
        <p:nvSpPr>
          <p:cNvPr id="29" name="角丸四角形 28"/>
          <p:cNvSpPr/>
          <p:nvPr/>
        </p:nvSpPr>
        <p:spPr>
          <a:xfrm>
            <a:off x="4708766" y="3615010"/>
            <a:ext cx="3698634" cy="90001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9" y="2704793"/>
            <a:ext cx="3991268" cy="2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3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1" y="4635090"/>
            <a:ext cx="2513655" cy="1141733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5D2B20D-E99B-41D4-8F16-0BB0BD8B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で，デバッガーを起動しなさい．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x=3;</a:t>
            </a:r>
            <a:r>
              <a:rPr lang="ja-JP" altLang="en-US" dirty="0"/>
              <a:t>」の行で，実行が中断することを確認しなさい</a:t>
            </a:r>
            <a:endParaRPr lang="en-US" altLang="ja-JP" dirty="0"/>
          </a:p>
          <a:p>
            <a:r>
              <a:rPr lang="ja-JP" altLang="en-US" dirty="0"/>
              <a:t>あとで使うので，中断したままにしておくこと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735408" y="1761848"/>
            <a:ext cx="2737929" cy="77979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3486675" y="4652120"/>
            <a:ext cx="3671771" cy="1132284"/>
          </a:xfrm>
          <a:prstGeom prst="wedgeRoundRectCallout">
            <a:avLst>
              <a:gd name="adj1" fmla="val -112560"/>
              <a:gd name="adj2" fmla="val -86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8025" y="4823882"/>
            <a:ext cx="338906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x=3;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中断している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03788" y="5015971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65" y="1371327"/>
            <a:ext cx="1806788" cy="162809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14507" y="1903401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8991" y="1536876"/>
            <a:ext cx="571628" cy="21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293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F2C71957-9FA6-46DE-82CD-2CD2F2D5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」の行で、実行が中断した状態で、逆アセンブルを行ってみなさい．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697230" y="5281612"/>
            <a:ext cx="3684270" cy="82073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「デバッグ」→ 「ウインドウ」→「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333875" y="3479482"/>
            <a:ext cx="320992" cy="47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033404" y="4490324"/>
            <a:ext cx="3679772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kumimoji="1"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逆アセンブルの結果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1" y="2085085"/>
            <a:ext cx="3761456" cy="30568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819" y="2781137"/>
            <a:ext cx="4247181" cy="16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7" y="2221306"/>
            <a:ext cx="6939100" cy="26284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逆アセンブルの結果の見方　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13A7C9E-3215-4081-86D4-5A7C62F1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752475" y="2305050"/>
            <a:ext cx="2619375" cy="5524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549" y="1771726"/>
            <a:ext cx="382829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元の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52475" y="3106675"/>
            <a:ext cx="2619375" cy="2556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52475" y="3614754"/>
            <a:ext cx="2619375" cy="2556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35306" y="5012170"/>
            <a:ext cx="341632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1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に対応した</a:t>
            </a:r>
            <a:endParaRPr lang="en-US" altLang="ja-JP" sz="21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アセンブリ言語プログラム</a:t>
            </a:r>
            <a:endParaRPr kumimoji="1" lang="ja-JP" altLang="en-US" sz="21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504950" y="2844649"/>
            <a:ext cx="4966474" cy="276225"/>
          </a:xfrm>
          <a:prstGeom prst="roundRect">
            <a:avLst/>
          </a:prstGeom>
          <a:solidFill>
            <a:schemeClr val="accent6">
              <a:lumMod val="75000"/>
              <a:alpha val="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504949" y="3374927"/>
            <a:ext cx="4966474" cy="276225"/>
          </a:xfrm>
          <a:prstGeom prst="roundRect">
            <a:avLst/>
          </a:prstGeom>
          <a:solidFill>
            <a:schemeClr val="accent6">
              <a:lumMod val="75000"/>
              <a:alpha val="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467844" y="3887734"/>
            <a:ext cx="5400677" cy="680580"/>
          </a:xfrm>
          <a:prstGeom prst="roundRect">
            <a:avLst/>
          </a:prstGeom>
          <a:solidFill>
            <a:schemeClr val="accent6">
              <a:lumMod val="75000"/>
              <a:alpha val="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49973" y="2732764"/>
            <a:ext cx="1085851" cy="3852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949973" y="3225145"/>
            <a:ext cx="1085851" cy="3852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458746" y="3679425"/>
            <a:ext cx="1186679" cy="3852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949973" y="4306483"/>
            <a:ext cx="1186679" cy="3852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471875" y="4030111"/>
            <a:ext cx="1085851" cy="3852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62581" y="1947260"/>
            <a:ext cx="341632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プログラムで読み書きする</a:t>
            </a:r>
            <a:endParaRPr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メモリのアドレス</a:t>
            </a:r>
          </a:p>
        </p:txBody>
      </p:sp>
    </p:spTree>
    <p:extLst>
      <p:ext uri="{BB962C8B-B14F-4D97-AF65-F5344CB8AC3E}">
        <p14:creationId xmlns:p14="http://schemas.microsoft.com/office/powerpoint/2010/main" val="462011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96065"/>
            <a:ext cx="7662047" cy="290229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C0E958CD-3289-4C82-A3CD-87607AA5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」の直下に、</a:t>
            </a:r>
            <a:r>
              <a:rPr lang="en-US" altLang="ja-JP" dirty="0"/>
              <a:t>x </a:t>
            </a:r>
            <a:r>
              <a:rPr lang="ja-JP" altLang="en-US" dirty="0"/>
              <a:t>のアドレスが表示されているので確認しなさい．後で使う。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236368" y="3641950"/>
            <a:ext cx="1351690" cy="3852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3394" y="1987871"/>
            <a:ext cx="371447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例）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アドレスは </a:t>
            </a:r>
            <a:r>
              <a:rPr kumimoji="1" lang="en-US" altLang="ja-JP" sz="21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0289138h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771900" y="2600934"/>
            <a:ext cx="1464468" cy="95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8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9F8A257-F143-4446-B133-3AAE5C54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」の行で、実行が中断した状態で、メモリの中身を表示させなさい．手順は次の通り．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67241" y="5032886"/>
            <a:ext cx="3892556" cy="101231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メモリ１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60951" y="3802108"/>
            <a:ext cx="3213264" cy="820692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メモリの中身がダンプリスト形式で表示される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1" y="2060217"/>
            <a:ext cx="3725672" cy="275471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49" y="2442641"/>
            <a:ext cx="4395186" cy="11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0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27" y="2278130"/>
            <a:ext cx="4599044" cy="7495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5" y="2244445"/>
            <a:ext cx="3815449" cy="1170948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BD6802-454C-47DD-BCD1-8815DD2C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3579" y="5017700"/>
            <a:ext cx="37376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= 3;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未実行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　あることを確認！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9549" y="2440652"/>
            <a:ext cx="1618350" cy="370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24925" y="3681596"/>
            <a:ext cx="4066075" cy="109360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lang="ja-JP" altLang="en-US" sz="20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アドレスのところに、</a:t>
            </a:r>
            <a:r>
              <a:rPr lang="ja-JP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ｘ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のアドレスを書き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末尾に「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」を付けて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キーを押す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869440" y="4015945"/>
            <a:ext cx="3945889" cy="61835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メモリの中身が表示される</a:t>
            </a:r>
          </a:p>
        </p:txBody>
      </p:sp>
      <p:sp>
        <p:nvSpPr>
          <p:cNvPr id="8" name="右矢印 7"/>
          <p:cNvSpPr/>
          <p:nvPr/>
        </p:nvSpPr>
        <p:spPr>
          <a:xfrm>
            <a:off x="4124087" y="2620984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42907" y="3341815"/>
            <a:ext cx="357315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x, y, z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の値はすべて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667730" y="2638291"/>
            <a:ext cx="1012946" cy="20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40199" y="2324173"/>
            <a:ext cx="252184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    　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  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0025" y="838533"/>
            <a:ext cx="762842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アドレス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」のところに「</a:t>
            </a:r>
            <a:r>
              <a:rPr kumimoji="1"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0289138h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記入。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0289138h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」は、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手順 </a:t>
            </a:r>
            <a:r>
              <a:rPr lang="en-US" altLang="ja-JP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 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で調べた値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転記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末尾に「</a:t>
            </a:r>
            <a:r>
              <a:rPr lang="en-US" altLang="ja-JP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4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28460" y="2657586"/>
            <a:ext cx="1003935" cy="199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780179" y="2652914"/>
            <a:ext cx="1035150" cy="19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507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EAF4202-AF8F-464A-B7E7-239FE549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１回だけステップオーバーの操作を行い、変数 </a:t>
            </a:r>
            <a:r>
              <a:rPr lang="en-US" altLang="ja-JP" dirty="0"/>
              <a:t>x </a:t>
            </a:r>
            <a:r>
              <a:rPr lang="ja-JP" altLang="en-US" dirty="0"/>
              <a:t>の値が </a:t>
            </a:r>
            <a:r>
              <a:rPr lang="en-US" altLang="ja-JP" dirty="0"/>
              <a:t>3 </a:t>
            </a:r>
            <a:r>
              <a:rPr lang="ja-JP" altLang="en-US" dirty="0"/>
              <a:t>に変化することを確認しなさい．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2637" y="5472085"/>
            <a:ext cx="4274820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x = 3;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」が実行された</a:t>
            </a:r>
            <a:endParaRPr kumimoji="1" lang="ja-JP" altLang="en-US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391699" y="3206172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51368" y="4328204"/>
            <a:ext cx="328968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3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に変化！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27649" y="5285275"/>
            <a:ext cx="3205052" cy="10710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3" y="2092762"/>
            <a:ext cx="2142065" cy="29913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651" y="2784691"/>
            <a:ext cx="4993962" cy="813933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341975" y="3206172"/>
            <a:ext cx="1127648" cy="20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11599" y="2893138"/>
            <a:ext cx="275601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    　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   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510047" y="3220795"/>
            <a:ext cx="1117616" cy="199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668087" y="3226372"/>
            <a:ext cx="1152366" cy="19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259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10" y="2797416"/>
            <a:ext cx="5207609" cy="84875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7154DC86-04D3-4FBB-997C-8A4A4F3E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もう１回だけステップオーバーの操作を行い、変数 </a:t>
            </a:r>
            <a:r>
              <a:rPr lang="en-US" altLang="ja-JP" dirty="0"/>
              <a:t>y </a:t>
            </a:r>
            <a:r>
              <a:rPr lang="ja-JP" altLang="en-US" dirty="0"/>
              <a:t>の値が </a:t>
            </a:r>
            <a:r>
              <a:rPr lang="en-US" altLang="ja-JP" dirty="0"/>
              <a:t>4 </a:t>
            </a:r>
            <a:r>
              <a:rPr lang="ja-JP" altLang="en-US" dirty="0"/>
              <a:t>に変化することを確認しなさい．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2637" y="5472085"/>
            <a:ext cx="4274820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y = 4;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」が実行された</a:t>
            </a:r>
            <a:endParaRPr kumimoji="1" lang="ja-JP" altLang="en-US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391699" y="3206172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5386" y="4350088"/>
            <a:ext cx="329288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4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に変化！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09601" y="5183673"/>
            <a:ext cx="3223510" cy="1036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3" y="2092762"/>
            <a:ext cx="2142065" cy="2991396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204815" y="3217602"/>
            <a:ext cx="1127648" cy="20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74439" y="2904568"/>
            <a:ext cx="275601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    　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   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84317" y="3232225"/>
            <a:ext cx="1117616" cy="199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570932" y="3237802"/>
            <a:ext cx="1152366" cy="19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59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4-1 </a:t>
            </a:r>
            <a:r>
              <a:rPr lang="ja-JP" altLang="en-US" dirty="0"/>
              <a:t>アセンブリ言語とは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アセンブリ言語とは人間が理解しやすいように，マシン語（機械語）を翻訳した言語</a:t>
            </a:r>
            <a:endParaRPr lang="en-US" altLang="ja-JP" dirty="0"/>
          </a:p>
          <a:p>
            <a:r>
              <a:rPr lang="ja-JP" altLang="en-US" dirty="0"/>
              <a:t>アセンブリ言語の命令と，マシン語の命令が，ほぼ</a:t>
            </a:r>
            <a:r>
              <a:rPr lang="en-US" altLang="ja-JP" dirty="0"/>
              <a:t> 1 </a:t>
            </a:r>
            <a:r>
              <a:rPr lang="ja-JP" altLang="en-US" dirty="0"/>
              <a:t>対 </a:t>
            </a:r>
            <a:r>
              <a:rPr lang="en-US" altLang="ja-JP" dirty="0"/>
              <a:t>1 </a:t>
            </a:r>
            <a:r>
              <a:rPr lang="ja-JP" altLang="en-US" dirty="0"/>
              <a:t>に対応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594"/>
            <a:ext cx="3962333" cy="17835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3839" y="5315660"/>
            <a:ext cx="295465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実行型ファイルの例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97" y="2972794"/>
            <a:ext cx="4604403" cy="29720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85390" y="6077660"/>
            <a:ext cx="295465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アセンブリ言語の例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25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32" y="2794574"/>
            <a:ext cx="5088278" cy="829305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A284BD9D-67BD-4025-9C6C-FBBA3400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さらに３回、ステップオーバーの操作を行い、変数 </a:t>
            </a:r>
            <a:r>
              <a:rPr lang="en-US" altLang="ja-JP" dirty="0"/>
              <a:t>z </a:t>
            </a:r>
            <a:r>
              <a:rPr lang="ja-JP" altLang="en-US" dirty="0"/>
              <a:t>の値が </a:t>
            </a:r>
            <a:r>
              <a:rPr lang="en-US" altLang="ja-JP" dirty="0"/>
              <a:t>7 </a:t>
            </a:r>
            <a:r>
              <a:rPr lang="ja-JP" altLang="en-US" dirty="0"/>
              <a:t>に変化することを確認しなさい．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91954" y="5472085"/>
            <a:ext cx="4955503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z = x + y;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」が実行された</a:t>
            </a:r>
            <a:endParaRPr kumimoji="1" lang="ja-JP" altLang="en-US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391699" y="3206172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61097" y="4350088"/>
            <a:ext cx="327685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7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に変化！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93701" y="5183674"/>
            <a:ext cx="3206076" cy="11155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3" y="2092762"/>
            <a:ext cx="2142065" cy="2991396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341975" y="3206172"/>
            <a:ext cx="1127648" cy="20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11599" y="2893138"/>
            <a:ext cx="275601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    　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   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510047" y="3220795"/>
            <a:ext cx="1117616" cy="199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668087" y="3226372"/>
            <a:ext cx="1152366" cy="19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38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C832965-C905-481F-9BCC-CCE3A58B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最後に、プログラム実行の再開の操作を行いなさい。これで、デバッガが終了する。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849110" y="4996506"/>
            <a:ext cx="2737177" cy="7565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4" y="2268526"/>
            <a:ext cx="3308494" cy="2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1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アセンブリ言語の中のメモリアドレス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3" y="1857259"/>
            <a:ext cx="6555759" cy="225574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586288" y="2070387"/>
            <a:ext cx="1061477" cy="306381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63659" y="3084190"/>
            <a:ext cx="1061477" cy="306381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86288" y="2591462"/>
            <a:ext cx="1108542" cy="26940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63658" y="3329141"/>
            <a:ext cx="1108542" cy="26940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86288" y="3605265"/>
            <a:ext cx="1061477" cy="244951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300508" y="1730490"/>
            <a:ext cx="2419911" cy="602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lang="ja-JP" alt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のメモリアドレス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659132" y="2943924"/>
            <a:ext cx="2419911" cy="602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lang="ja-JP" alt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のメモリアドレス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659132" y="3533262"/>
            <a:ext cx="2419911" cy="602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のメモリアドレス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347573" y="2319033"/>
            <a:ext cx="2419911" cy="602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のメモリアドレス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486134" y="4348105"/>
            <a:ext cx="2419911" cy="602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100" dirty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 </a:t>
            </a:r>
            <a:r>
              <a:rPr lang="ja-JP" altLang="en-US" sz="2100" dirty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のメモリアドレス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5788959" y="2024698"/>
            <a:ext cx="463923" cy="7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836585" y="2549185"/>
            <a:ext cx="463923" cy="7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6183706" y="3191803"/>
            <a:ext cx="441809" cy="1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6296623" y="3462664"/>
            <a:ext cx="362510" cy="150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5117026" y="3944695"/>
            <a:ext cx="23534" cy="295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34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C++ </a:t>
            </a:r>
            <a:r>
              <a:rPr lang="ja-JP" altLang="en-US" dirty="0"/>
              <a:t>言語とアセンブリ言語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246D83F2-D019-47D8-B28B-DD756067A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4" y="2831154"/>
            <a:ext cx="2996108" cy="1575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63986" y="1808782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8375" y="1808782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822" y="2717007"/>
            <a:ext cx="4964906" cy="1750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388827" y="2831154"/>
            <a:ext cx="1620949" cy="512121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08821" y="2717007"/>
            <a:ext cx="4587479" cy="264319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08822" y="2981325"/>
            <a:ext cx="415529" cy="2667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08822" y="3485441"/>
            <a:ext cx="615553" cy="2322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095500" y="2891952"/>
            <a:ext cx="1733550" cy="22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609500" y="2717007"/>
            <a:ext cx="954107" cy="3231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同じ意味</a:t>
            </a:r>
            <a:endParaRPr kumimoji="1"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8826" y="3364103"/>
            <a:ext cx="1620949" cy="51212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8825" y="3896118"/>
            <a:ext cx="2744900" cy="512121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095500" y="3387645"/>
            <a:ext cx="1733550" cy="22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609500" y="3161151"/>
            <a:ext cx="954107" cy="3231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同じ意味</a:t>
            </a:r>
            <a:endParaRPr kumimoji="1"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08821" y="3675190"/>
            <a:ext cx="4816079" cy="756316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213496" y="4114484"/>
            <a:ext cx="546497" cy="47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032775" y="3762768"/>
            <a:ext cx="954107" cy="3231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同じ意味</a:t>
            </a:r>
            <a:endParaRPr kumimoji="1"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中かっこ 25"/>
          <p:cNvSpPr/>
          <p:nvPr/>
        </p:nvSpPr>
        <p:spPr>
          <a:xfrm rot="5400000">
            <a:off x="4050863" y="4209736"/>
            <a:ext cx="331470" cy="1139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914776" y="3224146"/>
            <a:ext cx="4581524" cy="26129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98359" y="5054051"/>
            <a:ext cx="243459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命令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右中かっこ 28"/>
          <p:cNvSpPr/>
          <p:nvPr/>
        </p:nvSpPr>
        <p:spPr>
          <a:xfrm rot="5400000">
            <a:off x="6916256" y="3128224"/>
            <a:ext cx="331470" cy="32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63095" y="5045854"/>
            <a:ext cx="37106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命令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が対象とする相手である</a:t>
            </a: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オペランド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270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86" y="2711512"/>
            <a:ext cx="4876086" cy="17005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C++ </a:t>
            </a:r>
            <a:r>
              <a:rPr lang="ja-JP" altLang="en-US" dirty="0"/>
              <a:t>言語とアセンブリ言語</a:t>
            </a: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AC736C71-EE13-480F-858A-B095B244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/>
              <a:pPr/>
              <a:t>44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4" y="2831154"/>
            <a:ext cx="2996108" cy="1575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63986" y="1808782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8375" y="1808782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88827" y="2831154"/>
            <a:ext cx="1620949" cy="512121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08821" y="2717007"/>
            <a:ext cx="4587479" cy="264319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095500" y="2891952"/>
            <a:ext cx="1733550" cy="22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88826" y="3364103"/>
            <a:ext cx="1620949" cy="51212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8825" y="3896118"/>
            <a:ext cx="2744900" cy="512121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095500" y="3387645"/>
            <a:ext cx="1733550" cy="22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908821" y="3675190"/>
            <a:ext cx="4816079" cy="756316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213496" y="4114484"/>
            <a:ext cx="546497" cy="47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914776" y="3224146"/>
            <a:ext cx="4581524" cy="26129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80885" y="2674528"/>
            <a:ext cx="1034415" cy="3598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080885" y="3139138"/>
            <a:ext cx="1034415" cy="3598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509510" y="3680874"/>
            <a:ext cx="1051560" cy="25863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09510" y="3936034"/>
            <a:ext cx="1051560" cy="25863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087601" y="4160854"/>
            <a:ext cx="988695" cy="2335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31160" y="2366048"/>
            <a:ext cx="15456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のアドレス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47611" y="2934254"/>
            <a:ext cx="164820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ｙ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のアドレス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1722" y="3490793"/>
            <a:ext cx="15456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のアドレス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33242" y="3846623"/>
            <a:ext cx="154721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のアドレス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317245" y="4425173"/>
            <a:ext cx="15343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のアドレス</a:t>
            </a:r>
          </a:p>
        </p:txBody>
      </p:sp>
    </p:spTree>
    <p:extLst>
      <p:ext uri="{BB962C8B-B14F-4D97-AF65-F5344CB8AC3E}">
        <p14:creationId xmlns:p14="http://schemas.microsoft.com/office/powerpoint/2010/main" val="3683268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86" y="2711512"/>
            <a:ext cx="4876086" cy="17005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C++ </a:t>
            </a:r>
            <a:r>
              <a:rPr lang="ja-JP" altLang="en-US" dirty="0"/>
              <a:t>言語とアセンブリ言語</a:t>
            </a: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84BCA596-069D-42E4-930B-3D98439D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/>
              <a:pPr/>
              <a:t>45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4" y="2831154"/>
            <a:ext cx="2996108" cy="1575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63986" y="1808782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8375" y="1808782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88827" y="2831154"/>
            <a:ext cx="1620949" cy="512121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08821" y="2717007"/>
            <a:ext cx="4587479" cy="264319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095500" y="2891952"/>
            <a:ext cx="1733550" cy="22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88826" y="3364103"/>
            <a:ext cx="1620949" cy="51212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8825" y="3896118"/>
            <a:ext cx="2744900" cy="512121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095500" y="3387645"/>
            <a:ext cx="1733550" cy="222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908821" y="3675190"/>
            <a:ext cx="4816079" cy="756316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213496" y="4114484"/>
            <a:ext cx="546497" cy="47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914776" y="3224146"/>
            <a:ext cx="4581524" cy="26129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543675" y="2674528"/>
            <a:ext cx="1571625" cy="3598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43675" y="3139138"/>
            <a:ext cx="1571625" cy="3598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543675" y="3680874"/>
            <a:ext cx="2260997" cy="25863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543675" y="3936034"/>
            <a:ext cx="2260997" cy="25863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543675" y="4200720"/>
            <a:ext cx="1676400" cy="2335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15550" y="2325379"/>
            <a:ext cx="238558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64455" y="2962640"/>
            <a:ext cx="24881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ja-JP" altLang="en-US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ｙ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04341" y="3456686"/>
            <a:ext cx="208582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読み出す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29574" y="4567912"/>
            <a:ext cx="231826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を読み出して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足し算</a:t>
            </a:r>
            <a:endParaRPr kumimoji="1"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60786" y="5163393"/>
            <a:ext cx="207460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結果を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に書き込む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8113311" y="2577640"/>
            <a:ext cx="438150" cy="497980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8114894" y="3075620"/>
            <a:ext cx="438150" cy="497980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092190" y="4144715"/>
            <a:ext cx="451485" cy="476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 flipV="1">
            <a:off x="7070373" y="4479107"/>
            <a:ext cx="128741" cy="643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1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Pentium </a:t>
            </a:r>
            <a:r>
              <a:rPr lang="ja-JP" altLang="en-US" dirty="0"/>
              <a:t>系列プロセッサでの</a:t>
            </a:r>
            <a:br>
              <a:rPr lang="en-US" altLang="ja-JP" dirty="0"/>
            </a:br>
            <a:r>
              <a:rPr lang="ja-JP" altLang="en-US" dirty="0"/>
              <a:t>アセンブリ言語の主な命令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4386EED-0B60-4C91-A87A-CBDE441BA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93443"/>
              </p:ext>
            </p:extLst>
          </p:nvPr>
        </p:nvGraphicFramePr>
        <p:xfrm>
          <a:off x="845747" y="1312275"/>
          <a:ext cx="7279350" cy="509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36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種類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命令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意味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54">
                <a:tc row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データ転送と実効アドレス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データ転送　</a:t>
                      </a:r>
                      <a:r>
                        <a:rPr kumimoji="1" lang="en-US" altLang="ja-JP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ロード，ストア，プッシュ，ポップ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LEA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実効アドレスのロード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54">
                <a:tc rowSpan="5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算術演算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ADD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加算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SUB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減算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IMUL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乗算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IDIV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除算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SAR,</a:t>
                      </a:r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SAL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算術シフト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454">
                <a:tc rowSpan="3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論理演算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AND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論理積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論理和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SHR</a:t>
                      </a: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SHL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論理シフト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454">
                <a:tc row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比較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CMP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比較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TEST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AND</a:t>
                      </a:r>
                      <a:r>
                        <a:rPr kumimoji="1" lang="en-US" altLang="ja-JP" sz="16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6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による比較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454">
                <a:tc row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ジャンプ（分岐）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JMP</a:t>
                      </a:r>
                      <a:endParaRPr kumimoji="1" lang="ja-JP" altLang="en-US" sz="16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無条件ジャンプ（無条件分岐）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J</a:t>
                      </a:r>
                      <a:r>
                        <a:rPr kumimoji="1" lang="en-US" altLang="ja-JP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??</a:t>
                      </a:r>
                      <a:endParaRPr kumimoji="1" lang="ja-JP" alt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条件ジャンプ（条件分岐）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454">
                <a:tc row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サブルーチン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CALL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サブルーチン呼び出し（サブルーチンコール）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454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en-US" altLang="ja-JP" sz="16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サブルーチンからの復帰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9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</a:t>
            </a:r>
            <a:r>
              <a:rPr lang="ja-JP" altLang="en-US" dirty="0"/>
              <a:t>逆アセンブル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20E61672-81DE-4387-9F53-EA501B9EB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621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逆アセンブル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7F76843A-9800-495A-817A-3A50D0CD9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9002" y="4000524"/>
            <a:ext cx="3823593" cy="8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言語などの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l"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プログラミング言語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00149" y="4086306"/>
            <a:ext cx="1367425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マシン語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542" y="2623218"/>
            <a:ext cx="2646083" cy="10891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2" y="2421500"/>
            <a:ext cx="2792898" cy="1391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16056" y="795675"/>
            <a:ext cx="7143751" cy="10133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3050853" y="2836364"/>
            <a:ext cx="417336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05523" y="2003014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  <a:endParaRPr kumimoji="1" lang="ja-JP" altLang="en-US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3688" y="796023"/>
            <a:ext cx="738611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マシン語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に翻訳すること</a:t>
            </a:r>
          </a:p>
        </p:txBody>
      </p:sp>
      <p:sp>
        <p:nvSpPr>
          <p:cNvPr id="16" name="右矢印 15"/>
          <p:cNvSpPr/>
          <p:nvPr/>
        </p:nvSpPr>
        <p:spPr>
          <a:xfrm>
            <a:off x="6406710" y="2873874"/>
            <a:ext cx="417336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99715" y="1985303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03844" y="4104952"/>
            <a:ext cx="2290754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2522986"/>
            <a:ext cx="2128300" cy="13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9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447" y="4010791"/>
            <a:ext cx="2082853" cy="199841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2" y="1435954"/>
            <a:ext cx="4018398" cy="2595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 err="1"/>
              <a:t>での</a:t>
            </a:r>
            <a:r>
              <a:rPr lang="ja-JP" altLang="en-US" dirty="0"/>
              <a:t>逆アセンブル手順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89FB86F0-2E79-4001-9EEE-78D4ED1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913250" y="4052218"/>
            <a:ext cx="3489810" cy="1059185"/>
          </a:xfrm>
          <a:prstGeom prst="wedgeRoundRectCallout">
            <a:avLst>
              <a:gd name="adj1" fmla="val -71347"/>
              <a:gd name="adj2" fmla="val -1673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5618" y="4130667"/>
            <a:ext cx="3416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デバッガーを起動済みで，</a:t>
            </a:r>
            <a:endParaRPr kumimoji="1"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プログラムの実行が中断し</a:t>
            </a:r>
            <a:endParaRPr kumimoji="1"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ているときに・・・</a:t>
            </a:r>
            <a:endParaRPr kumimoji="1"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51261" y="5260975"/>
            <a:ext cx="3212474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→「</a:t>
            </a:r>
            <a:r>
              <a:rPr lang="ja-JP" altLang="en-US" sz="165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271553" y="3580920"/>
            <a:ext cx="3212474" cy="47129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アセンブリ言語が表示される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62524" y="4993306"/>
            <a:ext cx="3212474" cy="6753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表示を閉じたいときは，「</a:t>
            </a:r>
            <a:r>
              <a:rPr lang="en-US" altLang="ja-JP" sz="16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5634343" y="4611683"/>
            <a:ext cx="161925" cy="3333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555098" y="1508828"/>
            <a:ext cx="540113" cy="1409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69398" y="1623128"/>
            <a:ext cx="1541393" cy="1762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60551" y="3704425"/>
            <a:ext cx="843860" cy="1246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447" y="1458232"/>
            <a:ext cx="2193317" cy="21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逆アセンブルの結果の例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B8F829F5-1135-425B-8A19-12D2D09FA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9" y="750406"/>
            <a:ext cx="7511115" cy="4795425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83309" y="6409770"/>
            <a:ext cx="3949446" cy="3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625" tIns="26325" rIns="50625" bIns="26325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アセンブリ言語によるプログラム</a:t>
            </a:r>
          </a:p>
        </p:txBody>
      </p:sp>
      <p:sp>
        <p:nvSpPr>
          <p:cNvPr id="7" name="右中かっこ 6"/>
          <p:cNvSpPr/>
          <p:nvPr/>
        </p:nvSpPr>
        <p:spPr>
          <a:xfrm rot="5400000">
            <a:off x="1015699" y="5391760"/>
            <a:ext cx="245647" cy="8711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2148812" y="5400196"/>
            <a:ext cx="263783" cy="836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30821" y="5908734"/>
            <a:ext cx="615200" cy="3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625" tIns="26325" rIns="50625" bIns="26325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命令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6101994"/>
            <a:ext cx="2154083" cy="6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625" tIns="26325" rIns="50625" bIns="26325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元のマシン語での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l" eaLnBrk="1" hangingPunct="1"/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アドレス</a:t>
            </a:r>
          </a:p>
        </p:txBody>
      </p:sp>
    </p:spTree>
    <p:extLst>
      <p:ext uri="{BB962C8B-B14F-4D97-AF65-F5344CB8AC3E}">
        <p14:creationId xmlns:p14="http://schemas.microsoft.com/office/powerpoint/2010/main" val="317661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1784</Words>
  <Application>Microsoft Office PowerPoint</Application>
  <PresentationFormat>画面に合わせる (4:3)</PresentationFormat>
  <Paragraphs>344</Paragraphs>
  <Slides>45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9" baseType="lpstr">
      <vt:lpstr>游ゴシック</vt:lpstr>
      <vt:lpstr>Arial</vt:lpstr>
      <vt:lpstr>Calibri</vt:lpstr>
      <vt:lpstr>Office テーマ</vt:lpstr>
      <vt:lpstr>ca-4. アセンブリ言語 </vt:lpstr>
      <vt:lpstr>アウトライン</vt:lpstr>
      <vt:lpstr>4-1 アセンブリ言語とは</vt:lpstr>
      <vt:lpstr>4-1 アセンブリ言語とは</vt:lpstr>
      <vt:lpstr>Pentium 系列プロセッサでの アセンブリ言語の主な命令</vt:lpstr>
      <vt:lpstr>4-2 逆アセンブル</vt:lpstr>
      <vt:lpstr>逆アセンブル</vt:lpstr>
      <vt:lpstr>Visual Studioでの逆アセンブル手順</vt:lpstr>
      <vt:lpstr>逆アセンブルの結果の例</vt:lpstr>
      <vt:lpstr>アセンブル</vt:lpstr>
      <vt:lpstr>4-3 Visual Studio の デバッガー</vt:lpstr>
      <vt:lpstr>デバッガー</vt:lpstr>
      <vt:lpstr>Visual Studio でのブレークポイント設定手順</vt:lpstr>
      <vt:lpstr>Visual Studio でのデバッガー起動手順</vt:lpstr>
      <vt:lpstr>デバッガーのステップオーバー機能</vt:lpstr>
      <vt:lpstr>ステップオーバー機能の用途例</vt:lpstr>
      <vt:lpstr>ブレークポイントで中断されたプログラム実行を再開する手順</vt:lpstr>
      <vt:lpstr>変数の値の変化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4-4 変数のアドレスの確認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逆アセンブルの結果の見方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アセンブリ言語の中のメモリアドレス</vt:lpstr>
      <vt:lpstr>C++ 言語とアセンブリ言語</vt:lpstr>
      <vt:lpstr>C++ 言語とアセンブリ言語</vt:lpstr>
      <vt:lpstr>C++ 言語とアセンブリ言語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アセンブリ言語</dc:title>
  <dc:creator>kaneko kunihiko</dc:creator>
  <cp:lastModifiedBy>金子　邦彦</cp:lastModifiedBy>
  <cp:revision>37</cp:revision>
  <dcterms:created xsi:type="dcterms:W3CDTF">2019-11-02T00:06:04Z</dcterms:created>
  <dcterms:modified xsi:type="dcterms:W3CDTF">2021-11-06T07:01:08Z</dcterms:modified>
</cp:coreProperties>
</file>