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5"/>
  </p:notesMasterIdLst>
  <p:sldIdLst>
    <p:sldId id="1334" r:id="rId3"/>
    <p:sldId id="2296" r:id="rId4"/>
    <p:sldId id="2287" r:id="rId5"/>
    <p:sldId id="2248" r:id="rId6"/>
    <p:sldId id="2289" r:id="rId7"/>
    <p:sldId id="2280" r:id="rId8"/>
    <p:sldId id="2290" r:id="rId9"/>
    <p:sldId id="2291" r:id="rId10"/>
    <p:sldId id="2293" r:id="rId11"/>
    <p:sldId id="2294" r:id="rId12"/>
    <p:sldId id="2295" r:id="rId13"/>
    <p:sldId id="2288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9" autoAdjust="0"/>
    <p:restoredTop sz="94660"/>
  </p:normalViewPr>
  <p:slideViewPr>
    <p:cSldViewPr snapToGrid="0">
      <p:cViewPr varScale="1">
        <p:scale>
          <a:sx n="59" d="100"/>
          <a:sy n="59" d="100"/>
        </p:scale>
        <p:origin x="51" y="79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64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33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63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2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3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25BE12-C5BF-4229-BDF8-B434CE6C0D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7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colab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アカウントと </a:t>
            </a:r>
            <a:r>
              <a:rPr lang="en-US" altLang="ja-JP" dirty="0"/>
              <a:t>Google </a:t>
            </a:r>
            <a:r>
              <a:rPr lang="ja-JP" altLang="en-US" dirty="0"/>
              <a:t>サービス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5">
            <a:extLst>
              <a:ext uri="{FF2B5EF4-FFF2-40B4-BE49-F238E27FC236}">
                <a16:creationId xmlns:a16="http://schemas.microsoft.com/office/drawing/2014/main" id="{A7BAA6AB-EA74-C180-2EDF-AE8D7D092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1" y="3232846"/>
            <a:ext cx="7961847" cy="1377536"/>
          </a:xfrm>
        </p:spPr>
        <p:txBody>
          <a:bodyPr>
            <a:noAutofit/>
          </a:bodyPr>
          <a:lstStyle/>
          <a:p>
            <a:r>
              <a:rPr lang="en-US" altLang="ja-JP" dirty="0">
                <a:hlinkClick r:id="rId5"/>
              </a:rPr>
              <a:t>https://www.kkaneko.jp/</a:t>
            </a:r>
            <a:r>
              <a:rPr lang="en-US" altLang="ja-JP">
                <a:hlinkClick r:id="rId5"/>
              </a:rPr>
              <a:t>cc/colab/</a:t>
            </a:r>
            <a:r>
              <a:rPr lang="en-US" altLang="ja-JP" dirty="0">
                <a:hlinkClick r:id="rId5"/>
              </a:rPr>
              <a:t>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652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907D-B6D9-F34A-E77B-9A6ED5823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FDE1D-B21E-9D80-A6D9-2208D49F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取得手順⑤ 必要情報の登録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D173EA-64CC-6DAF-3633-A82AE7680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9" y="846253"/>
            <a:ext cx="5430253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手順⑤：必要情報の登録</a:t>
            </a:r>
          </a:p>
          <a:p>
            <a:pPr marL="0" indent="0">
              <a:buNone/>
            </a:pPr>
            <a:r>
              <a:rPr lang="ja-JP" altLang="en-US" sz="2400" dirty="0"/>
              <a:t>以下の情報を登録する。</a:t>
            </a:r>
          </a:p>
          <a:p>
            <a:r>
              <a:rPr lang="ja-JP" altLang="en-US" sz="2400" dirty="0"/>
              <a:t>姓、名</a:t>
            </a:r>
          </a:p>
          <a:p>
            <a:r>
              <a:rPr lang="ja-JP" altLang="en-US" sz="2400" dirty="0"/>
              <a:t>生年月日、性別</a:t>
            </a:r>
          </a:p>
          <a:p>
            <a:r>
              <a:rPr lang="ja-JP" altLang="en-US" sz="2400" dirty="0"/>
              <a:t>希望するメールアドレス（＜ユーザー名＞</a:t>
            </a:r>
            <a:r>
              <a:rPr lang="en-US" altLang="ja-JP" sz="2400" dirty="0"/>
              <a:t>@gmail.com </a:t>
            </a:r>
            <a:r>
              <a:rPr lang="ja-JP" altLang="en-US" sz="2400" dirty="0"/>
              <a:t>の形式）</a:t>
            </a:r>
          </a:p>
          <a:p>
            <a:r>
              <a:rPr lang="ja-JP" altLang="en-US" sz="2400" dirty="0"/>
              <a:t>パスワード（</a:t>
            </a:r>
            <a:r>
              <a:rPr lang="en-US" altLang="ja-JP" sz="2400" dirty="0"/>
              <a:t>2</a:t>
            </a:r>
            <a:r>
              <a:rPr lang="ja-JP" altLang="en-US" sz="2400" dirty="0"/>
              <a:t>か所に入力）</a:t>
            </a:r>
          </a:p>
          <a:p>
            <a:r>
              <a:rPr lang="ja-JP" altLang="en-US" sz="2400" dirty="0"/>
              <a:t>電話番号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E207F1-1218-09BD-E47F-B398F25E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ACF3A32-5AAC-BE11-D855-246D5FAE73C1}"/>
              </a:ext>
            </a:extLst>
          </p:cNvPr>
          <p:cNvGrpSpPr/>
          <p:nvPr/>
        </p:nvGrpSpPr>
        <p:grpSpPr>
          <a:xfrm>
            <a:off x="546100" y="846253"/>
            <a:ext cx="2095500" cy="3314191"/>
            <a:chOff x="248501" y="0"/>
            <a:chExt cx="3686689" cy="6209791"/>
          </a:xfrm>
        </p:grpSpPr>
        <p:pic>
          <p:nvPicPr>
            <p:cNvPr id="6" name="図 5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CE1A330-F174-AE5C-0309-AB3A6976A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501" y="0"/>
              <a:ext cx="3686689" cy="2038635"/>
            </a:xfrm>
            <a:prstGeom prst="rect">
              <a:avLst/>
            </a:prstGeom>
          </p:spPr>
        </p:pic>
        <p:pic>
          <p:nvPicPr>
            <p:cNvPr id="7" name="図 6" descr="グラフィカル ユーザー インターフェイス, テキスト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A08F9EE-66D0-755C-68A1-48DFFBF3F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627" y="2209630"/>
              <a:ext cx="2857244" cy="1828636"/>
            </a:xfrm>
            <a:prstGeom prst="rect">
              <a:avLst/>
            </a:prstGeom>
          </p:spPr>
        </p:pic>
        <p:pic>
          <p:nvPicPr>
            <p:cNvPr id="9" name="図 8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D7B7D87-963A-AB8E-8743-AE0639C7A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59" y="3429001"/>
              <a:ext cx="2857244" cy="1156326"/>
            </a:xfrm>
            <a:prstGeom prst="rect">
              <a:avLst/>
            </a:prstGeom>
          </p:spPr>
        </p:pic>
        <p:pic>
          <p:nvPicPr>
            <p:cNvPr id="10" name="図 9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B7DC8E6-6C05-5CE2-271B-479286456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182" y="4647473"/>
              <a:ext cx="3153215" cy="1562318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F20D70-4824-D0DC-8B9C-E014F9DC81E6}"/>
              </a:ext>
            </a:extLst>
          </p:cNvPr>
          <p:cNvGrpSpPr/>
          <p:nvPr/>
        </p:nvGrpSpPr>
        <p:grpSpPr>
          <a:xfrm>
            <a:off x="552194" y="4393840"/>
            <a:ext cx="2089406" cy="1617907"/>
            <a:chOff x="4017545" y="3792805"/>
            <a:chExt cx="3905795" cy="2766064"/>
          </a:xfrm>
        </p:grpSpPr>
        <p:pic>
          <p:nvPicPr>
            <p:cNvPr id="20" name="図 1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B75AF-6185-D3F4-325B-A2C7557DB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5977" y="3792805"/>
              <a:ext cx="2712510" cy="1314092"/>
            </a:xfrm>
            <a:prstGeom prst="rect">
              <a:avLst/>
            </a:prstGeom>
          </p:spPr>
        </p:pic>
        <p:pic>
          <p:nvPicPr>
            <p:cNvPr id="22" name="図 21" descr="テキスト, 手紙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9D45A2-9923-2F12-0EC3-51C0790C5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7545" y="5425236"/>
              <a:ext cx="3905795" cy="1133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928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23719-A1DD-F8C0-A1D4-EE7CBEA6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C404F-2806-2DB9-2EFE-CDA94A6E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取得手順⑥⑦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168BC2-5870-C46E-2BBC-015A37D7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9" y="846253"/>
            <a:ext cx="5430253" cy="5333166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手順⑥：電話番号の入力</a:t>
            </a:r>
          </a:p>
          <a:p>
            <a:r>
              <a:rPr lang="ja-JP" altLang="en-US" sz="2400" dirty="0"/>
              <a:t>スマートフォンの電話番号が便利</a:t>
            </a:r>
          </a:p>
          <a:p>
            <a:r>
              <a:rPr lang="ja-JP" altLang="en-US" sz="2400" dirty="0"/>
              <a:t>先頭の </a:t>
            </a:r>
            <a:r>
              <a:rPr lang="en-US" altLang="ja-JP" sz="2400" dirty="0"/>
              <a:t>0 </a:t>
            </a:r>
            <a:r>
              <a:rPr lang="ja-JP" altLang="en-US" sz="2400" dirty="0"/>
              <a:t>を除いて入力</a:t>
            </a:r>
          </a:p>
          <a:p>
            <a:pPr lvl="1"/>
            <a:r>
              <a:rPr lang="ja-JP" altLang="en-US" sz="2000" dirty="0"/>
              <a:t>例：</a:t>
            </a:r>
            <a:r>
              <a:rPr lang="en-US" altLang="ja-JP" sz="2000" dirty="0"/>
              <a:t>080-1234-5678 → 80-1234-5678</a:t>
            </a:r>
          </a:p>
          <a:p>
            <a:r>
              <a:rPr lang="ja-JP" altLang="en-US" sz="2400" b="1" dirty="0"/>
              <a:t>手順⑦：本人確認</a:t>
            </a:r>
          </a:p>
          <a:p>
            <a:r>
              <a:rPr lang="en-US" altLang="ja-JP" sz="2400" dirty="0"/>
              <a:t>Google </a:t>
            </a:r>
            <a:r>
              <a:rPr lang="ja-JP" altLang="en-US" sz="2400" dirty="0"/>
              <a:t>から </a:t>
            </a:r>
            <a:r>
              <a:rPr lang="en-US" altLang="ja-JP" sz="2400" dirty="0"/>
              <a:t>6 </a:t>
            </a:r>
            <a:r>
              <a:rPr lang="ja-JP" altLang="en-US" sz="2400" dirty="0"/>
              <a:t>桁の確認コードがテキストメッセージで届く</a:t>
            </a:r>
          </a:p>
          <a:p>
            <a:r>
              <a:rPr lang="ja-JP" altLang="en-US" sz="2400" dirty="0"/>
              <a:t>画面の指示に従い本人確認を完了</a:t>
            </a: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D353D2-6C22-7BE1-D013-37F0551C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5AC99C8-9815-B176-B4B6-51162AA4B708}"/>
              </a:ext>
            </a:extLst>
          </p:cNvPr>
          <p:cNvGrpSpPr/>
          <p:nvPr/>
        </p:nvGrpSpPr>
        <p:grpSpPr>
          <a:xfrm>
            <a:off x="137792" y="678581"/>
            <a:ext cx="3430908" cy="4618334"/>
            <a:chOff x="150492" y="461666"/>
            <a:chExt cx="5176906" cy="6070042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AEF162C-E5FB-44F8-82E3-9C7A01BB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492" y="461666"/>
              <a:ext cx="3985004" cy="3670496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156990A-50B4-48F2-9C0D-8F16E34A4F68}"/>
                </a:ext>
              </a:extLst>
            </p:cNvPr>
            <p:cNvSpPr/>
            <p:nvPr/>
          </p:nvSpPr>
          <p:spPr>
            <a:xfrm>
              <a:off x="1131659" y="2576755"/>
              <a:ext cx="2925268" cy="44359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A420BB1-3C14-493A-9AA9-9CB1708CA351}"/>
                </a:ext>
              </a:extLst>
            </p:cNvPr>
            <p:cNvSpPr/>
            <p:nvPr/>
          </p:nvSpPr>
          <p:spPr>
            <a:xfrm>
              <a:off x="3165503" y="3521307"/>
              <a:ext cx="891423" cy="4777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BBBFCF8F-5FBA-4C53-A197-C784214273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57998" y="3113708"/>
              <a:ext cx="257612" cy="130203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FFC1202-7C35-48D8-B798-78C8E0D86C52}"/>
                </a:ext>
              </a:extLst>
            </p:cNvPr>
            <p:cNvSpPr txBox="1"/>
            <p:nvPr/>
          </p:nvSpPr>
          <p:spPr>
            <a:xfrm>
              <a:off x="1131659" y="4592716"/>
              <a:ext cx="4195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電話番号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は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80-1234-5678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90-1234-5670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のように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入れる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（先頭の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0 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無し）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25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8E285E2-5383-3DDC-8D6F-AEAC23E3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6E8589A-6869-B005-B1C2-8FA7787B3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275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266B6A-0EBB-5B6D-8F45-3ED276458301}"/>
              </a:ext>
            </a:extLst>
          </p:cNvPr>
          <p:cNvSpPr txBox="1"/>
          <p:nvPr/>
        </p:nvSpPr>
        <p:spPr>
          <a:xfrm>
            <a:off x="88900" y="6657976"/>
            <a:ext cx="20842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図解は </a:t>
            </a:r>
            <a:r>
              <a:rPr kumimoji="1" lang="en-US" altLang="ja-JP" sz="900" dirty="0"/>
              <a:t>Nano Banana Pro </a:t>
            </a:r>
            <a:r>
              <a:rPr kumimoji="1" lang="ja-JP" altLang="en-US" sz="900" dirty="0"/>
              <a:t>を用いて作成</a:t>
            </a:r>
          </a:p>
        </p:txBody>
      </p:sp>
    </p:spTree>
    <p:extLst>
      <p:ext uri="{BB962C8B-B14F-4D97-AF65-F5344CB8AC3E}">
        <p14:creationId xmlns:p14="http://schemas.microsoft.com/office/powerpoint/2010/main" val="122990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4655E1E-9AAD-6106-1260-A9FDD57E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1C70D44-B0E9-519E-6A76-B2AC9FD65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152"/>
            <a:ext cx="9144000" cy="499169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630950-2B2F-DE3F-8F04-F74B052A625F}"/>
              </a:ext>
            </a:extLst>
          </p:cNvPr>
          <p:cNvSpPr txBox="1"/>
          <p:nvPr/>
        </p:nvSpPr>
        <p:spPr>
          <a:xfrm>
            <a:off x="7258547" y="5894377"/>
            <a:ext cx="1885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Nano Banana Pro </a:t>
            </a:r>
            <a:r>
              <a:rPr kumimoji="1" lang="ja-JP" altLang="en-US" sz="1000" dirty="0"/>
              <a:t>を用いて作成</a:t>
            </a:r>
          </a:p>
        </p:txBody>
      </p:sp>
    </p:spTree>
    <p:extLst>
      <p:ext uri="{BB962C8B-B14F-4D97-AF65-F5344CB8AC3E}">
        <p14:creationId xmlns:p14="http://schemas.microsoft.com/office/powerpoint/2010/main" val="99040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C9EE9-B5C7-415C-31B1-3630D742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754755-1496-5BF1-6C4B-B4055DFD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87400"/>
            <a:ext cx="8461208" cy="607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b="1" dirty="0"/>
              <a:t>Google </a:t>
            </a:r>
            <a:r>
              <a:rPr lang="ja-JP" altLang="en-US" b="1" dirty="0"/>
              <a:t>アカウントの概要と取得手順</a:t>
            </a:r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学習内容の構成</a:t>
            </a:r>
            <a:r>
              <a:rPr lang="en-US" altLang="ja-JP" dirty="0"/>
              <a:t>】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Google </a:t>
            </a:r>
            <a:r>
              <a:rPr lang="ja-JP" altLang="en-US" b="1" dirty="0"/>
              <a:t>サービスの概要</a:t>
            </a:r>
            <a:r>
              <a:rPr lang="ja-JP" altLang="en-US" dirty="0"/>
              <a:t>：</a:t>
            </a:r>
            <a:r>
              <a:rPr lang="en-US" altLang="ja-JP" dirty="0" err="1"/>
              <a:t>Colaboratory</a:t>
            </a:r>
            <a:r>
              <a:rPr lang="ja-JP" altLang="en-US" dirty="0"/>
              <a:t>、</a:t>
            </a:r>
            <a:r>
              <a:rPr lang="en-US" altLang="ja-JP" dirty="0"/>
              <a:t>YouTube</a:t>
            </a:r>
            <a:r>
              <a:rPr lang="ja-JP" altLang="en-US" dirty="0"/>
              <a:t>、</a:t>
            </a:r>
            <a:r>
              <a:rPr lang="en-US" altLang="ja-JP" dirty="0"/>
              <a:t>Gmail</a:t>
            </a:r>
            <a:r>
              <a:rPr lang="ja-JP" altLang="en-US" dirty="0"/>
              <a:t>、</a:t>
            </a:r>
            <a:r>
              <a:rPr lang="en-US" altLang="ja-JP" dirty="0"/>
              <a:t>Google Drive </a:t>
            </a:r>
            <a:r>
              <a:rPr lang="ja-JP" altLang="en-US" dirty="0"/>
              <a:t>等の主要サービスと </a:t>
            </a:r>
            <a:r>
              <a:rPr lang="en-US" altLang="ja-JP" dirty="0"/>
              <a:t>Google </a:t>
            </a:r>
            <a:r>
              <a:rPr lang="ja-JP" altLang="en-US" dirty="0"/>
              <a:t>アカウントの必要性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の利点</a:t>
            </a:r>
            <a:r>
              <a:rPr lang="ja-JP" altLang="en-US" dirty="0"/>
              <a:t>：インストール不要、ブラウザのみで動作、高度な </a:t>
            </a:r>
            <a:r>
              <a:rPr lang="en-US" altLang="ja-JP" dirty="0"/>
              <a:t>AI </a:t>
            </a:r>
            <a:r>
              <a:rPr lang="ja-JP" altLang="en-US" dirty="0"/>
              <a:t>機能、</a:t>
            </a:r>
            <a:r>
              <a:rPr lang="en-US" altLang="ja-JP" dirty="0"/>
              <a:t>Google Drive </a:t>
            </a:r>
            <a:r>
              <a:rPr lang="ja-JP" altLang="en-US" dirty="0"/>
              <a:t>連携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Google </a:t>
            </a:r>
            <a:r>
              <a:rPr lang="ja-JP" altLang="en-US" b="1" dirty="0"/>
              <a:t>アカウント取得手順</a:t>
            </a:r>
            <a:r>
              <a:rPr lang="ja-JP" altLang="en-US" dirty="0"/>
              <a:t>：</a:t>
            </a:r>
            <a:r>
              <a:rPr lang="en-US" altLang="ja-JP" dirty="0"/>
              <a:t>Google Web </a:t>
            </a:r>
            <a:r>
              <a:rPr lang="ja-JP" altLang="en-US" dirty="0"/>
              <a:t>ページから「アカウントを作成する」を選択し、必要情報（氏名、メールアドレス、パスワード、電話番号、生年月日、性別）を登録</a:t>
            </a:r>
          </a:p>
          <a:p>
            <a:r>
              <a:rPr lang="ja-JP" altLang="en-US" dirty="0"/>
              <a:t>前提：</a:t>
            </a:r>
            <a:r>
              <a:rPr lang="en-US" altLang="ja-JP" dirty="0"/>
              <a:t>Web </a:t>
            </a:r>
            <a:r>
              <a:rPr lang="ja-JP" altLang="en-US" dirty="0"/>
              <a:t>ブラウザの基本操作、スマートフォンの電話番号（本人確認用）</a:t>
            </a:r>
          </a:p>
          <a:p>
            <a:r>
              <a:rPr lang="ja-JP" altLang="en-US" dirty="0"/>
              <a:t>意義：</a:t>
            </a: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でのプログラミング環境の即時利用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DA0841-0A13-7929-ADAD-829EC942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81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2BF02-7A8C-E45B-B834-B84EAA5B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C362E-88D1-0133-FC88-ABD699B0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の主なサービス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F0012C-FEEE-A693-02EC-32033655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が提供する主なサービスは以下のとおりである。</a:t>
            </a:r>
          </a:p>
          <a:p>
            <a:r>
              <a:rPr lang="en-US" altLang="ja-JP" b="1" dirty="0" err="1"/>
              <a:t>Colaboratory</a:t>
            </a:r>
            <a:r>
              <a:rPr lang="ja-JP" altLang="en-US" dirty="0"/>
              <a:t>：ブラウザ上でプログラムを作成できるサービス</a:t>
            </a:r>
          </a:p>
          <a:p>
            <a:r>
              <a:rPr lang="en-US" altLang="ja-JP" b="1" dirty="0"/>
              <a:t>YouTube</a:t>
            </a:r>
            <a:r>
              <a:rPr lang="ja-JP" altLang="en-US" dirty="0"/>
              <a:t>：動画投稿・共有サービス</a:t>
            </a:r>
          </a:p>
          <a:p>
            <a:r>
              <a:rPr lang="en-US" altLang="ja-JP" b="1" dirty="0"/>
              <a:t>Gmail</a:t>
            </a:r>
            <a:r>
              <a:rPr lang="ja-JP" altLang="en-US" dirty="0"/>
              <a:t>：メールサービス</a:t>
            </a:r>
          </a:p>
          <a:p>
            <a:r>
              <a:rPr lang="en-US" altLang="ja-JP" b="1" dirty="0"/>
              <a:t>Google Drive</a:t>
            </a:r>
            <a:r>
              <a:rPr lang="ja-JP" altLang="en-US" dirty="0"/>
              <a:t>：ファイルをインターネット上に保存できるサービス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AC29E-44B2-347E-6D50-2D941289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6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B6F11C-DBCD-1C05-B0FA-81CF03A1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アカウントの役割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4D4B74-9434-D150-8C16-1067EF00C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Google</a:t>
            </a:r>
            <a:r>
              <a:rPr lang="ja-JP" altLang="en-US" dirty="0"/>
              <a:t> サービスの利用には 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</a:t>
            </a:r>
            <a:r>
              <a:rPr lang="ja-JP" altLang="en-US" dirty="0"/>
              <a:t>（</a:t>
            </a:r>
            <a:r>
              <a:rPr lang="en-US" altLang="ja-JP" dirty="0"/>
              <a:t>ID </a:t>
            </a:r>
            <a:r>
              <a:rPr lang="ja-JP" altLang="en-US" dirty="0"/>
              <a:t>とパスワード）が必要</a:t>
            </a:r>
          </a:p>
          <a:p>
            <a:r>
              <a:rPr lang="ja-JP" altLang="en-US" dirty="0"/>
              <a:t>アカウントがない場合、機能が制限される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4C8AFA-3965-AE3C-EF8D-CD5F3675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67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3E680-E8EA-0E83-5879-9F6D64ED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 の特徴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761537-5B15-573B-54F9-7591D04B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の特徴は以下のとおりである。</a:t>
            </a:r>
          </a:p>
          <a:p>
            <a:r>
              <a:rPr lang="ja-JP" altLang="en-US" b="1" dirty="0"/>
              <a:t>インストール不要</a:t>
            </a:r>
            <a:r>
              <a:rPr lang="ja-JP" altLang="en-US" dirty="0"/>
              <a:t>：ソフトウェアのインストールなしで利用可能</a:t>
            </a:r>
          </a:p>
          <a:p>
            <a:r>
              <a:rPr lang="ja-JP" altLang="en-US" b="1" dirty="0"/>
              <a:t>ブラウザのみで動作</a:t>
            </a:r>
            <a:r>
              <a:rPr lang="ja-JP" altLang="en-US" dirty="0"/>
              <a:t>：ブラウザがあれば任意のパソコンで使用可能、即座にプログラミングを開始可能</a:t>
            </a:r>
          </a:p>
          <a:p>
            <a:r>
              <a:rPr lang="ja-JP" altLang="en-US" b="1" dirty="0"/>
              <a:t>高度な </a:t>
            </a:r>
            <a:r>
              <a:rPr lang="en-US" altLang="ja-JP" b="1" dirty="0"/>
              <a:t>AI </a:t>
            </a:r>
            <a:r>
              <a:rPr lang="ja-JP" altLang="en-US" b="1" dirty="0"/>
              <a:t>機能</a:t>
            </a:r>
            <a:r>
              <a:rPr lang="ja-JP" altLang="en-US" dirty="0"/>
              <a:t>：機械学習等の高度な機能を利用可能</a:t>
            </a:r>
          </a:p>
          <a:p>
            <a:r>
              <a:rPr lang="en-US" altLang="ja-JP" b="1" dirty="0"/>
              <a:t>Google Drive </a:t>
            </a:r>
            <a:r>
              <a:rPr lang="ja-JP" altLang="en-US" b="1" dirty="0"/>
              <a:t>との連携</a:t>
            </a:r>
            <a:r>
              <a:rPr lang="ja-JP" altLang="en-US" dirty="0"/>
              <a:t>：ファイルを </a:t>
            </a:r>
            <a:r>
              <a:rPr lang="en-US" altLang="ja-JP" dirty="0"/>
              <a:t>Google Drive </a:t>
            </a:r>
            <a:r>
              <a:rPr lang="ja-JP" altLang="en-US" dirty="0"/>
              <a:t>に保存・管理可能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C46247-1262-18AD-A8AF-E03B3EA8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04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79117-BDD4-050B-CDB5-3EB388B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アカウント取得の事前準備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D3C6A-E03D-0558-E056-FC43DB5E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アカウントの取得には以下の情報の登録が必要である。</a:t>
            </a:r>
          </a:p>
          <a:p>
            <a:r>
              <a:rPr lang="ja-JP" altLang="en-US" dirty="0"/>
              <a:t>氏名</a:t>
            </a:r>
          </a:p>
          <a:p>
            <a:r>
              <a:rPr lang="ja-JP" altLang="en-US" dirty="0"/>
              <a:t>メールアドレス</a:t>
            </a:r>
          </a:p>
          <a:p>
            <a:r>
              <a:rPr lang="ja-JP" altLang="en-US" dirty="0"/>
              <a:t>パスワード</a:t>
            </a:r>
          </a:p>
          <a:p>
            <a:r>
              <a:rPr lang="ja-JP" altLang="en-US" dirty="0"/>
              <a:t>電話番号</a:t>
            </a:r>
          </a:p>
          <a:p>
            <a:r>
              <a:rPr lang="ja-JP" altLang="en-US" dirty="0"/>
              <a:t>生年月日</a:t>
            </a:r>
          </a:p>
          <a:p>
            <a:r>
              <a:rPr lang="ja-JP" altLang="en-US" dirty="0"/>
              <a:t>性別</a:t>
            </a:r>
          </a:p>
          <a:p>
            <a:pPr marL="0" indent="0">
              <a:buNone/>
            </a:pPr>
            <a:r>
              <a:rPr lang="ja-JP" altLang="en-US" dirty="0"/>
              <a:t>各自で十分に確認し、不安がある場合は取りやめること。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3D5FB0-789D-0294-9721-98B2C192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71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705A29-74CB-8C7B-8191-DD2B877D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取得手順①②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4D28C0-D397-02E9-9F7D-1F5B3FD8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9" y="846253"/>
            <a:ext cx="5430253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 dirty="0"/>
              <a:t>手順①：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の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ページを開く</a:t>
            </a:r>
          </a:p>
          <a:p>
            <a:pPr marL="0" indent="0">
              <a:buNone/>
            </a:pPr>
            <a:r>
              <a:rPr lang="en-US" altLang="ja-JP" sz="2400" dirty="0"/>
              <a:t>Web </a:t>
            </a:r>
            <a:r>
              <a:rPr lang="ja-JP" altLang="en-US" sz="2400" dirty="0"/>
              <a:t>ブラウザで </a:t>
            </a:r>
            <a:r>
              <a:rPr lang="en-US" altLang="ja-JP" sz="2400" dirty="0">
                <a:hlinkClick r:id="rId2"/>
              </a:rPr>
              <a:t>https://www.google.com/</a:t>
            </a:r>
            <a:r>
              <a:rPr lang="ja-JP" altLang="en-US" sz="2400" dirty="0"/>
              <a:t> にアクセスする。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dirty="0"/>
              <a:t>手順②：アカウントメニューを選択</a:t>
            </a:r>
          </a:p>
          <a:p>
            <a:pPr marL="0" indent="0">
              <a:buNone/>
            </a:pPr>
            <a:r>
              <a:rPr lang="ja-JP" altLang="en-US" sz="2400" dirty="0"/>
              <a:t>画面右上のメニューから「アカウント」を選択する。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54459E-2053-413F-A138-CAC8AFC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CEFC854-C902-4CFB-AF26-24202336F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8" y="846253"/>
            <a:ext cx="2572988" cy="210187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A2B2FDC-5886-4810-9B2D-D215E5F0D613}"/>
              </a:ext>
            </a:extLst>
          </p:cNvPr>
          <p:cNvSpPr/>
          <p:nvPr/>
        </p:nvSpPr>
        <p:spPr>
          <a:xfrm>
            <a:off x="664007" y="1259718"/>
            <a:ext cx="915664" cy="829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370F9C1-A286-4A25-B542-D75847E42F11}"/>
              </a:ext>
            </a:extLst>
          </p:cNvPr>
          <p:cNvSpPr/>
          <p:nvPr/>
        </p:nvSpPr>
        <p:spPr>
          <a:xfrm>
            <a:off x="2194682" y="846253"/>
            <a:ext cx="739254" cy="309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C8CC80-444F-4DC0-BDF6-8AA590615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" y="3149491"/>
            <a:ext cx="2166352" cy="12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9C5BF-1618-4BBF-5646-9FD004E6B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4D4C4-470F-69F4-4411-ED8D9DBD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取得手順③④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7D5591-F6E7-BFCA-916E-7C45C381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9" y="846253"/>
            <a:ext cx="5430253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手順③：アカウント作成を開始</a:t>
            </a:r>
          </a:p>
          <a:p>
            <a:pPr marL="0" indent="0">
              <a:buNone/>
            </a:pPr>
            <a:r>
              <a:rPr lang="ja-JP" altLang="en-US" sz="2400" dirty="0"/>
              <a:t>「アカウントを作成する」をクリックする。</a:t>
            </a:r>
          </a:p>
          <a:p>
            <a:pPr marL="0" indent="0">
              <a:buNone/>
            </a:pPr>
            <a:r>
              <a:rPr lang="ja-JP" altLang="en-US" sz="2400" b="1" dirty="0"/>
              <a:t>手順④：アカウントの種類を選択</a:t>
            </a:r>
          </a:p>
          <a:p>
            <a:pPr marL="0" indent="0">
              <a:buNone/>
            </a:pPr>
            <a:r>
              <a:rPr lang="ja-JP" altLang="en-US" sz="2400" dirty="0"/>
              <a:t>「自分用」と「ビジネスの管理用」の選択画面では「自分用」を選択する。</a:t>
            </a:r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「ビジネスの管理用」は有料サービス </a:t>
            </a:r>
            <a:r>
              <a:rPr lang="en-US" altLang="ja-JP" sz="2400" dirty="0"/>
              <a:t>G Suite </a:t>
            </a:r>
            <a:r>
              <a:rPr lang="ja-JP" altLang="en-US" sz="2400" dirty="0"/>
              <a:t>用であり、本学習では使用しない。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264706-9C7C-CEDB-A42D-6E54876F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B9FFC7-6C53-4700-B387-AAFD1861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7" y="2201077"/>
            <a:ext cx="3205802" cy="245584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BAEE7B-BD18-4065-8285-93534B1F4279}"/>
              </a:ext>
            </a:extLst>
          </p:cNvPr>
          <p:cNvSpPr/>
          <p:nvPr/>
        </p:nvSpPr>
        <p:spPr>
          <a:xfrm>
            <a:off x="321845" y="3967960"/>
            <a:ext cx="1151148" cy="326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41B82A-A9E9-282B-16D9-36170A297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8" y="678581"/>
            <a:ext cx="2827755" cy="15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6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594</Words>
  <Application>Microsoft Office PowerPoint</Application>
  <PresentationFormat>画面に合わせる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メイリオ</vt:lpstr>
      <vt:lpstr>游ゴシック</vt:lpstr>
      <vt:lpstr>Abadi</vt:lpstr>
      <vt:lpstr>Arial</vt:lpstr>
      <vt:lpstr>Calibri</vt:lpstr>
      <vt:lpstr>Office テーマ</vt:lpstr>
      <vt:lpstr>1_Office テーマ</vt:lpstr>
      <vt:lpstr>Google アカウントと Google サービス </vt:lpstr>
      <vt:lpstr>PowerPoint プレゼンテーション</vt:lpstr>
      <vt:lpstr>PowerPoint プレゼンテーション</vt:lpstr>
      <vt:lpstr>Google の主なサービス</vt:lpstr>
      <vt:lpstr>Google アカウントの役割</vt:lpstr>
      <vt:lpstr>Google Colaboratory の特徴</vt:lpstr>
      <vt:lpstr>アカウント取得の事前準備</vt:lpstr>
      <vt:lpstr>取得手順①②</vt:lpstr>
      <vt:lpstr>取得手順③④</vt:lpstr>
      <vt:lpstr>取得手順⑤ 必要情報の登録</vt:lpstr>
      <vt:lpstr>取得手順⑥⑦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アカウントの取得</dc:title>
  <dc:creator>金子　邦彦</dc:creator>
  <cp:lastModifiedBy>金子　邦彦</cp:lastModifiedBy>
  <cp:revision>258</cp:revision>
  <cp:lastPrinted>2019-10-10T02:44:39Z</cp:lastPrinted>
  <dcterms:created xsi:type="dcterms:W3CDTF">2018-05-08T02:37:35Z</dcterms:created>
  <dcterms:modified xsi:type="dcterms:W3CDTF">2026-06-15T09:19:20Z</dcterms:modified>
</cp:coreProperties>
</file>