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5"/>
  </p:notesMasterIdLst>
  <p:sldIdLst>
    <p:sldId id="544" r:id="rId3"/>
    <p:sldId id="2287" r:id="rId4"/>
    <p:sldId id="2249" r:id="rId5"/>
    <p:sldId id="2250" r:id="rId6"/>
    <p:sldId id="2251" r:id="rId7"/>
    <p:sldId id="1089" r:id="rId8"/>
    <p:sldId id="2252" r:id="rId9"/>
    <p:sldId id="2253" r:id="rId10"/>
    <p:sldId id="2254" r:id="rId11"/>
    <p:sldId id="2289" r:id="rId12"/>
    <p:sldId id="2255" r:id="rId13"/>
    <p:sldId id="2256" r:id="rId14"/>
    <p:sldId id="2257" r:id="rId15"/>
    <p:sldId id="2258" r:id="rId16"/>
    <p:sldId id="2281" r:id="rId17"/>
    <p:sldId id="2282" r:id="rId18"/>
    <p:sldId id="2259" r:id="rId19"/>
    <p:sldId id="1087" r:id="rId20"/>
    <p:sldId id="1088" r:id="rId21"/>
    <p:sldId id="1084" r:id="rId22"/>
    <p:sldId id="1055" r:id="rId23"/>
    <p:sldId id="2288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99" autoAdjust="0"/>
    <p:restoredTop sz="94660"/>
  </p:normalViewPr>
  <p:slideViewPr>
    <p:cSldViewPr snapToGrid="0">
      <p:cViewPr varScale="1">
        <p:scale>
          <a:sx n="59" d="100"/>
          <a:sy n="59" d="100"/>
        </p:scale>
        <p:origin x="51" y="79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44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89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120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22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48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425BE12-C5BF-4229-BDF8-B434CE6C0DD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80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cc/colab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0AA17DB0-784F-4097-9D8F-907E64D26A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字幕 5">
            <a:extLst>
              <a:ext uri="{FF2B5EF4-FFF2-40B4-BE49-F238E27FC236}">
                <a16:creationId xmlns:a16="http://schemas.microsoft.com/office/drawing/2014/main" id="{A7BAA6AB-EA74-C180-2EDF-AE8D7D092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491" y="3232846"/>
            <a:ext cx="7961847" cy="1377536"/>
          </a:xfrm>
        </p:spPr>
        <p:txBody>
          <a:bodyPr>
            <a:noAutofit/>
          </a:bodyPr>
          <a:lstStyle/>
          <a:p>
            <a:r>
              <a:rPr lang="en-US" altLang="ja-JP" dirty="0">
                <a:hlinkClick r:id="rId5"/>
              </a:rPr>
              <a:t>https://www.kkaneko.</a:t>
            </a:r>
            <a:r>
              <a:rPr lang="en-US" altLang="ja-JP">
                <a:hlinkClick r:id="rId5"/>
              </a:rPr>
              <a:t>jp/cc/colab/</a:t>
            </a:r>
            <a:r>
              <a:rPr lang="en-US" altLang="ja-JP" dirty="0">
                <a:hlinkClick r:id="rId5"/>
              </a:rPr>
              <a:t>index</a:t>
            </a:r>
            <a:r>
              <a:rPr lang="en-US" altLang="ja-JP">
                <a:hlinkClick r:id="rId5"/>
              </a:rPr>
              <a:t>.html</a:t>
            </a:r>
            <a:endParaRPr lang="en-US" altLang="ja-JP"/>
          </a:p>
          <a:p>
            <a:endParaRPr lang="en-US" altLang="ja-JP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B5E5A47-4BF3-7E64-1796-F1E522F70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4" name="図 3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68C8D0F1-4889-F0AC-16E3-C811772BAD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59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84795-CC29-031F-F9C1-D8AF125EB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A650E-BCDF-4823-5F97-39A24322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自然言語で指示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1250D4-A81A-5F55-0D1A-C8BD985B8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b="1" dirty="0"/>
              <a:t>Google </a:t>
            </a:r>
            <a:r>
              <a:rPr lang="en-US" altLang="ja-JP" b="1" dirty="0" err="1"/>
              <a:t>Colaboratory</a:t>
            </a:r>
            <a:r>
              <a:rPr lang="en-US" altLang="ja-JP" b="1" dirty="0"/>
              <a:t> </a:t>
            </a:r>
            <a:r>
              <a:rPr lang="ja-JP" altLang="en-US" b="1" dirty="0"/>
              <a:t>で、下の「何を構築しますか」に日本語でやりたいことを書き、送信ボタン</a:t>
            </a: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lang="ja-JP" altLang="en-US" b="1" dirty="0"/>
          </a:p>
          <a:p>
            <a:pPr marL="0" indent="0">
              <a:buNone/>
            </a:pPr>
            <a:r>
              <a:rPr lang="en-US" altLang="ja-JP" b="1" dirty="0"/>
              <a:t>1</a:t>
            </a:r>
            <a:r>
              <a:rPr lang="ja-JP" altLang="en-US" b="1" dirty="0"/>
              <a:t>から</a:t>
            </a:r>
            <a:r>
              <a:rPr lang="en-US" altLang="ja-JP" b="1" dirty="0"/>
              <a:t>10</a:t>
            </a:r>
            <a:r>
              <a:rPr lang="ja-JP" altLang="en-US" b="1" dirty="0"/>
              <a:t>までの数字を表示して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すると、</a:t>
            </a:r>
            <a:r>
              <a:rPr lang="en-US" altLang="ja-JP" dirty="0"/>
              <a:t>AI</a:t>
            </a:r>
            <a:r>
              <a:rPr lang="ja-JP" altLang="en-US" dirty="0"/>
              <a:t>がコードを書いてくれる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F0B23A-490C-DD14-E075-D0131875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B0A81FF3-1D00-A08C-5164-8560B45F1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47" y="1925561"/>
            <a:ext cx="4931088" cy="1185559"/>
          </a:xfrm>
          <a:prstGeom prst="rect">
            <a:avLst/>
          </a:prstGeom>
        </p:spPr>
      </p:pic>
      <p:pic>
        <p:nvPicPr>
          <p:cNvPr id="8" name="図 7" descr="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A3920B19-F992-FD9B-6D8F-C46869F25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47" y="4083669"/>
            <a:ext cx="4931088" cy="899790"/>
          </a:xfrm>
          <a:prstGeom prst="rect">
            <a:avLst/>
          </a:prstGeom>
        </p:spPr>
      </p:pic>
      <p:pic>
        <p:nvPicPr>
          <p:cNvPr id="10" name="図 9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43A2C779-2EDC-CF99-1721-DFB1CF810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47" y="5600525"/>
            <a:ext cx="3219899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60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78648-3CB1-4547-4447-8AE2E390E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4EA52D-6D83-E1BB-B317-A4F72DB97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79984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AI </a:t>
            </a:r>
            <a:r>
              <a:rPr kumimoji="1" lang="ja-JP" altLang="en-US" dirty="0"/>
              <a:t>が提案した</a:t>
            </a:r>
            <a:r>
              <a:rPr lang="ja-JP" altLang="en-US" b="1" dirty="0"/>
              <a:t>新しい</a:t>
            </a:r>
            <a:r>
              <a:rPr kumimoji="1" lang="ja-JP" altLang="en-US" b="1" dirty="0"/>
              <a:t>コードセル</a:t>
            </a:r>
            <a:r>
              <a:rPr kumimoji="1" lang="ja-JP" altLang="en-US" dirty="0"/>
              <a:t>を確認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実行して結果を確認する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D556B3-48B9-EE3D-3212-0056B079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19F07229-934E-7097-CFAA-1121D82E1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046" y="859418"/>
            <a:ext cx="2943113" cy="125747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54B2C5B-2FDD-852D-B7C8-FD07D59B2CAA}"/>
              </a:ext>
            </a:extLst>
          </p:cNvPr>
          <p:cNvSpPr txBox="1"/>
          <p:nvPr/>
        </p:nvSpPr>
        <p:spPr>
          <a:xfrm>
            <a:off x="4769576" y="139929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確認する</a:t>
            </a:r>
          </a:p>
        </p:txBody>
      </p:sp>
      <p:pic>
        <p:nvPicPr>
          <p:cNvPr id="8" name="図 7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39696DC9-A49C-10BF-04AA-B053A2AD6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046" y="2872839"/>
            <a:ext cx="3315163" cy="384863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872AD98-A3DF-BFB1-C166-23474552B04F}"/>
              </a:ext>
            </a:extLst>
          </p:cNvPr>
          <p:cNvSpPr txBox="1"/>
          <p:nvPr/>
        </p:nvSpPr>
        <p:spPr>
          <a:xfrm>
            <a:off x="5335634" y="400360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確認する</a:t>
            </a:r>
          </a:p>
        </p:txBody>
      </p:sp>
    </p:spTree>
    <p:extLst>
      <p:ext uri="{BB962C8B-B14F-4D97-AF65-F5344CB8AC3E}">
        <p14:creationId xmlns:p14="http://schemas.microsoft.com/office/powerpoint/2010/main" val="1690222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800D1-E20C-D54B-00BA-669B14C4D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46CACB-2612-0B28-5460-1478C6184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620626" cy="6042895"/>
          </a:xfrm>
        </p:spPr>
        <p:txBody>
          <a:bodyPr/>
          <a:lstStyle/>
          <a:p>
            <a:r>
              <a:rPr kumimoji="1" lang="ja-JP" altLang="en-US" dirty="0"/>
              <a:t>確認ののち、</a:t>
            </a:r>
            <a:r>
              <a:rPr kumimoji="1" lang="ja-JP" altLang="en-US" b="1" dirty="0"/>
              <a:t>下の画面</a:t>
            </a:r>
            <a:r>
              <a:rPr kumimoji="1" lang="ja-JP" altLang="en-US" dirty="0"/>
              <a:t>で、</a:t>
            </a:r>
            <a:r>
              <a:rPr kumimoji="1" lang="ja-JP" altLang="en-US" b="1" dirty="0"/>
              <a:t>修正を頼む</a:t>
            </a:r>
            <a:r>
              <a:rPr kumimoji="1" lang="ja-JP" altLang="en-US" dirty="0"/>
              <a:t>ことができる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b="1" dirty="0"/>
              <a:t>新しいコードセルを実行して確認</a:t>
            </a:r>
            <a:endParaRPr lang="en-US" altLang="ja-JP" b="1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0265A3-D4C2-4EE7-AF44-440E6A603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F0F8D88-18E5-D5DB-B567-73F9CD6ED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793" y="865099"/>
            <a:ext cx="4153480" cy="1267002"/>
          </a:xfrm>
          <a:prstGeom prst="rect">
            <a:avLst/>
          </a:prstGeom>
        </p:spPr>
      </p:pic>
      <p:pic>
        <p:nvPicPr>
          <p:cNvPr id="8" name="図 7" descr="グラフィカル ユーザー インターフェイス, テキスト, アプリケーション, チャットまたはテキスト メッセージ&#10;&#10;AI 生成コンテンツは誤りを含む可能性があります。">
            <a:extLst>
              <a:ext uri="{FF2B5EF4-FFF2-40B4-BE49-F238E27FC236}">
                <a16:creationId xmlns:a16="http://schemas.microsoft.com/office/drawing/2014/main" id="{3C17E93D-31F2-18CA-2511-B79EEE3FE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793" y="3157971"/>
            <a:ext cx="3639058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53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D41DE-284D-BA1E-079E-4CC74AE87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72B2F4-B799-5B0B-3C55-2211CAB5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演習２．</a:t>
            </a:r>
            <a:r>
              <a:rPr kumimoji="1" lang="en-US" altLang="ja-JP" dirty="0" err="1"/>
              <a:t>Colaboratory</a:t>
            </a:r>
            <a:r>
              <a:rPr kumimoji="1" lang="en-US" altLang="ja-JP" dirty="0"/>
              <a:t> </a:t>
            </a:r>
            <a:r>
              <a:rPr kumimoji="1" lang="ja-JP" altLang="en-US" dirty="0"/>
              <a:t>で</a:t>
            </a:r>
            <a:r>
              <a:rPr kumimoji="1" lang="en-US" altLang="ja-JP" dirty="0"/>
              <a:t>AI</a:t>
            </a:r>
            <a:r>
              <a:rPr kumimoji="1" lang="ja-JP" altLang="en-US" dirty="0"/>
              <a:t>コード生成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6F6B57-37E0-0921-5911-D677C554D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</a:t>
            </a:r>
            <a:r>
              <a:rPr kumimoji="1" lang="ja-JP" altLang="en-US" b="1" dirty="0"/>
              <a:t>下の画面</a:t>
            </a:r>
            <a:r>
              <a:rPr kumimoji="1" lang="ja-JP" altLang="en-US" dirty="0"/>
              <a:t>に次を入れ、送信ボタン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b="1" dirty="0"/>
              <a:t>1</a:t>
            </a:r>
            <a:r>
              <a:rPr kumimoji="1" lang="ja-JP" altLang="en-US" b="1" dirty="0"/>
              <a:t>から</a:t>
            </a:r>
            <a:r>
              <a:rPr kumimoji="1" lang="en-US" altLang="ja-JP" b="1" dirty="0"/>
              <a:t>10</a:t>
            </a:r>
            <a:r>
              <a:rPr kumimoji="1" lang="ja-JP" altLang="en-US" b="1" dirty="0"/>
              <a:t>までの数字を表示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新しいコードセルができる。確認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lang="ja-JP" altLang="en-US" b="1" dirty="0"/>
              <a:t>実行</a:t>
            </a:r>
            <a:r>
              <a:rPr lang="ja-JP" altLang="en-US" dirty="0"/>
              <a:t>する。</a:t>
            </a:r>
            <a:r>
              <a:rPr kumimoji="1" lang="en-US" altLang="ja-JP" b="1" dirty="0"/>
              <a:t>1</a:t>
            </a:r>
            <a:r>
              <a:rPr kumimoji="1" lang="ja-JP" altLang="en-US" b="1" dirty="0"/>
              <a:t>から</a:t>
            </a:r>
            <a:r>
              <a:rPr kumimoji="1" lang="en-US" altLang="ja-JP" b="1" dirty="0"/>
              <a:t>10</a:t>
            </a:r>
            <a:r>
              <a:rPr kumimoji="1" lang="ja-JP" altLang="en-US" b="1" dirty="0"/>
              <a:t>が表示されたら成功（修正を頼むことも可能）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E3DB537-FAF5-06D4-8CCC-A208F5F0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59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50C38-D4E0-AB9E-D528-36B6BAE59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9F045F-7141-40DA-C0D9-CB841864B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演習３．</a:t>
            </a:r>
            <a:r>
              <a:rPr lang="ja-JP" altLang="en-US" dirty="0"/>
              <a:t>円グラフの表示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D55ACC-3FD8-AE27-A30E-345478F7C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</a:t>
            </a:r>
            <a:r>
              <a:rPr kumimoji="1" lang="ja-JP" altLang="en-US" b="1" dirty="0"/>
              <a:t>下の画面</a:t>
            </a:r>
            <a:r>
              <a:rPr kumimoji="1" lang="ja-JP" altLang="en-US" dirty="0"/>
              <a:t>に次を入れ、送信ボタン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円グラフを描画して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新しいコードセルができる。確認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lang="ja-JP" altLang="en-US" b="1" dirty="0"/>
              <a:t>実行</a:t>
            </a:r>
            <a:r>
              <a:rPr lang="ja-JP" altLang="en-US" dirty="0"/>
              <a:t>する。</a:t>
            </a:r>
            <a:r>
              <a:rPr lang="ja-JP" altLang="en-US" b="1" dirty="0"/>
              <a:t>円グラフが</a:t>
            </a:r>
            <a:r>
              <a:rPr kumimoji="1" lang="ja-JP" altLang="en-US" b="1" dirty="0"/>
              <a:t>表示されたら成功</a:t>
            </a:r>
            <a:r>
              <a:rPr lang="ja-JP" altLang="en-US" b="1" dirty="0"/>
              <a:t>（修正を頼むことも可能）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56ED1B-2967-AE88-396E-0E0ECFA5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 descr="グラフ, 円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3ABA03DF-896D-859F-930B-6A4BA5C84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666" y="4553214"/>
            <a:ext cx="2766667" cy="230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12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3A6A4-3BC8-3155-8B9F-168681AB5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52BFBE-CE0B-10D8-C0BF-38112BC17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</a:t>
            </a:r>
            <a:r>
              <a:rPr lang="ja-JP" altLang="en-US" dirty="0"/>
              <a:t>４</a:t>
            </a:r>
            <a:r>
              <a:rPr kumimoji="1" lang="ja-JP" altLang="en-US" dirty="0"/>
              <a:t>．自由に試してみよう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C146C0-AE16-837A-64C8-29D0D71A2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①</a:t>
            </a:r>
            <a:r>
              <a:rPr kumimoji="1" lang="ja-JP" altLang="en-US" b="1" dirty="0"/>
              <a:t>下の画面</a:t>
            </a:r>
            <a:r>
              <a:rPr kumimoji="1" lang="ja-JP" altLang="en-US" dirty="0"/>
              <a:t>に次のいずれか入れ、送信ボタン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簡単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九九の表を表示して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中級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サイコロを</a:t>
            </a:r>
            <a:r>
              <a:rPr lang="en-US" altLang="ja-JP" b="1" dirty="0"/>
              <a:t>10</a:t>
            </a:r>
            <a:r>
              <a:rPr lang="ja-JP" altLang="en-US" b="1" dirty="0"/>
              <a:t>回振った結果を表示して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挑戦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面白いゲーム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新しいコードセルができる。確認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lang="ja-JP" altLang="en-US" b="1" dirty="0"/>
              <a:t>実行</a:t>
            </a:r>
            <a:r>
              <a:rPr lang="ja-JP" altLang="en-US" dirty="0"/>
              <a:t>する。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C5C0FB-7570-B571-3B7E-0FD07B48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26D2DA7-C118-58EC-E97E-5E63BE43F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522" y="821825"/>
            <a:ext cx="1951478" cy="1707543"/>
          </a:xfrm>
          <a:prstGeom prst="rect">
            <a:avLst/>
          </a:prstGeom>
        </p:spPr>
      </p:pic>
      <p:pic>
        <p:nvPicPr>
          <p:cNvPr id="10" name="図 9" descr="テーブル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8208AB8F-F1B3-7632-3D7A-2FA767305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522" y="2706300"/>
            <a:ext cx="1870652" cy="1992123"/>
          </a:xfrm>
          <a:prstGeom prst="rect">
            <a:avLst/>
          </a:prstGeom>
        </p:spPr>
      </p:pic>
      <p:pic>
        <p:nvPicPr>
          <p:cNvPr id="12" name="図 11" descr="テキスト, 手紙&#10;&#10;AI 生成コンテンツは誤りを含む可能性があります。">
            <a:extLst>
              <a:ext uri="{FF2B5EF4-FFF2-40B4-BE49-F238E27FC236}">
                <a16:creationId xmlns:a16="http://schemas.microsoft.com/office/drawing/2014/main" id="{49FF7467-37A1-5D21-4A94-068A0A2CC0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372" y="4875355"/>
            <a:ext cx="2781253" cy="1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07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57114-9550-50DB-9394-9706F43EB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8D297F-BF2D-D71E-BD67-8A98E052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行ったこと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ACEFC7-305E-9142-517E-01BDA9BC6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/>
              <a:t>Google</a:t>
            </a:r>
            <a:r>
              <a:rPr kumimoji="1" lang="ja-JP" altLang="en-US" dirty="0"/>
              <a:t>アカウントを作った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err="1"/>
              <a:t>Colaboratory</a:t>
            </a:r>
            <a:r>
              <a:rPr kumimoji="1" lang="ja-JP" altLang="en-US" dirty="0"/>
              <a:t>でプログラムを動かした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/>
              <a:t>AI</a:t>
            </a:r>
            <a:r>
              <a:rPr kumimoji="1" lang="ja-JP" altLang="en-US" dirty="0"/>
              <a:t>にコードを書かせた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B0542A1-C16C-8E68-A6C5-D629EF5A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567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CF91CD-6941-8A18-B447-73C4FBDD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84839"/>
          </a:xfrm>
        </p:spPr>
        <p:txBody>
          <a:bodyPr>
            <a:noAutofit/>
          </a:bodyPr>
          <a:lstStyle/>
          <a:p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en-US" altLang="ja-JP" dirty="0"/>
              <a:t> </a:t>
            </a:r>
            <a:r>
              <a:rPr kumimoji="1" lang="ja-JP" altLang="en-US" dirty="0"/>
              <a:t>でうまく実行できない場合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05CDE1-D6C8-41C1-5AE6-FA0C0E660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222567"/>
            <a:ext cx="8461208" cy="5592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 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などは、</a:t>
            </a:r>
            <a:r>
              <a:rPr kumimoji="1" lang="ja-JP" altLang="en-US" b="1" dirty="0"/>
              <a:t>実行が止まり、再開しない場合</a:t>
            </a:r>
            <a:r>
              <a:rPr kumimoji="1" lang="ja-JP" altLang="en-US" dirty="0"/>
              <a:t>もある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その対処</a:t>
            </a:r>
            <a:r>
              <a:rPr kumimoji="1" lang="en-US" altLang="ja-JP" dirty="0"/>
              <a:t>】</a:t>
            </a:r>
          </a:p>
          <a:p>
            <a:pPr marL="0" indent="0">
              <a:buNone/>
            </a:pPr>
            <a:r>
              <a:rPr lang="ja-JP" altLang="en-US" dirty="0"/>
              <a:t>次で、</a:t>
            </a:r>
            <a:r>
              <a:rPr lang="ja-JP" altLang="en-US" b="1" dirty="0"/>
              <a:t>アクティブなセッションの停止</a:t>
            </a:r>
            <a:r>
              <a:rPr lang="ja-JP" altLang="en-US" dirty="0"/>
              <a:t>を行い、その後最初から実行をやり直す</a:t>
            </a:r>
            <a:endParaRPr kumimoji="1" lang="ja-JP" altLang="en-US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ja-JP" altLang="en-US" b="1" dirty="0"/>
              <a:t>メニュー</a:t>
            </a:r>
            <a:r>
              <a:rPr kumimoji="1" lang="ja-JP" altLang="en-US" dirty="0"/>
              <a:t>で「</a:t>
            </a:r>
            <a:r>
              <a:rPr kumimoji="1" lang="ja-JP" altLang="en-US" b="1" dirty="0"/>
              <a:t>ランタイム</a:t>
            </a:r>
            <a:r>
              <a:rPr kumimoji="1" lang="ja-JP" altLang="en-US" dirty="0"/>
              <a:t>」，「</a:t>
            </a:r>
            <a:r>
              <a:rPr kumimoji="1" lang="ja-JP" altLang="en-US" b="1" dirty="0"/>
              <a:t>セッションの管理</a:t>
            </a:r>
            <a:r>
              <a:rPr kumimoji="1" lang="ja-JP" altLang="en-US" dirty="0"/>
              <a:t>」と操作する．</a:t>
            </a:r>
            <a:endParaRPr kumimoji="1" lang="en-US" altLang="ja-JP" dirty="0"/>
          </a:p>
          <a:p>
            <a:r>
              <a:rPr kumimoji="1" lang="ja-JP" altLang="en-US" b="1" dirty="0"/>
              <a:t>アクティブなセッションの一覧</a:t>
            </a:r>
            <a:r>
              <a:rPr kumimoji="1" lang="ja-JP" altLang="en-US" dirty="0"/>
              <a:t>が表示されるので，「</a:t>
            </a:r>
            <a:r>
              <a:rPr kumimoji="1" lang="ja-JP" altLang="en-US" b="1" dirty="0"/>
              <a:t>終了</a:t>
            </a:r>
            <a:r>
              <a:rPr kumimoji="1" lang="ja-JP" altLang="en-US" dirty="0"/>
              <a:t>」をクリックして，</a:t>
            </a:r>
            <a:r>
              <a:rPr kumimoji="1" lang="ja-JP" altLang="en-US" b="1" dirty="0"/>
              <a:t>すべてのアクティブなセッションを終了</a:t>
            </a:r>
            <a:r>
              <a:rPr kumimoji="1" lang="ja-JP" altLang="en-US" dirty="0"/>
              <a:t>する．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12594B-F44D-E857-4F6B-BB35ECCD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841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ja-JP" altLang="en-US" dirty="0"/>
              <a:t>の要点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3200" y="863600"/>
            <a:ext cx="8312150" cy="5948101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アクセス</a:t>
            </a:r>
            <a:r>
              <a:rPr lang="en-US" altLang="ja-JP" sz="2400" dirty="0"/>
              <a:t>: Web</a:t>
            </a:r>
            <a:r>
              <a:rPr lang="ja-JP" altLang="en-US" sz="2400" dirty="0"/>
              <a:t>ブラウザからアクセス可能。</a:t>
            </a:r>
          </a:p>
          <a:p>
            <a:r>
              <a:rPr lang="ja-JP" altLang="en-US" sz="2400" b="1" dirty="0"/>
              <a:t>セルの種類</a:t>
            </a:r>
            <a:r>
              <a:rPr lang="en-US" altLang="ja-JP" sz="2400" dirty="0"/>
              <a:t>: </a:t>
            </a:r>
            <a:r>
              <a:rPr lang="ja-JP" altLang="en-US" sz="2400" dirty="0"/>
              <a:t>コードセル（プログラム用）、テキストセル（説明用）。</a:t>
            </a:r>
          </a:p>
          <a:p>
            <a:pPr marL="0" indent="0">
              <a:buNone/>
            </a:pPr>
            <a:r>
              <a:rPr lang="ja-JP" altLang="en-US" sz="2400" dirty="0"/>
              <a:t>基本操作</a:t>
            </a:r>
          </a:p>
          <a:p>
            <a:r>
              <a:rPr lang="en-US" altLang="ja-JP" sz="2400" b="1" dirty="0"/>
              <a:t>Google</a:t>
            </a:r>
            <a:r>
              <a:rPr lang="ja-JP" altLang="en-US" sz="2400" b="1" dirty="0"/>
              <a:t>アカウント</a:t>
            </a:r>
            <a:r>
              <a:rPr lang="en-US" altLang="ja-JP" sz="2400" dirty="0"/>
              <a:t>: </a:t>
            </a:r>
            <a:r>
              <a:rPr lang="ja-JP" altLang="en-US" sz="2400" dirty="0"/>
              <a:t>基本操作には</a:t>
            </a:r>
            <a:r>
              <a:rPr lang="en-US" altLang="ja-JP" sz="2400" b="1" dirty="0"/>
              <a:t>Google</a:t>
            </a:r>
            <a:r>
              <a:rPr lang="ja-JP" altLang="en-US" sz="2400" b="1" dirty="0"/>
              <a:t>アカウントが必要</a:t>
            </a:r>
            <a:r>
              <a:rPr lang="ja-JP" altLang="en-US" sz="2400" dirty="0"/>
              <a:t>。</a:t>
            </a:r>
          </a:p>
          <a:p>
            <a:r>
              <a:rPr lang="ja-JP" altLang="en-US" sz="2400" b="1" dirty="0"/>
              <a:t>操作の種類</a:t>
            </a:r>
            <a:r>
              <a:rPr lang="en-US" altLang="ja-JP" sz="2400" dirty="0"/>
              <a:t>: </a:t>
            </a:r>
            <a:r>
              <a:rPr lang="ja-JP" altLang="en-US" sz="2400" dirty="0"/>
              <a:t>コードセルやテキストセルの</a:t>
            </a:r>
            <a:r>
              <a:rPr lang="ja-JP" altLang="en-US" sz="2400" b="1" dirty="0"/>
              <a:t>編集</a:t>
            </a:r>
            <a:r>
              <a:rPr lang="ja-JP" altLang="en-US" sz="2400" dirty="0"/>
              <a:t>、セルの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、新規ノートブックの作成など。</a:t>
            </a:r>
          </a:p>
          <a:p>
            <a:endParaRPr lang="en-US" altLang="ja-JP" sz="2400" b="1"/>
          </a:p>
          <a:p>
            <a:r>
              <a:rPr lang="ja-JP" altLang="en-US" sz="2400" b="1"/>
              <a:t>セル</a:t>
            </a:r>
            <a:r>
              <a:rPr lang="ja-JP" altLang="en-US" sz="2400" b="1" dirty="0"/>
              <a:t>の実行</a:t>
            </a:r>
            <a:r>
              <a:rPr lang="en-US" altLang="ja-JP" sz="2400" dirty="0"/>
              <a:t>:</a:t>
            </a: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  <a:r>
              <a:rPr lang="ja-JP" altLang="en-US" sz="2400" b="1" dirty="0">
                <a:solidFill>
                  <a:srgbClr val="FF0000"/>
                </a:solidFill>
              </a:rPr>
              <a:t>基本、一番上のセルからすべてを実行してください</a:t>
            </a:r>
            <a:r>
              <a:rPr lang="ja-JP" altLang="en-US" sz="2400" dirty="0"/>
              <a:t>。このような、</a:t>
            </a:r>
            <a:r>
              <a:rPr lang="ja-JP" altLang="en-US" sz="2400" b="1" dirty="0"/>
              <a:t>複数のセルを一度</a:t>
            </a:r>
            <a:r>
              <a:rPr lang="ja-JP" altLang="en-US" sz="2400" dirty="0"/>
              <a:t>に実行することは、「</a:t>
            </a:r>
            <a:r>
              <a:rPr lang="ja-JP" altLang="en-US" sz="2400" b="1" dirty="0"/>
              <a:t>ランタイム</a:t>
            </a:r>
            <a:r>
              <a:rPr lang="ja-JP" altLang="en-US" sz="2400" dirty="0"/>
              <a:t>」メニューから「</a:t>
            </a:r>
            <a:r>
              <a:rPr lang="ja-JP" altLang="en-US" sz="2400" b="1" dirty="0"/>
              <a:t>すべてのセルを実行</a:t>
            </a:r>
            <a:r>
              <a:rPr lang="ja-JP" altLang="en-US" sz="2400" dirty="0"/>
              <a:t>」の操作でできます。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4BFCFB5-8258-3FEE-9479-80CC3A25C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0A7AFF-2D8B-AB33-715A-A8EF69583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DE54B9-A4DC-6946-10BC-87B0190FB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ja-JP" b="1" dirty="0"/>
              <a:t>Google </a:t>
            </a:r>
            <a:r>
              <a:rPr lang="en-US" altLang="ja-JP" b="1" dirty="0" err="1"/>
              <a:t>Colaboratory</a:t>
            </a:r>
            <a:r>
              <a:rPr lang="ja-JP" altLang="en-US" b="1" dirty="0"/>
              <a:t>を使用したプログラムの実行方法、</a:t>
            </a:r>
            <a:r>
              <a:rPr lang="en-US" altLang="ja-JP" b="1" dirty="0"/>
              <a:t>AI</a:t>
            </a:r>
            <a:r>
              <a:rPr lang="ja-JP" altLang="en-US" b="1" dirty="0"/>
              <a:t>によるコード生成機能の活用</a:t>
            </a:r>
          </a:p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学習内容の構成</a:t>
            </a:r>
            <a:r>
              <a:rPr lang="en-US" altLang="ja-JP" dirty="0"/>
              <a:t>】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環境準備</a:t>
            </a:r>
            <a:r>
              <a:rPr lang="ja-JP" altLang="en-US" dirty="0"/>
              <a:t>：</a:t>
            </a:r>
            <a:r>
              <a:rPr lang="en-US" altLang="ja-JP" dirty="0"/>
              <a:t>Google</a:t>
            </a:r>
            <a:r>
              <a:rPr lang="ja-JP" altLang="en-US" dirty="0"/>
              <a:t>アカウントでのログインとノートブックの作成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基本操作</a:t>
            </a:r>
            <a:r>
              <a:rPr lang="ja-JP" altLang="en-US" dirty="0"/>
              <a:t>：コードセルへのプログラム入力と実行、結果の確認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b="1" dirty="0"/>
              <a:t>AI</a:t>
            </a:r>
            <a:r>
              <a:rPr lang="ja-JP" altLang="en-US" b="1" dirty="0"/>
              <a:t>コード生成</a:t>
            </a:r>
            <a:r>
              <a:rPr lang="ja-JP" altLang="en-US" dirty="0"/>
              <a:t>：日本語での指示によるコード自動生成と修正依頼</a:t>
            </a:r>
          </a:p>
          <a:p>
            <a:r>
              <a:rPr lang="ja-JP" altLang="en-US" dirty="0"/>
              <a:t>前提：</a:t>
            </a:r>
            <a:r>
              <a:rPr lang="en-US" altLang="ja-JP" dirty="0"/>
              <a:t>Web</a:t>
            </a:r>
            <a:r>
              <a:rPr lang="ja-JP" altLang="en-US" dirty="0"/>
              <a:t>ブラウザの基本操作、</a:t>
            </a:r>
            <a:r>
              <a:rPr lang="en-US" altLang="ja-JP" dirty="0"/>
              <a:t>Google</a:t>
            </a:r>
            <a:r>
              <a:rPr lang="ja-JP" altLang="en-US" dirty="0"/>
              <a:t>アカウント</a:t>
            </a:r>
          </a:p>
          <a:p>
            <a:r>
              <a:rPr lang="ja-JP" altLang="en-US" dirty="0"/>
              <a:t>意義：プログラミングの基本サイクル（入力→実行→結果確認）の体験、</a:t>
            </a:r>
            <a:r>
              <a:rPr lang="en-US" altLang="ja-JP" dirty="0"/>
              <a:t>AI</a:t>
            </a:r>
            <a:r>
              <a:rPr lang="ja-JP" altLang="en-US" dirty="0"/>
              <a:t>を活用したコード作成の実践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107016-79EF-1F0B-BEE1-97F8F517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6300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94922"/>
          </a:xfrm>
        </p:spPr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の本格的な機能</a:t>
            </a:r>
            <a:br>
              <a:rPr lang="en-US" altLang="ja-JP" dirty="0"/>
            </a:br>
            <a:r>
              <a:rPr lang="ja-JP" altLang="en-US" dirty="0"/>
              <a:t>（使用には </a:t>
            </a:r>
            <a:r>
              <a:rPr lang="en-US" altLang="ja-JP" dirty="0"/>
              <a:t>Google </a:t>
            </a:r>
            <a:r>
              <a:rPr lang="ja-JP" altLang="en-US" dirty="0"/>
              <a:t>アカウントが必要）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A1DC3C08-04DB-474F-9FEC-AF2C2226EBA3}"/>
              </a:ext>
            </a:extLst>
          </p:cNvPr>
          <p:cNvSpPr txBox="1">
            <a:spLocks/>
          </p:cNvSpPr>
          <p:nvPr/>
        </p:nvSpPr>
        <p:spPr>
          <a:xfrm>
            <a:off x="0" y="1030594"/>
            <a:ext cx="9144000" cy="5781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ノートブック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新規作成，編集，保存，公開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Google Drive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との連携による）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公開により，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第三者がノートブックをダウンロードし，編集や実行なども可能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（コードセル内）の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編集，実行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!pip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」や「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%cd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」などのシステム操作のための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コマンド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（コードセル内）の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編集，実行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ファイル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アップロード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ダウンロード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ドキュメントの編集（図，リンク，添付ファイルを含めることができる）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05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BD792-58A5-473C-93E3-C257B976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995082"/>
          </a:xfrm>
        </p:spPr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 err="1"/>
              <a:t>での</a:t>
            </a:r>
            <a:r>
              <a:rPr lang="ja-JP" altLang="en-US" dirty="0"/>
              <a:t>ファイルのアップロード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F54286-3396-4311-B627-CAB8DB05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21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E6CE62B-BA76-4850-8352-79C47C26E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69" y="1877492"/>
            <a:ext cx="1835753" cy="159218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6ABB12-C372-4B3D-8742-00943314EC81}"/>
              </a:ext>
            </a:extLst>
          </p:cNvPr>
          <p:cNvSpPr txBox="1"/>
          <p:nvPr/>
        </p:nvSpPr>
        <p:spPr>
          <a:xfrm>
            <a:off x="2745518" y="3513435"/>
            <a:ext cx="419573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ファイルのアップロード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786E45C-F180-44DE-9D6A-3185EB8FBD45}"/>
              </a:ext>
            </a:extLst>
          </p:cNvPr>
          <p:cNvSpPr/>
          <p:nvPr/>
        </p:nvSpPr>
        <p:spPr>
          <a:xfrm>
            <a:off x="1768013" y="2576537"/>
            <a:ext cx="325024" cy="4530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505523-33EB-427B-867A-11B7D52293E1}"/>
              </a:ext>
            </a:extLst>
          </p:cNvPr>
          <p:cNvSpPr txBox="1"/>
          <p:nvPr/>
        </p:nvSpPr>
        <p:spPr>
          <a:xfrm>
            <a:off x="385345" y="2589840"/>
            <a:ext cx="1672950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ファイル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988A9EF2-1E59-4747-83BB-6139254FA99F}"/>
              </a:ext>
            </a:extLst>
          </p:cNvPr>
          <p:cNvSpPr/>
          <p:nvPr/>
        </p:nvSpPr>
        <p:spPr>
          <a:xfrm>
            <a:off x="3820679" y="2399605"/>
            <a:ext cx="255528" cy="7292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41EBBEE-AB25-4E58-8E13-0C1D31E55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817" y="1801741"/>
            <a:ext cx="1684578" cy="166794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316491B-CAFB-440D-945D-B4F7E4880B21}"/>
              </a:ext>
            </a:extLst>
          </p:cNvPr>
          <p:cNvSpPr/>
          <p:nvPr/>
        </p:nvSpPr>
        <p:spPr>
          <a:xfrm>
            <a:off x="4477531" y="2311482"/>
            <a:ext cx="1363408" cy="1021303"/>
          </a:xfrm>
          <a:prstGeom prst="rect">
            <a:avLst/>
          </a:prstGeom>
          <a:solidFill>
            <a:srgbClr val="FFFFCC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541D848D-3EAE-4164-9C9F-A3A0DFA681B9}"/>
              </a:ext>
            </a:extLst>
          </p:cNvPr>
          <p:cNvCxnSpPr>
            <a:cxnSpLocks/>
          </p:cNvCxnSpPr>
          <p:nvPr/>
        </p:nvCxnSpPr>
        <p:spPr>
          <a:xfrm flipH="1">
            <a:off x="5549901" y="2399605"/>
            <a:ext cx="824451" cy="30154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E4194D1-3F69-4A1C-BF56-57E169F28264}"/>
              </a:ext>
            </a:extLst>
          </p:cNvPr>
          <p:cNvSpPr txBox="1"/>
          <p:nvPr/>
        </p:nvSpPr>
        <p:spPr>
          <a:xfrm>
            <a:off x="6549607" y="2080649"/>
            <a:ext cx="2336048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ドラッグ＆ドロップでアップロードできる</a:t>
            </a:r>
          </a:p>
        </p:txBody>
      </p:sp>
    </p:spTree>
    <p:extLst>
      <p:ext uri="{BB962C8B-B14F-4D97-AF65-F5344CB8AC3E}">
        <p14:creationId xmlns:p14="http://schemas.microsoft.com/office/powerpoint/2010/main" val="857560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19E1558-E99B-8519-DF93-BE4D9BA27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3E76AD-4466-4881-3E6E-52161436DAFE}"/>
              </a:ext>
            </a:extLst>
          </p:cNvPr>
          <p:cNvSpPr txBox="1"/>
          <p:nvPr/>
        </p:nvSpPr>
        <p:spPr>
          <a:xfrm>
            <a:off x="88900" y="6657976"/>
            <a:ext cx="20842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00" dirty="0"/>
              <a:t>図解は </a:t>
            </a:r>
            <a:r>
              <a:rPr kumimoji="1" lang="en-US" altLang="ja-JP" sz="900" dirty="0"/>
              <a:t>Nano Banana Pro </a:t>
            </a:r>
            <a:r>
              <a:rPr kumimoji="1" lang="ja-JP" altLang="en-US" sz="900" dirty="0"/>
              <a:t>を用いて作成</a:t>
            </a:r>
          </a:p>
        </p:txBody>
      </p:sp>
      <p:pic>
        <p:nvPicPr>
          <p:cNvPr id="6" name="図 5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1421EB1E-8083-C58D-5F56-A710F5AAF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" y="0"/>
            <a:ext cx="9088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8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E35D1-E8EB-F86E-95CB-92B706A79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554772-EB27-0D73-3DC1-B025102F5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ja-JP" altLang="en-US" dirty="0"/>
              <a:t>を開こう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CE6395-4F14-33E2-E8C2-167F9A136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r>
              <a:rPr lang="ja-JP" altLang="en-US" dirty="0"/>
              <a:t>ブラウザのアドレスバーに入力</a:t>
            </a:r>
          </a:p>
          <a:p>
            <a:pPr marL="0" indent="0">
              <a:buNone/>
            </a:pPr>
            <a:r>
              <a:rPr lang="en-US" altLang="ja-JP" b="1" dirty="0"/>
              <a:t>https://colab.research.google.com</a:t>
            </a:r>
          </a:p>
          <a:p>
            <a:r>
              <a:rPr lang="ja-JP" altLang="en-US" dirty="0"/>
              <a:t>開いたら「</a:t>
            </a:r>
            <a:r>
              <a:rPr lang="ja-JP" altLang="en-US" b="1" dirty="0"/>
              <a:t>ファイル</a:t>
            </a:r>
            <a:r>
              <a:rPr lang="ja-JP" altLang="en-US" dirty="0"/>
              <a:t>」で「</a:t>
            </a:r>
            <a:r>
              <a:rPr lang="ja-JP" altLang="en-US" b="1" dirty="0"/>
              <a:t>ドライブの新しいノートブック</a:t>
            </a:r>
            <a:r>
              <a:rPr lang="ja-JP" altLang="en-US" dirty="0"/>
              <a:t>」を選ぶ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このときに、</a:t>
            </a:r>
            <a:r>
              <a:rPr lang="en-US" altLang="ja-JP" b="1" dirty="0"/>
              <a:t>Google </a:t>
            </a:r>
            <a:r>
              <a:rPr lang="ja-JP" altLang="en-US" b="1" dirty="0"/>
              <a:t>アカウントでログイン</a:t>
            </a:r>
            <a:r>
              <a:rPr lang="ja-JP" altLang="en-US" dirty="0"/>
              <a:t>する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1D612A-E98C-5B75-C945-DD0E6ADC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4034FD3F-9F5E-D4FF-293A-59AAA64F1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41" y="3310381"/>
            <a:ext cx="6031925" cy="21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5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2CF1F-FA8D-279F-2CB1-8D802409A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05FB2E-CDB2-8492-5ED5-819E4E2CB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ノートブックとは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7C3BF8-FD2C-D32C-92F9-6813826E0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プログラム</a:t>
            </a:r>
            <a:r>
              <a:rPr lang="ja-JP" altLang="en-US" dirty="0"/>
              <a:t>と</a:t>
            </a:r>
            <a:r>
              <a:rPr lang="ja-JP" altLang="en-US" b="1" dirty="0"/>
              <a:t>実行結果</a:t>
            </a:r>
            <a:r>
              <a:rPr lang="ja-JP" altLang="en-US" dirty="0"/>
              <a:t>を</a:t>
            </a:r>
            <a:r>
              <a:rPr lang="ja-JP" altLang="en-US" b="1" dirty="0"/>
              <a:t>一緒に保存できるファイル</a:t>
            </a:r>
          </a:p>
          <a:p>
            <a:r>
              <a:rPr lang="ja-JP" altLang="en-US" dirty="0"/>
              <a:t>スマホの</a:t>
            </a:r>
            <a:r>
              <a:rPr lang="ja-JP" altLang="en-US" b="1" dirty="0"/>
              <a:t>メモ帳</a:t>
            </a:r>
            <a:r>
              <a:rPr lang="ja-JP" altLang="en-US" dirty="0"/>
              <a:t>に近いが、</a:t>
            </a:r>
            <a:r>
              <a:rPr lang="ja-JP" altLang="en-US" b="1" dirty="0"/>
              <a:t>書いた内容を「実行」できる点</a:t>
            </a:r>
            <a:r>
              <a:rPr lang="ja-JP" altLang="en-US" dirty="0"/>
              <a:t>が違う </a:t>
            </a:r>
          </a:p>
          <a:p>
            <a:r>
              <a:rPr lang="en-US" altLang="ja-JP" dirty="0"/>
              <a:t>Google Drive</a:t>
            </a:r>
            <a:r>
              <a:rPr lang="ja-JP" altLang="en-US" dirty="0"/>
              <a:t>に保存可能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769815-AD37-F7E9-8A16-5E230F74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 descr="グラフィカル ユーザー インターフェイス, 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94065C5E-9928-3572-5137-79241F630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02" y="3512836"/>
            <a:ext cx="6789998" cy="32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52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E2F11-FF8E-9528-0EB4-89315E1A2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4054BF-F112-6A69-BC76-DE03C6273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画面の見方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B60703-7EB1-A1F5-1120-3820D7F2A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/>
          <a:lstStyle/>
          <a:p>
            <a:r>
              <a:rPr kumimoji="1" lang="ja-JP" altLang="en-US" b="1" dirty="0"/>
              <a:t>コードセル</a:t>
            </a:r>
            <a:r>
              <a:rPr kumimoji="1" lang="ja-JP" altLang="en-US" dirty="0"/>
              <a:t>：グレーの枠。ここに</a:t>
            </a:r>
            <a:r>
              <a:rPr kumimoji="1" lang="ja-JP" altLang="en-US" b="1" dirty="0"/>
              <a:t>プログラムを書く</a:t>
            </a:r>
            <a:endParaRPr kumimoji="1" lang="en-US" altLang="ja-JP" b="1" dirty="0"/>
          </a:p>
          <a:p>
            <a:r>
              <a:rPr kumimoji="1" lang="ja-JP" altLang="en-US" b="1" dirty="0"/>
              <a:t>実行ボタン</a:t>
            </a:r>
            <a:r>
              <a:rPr kumimoji="1" lang="ja-JP" altLang="en-US" dirty="0"/>
              <a:t>：セルの左側にある</a:t>
            </a:r>
            <a:r>
              <a:rPr kumimoji="1" lang="ja-JP" altLang="en-US" b="1" dirty="0"/>
              <a:t>再生ボタン</a:t>
            </a:r>
            <a:r>
              <a:rPr kumimoji="1" lang="ja-JP" altLang="en-US" dirty="0"/>
              <a:t>のような</a:t>
            </a:r>
            <a:r>
              <a:rPr kumimoji="1" lang="ja-JP" altLang="en-US" b="1" dirty="0"/>
              <a:t>三角形</a:t>
            </a:r>
            <a:r>
              <a:rPr kumimoji="1" lang="ja-JP" altLang="en-US" dirty="0"/>
              <a:t>。</a:t>
            </a:r>
            <a:r>
              <a:rPr kumimoji="1" lang="ja-JP" altLang="en-US" b="1" dirty="0"/>
              <a:t>クリックで実行</a:t>
            </a:r>
            <a:endParaRPr kumimoji="1" lang="en-US" altLang="ja-JP" b="1" dirty="0"/>
          </a:p>
          <a:p>
            <a:r>
              <a:rPr kumimoji="1" lang="ja-JP" altLang="en-US" b="1" dirty="0"/>
              <a:t>出力エリア</a:t>
            </a:r>
            <a:r>
              <a:rPr kumimoji="1" lang="ja-JP" altLang="en-US" dirty="0"/>
              <a:t>：セルの下。</a:t>
            </a:r>
            <a:r>
              <a:rPr kumimoji="1" lang="ja-JP" altLang="en-US" b="1" dirty="0"/>
              <a:t>結果がここに出る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999F2A-10DA-148C-407B-51C56BA9D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 descr="グラフィカル ユーザー インターフェイス, 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4149A6F5-989B-418B-325F-113BC7243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001" y="3168120"/>
            <a:ext cx="6789998" cy="321265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CA4D5D2-1F35-6FB0-DEA4-B5061D8CA5A6}"/>
              </a:ext>
            </a:extLst>
          </p:cNvPr>
          <p:cNvSpPr/>
          <p:nvPr/>
        </p:nvSpPr>
        <p:spPr>
          <a:xfrm>
            <a:off x="3064933" y="4876800"/>
            <a:ext cx="4876800" cy="558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58AB4A9-C73B-2FFC-8CD7-5A8A460A1E98}"/>
              </a:ext>
            </a:extLst>
          </p:cNvPr>
          <p:cNvSpPr/>
          <p:nvPr/>
        </p:nvSpPr>
        <p:spPr>
          <a:xfrm>
            <a:off x="2540001" y="4876176"/>
            <a:ext cx="457200" cy="558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CDBEB16-C8C5-5539-7BE5-0C87D88913E9}"/>
              </a:ext>
            </a:extLst>
          </p:cNvPr>
          <p:cNvSpPr/>
          <p:nvPr/>
        </p:nvSpPr>
        <p:spPr>
          <a:xfrm>
            <a:off x="2768601" y="5511568"/>
            <a:ext cx="5173132" cy="3812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89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03A6C-112E-48D6-83E9-5ADA8CF90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ja-JP" altLang="en-US" dirty="0"/>
              <a:t>アカウントでのログイン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ja-JP" altLang="en-US" dirty="0"/>
              <a:t>の</a:t>
            </a:r>
            <a:r>
              <a:rPr lang="ja-JP" altLang="en-US" b="1" dirty="0"/>
              <a:t>使用中</a:t>
            </a:r>
            <a:r>
              <a:rPr lang="ja-JP" altLang="en-US" dirty="0"/>
              <a:t>に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en-US" altLang="ja-JP" dirty="0"/>
              <a:t>Google </a:t>
            </a:r>
            <a:r>
              <a:rPr lang="ja-JP" altLang="en-US" dirty="0" err="1"/>
              <a:t>への</a:t>
            </a:r>
            <a:r>
              <a:rPr lang="ja-JP" altLang="en-US" dirty="0"/>
              <a:t>ログインが必要」と表示されたとき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Google </a:t>
            </a:r>
            <a:r>
              <a:rPr lang="ja-JP" altLang="en-US" dirty="0"/>
              <a:t>アカウントへのログインを行う。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65912-21B9-46E3-A044-C0C11B77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16C425-CADC-4357-AC55-FE4946387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663" y="2863745"/>
            <a:ext cx="5810169" cy="21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79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DAA1F-9E41-381C-3808-2DF4510A9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3383CA-5E16-ECC3-7AFF-FD867DC0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演習１．</a:t>
            </a:r>
            <a:r>
              <a:rPr lang="ja-JP" altLang="en-US" dirty="0"/>
              <a:t>プログラムを動かそう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2F5982F-9317-4630-F55C-5745F429B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</a:t>
            </a:r>
            <a:r>
              <a:rPr lang="ja-JP" altLang="en-US" dirty="0"/>
              <a:t>コードセルに次を入れる</a:t>
            </a:r>
          </a:p>
          <a:p>
            <a:pPr marL="0" indent="0">
              <a:buNone/>
            </a:pPr>
            <a:r>
              <a:rPr lang="en-US" altLang="ja-JP" dirty="0"/>
              <a:t>print("Hello")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②入力できたら、実行</a:t>
            </a:r>
          </a:p>
          <a:p>
            <a:r>
              <a:rPr lang="ja-JP" altLang="en-US" dirty="0"/>
              <a:t>方法</a:t>
            </a:r>
            <a:r>
              <a:rPr lang="en-US" altLang="ja-JP" dirty="0"/>
              <a:t>1</a:t>
            </a:r>
            <a:r>
              <a:rPr lang="ja-JP" altLang="en-US" dirty="0"/>
              <a:t>：</a:t>
            </a:r>
            <a:r>
              <a:rPr lang="ja-JP" altLang="en-US" b="1" dirty="0"/>
              <a:t>三角形の実行ボタン</a:t>
            </a:r>
            <a:r>
              <a:rPr lang="ja-JP" altLang="en-US" dirty="0"/>
              <a:t>を</a:t>
            </a:r>
            <a:r>
              <a:rPr lang="ja-JP" altLang="en-US" b="1" dirty="0"/>
              <a:t>クリック</a:t>
            </a:r>
            <a:r>
              <a:rPr lang="ja-JP" altLang="en-US" dirty="0"/>
              <a:t> </a:t>
            </a:r>
            <a:endParaRPr lang="en-US" altLang="ja-JP" dirty="0"/>
          </a:p>
          <a:p>
            <a:r>
              <a:rPr lang="ja-JP" altLang="en-US" dirty="0"/>
              <a:t>方法</a:t>
            </a:r>
            <a:r>
              <a:rPr lang="en-US" altLang="ja-JP" dirty="0"/>
              <a:t>2</a:t>
            </a:r>
            <a:r>
              <a:rPr lang="ja-JP" altLang="en-US" dirty="0"/>
              <a:t>：</a:t>
            </a:r>
            <a:r>
              <a:rPr lang="en-US" altLang="ja-JP" b="1" dirty="0"/>
              <a:t>Shift</a:t>
            </a:r>
            <a:r>
              <a:rPr lang="ja-JP" altLang="en-US" b="1" dirty="0"/>
              <a:t>キーを押しながら</a:t>
            </a:r>
            <a:r>
              <a:rPr lang="en-US" altLang="ja-JP" b="1" dirty="0"/>
              <a:t>Enter</a:t>
            </a:r>
            <a:r>
              <a:rPr lang="ja-JP" altLang="en-US" b="1" dirty="0"/>
              <a:t>キー</a:t>
            </a:r>
          </a:p>
          <a:p>
            <a:r>
              <a:rPr lang="ja-JP" altLang="en-US" dirty="0"/>
              <a:t>セルの下に </a:t>
            </a:r>
            <a:r>
              <a:rPr lang="en-US" altLang="ja-JP" dirty="0"/>
              <a:t>Hello </a:t>
            </a:r>
            <a:r>
              <a:rPr lang="ja-JP" altLang="en-US" dirty="0"/>
              <a:t>と表示されたら成功</a:t>
            </a: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54415E-6BCB-E9D4-3CCD-D42D60DA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 descr="テーブル&#10;&#10;AI 生成コンテンツは誤りを含む可能性があります。">
            <a:extLst>
              <a:ext uri="{FF2B5EF4-FFF2-40B4-BE49-F238E27FC236}">
                <a16:creationId xmlns:a16="http://schemas.microsoft.com/office/drawing/2014/main" id="{E637613E-A953-3BFA-DBC1-AAE1FEF18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305" y="4931261"/>
            <a:ext cx="5253766" cy="197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2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B1FA74-0F97-9B1D-3AB7-CBA45AE67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457755-F609-BA6A-B1A6-05FF4705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プログラミングの基本サイクル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C14492-6C13-1985-F39C-CD8AD2E7A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/>
              <a:t>入力 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 実行 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→ 結果を見る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このサイクルの繰り返しがプログラミングの基本 今日はこのサイクルを何度も体験する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A9D9CA-85AD-3FB1-6400-4E700B26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C1A92F7-5D5C-9B56-9797-C362979B2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796" y="644893"/>
            <a:ext cx="2942683" cy="96688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7DEBDF3-1087-50AC-6E9A-039849886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796" y="3082911"/>
            <a:ext cx="2353404" cy="69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6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6C3FA-3AE4-1838-AED1-8B59D745D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F08620-0DA9-2BBC-AE5F-84287F5D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コメントとは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5B5CBD-FD10-7E0E-6A79-459F465A1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#</a:t>
            </a:r>
            <a:r>
              <a:rPr lang="ja-JP" altLang="en-US" dirty="0"/>
              <a:t>（シャープ）で始まる行は「コメント」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en-US" altLang="ja-JP" b="1" dirty="0"/>
              <a:t># </a:t>
            </a:r>
            <a:r>
              <a:rPr lang="ja-JP" altLang="en-US" b="1" dirty="0"/>
              <a:t>これはコメント</a:t>
            </a:r>
          </a:p>
          <a:p>
            <a:pPr marL="0" indent="0">
              <a:buNone/>
            </a:pPr>
            <a:r>
              <a:rPr lang="en-US" altLang="ja-JP" dirty="0"/>
              <a:t>print("</a:t>
            </a:r>
            <a:r>
              <a:rPr lang="ja-JP" altLang="en-US" dirty="0"/>
              <a:t>これは実行される</a:t>
            </a:r>
            <a:r>
              <a:rPr lang="en-US" altLang="ja-JP" dirty="0"/>
              <a:t>")</a:t>
            </a:r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 b="1" dirty="0"/>
              <a:t>コメント</a:t>
            </a:r>
            <a:r>
              <a:rPr lang="ja-JP" altLang="en-US" dirty="0"/>
              <a:t>は</a:t>
            </a:r>
            <a:r>
              <a:rPr lang="ja-JP" altLang="en-US" b="1" dirty="0"/>
              <a:t>プログラムとして実行されない </a:t>
            </a:r>
            <a:endParaRPr lang="en-US" altLang="ja-JP" b="1" dirty="0"/>
          </a:p>
          <a:p>
            <a:r>
              <a:rPr lang="ja-JP" altLang="en-US" b="1" dirty="0"/>
              <a:t>メモ書き</a:t>
            </a:r>
            <a:r>
              <a:rPr lang="ja-JP" altLang="en-US" dirty="0"/>
              <a:t>として使う</a:t>
            </a:r>
            <a:endParaRPr lang="en-US" altLang="ja-JP" dirty="0"/>
          </a:p>
          <a:p>
            <a:r>
              <a:rPr lang="en-US" altLang="ja-JP" b="1" dirty="0"/>
              <a:t>Google </a:t>
            </a:r>
            <a:r>
              <a:rPr lang="en-US" altLang="ja-JP" b="1" dirty="0" err="1"/>
              <a:t>Colaboratory</a:t>
            </a:r>
            <a:r>
              <a:rPr lang="ja-JP" altLang="en-US" b="1" dirty="0"/>
              <a:t>では</a:t>
            </a:r>
            <a:r>
              <a:rPr lang="en-US" altLang="ja-JP" b="1" dirty="0"/>
              <a:t>AI</a:t>
            </a:r>
            <a:r>
              <a:rPr lang="ja-JP" altLang="en-US" b="1" dirty="0"/>
              <a:t>への指示にも使える </a:t>
            </a:r>
            <a:endParaRPr lang="en-US" altLang="ja-JP" b="1" dirty="0"/>
          </a:p>
          <a:p>
            <a:r>
              <a:rPr lang="ja-JP" altLang="en-US" dirty="0"/>
              <a:t>日本語で書ける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6864F8-F7B7-AD20-183C-D2465A28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 descr="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F61A2906-D249-67B7-50AE-3E8C2FAEF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520" y="1688516"/>
            <a:ext cx="4080796" cy="18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6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993</Words>
  <Application>Microsoft Office PowerPoint</Application>
  <PresentationFormat>画面に合わせる (4:3)</PresentationFormat>
  <Paragraphs>168</Paragraphs>
  <Slides>22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22</vt:i4>
      </vt:variant>
    </vt:vector>
  </HeadingPairs>
  <TitlesOfParts>
    <vt:vector size="28" baseType="lpstr">
      <vt:lpstr>游ゴシック</vt:lpstr>
      <vt:lpstr>Abadi</vt:lpstr>
      <vt:lpstr>Arial</vt:lpstr>
      <vt:lpstr>Calibri</vt:lpstr>
      <vt:lpstr>Office テーマ</vt:lpstr>
      <vt:lpstr>2_Office テーマ</vt:lpstr>
      <vt:lpstr>Google Colaboratory </vt:lpstr>
      <vt:lpstr>PowerPoint プレゼンテーション</vt:lpstr>
      <vt:lpstr>Google Colaboratoryを開こう</vt:lpstr>
      <vt:lpstr>ノートブックとは</vt:lpstr>
      <vt:lpstr>画面の見方</vt:lpstr>
      <vt:lpstr>Google アカウントでのログイン</vt:lpstr>
      <vt:lpstr>演習１．プログラムを動かそう</vt:lpstr>
      <vt:lpstr>プログラミングの基本サイクル</vt:lpstr>
      <vt:lpstr>コメントとは</vt:lpstr>
      <vt:lpstr>PowerPoint プレゼンテーション</vt:lpstr>
      <vt:lpstr>自然言語で指示</vt:lpstr>
      <vt:lpstr>PowerPoint プレゼンテーション</vt:lpstr>
      <vt:lpstr>PowerPoint プレゼンテーション</vt:lpstr>
      <vt:lpstr>演習２．Colaboratory でAIコード生成</vt:lpstr>
      <vt:lpstr>演習３．円グラフの表示</vt:lpstr>
      <vt:lpstr>演習４．自由に試してみよう</vt:lpstr>
      <vt:lpstr>行ったこと</vt:lpstr>
      <vt:lpstr>Google Colaboratory でうまく実行できない場合</vt:lpstr>
      <vt:lpstr>Google Colaboratoryの要点</vt:lpstr>
      <vt:lpstr>Google Colaboratory の本格的な機能 （使用には Google アカウントが必要）</vt:lpstr>
      <vt:lpstr>Google Colaboratory でのファイルのアップロード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Colaboratory の概要</dc:title>
  <dc:creator>金子　邦彦</dc:creator>
  <cp:lastModifiedBy>金子　邦彦</cp:lastModifiedBy>
  <cp:revision>258</cp:revision>
  <cp:lastPrinted>2019-10-10T02:44:39Z</cp:lastPrinted>
  <dcterms:created xsi:type="dcterms:W3CDTF">2018-05-08T02:37:35Z</dcterms:created>
  <dcterms:modified xsi:type="dcterms:W3CDTF">2026-06-15T09:33:02Z</dcterms:modified>
</cp:coreProperties>
</file>