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1037" r:id="rId2"/>
    <p:sldId id="514" r:id="rId3"/>
    <p:sldId id="545" r:id="rId4"/>
    <p:sldId id="553" r:id="rId5"/>
    <p:sldId id="546" r:id="rId6"/>
    <p:sldId id="548" r:id="rId7"/>
    <p:sldId id="551" r:id="rId8"/>
    <p:sldId id="1038" r:id="rId9"/>
    <p:sldId id="1039" r:id="rId10"/>
    <p:sldId id="1040" r:id="rId11"/>
    <p:sldId id="1041" r:id="rId12"/>
    <p:sldId id="554" r:id="rId13"/>
    <p:sldId id="258" r:id="rId14"/>
    <p:sldId id="259" r:id="rId15"/>
    <p:sldId id="555" r:id="rId16"/>
    <p:sldId id="556" r:id="rId17"/>
    <p:sldId id="257" r:id="rId1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49" d="100"/>
          <a:sy n="49" d="100"/>
        </p:scale>
        <p:origin x="178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wq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ja-JP" altLang="en-US" dirty="0"/>
              <a:t>自己紹介，授業で学ぶこと，授業の進め方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（コンピューターサイエンス）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https://www.kkaneko.jp/cc/wq/index.html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E82C28-95A5-4FEE-ACF6-F8D90ED44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この授業で学ぶこと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111C07-3D3E-402E-8ECB-E3C07B219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b="1" dirty="0"/>
              <a:t>コンピュータの仕組み</a:t>
            </a:r>
            <a:endParaRPr kumimoji="1" lang="en-US" altLang="ja-JP" b="1" dirty="0"/>
          </a:p>
          <a:p>
            <a:endParaRPr lang="en-US" altLang="ja-JP" b="1" dirty="0"/>
          </a:p>
          <a:p>
            <a:r>
              <a:rPr kumimoji="1" lang="ja-JP" altLang="en-US" b="1" dirty="0"/>
              <a:t>プログラミング（プログラムを設計し制作すること）の基礎</a:t>
            </a:r>
            <a:endParaRPr kumimoji="1" lang="en-US" altLang="ja-JP" b="1" dirty="0"/>
          </a:p>
          <a:p>
            <a:endParaRPr lang="en-US" altLang="ja-JP" b="1" dirty="0"/>
          </a:p>
          <a:p>
            <a:r>
              <a:rPr kumimoji="1" lang="ja-JP" altLang="en-US" b="1" dirty="0"/>
              <a:t>データの取り扱い（計算，データの管理）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129AAB-0DA3-424E-941C-9DDBA610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09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575D4-97CD-4D61-B418-5FB89D05D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23987"/>
          </a:xfrm>
        </p:spPr>
        <p:txBody>
          <a:bodyPr/>
          <a:lstStyle/>
          <a:p>
            <a:r>
              <a:rPr kumimoji="1" lang="ja-JP" altLang="en-US" dirty="0"/>
              <a:t>授業計画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ADFE15-B5E3-4443-87F6-5F89E215C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377" y="893948"/>
            <a:ext cx="8461208" cy="88242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1</a:t>
            </a:r>
            <a:r>
              <a:rPr lang="ja-JP" altLang="en-US" sz="1800" b="1" dirty="0"/>
              <a:t>回    無料ソフトウエア、無料データ、エコシステム、</a:t>
            </a:r>
            <a:r>
              <a:rPr lang="en-US" altLang="ja-JP" sz="1800" b="1" dirty="0"/>
              <a:t>Scratch </a:t>
            </a:r>
            <a:r>
              <a:rPr lang="ja-JP" altLang="en-US" sz="1800" b="1" dirty="0"/>
              <a:t>プログラミング、</a:t>
            </a:r>
            <a:r>
              <a:rPr lang="en-US" altLang="ja-JP" sz="1800" b="1" dirty="0"/>
              <a:t>Scratch </a:t>
            </a:r>
            <a:r>
              <a:rPr lang="ja-JP" altLang="en-US" sz="1800" b="1" dirty="0"/>
              <a:t>のキャラクタ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2</a:t>
            </a:r>
            <a:r>
              <a:rPr lang="ja-JP" altLang="en-US" sz="1800" b="1" dirty="0"/>
              <a:t>回    コンピュータによる画像制作、人工知能でできること、情報のコード化、デジタル画像、画素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3</a:t>
            </a:r>
            <a:r>
              <a:rPr lang="ja-JP" altLang="en-US" sz="1800" b="1" dirty="0"/>
              <a:t>回    ３６０度パノラマ画像、３次元コンピュータグラフィックスの世界、ポリゴン、テクスチャ、オンラインの地図サービス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4</a:t>
            </a:r>
            <a:r>
              <a:rPr lang="ja-JP" altLang="en-US" sz="1800" b="1" dirty="0"/>
              <a:t>回    さまざまなプログラミング言語、コンピュータでの計算の誤差、プログラミングの基礎（変数、式、条件分岐、繰り返し）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5</a:t>
            </a:r>
            <a:r>
              <a:rPr lang="ja-JP" altLang="en-US" sz="1800" b="1" dirty="0"/>
              <a:t>回    人工知能でできること、人工知能による社会の変化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6</a:t>
            </a:r>
            <a:r>
              <a:rPr lang="ja-JP" altLang="en-US" sz="1800" b="1" dirty="0"/>
              <a:t>回    データベース、データベースシステム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7</a:t>
            </a:r>
            <a:r>
              <a:rPr lang="ja-JP" altLang="en-US" sz="1800" b="1" dirty="0"/>
              <a:t>回    乱数、シミュレーション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8</a:t>
            </a:r>
            <a:r>
              <a:rPr lang="ja-JP" altLang="en-US" sz="1800" b="1" dirty="0"/>
              <a:t>回    表計算ソフトウエアを用いたデータの扱い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9</a:t>
            </a:r>
            <a:r>
              <a:rPr lang="ja-JP" altLang="en-US" sz="1800" b="1" dirty="0"/>
              <a:t>回    一次式、線形計画法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10</a:t>
            </a:r>
            <a:r>
              <a:rPr lang="ja-JP" altLang="en-US" sz="1800" b="1" dirty="0"/>
              <a:t>回    </a:t>
            </a:r>
            <a:r>
              <a:rPr lang="en-US" altLang="ja-JP" sz="1800" b="1" dirty="0"/>
              <a:t>Python </a:t>
            </a:r>
            <a:r>
              <a:rPr lang="ja-JP" altLang="en-US" sz="1800" b="1" dirty="0"/>
              <a:t>の基礎（オブジェクト、メソッド、引数、文字列）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11</a:t>
            </a:r>
            <a:r>
              <a:rPr lang="ja-JP" altLang="en-US" sz="1800" b="1" dirty="0"/>
              <a:t>回    </a:t>
            </a:r>
            <a:r>
              <a:rPr lang="en-US" altLang="ja-JP" sz="1800" b="1" dirty="0"/>
              <a:t>Python </a:t>
            </a:r>
            <a:r>
              <a:rPr lang="ja-JP" altLang="en-US" sz="1800" b="1" dirty="0"/>
              <a:t>の条件分岐と繰り返し、ステップ実行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12</a:t>
            </a:r>
            <a:r>
              <a:rPr lang="ja-JP" altLang="en-US" sz="1800" b="1" dirty="0"/>
              <a:t>回    式の抽象化と関数、モジュール、算法（アルゴリズム）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13</a:t>
            </a:r>
            <a:r>
              <a:rPr lang="ja-JP" altLang="en-US" sz="1800" b="1" dirty="0"/>
              <a:t>回    中間まとめ  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14</a:t>
            </a:r>
            <a:r>
              <a:rPr lang="ja-JP" altLang="en-US" sz="1800" b="1" dirty="0"/>
              <a:t>回    プロセッサ、メモリ、文字コード、論理演算と足し算 </a:t>
            </a:r>
            <a:endParaRPr lang="en-US" altLang="ja-JP" sz="1800" b="1" dirty="0"/>
          </a:p>
          <a:p>
            <a:pPr>
              <a:spcBef>
                <a:spcPts val="600"/>
              </a:spcBef>
            </a:pPr>
            <a:r>
              <a:rPr lang="ja-JP" altLang="en-US" sz="1800" b="1" dirty="0"/>
              <a:t>第</a:t>
            </a:r>
            <a:r>
              <a:rPr lang="en-US" altLang="ja-JP" sz="1800" b="1" dirty="0"/>
              <a:t>15</a:t>
            </a:r>
            <a:r>
              <a:rPr lang="ja-JP" altLang="en-US" sz="1800" b="1" dirty="0"/>
              <a:t>回    情報化社会でのマナー、情報倫理、情報セキュリティ </a:t>
            </a:r>
            <a:endParaRPr kumimoji="1" lang="ja-JP" altLang="en-US" sz="20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ECCB5AF-6C91-45AE-948D-7827A3CF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624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549263-ECFD-47BE-B8E2-ED352D2D6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89722"/>
            <a:ext cx="8439150" cy="5587241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この授業の対象：　初心者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みなさんに期待していること：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情報工学への関心，意欲の深まり．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必ず行って欲しいこと：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最低限覚えて欲しいことがある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アドバイス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「情報工学を学ぶこと」へのチャレンジ精神．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４年間．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遠隔授業にも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慣れる．将来を楽しみにする．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915520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28A17-E693-4F34-A018-5C8652377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077" y="1785869"/>
            <a:ext cx="541434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6000" b="1" dirty="0"/>
              <a:t>構成的学び</a:t>
            </a:r>
          </a:p>
        </p:txBody>
      </p:sp>
    </p:spTree>
    <p:extLst>
      <p:ext uri="{BB962C8B-B14F-4D97-AF65-F5344CB8AC3E}">
        <p14:creationId xmlns:p14="http://schemas.microsoft.com/office/powerpoint/2010/main" val="1158093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28A17-E693-4F34-A018-5C8652377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1" y="1785869"/>
            <a:ext cx="82030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6000" b="1" dirty="0"/>
              <a:t>プログラミングは</a:t>
            </a:r>
            <a:endParaRPr kumimoji="1" lang="en-US" altLang="ja-JP" sz="6000" b="1" dirty="0"/>
          </a:p>
          <a:p>
            <a:pPr marL="0" indent="0">
              <a:buNone/>
            </a:pPr>
            <a:r>
              <a:rPr kumimoji="1" lang="ja-JP" altLang="en-US" sz="6000" b="1" dirty="0"/>
              <a:t>クリエイティブである</a:t>
            </a:r>
          </a:p>
        </p:txBody>
      </p:sp>
    </p:spTree>
    <p:extLst>
      <p:ext uri="{BB962C8B-B14F-4D97-AF65-F5344CB8AC3E}">
        <p14:creationId xmlns:p14="http://schemas.microsoft.com/office/powerpoint/2010/main" val="1689697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28A17-E693-4F34-A018-5C8652377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1" y="1785869"/>
            <a:ext cx="82030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6000" b="1" dirty="0"/>
              <a:t>必要な知識は</a:t>
            </a:r>
            <a:endParaRPr kumimoji="1" lang="en-US" altLang="ja-JP" sz="6000" b="1" dirty="0"/>
          </a:p>
          <a:p>
            <a:pPr marL="0" indent="0">
              <a:buNone/>
            </a:pPr>
            <a:r>
              <a:rPr lang="ja-JP" altLang="en-US" sz="6000" b="1" dirty="0"/>
              <a:t>小テストで確認する</a:t>
            </a:r>
            <a:endParaRPr lang="en-US" altLang="ja-JP" sz="6000" b="1" dirty="0"/>
          </a:p>
          <a:p>
            <a:pPr marL="0" indent="0">
              <a:buNone/>
            </a:pPr>
            <a:r>
              <a:rPr kumimoji="1" lang="ja-JP" altLang="en-US" sz="6000" b="1" dirty="0"/>
              <a:t>（各自提出）</a:t>
            </a:r>
          </a:p>
        </p:txBody>
      </p:sp>
    </p:spTree>
    <p:extLst>
      <p:ext uri="{BB962C8B-B14F-4D97-AF65-F5344CB8AC3E}">
        <p14:creationId xmlns:p14="http://schemas.microsoft.com/office/powerpoint/2010/main" val="699725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28A17-E693-4F34-A018-5C8652377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6" y="1805747"/>
            <a:ext cx="85940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6000" b="1" dirty="0"/>
              <a:t>遠隔授業</a:t>
            </a:r>
            <a:endParaRPr kumimoji="1" lang="en-US" altLang="ja-JP" sz="6000" b="1" dirty="0"/>
          </a:p>
          <a:p>
            <a:pPr marL="0" indent="0">
              <a:buNone/>
            </a:pPr>
            <a:r>
              <a:rPr lang="ja-JP" altLang="en-US" sz="6000" b="1" dirty="0"/>
              <a:t>・出欠を取る</a:t>
            </a:r>
            <a:endParaRPr lang="en-US" altLang="ja-JP" sz="6000" b="1" dirty="0"/>
          </a:p>
          <a:p>
            <a:pPr marL="0" indent="0">
              <a:buNone/>
            </a:pPr>
            <a:r>
              <a:rPr kumimoji="1" lang="ja-JP" altLang="en-US" sz="6000" b="1" dirty="0"/>
              <a:t>・遠隔授業の良さもある</a:t>
            </a:r>
          </a:p>
        </p:txBody>
      </p:sp>
    </p:spTree>
    <p:extLst>
      <p:ext uri="{BB962C8B-B14F-4D97-AF65-F5344CB8AC3E}">
        <p14:creationId xmlns:p14="http://schemas.microsoft.com/office/powerpoint/2010/main" val="2576523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91A6EE-800E-4248-B629-063C969E7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04800"/>
            <a:ext cx="7886700" cy="587216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 構成的学び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自分でさまざまに試してみることによる成長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必須の知識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「小テスト」で確認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 遠隔授業の出欠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各回の授業資料にアクセス開始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（４８時間以内）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 遠隔授業の良さ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学びたいときにいつでも．自宅でも．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58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自己紹介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75938" y="766732"/>
            <a:ext cx="780213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金子邦彦　（かねこくにひこ）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研究領域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　データベース応用、データベース基盤技術、高度データ利用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実績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・学術論文等：２７編、査読付き国際会議：７５編、その他講演多数</a:t>
            </a:r>
            <a:endParaRPr lang="en-US" altLang="ja-JP" dirty="0"/>
          </a:p>
          <a:p>
            <a:r>
              <a:rPr lang="ja-JP" altLang="en-US" dirty="0"/>
              <a:t>・教科書等：３</a:t>
            </a:r>
            <a:endParaRPr lang="en-US" altLang="ja-JP" dirty="0"/>
          </a:p>
          <a:p>
            <a:r>
              <a:rPr lang="ja-JP" altLang="en-US" dirty="0"/>
              <a:t>・授業担当経験：のべ２４科目</a:t>
            </a:r>
            <a:endParaRPr lang="en-US" altLang="ja-JP" dirty="0"/>
          </a:p>
          <a:p>
            <a:r>
              <a:rPr lang="ja-JP" altLang="en-US" dirty="0"/>
              <a:t>・科学研究費：のべ１１件　概算のべ数千万円　他大学との共同多数</a:t>
            </a:r>
            <a:endParaRPr lang="en-US" altLang="ja-JP" dirty="0"/>
          </a:p>
          <a:p>
            <a:r>
              <a:rPr lang="ja-JP" altLang="en-US" dirty="0"/>
              <a:t>・共同研究、受託研究：のべ１０件　概算のべ１億円　国際共同研究</a:t>
            </a:r>
            <a:endParaRPr lang="en-US" altLang="ja-JP" dirty="0"/>
          </a:p>
          <a:p>
            <a:r>
              <a:rPr lang="ja-JP" altLang="en-US" dirty="0"/>
              <a:t>・学部生、大学院生の指導経験多数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/>
              <a:t>人工知能</a:t>
            </a:r>
            <a:r>
              <a:rPr lang="ja-JP" altLang="en-US" dirty="0"/>
              <a:t>、</a:t>
            </a:r>
            <a:r>
              <a:rPr lang="ja-JP" altLang="en-US" b="1" dirty="0"/>
              <a:t>画像処理</a:t>
            </a:r>
            <a:r>
              <a:rPr lang="ja-JP" altLang="en-US" dirty="0"/>
              <a:t>、</a:t>
            </a:r>
            <a:r>
              <a:rPr lang="ja-JP" altLang="en-US" b="1" dirty="0"/>
              <a:t>３次元コンピュータグラフィックス（</a:t>
            </a:r>
            <a:r>
              <a:rPr lang="en-US" altLang="ja-JP" b="1" dirty="0"/>
              <a:t>VR</a:t>
            </a:r>
            <a:r>
              <a:rPr lang="ja-JP" altLang="en-US" b="1" dirty="0"/>
              <a:t>含む）</a:t>
            </a:r>
            <a:r>
              <a:rPr lang="ja-JP" altLang="en-US" dirty="0"/>
              <a:t>、</a:t>
            </a:r>
            <a:endParaRPr lang="en-US" altLang="ja-JP" dirty="0"/>
          </a:p>
          <a:p>
            <a:r>
              <a:rPr lang="en-US" altLang="ja-JP" b="1" dirty="0"/>
              <a:t>Web</a:t>
            </a:r>
            <a:r>
              <a:rPr lang="ja-JP" altLang="en-US" b="1" dirty="0"/>
              <a:t>システム</a:t>
            </a:r>
            <a:r>
              <a:rPr lang="ja-JP" altLang="en-US" dirty="0"/>
              <a:t>、</a:t>
            </a:r>
            <a:r>
              <a:rPr lang="ja-JP" altLang="en-US" b="1" dirty="0"/>
              <a:t>知的システム</a:t>
            </a:r>
            <a:r>
              <a:rPr lang="ja-JP" altLang="en-US" dirty="0"/>
              <a:t>や</a:t>
            </a:r>
            <a:r>
              <a:rPr lang="ja-JP" altLang="en-US" b="1" dirty="0"/>
              <a:t>社会システム</a:t>
            </a:r>
            <a:r>
              <a:rPr lang="ja-JP" altLang="en-US" dirty="0"/>
              <a:t>の成功には、</a:t>
            </a:r>
            <a:endParaRPr lang="en-US" altLang="ja-JP" dirty="0"/>
          </a:p>
          <a:p>
            <a:r>
              <a:rPr lang="ja-JP" altLang="en-US" b="1" u="sng" dirty="0"/>
              <a:t>データベースが必要</a:t>
            </a:r>
            <a:r>
              <a:rPr lang="ja-JP" altLang="en-US" b="1" dirty="0"/>
              <a:t>　</a:t>
            </a:r>
            <a:r>
              <a:rPr lang="ja-JP" altLang="en-US" dirty="0"/>
              <a:t>という気持ちで進めています</a:t>
            </a:r>
            <a:endParaRPr lang="en-US" altLang="ja-JP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42660" y="3927753"/>
            <a:ext cx="366446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dirty="0"/>
              <a:t>詳しくは　</a:t>
            </a:r>
            <a:r>
              <a:rPr lang="en-US" altLang="ja-JP" sz="1350" dirty="0"/>
              <a:t>https://</a:t>
            </a:r>
            <a:r>
              <a:rPr lang="en-US" altLang="ja-JP" sz="1350" dirty="0" err="1"/>
              <a:t>www.kkaneko.jp</a:t>
            </a:r>
            <a:r>
              <a:rPr lang="en-US" altLang="ja-JP" sz="1350" dirty="0"/>
              <a:t>/index-</a:t>
            </a:r>
            <a:r>
              <a:rPr lang="en-US" altLang="ja-JP" sz="1350" dirty="0" err="1"/>
              <a:t>j.html</a:t>
            </a:r>
            <a:endParaRPr kumimoji="1" lang="ja-JP" altLang="en-US" sz="1350" dirty="0"/>
          </a:p>
        </p:txBody>
      </p:sp>
      <p:pic>
        <p:nvPicPr>
          <p:cNvPr id="9" name="図 8" descr="メガネをかけた男性&#10;&#10;自動的に生成された説明">
            <a:extLst>
              <a:ext uri="{FF2B5EF4-FFF2-40B4-BE49-F238E27FC236}">
                <a16:creationId xmlns:a16="http://schemas.microsoft.com/office/drawing/2014/main" id="{60CB6F7F-1E14-4A94-A85F-0A85A565B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28" y="149253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39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E82C28-95A5-4FEE-ACF6-F8D90ED44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この授業で学ぶこと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111C07-3D3E-402E-8ECB-E3C07B219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コンピュータの仕組み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プログラミング（プログラムを設計し制作すること）の基礎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データの取り扱い（計算，データの管理）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129AAB-0DA3-424E-941C-9DDBA610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86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575D4-97CD-4D61-B418-5FB89D05D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授業計画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ADFE15-B5E3-4443-87F6-5F89E215C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95" y="568693"/>
            <a:ext cx="8461208" cy="533316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1</a:t>
            </a:r>
            <a:r>
              <a:rPr lang="ja-JP" altLang="en-US" sz="1800" dirty="0"/>
              <a:t>回    無料ソフトウエア、無料データ、エコシステム、</a:t>
            </a:r>
            <a:r>
              <a:rPr lang="en-US" altLang="ja-JP" sz="1800" dirty="0"/>
              <a:t>Scratch </a:t>
            </a:r>
            <a:r>
              <a:rPr lang="ja-JP" altLang="en-US" sz="1800" dirty="0"/>
              <a:t>プログラミング、</a:t>
            </a:r>
            <a:r>
              <a:rPr lang="en-US" altLang="ja-JP" sz="1800" dirty="0"/>
              <a:t>Scratch </a:t>
            </a:r>
            <a:r>
              <a:rPr lang="ja-JP" altLang="en-US" sz="1800" dirty="0"/>
              <a:t>のキャラクタ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2</a:t>
            </a:r>
            <a:r>
              <a:rPr lang="ja-JP" altLang="en-US" sz="1800" dirty="0"/>
              <a:t>回    コンピュータによる画像制作、人工知能でできること、情報のコード化、デジタル画像、画素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3</a:t>
            </a:r>
            <a:r>
              <a:rPr lang="ja-JP" altLang="en-US" sz="1800" dirty="0"/>
              <a:t>回    ３６０度パノラマ画像、３次元コンピュータグラフィックスの世界、ポリゴン、テクスチャ、オンラインの地図サービス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4</a:t>
            </a:r>
            <a:r>
              <a:rPr lang="ja-JP" altLang="en-US" sz="1800" dirty="0"/>
              <a:t>回    さまざまなプログラミング言語、コンピュータでの計算の誤差、プログラミングの基礎（変数、式、条件分岐、繰り返し）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5</a:t>
            </a:r>
            <a:r>
              <a:rPr lang="ja-JP" altLang="en-US" sz="1800" dirty="0"/>
              <a:t>回    人工知能でできること、人工知能による社会の変化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6</a:t>
            </a:r>
            <a:r>
              <a:rPr lang="ja-JP" altLang="en-US" sz="1800" dirty="0"/>
              <a:t>回    データベース、データベースシステム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7</a:t>
            </a:r>
            <a:r>
              <a:rPr lang="ja-JP" altLang="en-US" sz="1800" dirty="0"/>
              <a:t>回    乱数、シミュレーション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8</a:t>
            </a:r>
            <a:r>
              <a:rPr lang="ja-JP" altLang="en-US" sz="1800" dirty="0"/>
              <a:t>回    表計算ソフトウエアを用いたデータの扱い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9</a:t>
            </a:r>
            <a:r>
              <a:rPr lang="ja-JP" altLang="en-US" sz="1800" dirty="0"/>
              <a:t>回    一次式、線形計画法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10</a:t>
            </a:r>
            <a:r>
              <a:rPr lang="ja-JP" altLang="en-US" sz="1800" dirty="0"/>
              <a:t>回    </a:t>
            </a:r>
            <a:r>
              <a:rPr lang="en-US" altLang="ja-JP" sz="1800" dirty="0"/>
              <a:t>Python </a:t>
            </a:r>
            <a:r>
              <a:rPr lang="ja-JP" altLang="en-US" sz="1800" dirty="0"/>
              <a:t>の基礎（オブジェクト、メソッド、引数、文字列）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11</a:t>
            </a:r>
            <a:r>
              <a:rPr lang="ja-JP" altLang="en-US" sz="1800" dirty="0"/>
              <a:t>回    </a:t>
            </a:r>
            <a:r>
              <a:rPr lang="en-US" altLang="ja-JP" sz="1800" dirty="0"/>
              <a:t>Python </a:t>
            </a:r>
            <a:r>
              <a:rPr lang="ja-JP" altLang="en-US" sz="1800" dirty="0"/>
              <a:t>の条件分岐と繰り返し、ステップ実行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12</a:t>
            </a:r>
            <a:r>
              <a:rPr lang="ja-JP" altLang="en-US" sz="1800" dirty="0"/>
              <a:t>回    式の抽象化と関数、モジュール、算法（アルゴリズム）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13</a:t>
            </a:r>
            <a:r>
              <a:rPr lang="ja-JP" altLang="en-US" sz="1800" dirty="0"/>
              <a:t>回    中間まとめ  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14</a:t>
            </a:r>
            <a:r>
              <a:rPr lang="ja-JP" altLang="en-US" sz="1800" dirty="0"/>
              <a:t>回    プロセッサ、メモリ、文字コード、論理演算と足し算 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/>
              <a:t>第</a:t>
            </a:r>
            <a:r>
              <a:rPr lang="en-US" altLang="ja-JP" sz="1800" dirty="0"/>
              <a:t>15</a:t>
            </a:r>
            <a:r>
              <a:rPr lang="ja-JP" altLang="en-US" sz="1800" dirty="0"/>
              <a:t>回    情報化社会でのマナー、情報倫理、情報セキュリティ </a:t>
            </a:r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ECCB5AF-6C91-45AE-948D-7827A3CF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75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997F06-1E77-4364-95BE-87C2A2F61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1" dirty="0"/>
              <a:t>出欠の取り方，課題，受講上の注意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3A566-0BA7-47D3-9A8C-84EEA06B8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96" y="535103"/>
            <a:ext cx="8461208" cy="53331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b="1" dirty="0">
                <a:solidFill>
                  <a:srgbClr val="FF0000"/>
                </a:solidFill>
              </a:rPr>
              <a:t>遠隔授業の場合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r>
              <a:rPr lang="ja-JP" altLang="en-US" dirty="0"/>
              <a:t>自宅等で，パソコン等を用いて受講</a:t>
            </a:r>
            <a:endParaRPr lang="en-US" altLang="ja-JP" dirty="0"/>
          </a:p>
          <a:p>
            <a:r>
              <a:rPr lang="ja-JP" altLang="en-US" dirty="0"/>
              <a:t>出欠：４８時間以内に，コンテンツの資料にアクセス開始</a:t>
            </a:r>
            <a:endParaRPr lang="en-US" altLang="ja-JP" dirty="0"/>
          </a:p>
          <a:p>
            <a:r>
              <a:rPr lang="ja-JP" altLang="en-US" dirty="0"/>
              <a:t>課題：１週間以内に，小テストを提出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b="1" dirty="0">
                <a:solidFill>
                  <a:srgbClr val="FF0000"/>
                </a:solidFill>
              </a:rPr>
              <a:t>対面授業の場合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r>
              <a:rPr lang="ja-JP" altLang="en-US" dirty="0"/>
              <a:t>充電されたノートパソコン持参が便利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400" dirty="0"/>
              <a:t>（</a:t>
            </a:r>
            <a:r>
              <a:rPr lang="en-US" altLang="ja-JP" sz="2400" dirty="0"/>
              <a:t>LAN</a:t>
            </a:r>
            <a:r>
              <a:rPr lang="ja-JP" altLang="en-US" sz="2400" dirty="0"/>
              <a:t>がつながりにくい場合などは，特別の指示を行う）</a:t>
            </a:r>
            <a:endParaRPr lang="en-US" altLang="ja-JP" sz="2400" dirty="0"/>
          </a:p>
          <a:p>
            <a:r>
              <a:rPr lang="ja-JP" altLang="en-US" dirty="0"/>
              <a:t>出欠：授業の場で</a:t>
            </a:r>
            <a:endParaRPr lang="en-US" altLang="ja-JP" dirty="0"/>
          </a:p>
          <a:p>
            <a:r>
              <a:rPr lang="ja-JP" altLang="en-US" dirty="0"/>
              <a:t>課題：１週間以内に，小テストを提出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連絡は：　セレッソのコースニュース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質問などは：　スレッド、電子メール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lang="en-US" altLang="ja-JP" dirty="0"/>
              <a:t>kaneko@fukuyama-u.ac.jp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DE3926-68AA-4C44-B453-99FB3F377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48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411111C-DDE9-494E-A6AA-1851725AD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03999" y="6356350"/>
            <a:ext cx="2057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205D82C-95A1-431E-8E38-AA614A14CDCF}" type="slidenum">
              <a:rPr kumimoji="1" lang="ja-JP" altLang="en-US" sz="18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kumimoji="1" lang="ja-JP" altLang="en-US" sz="180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82258" y="6115501"/>
            <a:ext cx="1120884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060" y="6453143"/>
            <a:ext cx="611177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0D6077B-3D1D-41E3-8AD4-3608A888E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56" y="1060163"/>
            <a:ext cx="5991803" cy="4269627"/>
          </a:xfrm>
          <a:prstGeom prst="rect">
            <a:avLst/>
          </a:prstGeom>
        </p:spPr>
      </p:pic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7AD5B4D2-FEF3-4D32-86F1-5E83337ECD77}"/>
              </a:ext>
            </a:extLst>
          </p:cNvPr>
          <p:cNvCxnSpPr>
            <a:cxnSpLocks/>
          </p:cNvCxnSpPr>
          <p:nvPr/>
        </p:nvCxnSpPr>
        <p:spPr>
          <a:xfrm flipH="1" flipV="1">
            <a:off x="2601746" y="4906339"/>
            <a:ext cx="4297574" cy="1131668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5443519-CAB9-4218-87EA-CC5D5E106C4E}"/>
              </a:ext>
            </a:extLst>
          </p:cNvPr>
          <p:cNvSpPr txBox="1"/>
          <p:nvPr/>
        </p:nvSpPr>
        <p:spPr>
          <a:xfrm>
            <a:off x="6953847" y="585965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資料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C75334AC-D130-448E-8DC3-1C4B72677FC4}"/>
              </a:ext>
            </a:extLst>
          </p:cNvPr>
          <p:cNvCxnSpPr>
            <a:cxnSpLocks/>
          </p:cNvCxnSpPr>
          <p:nvPr/>
        </p:nvCxnSpPr>
        <p:spPr>
          <a:xfrm flipH="1" flipV="1">
            <a:off x="4097118" y="3015261"/>
            <a:ext cx="2815284" cy="189793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B38EB09-F154-46E3-B9FE-DAD6537ADAA3}"/>
              </a:ext>
            </a:extLst>
          </p:cNvPr>
          <p:cNvSpPr txBox="1"/>
          <p:nvPr/>
        </p:nvSpPr>
        <p:spPr>
          <a:xfrm>
            <a:off x="6899319" y="300499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連絡</a:t>
            </a:r>
            <a:r>
              <a:rPr kumimoji="1" lang="ja-JP" altLang="en-US" sz="2000" b="1" dirty="0"/>
              <a:t>など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EAB310E-3606-49E9-B7C3-BAA7F6CE5D48}"/>
              </a:ext>
            </a:extLst>
          </p:cNvPr>
          <p:cNvSpPr txBox="1"/>
          <p:nvPr/>
        </p:nvSpPr>
        <p:spPr>
          <a:xfrm>
            <a:off x="6953847" y="146502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毎回の課題</a:t>
            </a: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BCF1EF73-1DCD-4F37-97D6-CA0D4360987E}"/>
              </a:ext>
            </a:extLst>
          </p:cNvPr>
          <p:cNvCxnSpPr>
            <a:cxnSpLocks/>
          </p:cNvCxnSpPr>
          <p:nvPr/>
        </p:nvCxnSpPr>
        <p:spPr>
          <a:xfrm flipH="1">
            <a:off x="2091501" y="1627738"/>
            <a:ext cx="4756598" cy="32736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733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5996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5A2A403-77DA-4AE1-BB9A-6CAA6D6E9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205D82C-95A1-431E-8E38-AA614A14CDCF}" type="slidenum">
              <a:rPr kumimoji="1" lang="ja-JP" altLang="en-US" sz="1800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kumimoji="1" lang="ja-JP" altLang="en-US" sz="18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7E67B9-528D-4C53-B7F4-6AD6A2045CBD}"/>
              </a:ext>
            </a:extLst>
          </p:cNvPr>
          <p:cNvSpPr txBox="1"/>
          <p:nvPr/>
        </p:nvSpPr>
        <p:spPr>
          <a:xfrm>
            <a:off x="1221026" y="5931654"/>
            <a:ext cx="6878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「コンピューターサイエンス」のシラバス</a:t>
            </a:r>
            <a:r>
              <a:rPr kumimoji="1" lang="ja-JP" altLang="en-US" dirty="0"/>
              <a:t>，ゼルコバで閲覧可能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0367446-1F92-40F8-A721-8C523772B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208" y="781274"/>
            <a:ext cx="3544390" cy="297231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E93F9444-707B-4CEA-84EB-C88CE0D1C2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3519" y="781273"/>
            <a:ext cx="3380855" cy="501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9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AFE447A-5D0D-48B9-9A72-51A00E3FF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282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3061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自己紹介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75938" y="766732"/>
            <a:ext cx="780213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金子邦彦　（かねこくにひこ）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研究領域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　データベース応用、データベース基盤技術、高度データ利用</a:t>
            </a:r>
            <a:endParaRPr lang="en-US" altLang="ja-JP" dirty="0"/>
          </a:p>
          <a:p>
            <a:r>
              <a:rPr lang="en-US" altLang="ja-JP" dirty="0"/>
              <a:t>【</a:t>
            </a:r>
            <a:r>
              <a:rPr lang="ja-JP" altLang="en-US" dirty="0"/>
              <a:t>実績</a:t>
            </a:r>
            <a:r>
              <a:rPr lang="en-US" altLang="ja-JP" dirty="0"/>
              <a:t>】</a:t>
            </a:r>
          </a:p>
          <a:p>
            <a:r>
              <a:rPr lang="ja-JP" altLang="en-US" dirty="0"/>
              <a:t>・学術論文等：２７編、査読付き国際会議：７５編、その他講演多数</a:t>
            </a:r>
            <a:endParaRPr lang="en-US" altLang="ja-JP" dirty="0"/>
          </a:p>
          <a:p>
            <a:r>
              <a:rPr lang="ja-JP" altLang="en-US" dirty="0"/>
              <a:t>・教科書等：３</a:t>
            </a:r>
            <a:endParaRPr lang="en-US" altLang="ja-JP" dirty="0"/>
          </a:p>
          <a:p>
            <a:r>
              <a:rPr lang="ja-JP" altLang="en-US" dirty="0"/>
              <a:t>・授業担当経験：のべ２４科目</a:t>
            </a:r>
            <a:endParaRPr lang="en-US" altLang="ja-JP" dirty="0"/>
          </a:p>
          <a:p>
            <a:r>
              <a:rPr lang="ja-JP" altLang="en-US" dirty="0"/>
              <a:t>・科学研究費：のべ１１件　概算のべ数千万円　他大学との共同多数</a:t>
            </a:r>
            <a:endParaRPr lang="en-US" altLang="ja-JP" dirty="0"/>
          </a:p>
          <a:p>
            <a:r>
              <a:rPr lang="ja-JP" altLang="en-US" dirty="0"/>
              <a:t>・共同研究、受託研究：のべ１０件　概算のべ１億円　国際共同研究</a:t>
            </a:r>
            <a:endParaRPr lang="en-US" altLang="ja-JP" dirty="0"/>
          </a:p>
          <a:p>
            <a:r>
              <a:rPr lang="ja-JP" altLang="en-US" dirty="0"/>
              <a:t>・学部生、大学院生の指導経験多数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/>
              <a:t>人工知能</a:t>
            </a:r>
            <a:r>
              <a:rPr lang="ja-JP" altLang="en-US" dirty="0"/>
              <a:t>、</a:t>
            </a:r>
            <a:r>
              <a:rPr lang="ja-JP" altLang="en-US" b="1" dirty="0"/>
              <a:t>画像処理</a:t>
            </a:r>
            <a:r>
              <a:rPr lang="ja-JP" altLang="en-US" dirty="0"/>
              <a:t>、</a:t>
            </a:r>
            <a:r>
              <a:rPr lang="ja-JP" altLang="en-US" b="1" dirty="0"/>
              <a:t>３次元コンピュータグラフィックス（</a:t>
            </a:r>
            <a:r>
              <a:rPr lang="en-US" altLang="ja-JP" b="1" dirty="0"/>
              <a:t>VR</a:t>
            </a:r>
            <a:r>
              <a:rPr lang="ja-JP" altLang="en-US" b="1" dirty="0"/>
              <a:t>含む）</a:t>
            </a:r>
            <a:r>
              <a:rPr lang="ja-JP" altLang="en-US" dirty="0"/>
              <a:t>、</a:t>
            </a:r>
            <a:endParaRPr lang="en-US" altLang="ja-JP" dirty="0"/>
          </a:p>
          <a:p>
            <a:r>
              <a:rPr lang="en-US" altLang="ja-JP" b="1" dirty="0"/>
              <a:t>Web</a:t>
            </a:r>
            <a:r>
              <a:rPr lang="ja-JP" altLang="en-US" b="1" dirty="0"/>
              <a:t>システム</a:t>
            </a:r>
            <a:r>
              <a:rPr lang="ja-JP" altLang="en-US" dirty="0"/>
              <a:t>、</a:t>
            </a:r>
            <a:r>
              <a:rPr lang="ja-JP" altLang="en-US" b="1" dirty="0"/>
              <a:t>知的システム</a:t>
            </a:r>
            <a:r>
              <a:rPr lang="ja-JP" altLang="en-US" dirty="0"/>
              <a:t>や</a:t>
            </a:r>
            <a:r>
              <a:rPr lang="ja-JP" altLang="en-US" b="1" dirty="0"/>
              <a:t>社会システム</a:t>
            </a:r>
            <a:r>
              <a:rPr lang="ja-JP" altLang="en-US" dirty="0"/>
              <a:t>の成功には、</a:t>
            </a:r>
            <a:endParaRPr lang="en-US" altLang="ja-JP" dirty="0"/>
          </a:p>
          <a:p>
            <a:r>
              <a:rPr lang="ja-JP" altLang="en-US" b="1" u="sng" dirty="0"/>
              <a:t>データベースが必要</a:t>
            </a:r>
            <a:r>
              <a:rPr lang="ja-JP" altLang="en-US" b="1" dirty="0"/>
              <a:t>　</a:t>
            </a:r>
            <a:r>
              <a:rPr lang="ja-JP" altLang="en-US" dirty="0"/>
              <a:t>という気持ちで進めています</a:t>
            </a:r>
            <a:endParaRPr lang="en-US" altLang="ja-JP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42660" y="3927753"/>
            <a:ext cx="366446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dirty="0"/>
              <a:t>詳しくは　</a:t>
            </a:r>
            <a:r>
              <a:rPr lang="en-US" altLang="ja-JP" sz="1350" dirty="0"/>
              <a:t>https://</a:t>
            </a:r>
            <a:r>
              <a:rPr lang="en-US" altLang="ja-JP" sz="1350" dirty="0" err="1"/>
              <a:t>www.kkaneko.jp</a:t>
            </a:r>
            <a:r>
              <a:rPr lang="en-US" altLang="ja-JP" sz="1350" dirty="0"/>
              <a:t>/index-</a:t>
            </a:r>
            <a:r>
              <a:rPr lang="en-US" altLang="ja-JP" sz="1350" dirty="0" err="1"/>
              <a:t>j.html</a:t>
            </a:r>
            <a:endParaRPr kumimoji="1" lang="ja-JP" altLang="en-US" sz="1350" dirty="0"/>
          </a:p>
        </p:txBody>
      </p:sp>
      <p:pic>
        <p:nvPicPr>
          <p:cNvPr id="9" name="図 8" descr="メガネをかけた男性&#10;&#10;自動的に生成された説明">
            <a:extLst>
              <a:ext uri="{FF2B5EF4-FFF2-40B4-BE49-F238E27FC236}">
                <a16:creationId xmlns:a16="http://schemas.microsoft.com/office/drawing/2014/main" id="{60CB6F7F-1E14-4A94-A85F-0A85A565B7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28" y="149253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323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1211</Words>
  <Application>Microsoft Office PowerPoint</Application>
  <PresentationFormat>画面に合わせる (4:3)</PresentationFormat>
  <Paragraphs>148</Paragraphs>
  <Slides>17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3" baseType="lpstr">
      <vt:lpstr>メイリオ</vt:lpstr>
      <vt:lpstr>游ゴシック</vt:lpstr>
      <vt:lpstr>Arial</vt:lpstr>
      <vt:lpstr>Calibri</vt:lpstr>
      <vt:lpstr>Segoe UI</vt:lpstr>
      <vt:lpstr>Office テーマ</vt:lpstr>
      <vt:lpstr>自己紹介，授業で学ぶこと，授業の進め方 </vt:lpstr>
      <vt:lpstr>自己紹介</vt:lpstr>
      <vt:lpstr>この授業で学ぶこと</vt:lpstr>
      <vt:lpstr>授業計画</vt:lpstr>
      <vt:lpstr>出欠の取り方，課題，受講上の注意</vt:lpstr>
      <vt:lpstr>PowerPoint プレゼンテーション</vt:lpstr>
      <vt:lpstr>PowerPoint プレゼンテーション</vt:lpstr>
      <vt:lpstr>PowerPoint プレゼンテーション</vt:lpstr>
      <vt:lpstr>自己紹介</vt:lpstr>
      <vt:lpstr>この授業で学ぶこと</vt:lpstr>
      <vt:lpstr>授業計画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1-1 自己紹介，授業で学ぶこと，授業の進め方</dc:title>
  <dc:creator>kunihiko</dc:creator>
  <cp:lastModifiedBy>金子　邦彦</cp:lastModifiedBy>
  <cp:revision>19</cp:revision>
  <dcterms:created xsi:type="dcterms:W3CDTF">2020-05-07T06:42:29Z</dcterms:created>
  <dcterms:modified xsi:type="dcterms:W3CDTF">2022-04-15T08:29:03Z</dcterms:modified>
</cp:coreProperties>
</file>