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544" r:id="rId2"/>
    <p:sldId id="1750" r:id="rId3"/>
    <p:sldId id="696" r:id="rId4"/>
    <p:sldId id="1365" r:id="rId5"/>
    <p:sldId id="1378" r:id="rId6"/>
    <p:sldId id="1745" r:id="rId7"/>
    <p:sldId id="554" r:id="rId8"/>
    <p:sldId id="1894" r:id="rId9"/>
    <p:sldId id="1383" r:id="rId10"/>
    <p:sldId id="1902" r:id="rId11"/>
    <p:sldId id="1406" r:id="rId12"/>
    <p:sldId id="1748" r:id="rId13"/>
    <p:sldId id="1405" r:id="rId14"/>
    <p:sldId id="1392" r:id="rId15"/>
    <p:sldId id="1393" r:id="rId16"/>
    <p:sldId id="1394" r:id="rId17"/>
    <p:sldId id="1358" r:id="rId18"/>
    <p:sldId id="1408" r:id="rId19"/>
    <p:sldId id="1409" r:id="rId20"/>
    <p:sldId id="1794" r:id="rId21"/>
    <p:sldId id="1410" r:id="rId22"/>
    <p:sldId id="1411" r:id="rId23"/>
    <p:sldId id="1412" r:id="rId24"/>
    <p:sldId id="1413" r:id="rId25"/>
    <p:sldId id="1414" r:id="rId26"/>
    <p:sldId id="1415" r:id="rId27"/>
    <p:sldId id="1416" r:id="rId28"/>
    <p:sldId id="1417" r:id="rId29"/>
    <p:sldId id="1418" r:id="rId30"/>
    <p:sldId id="1419" r:id="rId31"/>
    <p:sldId id="1420" r:id="rId32"/>
    <p:sldId id="1421" r:id="rId33"/>
    <p:sldId id="1422" r:id="rId34"/>
    <p:sldId id="1423" r:id="rId35"/>
    <p:sldId id="1424" r:id="rId36"/>
    <p:sldId id="1795" r:id="rId37"/>
    <p:sldId id="1425" r:id="rId38"/>
    <p:sldId id="1797" r:id="rId39"/>
    <p:sldId id="2030" r:id="rId40"/>
    <p:sldId id="1895" r:id="rId41"/>
    <p:sldId id="1791" r:id="rId42"/>
    <p:sldId id="1792" r:id="rId43"/>
    <p:sldId id="2039" r:id="rId44"/>
    <p:sldId id="2045" r:id="rId45"/>
    <p:sldId id="2046" r:id="rId46"/>
    <p:sldId id="823" r:id="rId47"/>
    <p:sldId id="974" r:id="rId48"/>
    <p:sldId id="1747" r:id="rId49"/>
    <p:sldId id="2032" r:id="rId50"/>
    <p:sldId id="1771" r:id="rId51"/>
    <p:sldId id="1854" r:id="rId52"/>
    <p:sldId id="1067" r:id="rId53"/>
    <p:sldId id="2020" r:id="rId54"/>
    <p:sldId id="2038" r:id="rId55"/>
    <p:sldId id="1357" r:id="rId56"/>
    <p:sldId id="2047" r:id="rId57"/>
    <p:sldId id="2048" r:id="rId58"/>
    <p:sldId id="1903" r:id="rId59"/>
    <p:sldId id="2029" r:id="rId60"/>
    <p:sldId id="1399" r:id="rId61"/>
    <p:sldId id="2028" r:id="rId62"/>
    <p:sldId id="2049" r:id="rId63"/>
    <p:sldId id="1757" r:id="rId64"/>
    <p:sldId id="1793" r:id="rId65"/>
    <p:sldId id="1761" r:id="rId66"/>
    <p:sldId id="1744" r:id="rId6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618" autoAdjust="0"/>
    <p:restoredTop sz="94660"/>
  </p:normalViewPr>
  <p:slideViewPr>
    <p:cSldViewPr snapToGrid="0">
      <p:cViewPr varScale="1">
        <p:scale>
          <a:sx n="54" d="100"/>
          <a:sy n="54" d="100"/>
        </p:scale>
        <p:origin x="1432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3CEF-04E2-009B-88C8-E1B59C8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EBC087-5178-AB12-102B-123EDECD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EB2E8-D1AB-3016-FAE2-29E785A2F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3BC6EE-24DD-4898-5ACC-F81D58EC1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8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F7AE-455D-7C42-91A6-65645F03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B33576-8F43-711E-A862-7C2A63E4B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7A958-2B10-D8F9-CE47-D0E84ABE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F0B6C-DEDA-FF7F-47E9-6F398979F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2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4BFAA-0ED5-2668-8CC7-C05A4738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83A182-DD72-599C-697F-C972C2D55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E2561B-0C00-6E1A-A7F8-5759BC7BF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EBE97E-8D59-04B5-4A1C-A0FB04902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9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c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rinket.io/python/cdc4896571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trinket.io/python/f29bfe71cd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trinket.io/python/035810ce8d49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ddb86114713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f8cd554693" TargetMode="External"/><Relationship Id="rId2" Type="http://schemas.openxmlformats.org/officeDocument/2006/relationships/hyperlink" Target="https://trinket.io/python/5366def2f4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366def2f4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trinket.io/python/f8cd554693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671" y="1122363"/>
            <a:ext cx="8589461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cs-10. Python </a:t>
            </a:r>
            <a:r>
              <a:rPr lang="ja-JP" altLang="en-US" sz="4000" dirty="0"/>
              <a:t>プログラミングの基本 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https://www.kkaneko.jp/cc/cs/index.html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7633-0D3D-DC80-4E0A-32FA32D2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54A04A2-7073-F546-0DD3-818C7C23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BE84A-4D1B-FE71-4B30-5BE01CC8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FC93B-E4F2-06BD-81B8-8DAB9C0E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10-2. </a:t>
            </a:r>
            <a:r>
              <a:rPr lang="ja-JP" altLang="en-US" sz="4500" dirty="0">
                <a:solidFill>
                  <a:schemeClr val="tx2"/>
                </a:solidFill>
              </a:rPr>
              <a:t>コードコンバット（</a:t>
            </a:r>
            <a:r>
              <a:rPr lang="en-US" altLang="ja-JP" sz="4500" dirty="0">
                <a:solidFill>
                  <a:schemeClr val="tx2"/>
                </a:solidFill>
              </a:rPr>
              <a:t>Code Combat</a:t>
            </a:r>
            <a:r>
              <a:rPr lang="ja-JP" altLang="en-US" sz="4500" dirty="0">
                <a:solidFill>
                  <a:schemeClr val="tx2"/>
                </a:solidFill>
              </a:rPr>
              <a:t>）を用いたプログラミング演習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3408DD-EAEB-8EED-75A2-BF70171BD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41F0A-CFA2-DF9E-3DD4-774875B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52F090-4E0B-1835-0B2E-01652D641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88BC29-A308-7BA3-42B1-9B39138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5DE91-A884-648B-9AA8-387D797A8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6EFFE6-84B6-0A26-22BA-5A4B58A7C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EB721-3C89-97A5-566D-C5509AAF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90EB78-71AB-17C9-E3DE-929B772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C42458-745C-F931-B6E9-69F50245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DA645-BBA5-F042-6FEE-F6FB9FD5A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3F3C04-03AA-80A9-DDA3-DDCAF150D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D833D9-87C5-7979-9A11-FB9915A58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764" y="1103705"/>
            <a:ext cx="7977203" cy="4793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/>
              <a:t>コードコンバット</a:t>
            </a:r>
            <a:r>
              <a:rPr lang="ja-JP" altLang="en-US" sz="2400" dirty="0"/>
              <a:t>（</a:t>
            </a:r>
            <a:r>
              <a:rPr lang="en-US" altLang="ja-JP" sz="2400" dirty="0" err="1"/>
              <a:t>CodeCombat</a:t>
            </a:r>
            <a:r>
              <a:rPr lang="ja-JP" altLang="en-US" sz="2400" dirty="0"/>
              <a:t>）では、</a:t>
            </a:r>
            <a:r>
              <a:rPr lang="ja-JP" altLang="en-US" sz="2400" b="1" dirty="0"/>
              <a:t>ゲームをクリアするために必要なプログラムを書く</a:t>
            </a:r>
            <a:r>
              <a:rPr lang="ja-JP" altLang="en-US" sz="2400" dirty="0"/>
              <a:t>ことで、</a:t>
            </a:r>
            <a:r>
              <a:rPr lang="en-US" altLang="ja-JP" sz="2400" dirty="0"/>
              <a:t>Python</a:t>
            </a:r>
            <a:r>
              <a:rPr lang="ja-JP" altLang="en-US" sz="2400" dirty="0"/>
              <a:t>の基本を楽しく学ぶことができる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5D567F-21EF-2365-4584-4AF9DF28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41" y="2552132"/>
            <a:ext cx="7280357" cy="39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コードコンバットの授業の範囲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251" y="762417"/>
            <a:ext cx="9048750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無料、クラスコード無し：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en-US" altLang="ja-JP" sz="2400" dirty="0"/>
              <a:t>Python </a:t>
            </a:r>
            <a:r>
              <a:rPr lang="ja-JP" altLang="en-US" sz="2400" dirty="0"/>
              <a:t>の</a:t>
            </a:r>
            <a:r>
              <a:rPr lang="ja-JP" altLang="en-US" sz="2400" b="1" dirty="0"/>
              <a:t>５つのレベル</a:t>
            </a:r>
            <a:r>
              <a:rPr lang="ja-JP" altLang="en-US" sz="2400" dirty="0"/>
              <a:t>のゲームなど　</a:t>
            </a:r>
            <a:r>
              <a:rPr lang="ja-JP" altLang="en-US" sz="2400" b="1" dirty="0"/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授業の範囲内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b="1" dirty="0"/>
              <a:t>有料（会員登録）：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５００以上のレベル</a:t>
            </a:r>
            <a:r>
              <a:rPr lang="ja-JP" altLang="en-US" sz="2400" b="1" dirty="0"/>
              <a:t>　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b="1" dirty="0"/>
              <a:t>          </a:t>
            </a:r>
            <a:r>
              <a:rPr lang="ja-JP" altLang="en-US" sz="2400" b="1" dirty="0"/>
              <a:t>←　興味のある人のみ（各自の判断）</a:t>
            </a:r>
            <a:endParaRPr lang="en-US" altLang="ja-JP" sz="2400" b="1" dirty="0"/>
          </a:p>
          <a:p>
            <a:r>
              <a:rPr lang="ja-JP" altLang="en-US" sz="2400" b="1" dirty="0"/>
              <a:t>無料、クラスコードあり：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Python</a:t>
            </a:r>
            <a:r>
              <a:rPr lang="ja-JP" altLang="en-US" sz="2400" dirty="0"/>
              <a:t> のより多くのレベルのゲーム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</a:t>
            </a:r>
            <a:r>
              <a:rPr lang="ja-JP" altLang="en-US" sz="2400" dirty="0"/>
              <a:t>（各自で、名前、メールアドレス等の登録が必要です）   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  </a:t>
            </a:r>
            <a:r>
              <a:rPr lang="ja-JP" altLang="en-US" sz="2400" b="1" dirty="0"/>
              <a:t>←　挑戦は、興味のある人の自習とします（各自の判断）</a:t>
            </a:r>
            <a:endParaRPr lang="en-US" altLang="ja-JP" sz="2400" b="1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1B7AD1-231E-3771-4868-9EFF9C09DF81}"/>
              </a:ext>
            </a:extLst>
          </p:cNvPr>
          <p:cNvSpPr/>
          <p:nvPr/>
        </p:nvSpPr>
        <p:spPr>
          <a:xfrm>
            <a:off x="95250" y="644893"/>
            <a:ext cx="6629400" cy="1412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C192A0-D264-AF07-147F-8E7AF0E70ECF}"/>
              </a:ext>
            </a:extLst>
          </p:cNvPr>
          <p:cNvSpPr txBox="1"/>
          <p:nvPr/>
        </p:nvSpPr>
        <p:spPr>
          <a:xfrm>
            <a:off x="844550" y="5940852"/>
            <a:ext cx="6877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この授業では，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会員登録しない、クラスコードも使わない</a:t>
            </a:r>
            <a:r>
              <a:rPr lang="ja-JP" altLang="en-US" sz="2400" dirty="0">
                <a:solidFill>
                  <a:srgbClr val="FF0000"/>
                </a:solidFill>
              </a:rPr>
              <a:t>として説明する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71255" cy="9870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コードコンバットの最初の５つのレベルのトピックス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162050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lang="ja-JP" altLang="en-US" sz="2400" b="1" dirty="0"/>
              <a:t>と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文字列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"</a:t>
            </a:r>
            <a:r>
              <a:rPr lang="ja-JP" altLang="en-US" sz="2400" b="1" dirty="0"/>
              <a:t>」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ダブルクォーテーション</a:t>
            </a:r>
            <a:r>
              <a:rPr lang="en-US" altLang="ja-JP" sz="2400" b="1" dirty="0"/>
              <a:t>)</a:t>
            </a:r>
            <a:r>
              <a:rPr lang="ja-JP" altLang="en-US" sz="2400" dirty="0"/>
              <a:t>または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'</a:t>
            </a:r>
            <a:r>
              <a:rPr lang="ja-JP" altLang="en-US" sz="2400" b="1" dirty="0"/>
              <a:t>」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シングルクォーテーション</a:t>
            </a:r>
            <a:r>
              <a:rPr lang="en-US" altLang="ja-JP" sz="2400" b="1" dirty="0"/>
              <a:t>)</a:t>
            </a:r>
            <a:r>
              <a:rPr lang="ja-JP" altLang="en-US" sz="2400" b="1" dirty="0"/>
              <a:t>で囲む</a:t>
            </a:r>
            <a:endParaRPr lang="en-US" altLang="ja-JP" sz="2400" b="1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を指定できる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CC67B1-EFB9-44AC-BA56-18E2D9108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5053076"/>
            <a:ext cx="4370471" cy="17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1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3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b="1" dirty="0"/>
              <a:t>プログラミングを行う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内容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プログラミング学習サイト </a:t>
            </a:r>
            <a:r>
              <a:rPr lang="en-US" altLang="ja-JP" sz="2400" b="1" dirty="0" err="1"/>
              <a:t>CodeCombat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無料の機能、クラスコード無しで、各自、プログラミングを行う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オブジェクト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メソッド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引数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文字列</a:t>
            </a:r>
            <a:endParaRPr lang="en-US" altLang="ja-JP" b="1" dirty="0"/>
          </a:p>
          <a:p>
            <a:pPr marL="457200" lvl="1" indent="0">
              <a:spcAft>
                <a:spcPts val="600"/>
              </a:spcAft>
              <a:buNone/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Web 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4304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FDFBFBD-DFFF-E775-ADB5-6CF0F01D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858490"/>
            <a:ext cx="8203169" cy="48629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「私は学生です」をクリック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9751" y="5347373"/>
            <a:ext cx="2337717" cy="4698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264030" y="195937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7762567" y="156570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9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22787" y="1524000"/>
            <a:ext cx="6614934" cy="3054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①プログラミングの基礎概念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：オブジェクト、メソッド、引数、変数、代入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実践的な演習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</a:t>
            </a:r>
            <a:r>
              <a:rPr lang="en-US" altLang="ja-JP" sz="2400" dirty="0" err="1">
                <a:solidFill>
                  <a:srgbClr val="374151"/>
                </a:solidFill>
                <a:latin typeface="Söhne"/>
              </a:rPr>
              <a:t>CodeCombat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を用いた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Python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プログラミングの演習．タートルグラフィックスを使った図形描画の演習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プログラミングの楽しさと達成感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．プログラミングのクリエイティブな側面を体験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プログラミングの基本的な知識とスキルの習得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（モジュールのインポート、オブジェクト生成、メソッドの使用など）</a:t>
            </a:r>
            <a:endParaRPr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835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クラスコードを持っているか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今すぐプレイ</a:t>
            </a:r>
            <a:r>
              <a:rPr lang="ja-JP" altLang="en-US" sz="2400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706F7F-6B6F-3CDF-AF86-8640F117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42" y="1921828"/>
            <a:ext cx="4348327" cy="30143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4173118" y="4057777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85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C09C5BF-BCB2-5233-D41C-7E03910D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027897"/>
            <a:ext cx="8392151" cy="56935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キースガードのダンジョンを選んでみる。「ゲームスタート」をクリック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72BF93-D44F-E1ED-17AB-1D1E0A84AE53}"/>
              </a:ext>
            </a:extLst>
          </p:cNvPr>
          <p:cNvSpPr/>
          <p:nvPr/>
        </p:nvSpPr>
        <p:spPr>
          <a:xfrm>
            <a:off x="581893" y="4453277"/>
            <a:ext cx="1230792" cy="546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11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83359A-B5E0-B463-17B2-BA50930DD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659612"/>
            <a:ext cx="7662577" cy="4626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7879811" y="3499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9090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音声が出るので、このとき、各自で「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071ABE0-37CB-E498-F419-58B239AF3494}"/>
              </a:ext>
            </a:extLst>
          </p:cNvPr>
          <p:cNvSpPr/>
          <p:nvPr/>
        </p:nvSpPr>
        <p:spPr>
          <a:xfrm>
            <a:off x="615951" y="4235450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660828-D34F-AA89-649F-4837DE603338}"/>
              </a:ext>
            </a:extLst>
          </p:cNvPr>
          <p:cNvSpPr/>
          <p:nvPr/>
        </p:nvSpPr>
        <p:spPr>
          <a:xfrm>
            <a:off x="6742185" y="3206035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2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EDC632-6AD0-C8BC-17A4-44095197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" y="1088356"/>
            <a:ext cx="8591992" cy="51818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6EF421-0C15-C4E2-62BA-E8CB94FBF7E5}"/>
              </a:ext>
            </a:extLst>
          </p:cNvPr>
          <p:cNvSpPr/>
          <p:nvPr/>
        </p:nvSpPr>
        <p:spPr>
          <a:xfrm>
            <a:off x="1085349" y="3823149"/>
            <a:ext cx="1524501" cy="494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D32F48-022C-5538-F029-71276FC0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6" y="1166382"/>
            <a:ext cx="7343455" cy="55550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（デフォルト）」を選び、「次へ」をクリック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817662" y="5536120"/>
            <a:ext cx="4622783" cy="9454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5634999" y="5519232"/>
            <a:ext cx="1758022" cy="962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1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3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BA7808-A9B7-AD8A-25AD-7AB7D1A1B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297"/>
            <a:ext cx="9144000" cy="45194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990D09-16F9-B633-AE5B-82A7116C51AD}"/>
              </a:ext>
            </a:extLst>
          </p:cNvPr>
          <p:cNvSpPr/>
          <p:nvPr/>
        </p:nvSpPr>
        <p:spPr>
          <a:xfrm>
            <a:off x="5400374" y="4925247"/>
            <a:ext cx="3542097" cy="731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27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D00566C-6541-493C-53D1-C78EC3F30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96" y="1008872"/>
            <a:ext cx="7301063" cy="49443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を見たいときは、「ヒント」をクリック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9B9C9F-8623-5969-5E96-B9C419DBECDE}"/>
              </a:ext>
            </a:extLst>
          </p:cNvPr>
          <p:cNvSpPr/>
          <p:nvPr/>
        </p:nvSpPr>
        <p:spPr>
          <a:xfrm>
            <a:off x="4832566" y="904775"/>
            <a:ext cx="618324" cy="528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884E6-FBC6-6EA7-83C5-FE822B07F701}"/>
              </a:ext>
            </a:extLst>
          </p:cNvPr>
          <p:cNvSpPr txBox="1"/>
          <p:nvPr/>
        </p:nvSpPr>
        <p:spPr>
          <a:xfrm>
            <a:off x="2470826" y="628958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但し，英語で表示される場合があります．</a:t>
            </a:r>
            <a:endParaRPr kumimoji="1" lang="en-US" altLang="ja-JP" dirty="0"/>
          </a:p>
          <a:p>
            <a:r>
              <a:rPr kumimoji="1" lang="ja-JP" altLang="en-US" dirty="0"/>
              <a:t>翻訳が完全でないためです．設定の不備ではありません．</a:t>
            </a:r>
          </a:p>
        </p:txBody>
      </p:sp>
    </p:spTree>
    <p:extLst>
      <p:ext uri="{BB962C8B-B14F-4D97-AF65-F5344CB8AC3E}">
        <p14:creationId xmlns:p14="http://schemas.microsoft.com/office/powerpoint/2010/main" val="263068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F7FB14D-56E4-DFC5-EF51-4B3445EF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29" y="1568027"/>
            <a:ext cx="6861942" cy="47076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ときは、「メソッド」のリストの中から、説明を見たいメソッドをクリック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A3787C-CDED-0124-F5CA-F7EBAE93895F}"/>
              </a:ext>
            </a:extLst>
          </p:cNvPr>
          <p:cNvSpPr/>
          <p:nvPr/>
        </p:nvSpPr>
        <p:spPr>
          <a:xfrm flipH="1" flipV="1">
            <a:off x="6459165" y="5338795"/>
            <a:ext cx="1633005" cy="936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A77C19-7C9C-C77C-F3AD-0F61844EAC3E}"/>
              </a:ext>
            </a:extLst>
          </p:cNvPr>
          <p:cNvSpPr txBox="1"/>
          <p:nvPr/>
        </p:nvSpPr>
        <p:spPr>
          <a:xfrm>
            <a:off x="2470826" y="628958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但し，英語で表示される場合があります．</a:t>
            </a:r>
            <a:endParaRPr kumimoji="1" lang="en-US" altLang="ja-JP" dirty="0"/>
          </a:p>
          <a:p>
            <a:r>
              <a:rPr kumimoji="1" lang="ja-JP" altLang="en-US" dirty="0"/>
              <a:t>翻訳が完全でないためです．設定の不備ではありません．</a:t>
            </a:r>
          </a:p>
        </p:txBody>
      </p:sp>
    </p:spTree>
    <p:extLst>
      <p:ext uri="{BB962C8B-B14F-4D97-AF65-F5344CB8AC3E}">
        <p14:creationId xmlns:p14="http://schemas.microsoft.com/office/powerpoint/2010/main" val="12610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>
                <a:latin typeface="メイリオ" panose="020B0604030504040204" pitchFamily="50" charset="-128"/>
              </a:rPr>
              <a:t>Python 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プログラミングの基礎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コードコンバットを用いたプログラミング演習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オブジェクト，メソッド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プログラミングの楽しさと達成感</a:t>
            </a:r>
            <a:endParaRPr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編集画面で、試しに、「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」と追加して、「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5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AB69028-B9F4-A8B4-1CE4-F822DBDA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32" y="1883325"/>
            <a:ext cx="7120188" cy="48381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右に動き</a:t>
            </a:r>
            <a:r>
              <a:rPr lang="ja-JP" altLang="en-US" dirty="0"/>
              <a:t>、</a:t>
            </a:r>
            <a:r>
              <a:rPr lang="en-US" altLang="ja-JP" dirty="0" err="1"/>
              <a:t>hero.moveDown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下に動く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86918-F0D8-4C47-EDC4-557C08792AB4}"/>
              </a:ext>
            </a:extLst>
          </p:cNvPr>
          <p:cNvSpPr/>
          <p:nvPr/>
        </p:nvSpPr>
        <p:spPr>
          <a:xfrm flipV="1">
            <a:off x="1030565" y="2736614"/>
            <a:ext cx="5479963" cy="309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8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17502-4525-5B2A-C3D1-5F865467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92" y="2733816"/>
            <a:ext cx="6085264" cy="41241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もある．楽しんで解く．</a:t>
            </a:r>
            <a:endParaRPr lang="en-US" altLang="ja-JP" dirty="0"/>
          </a:p>
          <a:p>
            <a:r>
              <a:rPr lang="ja-JP" altLang="en-US" dirty="0"/>
              <a:t>ヒントや説明が，英語で表示される場合がある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E97728-01C4-CAB1-CF9A-263289588B08}"/>
              </a:ext>
            </a:extLst>
          </p:cNvPr>
          <p:cNvSpPr/>
          <p:nvPr/>
        </p:nvSpPr>
        <p:spPr>
          <a:xfrm flipV="1">
            <a:off x="1388991" y="2892256"/>
            <a:ext cx="1520391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80109F-F989-759B-DD13-34790392E000}"/>
              </a:ext>
            </a:extLst>
          </p:cNvPr>
          <p:cNvSpPr txBox="1"/>
          <p:nvPr/>
        </p:nvSpPr>
        <p:spPr>
          <a:xfrm>
            <a:off x="13312" y="289225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すべての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目標達成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を目指す</a:t>
            </a:r>
          </a:p>
        </p:txBody>
      </p:sp>
    </p:spTree>
    <p:extLst>
      <p:ext uri="{BB962C8B-B14F-4D97-AF65-F5344CB8AC3E}">
        <p14:creationId xmlns:p14="http://schemas.microsoft.com/office/powerpoint/2010/main" val="1881624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2657E2-A5F3-713B-7C33-729425B3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640546"/>
            <a:ext cx="7506821" cy="5080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⑫「目標：成功！」になるまで、編集画面を書き換えて、「実行」を繰り返す。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成功したら、「完了」をクリック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EAC324-ABB5-7CDF-EE59-69836B62FF37}"/>
              </a:ext>
            </a:extLst>
          </p:cNvPr>
          <p:cNvSpPr/>
          <p:nvPr/>
        </p:nvSpPr>
        <p:spPr>
          <a:xfrm flipV="1">
            <a:off x="7205472" y="5376671"/>
            <a:ext cx="1084500" cy="6851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95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　完了の確認．「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7F59F5-23CE-92B2-C0CE-71CE6326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4" y="1006375"/>
            <a:ext cx="7639571" cy="553253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234305-3CD0-C345-7BB5-11CEBD3F2BA6}"/>
              </a:ext>
            </a:extLst>
          </p:cNvPr>
          <p:cNvSpPr/>
          <p:nvPr/>
        </p:nvSpPr>
        <p:spPr>
          <a:xfrm flipV="1">
            <a:off x="5010912" y="5522976"/>
            <a:ext cx="3279060" cy="1015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4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続けてみる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706960" cy="5333166"/>
          </a:xfrm>
        </p:spPr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を選択できる</a:t>
            </a:r>
            <a:endParaRPr lang="en-US" altLang="ja-JP" dirty="0"/>
          </a:p>
          <a:p>
            <a:r>
              <a:rPr lang="ja-JP" altLang="en-US" dirty="0"/>
              <a:t>有料のものもある</a:t>
            </a:r>
            <a:endParaRPr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1" y="233949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201529" y="415034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8" y="472306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201529" y="63719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青い旗はクリア済み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CE760-F615-0E0B-19D4-E1A5A1CA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58" y="2000869"/>
            <a:ext cx="5443395" cy="38268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C490E-5409-43C1-49B1-DA5A3A521964}"/>
              </a:ext>
            </a:extLst>
          </p:cNvPr>
          <p:cNvSpPr txBox="1"/>
          <p:nvPr/>
        </p:nvSpPr>
        <p:spPr>
          <a:xfrm>
            <a:off x="4081379" y="600464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「（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ロック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）」と表示される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場合は有料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74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6357CE-C638-DC2A-40AE-B34B4327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3AF51C-607E-E3C7-13AE-3A46BAC2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3" y="1429829"/>
            <a:ext cx="7845913" cy="5109083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7434CFD-4F30-2DD1-3362-CF359DFD6B89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新しい装備が増える場合がある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9BDA4A7-6E0C-1F0D-8793-9774CC80E065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8706960" cy="5333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u="sng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15C6B2-E43A-930B-C8D9-D4914BA27800}"/>
              </a:ext>
            </a:extLst>
          </p:cNvPr>
          <p:cNvSpPr/>
          <p:nvPr/>
        </p:nvSpPr>
        <p:spPr>
          <a:xfrm flipV="1">
            <a:off x="3346704" y="2724912"/>
            <a:ext cx="1536192" cy="1152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29BFA4-140C-578C-5188-025B6099F33B}"/>
              </a:ext>
            </a:extLst>
          </p:cNvPr>
          <p:cNvSpPr txBox="1"/>
          <p:nvPr/>
        </p:nvSpPr>
        <p:spPr>
          <a:xfrm>
            <a:off x="603503" y="81297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ダブルクリックして装備</a:t>
            </a:r>
          </a:p>
        </p:txBody>
      </p:sp>
    </p:spTree>
    <p:extLst>
      <p:ext uri="{BB962C8B-B14F-4D97-AF65-F5344CB8AC3E}">
        <p14:creationId xmlns:p14="http://schemas.microsoft.com/office/powerpoint/2010/main" val="3925379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B6CEC6-5380-6FE4-F0F9-FAE87E92E25D}"/>
              </a:ext>
            </a:extLst>
          </p:cNvPr>
          <p:cNvSpPr txBox="1"/>
          <p:nvPr/>
        </p:nvSpPr>
        <p:spPr>
          <a:xfrm>
            <a:off x="1204221" y="3467536"/>
            <a:ext cx="633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無料で、クラスコードを使わず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に、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Python 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の 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5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つのレベル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を学ぶことができる</a:t>
            </a:r>
            <a:endParaRPr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502D6A-55FC-F756-F175-57294C28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87" y="1281396"/>
            <a:ext cx="5591462" cy="2209914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88651ED3-5892-420E-D837-DA5452A51B0F}"/>
              </a:ext>
            </a:extLst>
          </p:cNvPr>
          <p:cNvSpPr/>
          <p:nvPr/>
        </p:nvSpPr>
        <p:spPr>
          <a:xfrm>
            <a:off x="1548228" y="2306553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72E8C5D-1154-D316-2F6A-78EB20285E23}"/>
              </a:ext>
            </a:extLst>
          </p:cNvPr>
          <p:cNvSpPr/>
          <p:nvPr/>
        </p:nvSpPr>
        <p:spPr>
          <a:xfrm>
            <a:off x="4146831" y="2465758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7EC1047-D7C2-F9D0-9167-BB3EDBF86948}"/>
              </a:ext>
            </a:extLst>
          </p:cNvPr>
          <p:cNvSpPr/>
          <p:nvPr/>
        </p:nvSpPr>
        <p:spPr>
          <a:xfrm>
            <a:off x="2318119" y="2590800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EC74465-7A5A-B6A7-8AEA-1077F1CDE903}"/>
              </a:ext>
            </a:extLst>
          </p:cNvPr>
          <p:cNvSpPr/>
          <p:nvPr/>
        </p:nvSpPr>
        <p:spPr>
          <a:xfrm>
            <a:off x="3273525" y="2385236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02F1990-3526-D4FA-5746-42CEEDBE7DBB}"/>
              </a:ext>
            </a:extLst>
          </p:cNvPr>
          <p:cNvSpPr/>
          <p:nvPr/>
        </p:nvSpPr>
        <p:spPr>
          <a:xfrm>
            <a:off x="5875898" y="2306553"/>
            <a:ext cx="7239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B3B81D2-2621-C4B9-F988-CA1D3807EDF7}"/>
              </a:ext>
            </a:extLst>
          </p:cNvPr>
          <p:cNvSpPr txBox="1"/>
          <p:nvPr/>
        </p:nvSpPr>
        <p:spPr>
          <a:xfrm>
            <a:off x="1025633" y="4669633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（続きは有料となる．詳しくは次ページ）</a:t>
            </a:r>
          </a:p>
        </p:txBody>
      </p:sp>
    </p:spTree>
    <p:extLst>
      <p:ext uri="{BB962C8B-B14F-4D97-AF65-F5344CB8AC3E}">
        <p14:creationId xmlns:p14="http://schemas.microsoft.com/office/powerpoint/2010/main" val="1782252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205F1B-8CFB-D45C-8049-A21688C712E8}"/>
              </a:ext>
            </a:extLst>
          </p:cNvPr>
          <p:cNvSpPr txBox="1"/>
          <p:nvPr/>
        </p:nvSpPr>
        <p:spPr>
          <a:xfrm>
            <a:off x="0" y="136524"/>
            <a:ext cx="8461208" cy="3546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次のことは、</a:t>
            </a:r>
            <a:r>
              <a:rPr lang="ja-JP" altLang="en-US" sz="2400" b="1" u="sng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各自の判断とする</a:t>
            </a: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（このことは、授業の成績に関係しない。）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１．</a:t>
            </a:r>
            <a:r>
              <a:rPr kumimoji="0" lang="en-US" altLang="ja-JP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CODECOMBAT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プレミアムへの登録</a:t>
            </a: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（有料）し，ゲームを続ける</a:t>
            </a:r>
            <a:endParaRPr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２．セレッソの記載のクラスコードで，本格的に使う（無料で学んでいけます）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FC13A7-3913-137E-6792-CAAAE0E88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46333"/>
            <a:ext cx="1812090" cy="6144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170F654-BC1C-96AE-BFEE-8090CFC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3246333"/>
            <a:ext cx="3086100" cy="6825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58CC09-771F-18CD-FAD1-5C01C615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034" y="2832620"/>
            <a:ext cx="1243288" cy="12694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1BCCA26-EDA0-9DC0-00D3-5F5D85260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5257197"/>
            <a:ext cx="4572001" cy="15356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C2459C-774C-8CCD-F479-AC70328CA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722" y="4867275"/>
            <a:ext cx="3033486" cy="19907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5FF08A-C9FB-C666-6F41-F61E19CCBAB6}"/>
              </a:ext>
            </a:extLst>
          </p:cNvPr>
          <p:cNvSpPr txBox="1"/>
          <p:nvPr/>
        </p:nvSpPr>
        <p:spPr>
          <a:xfrm>
            <a:off x="304800" y="40957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私は学生です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CD7720-C2AF-619C-8A53-0E72E4D7CF10}"/>
              </a:ext>
            </a:extLst>
          </p:cNvPr>
          <p:cNvSpPr txBox="1"/>
          <p:nvPr/>
        </p:nvSpPr>
        <p:spPr>
          <a:xfrm>
            <a:off x="2660944" y="411049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セレッソのクラスコードを</a:t>
            </a:r>
            <a:endParaRPr kumimoji="1" lang="en-US" altLang="ja-JP" dirty="0"/>
          </a:p>
          <a:p>
            <a:r>
              <a:rPr kumimoji="1" lang="ja-JP" altLang="en-US" dirty="0"/>
              <a:t>入れる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58B252-FE04-1395-B81C-53DCF0467AA4}"/>
              </a:ext>
            </a:extLst>
          </p:cNvPr>
          <p:cNvSpPr txBox="1"/>
          <p:nvPr/>
        </p:nvSpPr>
        <p:spPr>
          <a:xfrm>
            <a:off x="5615599" y="4102100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メールアドレスなどの登録が必要．</a:t>
            </a:r>
            <a:endParaRPr kumimoji="1" lang="en-US" altLang="ja-JP" sz="1600" dirty="0"/>
          </a:p>
          <a:p>
            <a:r>
              <a:rPr kumimoji="1" lang="ja-JP" altLang="en-US" sz="1600" dirty="0"/>
              <a:t>ユーザ名，パスワードは自分で決める</a:t>
            </a:r>
          </a:p>
        </p:txBody>
      </p:sp>
    </p:spTree>
    <p:extLst>
      <p:ext uri="{BB962C8B-B14F-4D97-AF65-F5344CB8AC3E}">
        <p14:creationId xmlns:p14="http://schemas.microsoft.com/office/powerpoint/2010/main" val="218632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B5272-B652-5C10-00DE-D1E712E5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809A2D-7A93-0B70-F375-74F2FA97A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657460-BFD8-D560-B4BB-D100B0F31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AC53C6-B46B-C801-554A-05688E8F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10-3. </a:t>
            </a:r>
            <a:r>
              <a:rPr lang="ja-JP" altLang="en-US" sz="4500" dirty="0">
                <a:solidFill>
                  <a:schemeClr val="tx2"/>
                </a:solidFill>
              </a:rPr>
              <a:t>オブジェクト，メソッド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3987A5-B1A1-4547-64DD-C6909C080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0067F-A163-F790-1DCE-7AF34ECD1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22D943-88DA-A1D8-AFC7-FF96940F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DDDBF9-0FD5-ABBA-2601-F4796AF64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31CB2C9-0F6C-E1B4-3A00-A7CA31633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C654884-8F2E-6B3A-E61E-B0AB7C75B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74FEE2-BA74-3011-2EE1-C33C4087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ADD78-DE7E-4D7F-EB9A-8D6C56C6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6EEAFF-4AB8-0FC9-2268-CC4EB0FFC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8049FD5-0424-668A-1B22-686331AD1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37530B-5529-1BC2-511E-2AC814341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7AB694-4983-ED38-97E6-974FA01CB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97AEA-70FB-11BB-72BE-F997633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00932F-6D81-E28C-B789-0B8B2FCF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033434"/>
            <a:ext cx="8359848" cy="5824566"/>
          </a:xfrm>
        </p:spPr>
        <p:txBody>
          <a:bodyPr>
            <a:no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人間の力を増幅</a:t>
            </a:r>
            <a:r>
              <a:rPr kumimoji="1" lang="ja-JP" altLang="en-US" sz="2400" dirty="0"/>
              <a:t>し、私たちができることを大幅に広げる</a:t>
            </a:r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</a:t>
            </a:r>
            <a:r>
              <a:rPr lang="ja-JP" altLang="en-US" sz="2400" dirty="0"/>
              <a:t>さまざまな分野で活用されている</a:t>
            </a:r>
            <a:endParaRPr lang="en-US" altLang="ja-JP" sz="2400" dirty="0"/>
          </a:p>
          <a:p>
            <a:pPr lvl="1"/>
            <a:r>
              <a:rPr lang="ja-JP" altLang="en-US" dirty="0"/>
              <a:t>シミュレーション：</a:t>
            </a:r>
            <a:r>
              <a:rPr kumimoji="1" lang="ja-JP" altLang="en-US" dirty="0"/>
              <a:t>複雑な現象をモデル化し、予測や分析を行います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大量データ処理：データの収集、加工、分析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AI</a:t>
            </a:r>
            <a:r>
              <a:rPr kumimoji="1" lang="ja-JP" altLang="en-US" dirty="0"/>
              <a:t>システムの開発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Web</a:t>
            </a:r>
            <a:r>
              <a:rPr kumimoji="1" lang="ja-JP" altLang="en-US" dirty="0"/>
              <a:t>サイト，アプリケーションなどのソフトウェア</a:t>
            </a:r>
            <a:endParaRPr lang="en-US" altLang="ja-JP" sz="2800" dirty="0"/>
          </a:p>
          <a:p>
            <a:pPr lvl="1"/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プログラミングはクリエイティブな行為</a:t>
            </a:r>
            <a:endParaRPr lang="en-US" altLang="ja-JP" sz="2400" dirty="0"/>
          </a:p>
          <a:p>
            <a:r>
              <a:rPr kumimoji="1" lang="ja-JP" altLang="en-US" sz="2400" dirty="0"/>
              <a:t>さまざまな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作業を自動化</a:t>
            </a:r>
            <a:r>
              <a:rPr kumimoji="1" lang="ja-JP" altLang="en-US" sz="2400" dirty="0"/>
              <a:t>したいとき、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問題解決</a:t>
            </a:r>
            <a:r>
              <a:rPr kumimoji="1" lang="ja-JP" altLang="en-US" sz="2400" dirty="0"/>
              <a:t>したいときにも役立つ</a:t>
            </a:r>
            <a:endParaRPr kumimoji="1" lang="en-US" altLang="ja-JP" sz="2400" dirty="0"/>
          </a:p>
          <a:p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DF594-28FA-452F-54B7-CAB229A5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56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呼び出しのときに、引数を指定できる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		</a:t>
            </a: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t.goto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(0,100)	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t.goto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			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	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オブジェクト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							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メソッド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	                                            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間を「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」で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区切って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いる</a:t>
            </a: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36E0C097-8F99-1B74-5C14-EDFF3BBD506D}"/>
              </a:ext>
            </a:extLst>
          </p:cNvPr>
          <p:cNvSpPr/>
          <p:nvPr/>
        </p:nvSpPr>
        <p:spPr>
          <a:xfrm rot="5400000">
            <a:off x="3479800" y="5219700"/>
            <a:ext cx="323850" cy="6921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007280-BF15-7A8C-D4B2-869C2807EB7A}"/>
              </a:ext>
            </a:extLst>
          </p:cNvPr>
          <p:cNvSpPr txBox="1"/>
          <p:nvPr/>
        </p:nvSpPr>
        <p:spPr>
          <a:xfrm>
            <a:off x="318758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</a:t>
            </a:r>
          </a:p>
        </p:txBody>
      </p:sp>
    </p:spTree>
    <p:extLst>
      <p:ext uri="{BB962C8B-B14F-4D97-AF65-F5344CB8AC3E}">
        <p14:creationId xmlns:p14="http://schemas.microsoft.com/office/powerpoint/2010/main" val="3096850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カーソルを使って絵を描く</a:t>
            </a:r>
            <a:endParaRPr lang="en-US" altLang="ja-JP" sz="2400" dirty="0"/>
          </a:p>
          <a:p>
            <a:r>
              <a:rPr lang="ja-JP" altLang="en-US" sz="2400" b="1" dirty="0"/>
              <a:t>タートルグラフィックス</a:t>
            </a:r>
            <a:r>
              <a:rPr lang="ja-JP" altLang="en-US" sz="2400" dirty="0"/>
              <a:t>を用いた演習により、</a:t>
            </a:r>
            <a:r>
              <a:rPr lang="ja-JP" altLang="en-US" sz="2400" b="1" dirty="0"/>
              <a:t>プログラムによって図形を描画</a:t>
            </a:r>
            <a:r>
              <a:rPr lang="ja-JP" altLang="en-US" sz="2400" dirty="0"/>
              <a:t>する．それを通して、プログラムの</a:t>
            </a:r>
            <a:r>
              <a:rPr lang="ja-JP" altLang="en-US" sz="2400" b="1" dirty="0"/>
              <a:t>動作を視覚的に理解</a:t>
            </a:r>
            <a:endParaRPr lang="en-US" altLang="ja-JP" sz="2400" b="1" dirty="0"/>
          </a:p>
          <a:p>
            <a:r>
              <a:rPr lang="ja-JP" altLang="en-US" sz="2400" dirty="0"/>
              <a:t>論理的思考力や課題解決力の向上にもつながる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0BF10A-7077-A044-8A01-C50D1821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4097809"/>
            <a:ext cx="4768456" cy="13727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867005-06D9-5668-E59E-F7137E5A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77" y="3653525"/>
            <a:ext cx="3061210" cy="219241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DE0297-29E6-0BDA-76E9-66415A2F0D03}"/>
              </a:ext>
            </a:extLst>
          </p:cNvPr>
          <p:cNvSpPr txBox="1"/>
          <p:nvPr/>
        </p:nvSpPr>
        <p:spPr>
          <a:xfrm>
            <a:off x="5821372" y="547274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BEDD02-5E15-0294-768F-613B1685E173}"/>
              </a:ext>
            </a:extLst>
          </p:cNvPr>
          <p:cNvSpPr txBox="1"/>
          <p:nvPr/>
        </p:nvSpPr>
        <p:spPr>
          <a:xfrm>
            <a:off x="5821371" y="365352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100)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AD6B46-D400-1605-56C3-620E1EB8C15F}"/>
              </a:ext>
            </a:extLst>
          </p:cNvPr>
          <p:cNvSpPr txBox="1"/>
          <p:nvPr/>
        </p:nvSpPr>
        <p:spPr>
          <a:xfrm>
            <a:off x="7222726" y="5539439"/>
            <a:ext cx="182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(100, 0)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3E7F2B-4588-20AA-09E0-F8A028D20B57}"/>
              </a:ext>
            </a:extLst>
          </p:cNvPr>
          <p:cNvSpPr txBox="1"/>
          <p:nvPr/>
        </p:nvSpPr>
        <p:spPr>
          <a:xfrm>
            <a:off x="739043" y="5470547"/>
            <a:ext cx="4689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タートルグラフィックスの機能をインポートする「import turtle」が必要</a:t>
            </a:r>
          </a:p>
        </p:txBody>
      </p:sp>
    </p:spTree>
    <p:extLst>
      <p:ext uri="{BB962C8B-B14F-4D97-AF65-F5344CB8AC3E}">
        <p14:creationId xmlns:p14="http://schemas.microsoft.com/office/powerpoint/2010/main" val="821902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タートルグラフィックス入門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主なメソッド</a:t>
            </a:r>
            <a:endParaRPr kumimoji="1" lang="en-US" altLang="ja-JP" sz="2400" dirty="0"/>
          </a:p>
          <a:p>
            <a:r>
              <a:rPr lang="en-US" altLang="ja-JP" sz="2400" b="1" dirty="0" err="1"/>
              <a:t>goto</a:t>
            </a:r>
            <a:r>
              <a:rPr lang="ja-JP" altLang="en-US" sz="2400" dirty="0"/>
              <a:t>（＜横方向の値＞，</a:t>
            </a:r>
            <a:r>
              <a:rPr lang="en-US" altLang="ja-JP" sz="2400" dirty="0"/>
              <a:t>&lt;</a:t>
            </a:r>
            <a:r>
              <a:rPr lang="ja-JP" altLang="en-US" sz="2400" dirty="0"/>
              <a:t>縦方向の値</a:t>
            </a:r>
            <a:r>
              <a:rPr lang="en-US" altLang="ja-JP" sz="2400" dirty="0"/>
              <a:t>&gt;</a:t>
            </a:r>
            <a:r>
              <a:rPr lang="ja-JP" altLang="en-US" sz="2400" dirty="0"/>
              <a:t>）</a:t>
            </a:r>
            <a:r>
              <a:rPr lang="en-US" altLang="ja-JP" sz="2400" dirty="0"/>
              <a:t>	</a:t>
            </a:r>
            <a:r>
              <a:rPr lang="ja-JP" altLang="en-US" sz="2400" b="1" dirty="0"/>
              <a:t>移動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forward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kumimoji="1" lang="en-US" altLang="ja-JP" sz="2400" dirty="0"/>
              <a:t>)		</a:t>
            </a:r>
            <a:r>
              <a:rPr lang="ja-JP" altLang="en-US" sz="2400" b="1" dirty="0"/>
              <a:t>前進</a:t>
            </a:r>
            <a:endParaRPr kumimoji="1" lang="en-US" altLang="ja-JP" sz="2400" b="1" dirty="0"/>
          </a:p>
          <a:p>
            <a:r>
              <a:rPr lang="en-US" altLang="ja-JP" sz="2400" b="1" dirty="0" err="1"/>
              <a:t>backword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lang="en-US" altLang="ja-JP" sz="2400" dirty="0"/>
              <a:t>)		</a:t>
            </a:r>
            <a:r>
              <a:rPr lang="ja-JP" altLang="en-US" sz="2400" b="1" dirty="0"/>
              <a:t>後退</a:t>
            </a:r>
            <a:endParaRPr lang="en-US" altLang="ja-JP" sz="2400" b="1" dirty="0"/>
          </a:p>
          <a:p>
            <a:r>
              <a:rPr kumimoji="1" lang="en-US" altLang="ja-JP" sz="2400" b="1" dirty="0"/>
              <a:t>right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kumimoji="1" lang="en-US" altLang="ja-JP" sz="2400" dirty="0"/>
              <a:t>)			</a:t>
            </a:r>
            <a:r>
              <a:rPr kumimoji="1" lang="ja-JP" altLang="en-US" sz="2400" b="1" dirty="0"/>
              <a:t>右回りに回転</a:t>
            </a:r>
            <a:endParaRPr kumimoji="1" lang="en-US" altLang="ja-JP" sz="2400" b="1" dirty="0"/>
          </a:p>
          <a:p>
            <a:r>
              <a:rPr lang="en-US" altLang="ja-JP" sz="2400" b="1" dirty="0"/>
              <a:t>left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lang="en-US" altLang="ja-JP" sz="2400" dirty="0"/>
              <a:t>)			</a:t>
            </a:r>
            <a:r>
              <a:rPr lang="ja-JP" altLang="en-US" sz="2400" b="1" dirty="0"/>
              <a:t>左回りに回転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EE38D8-2560-84FF-BA1D-CE49A63D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" y="1158037"/>
            <a:ext cx="4834994" cy="13918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3295F0-DAA2-E5B8-D5E6-7D03D6F99D30}"/>
              </a:ext>
            </a:extLst>
          </p:cNvPr>
          <p:cNvSpPr/>
          <p:nvPr/>
        </p:nvSpPr>
        <p:spPr>
          <a:xfrm>
            <a:off x="1344284" y="1905348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108F82-D59C-1882-5454-4418B783BC0E}"/>
              </a:ext>
            </a:extLst>
          </p:cNvPr>
          <p:cNvSpPr/>
          <p:nvPr/>
        </p:nvSpPr>
        <p:spPr>
          <a:xfrm>
            <a:off x="1344283" y="2232429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14F909-DDA9-569C-9BB0-57505D5528AF}"/>
              </a:ext>
            </a:extLst>
          </p:cNvPr>
          <p:cNvSpPr/>
          <p:nvPr/>
        </p:nvSpPr>
        <p:spPr>
          <a:xfrm>
            <a:off x="960239" y="1587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62B31F-C123-AD29-50E4-380E6D0C8380}"/>
              </a:ext>
            </a:extLst>
          </p:cNvPr>
          <p:cNvSpPr/>
          <p:nvPr/>
        </p:nvSpPr>
        <p:spPr>
          <a:xfrm>
            <a:off x="960238" y="19053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6BB4677-D97B-094C-21E5-A2C7C13C1D04}"/>
              </a:ext>
            </a:extLst>
          </p:cNvPr>
          <p:cNvSpPr/>
          <p:nvPr/>
        </p:nvSpPr>
        <p:spPr>
          <a:xfrm>
            <a:off x="960237" y="2222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847A5E-170C-7490-B4DF-C67705BF5409}"/>
              </a:ext>
            </a:extLst>
          </p:cNvPr>
          <p:cNvSpPr txBox="1"/>
          <p:nvPr/>
        </p:nvSpPr>
        <p:spPr>
          <a:xfrm>
            <a:off x="2131077" y="25874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メソッド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907377-75BD-74F3-2C86-80D98B5CEC37}"/>
              </a:ext>
            </a:extLst>
          </p:cNvPr>
          <p:cNvSpPr txBox="1"/>
          <p:nvPr/>
        </p:nvSpPr>
        <p:spPr>
          <a:xfrm>
            <a:off x="99752" y="268399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6">
                    <a:lumMod val="75000"/>
                  </a:schemeClr>
                </a:solidFill>
              </a:rPr>
              <a:t>オブジェクト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36AFE9D-F94B-D32E-8540-F93E1A91D3BC}"/>
              </a:ext>
            </a:extLst>
          </p:cNvPr>
          <p:cNvSpPr txBox="1">
            <a:spLocks/>
          </p:cNvSpPr>
          <p:nvPr/>
        </p:nvSpPr>
        <p:spPr>
          <a:xfrm>
            <a:off x="4523874" y="1196542"/>
            <a:ext cx="4258252" cy="2441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>
                <a:solidFill>
                  <a:srgbClr val="C00000"/>
                </a:solidFill>
              </a:rPr>
              <a:t>メソッド</a:t>
            </a:r>
            <a:r>
              <a:rPr lang="ja-JP" altLang="en-US" sz="2400"/>
              <a:t>は、オブジェクトが持つ機能を呼び出すためのもの</a:t>
            </a:r>
            <a:endParaRPr lang="en-US" altLang="ja-JP" sz="2400"/>
          </a:p>
          <a:p>
            <a:r>
              <a:rPr lang="ja-JP" altLang="en-US" sz="2400"/>
              <a:t>「</a:t>
            </a:r>
            <a:r>
              <a:rPr lang="en-US" altLang="ja-JP" sz="2400" b="1"/>
              <a:t>goto</a:t>
            </a:r>
            <a:r>
              <a:rPr lang="ja-JP" altLang="en-US" sz="2400"/>
              <a:t>」は</a:t>
            </a:r>
            <a:r>
              <a:rPr lang="ja-JP" altLang="en-US" sz="2400" b="1"/>
              <a:t>指定した座標への移動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04400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134895" y="60165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7"/>
            <a:ext cx="3516134" cy="194634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オブジェクト生成。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14EA03D-D374-01C3-3849-9F790412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45" y="3264381"/>
            <a:ext cx="3570207" cy="256214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380697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21372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387910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396202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26895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21872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2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D8C1-38F5-DD68-AC86-C0B5CF6F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7A0ED2-5155-5350-5129-B61E9340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40309-F697-5168-28B8-734CE974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オブジェクト生成。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66" y="3939523"/>
            <a:ext cx="2389008" cy="221082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41714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57821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424359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15556" y="5633446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886358" y="5439045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432651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63344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58321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264451" y="629019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260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0E2BAD-9A81-38A6-726F-7C0F2D8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2F0EEF-7EF2-6E6B-3C6B-8AEDAFB0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706" y="1548660"/>
            <a:ext cx="5826588" cy="468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6905A4-520C-E8AF-AE4F-2F37779DE85E}"/>
              </a:ext>
            </a:extLst>
          </p:cNvPr>
          <p:cNvCxnSpPr/>
          <p:nvPr/>
        </p:nvCxnSpPr>
        <p:spPr>
          <a:xfrm>
            <a:off x="1121658" y="3904509"/>
            <a:ext cx="69006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4733D1F-107D-6283-D382-A3B0B0AE594F}"/>
              </a:ext>
            </a:extLst>
          </p:cNvPr>
          <p:cNvCxnSpPr>
            <a:cxnSpLocks/>
          </p:cNvCxnSpPr>
          <p:nvPr/>
        </p:nvCxnSpPr>
        <p:spPr>
          <a:xfrm flipV="1">
            <a:off x="4474458" y="1362959"/>
            <a:ext cx="0" cy="492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87F1A-AE97-AAE8-0C9B-02DB3BE5D711}"/>
              </a:ext>
            </a:extLst>
          </p:cNvPr>
          <p:cNvSpPr txBox="1"/>
          <p:nvPr/>
        </p:nvSpPr>
        <p:spPr>
          <a:xfrm>
            <a:off x="2010867" y="4552923"/>
            <a:ext cx="2309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亀（タール）の最初の位置は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BB04C-8851-F4F4-BA81-1745B8D18903}"/>
              </a:ext>
            </a:extLst>
          </p:cNvPr>
          <p:cNvSpPr txBox="1"/>
          <p:nvPr/>
        </p:nvSpPr>
        <p:spPr>
          <a:xfrm>
            <a:off x="6303535" y="406199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9CA41-1B45-C259-5E42-A51E0413F172}"/>
              </a:ext>
            </a:extLst>
          </p:cNvPr>
          <p:cNvSpPr txBox="1"/>
          <p:nvPr/>
        </p:nvSpPr>
        <p:spPr>
          <a:xfrm>
            <a:off x="96481" y="396914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505DD-9DED-3887-7933-61FF5CA34B06}"/>
              </a:ext>
            </a:extLst>
          </p:cNvPr>
          <p:cNvSpPr txBox="1"/>
          <p:nvPr/>
        </p:nvSpPr>
        <p:spPr>
          <a:xfrm>
            <a:off x="4416229" y="1587230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4797BE-FBC5-A402-17E8-8E72B4889A69}"/>
              </a:ext>
            </a:extLst>
          </p:cNvPr>
          <p:cNvSpPr txBox="1"/>
          <p:nvPr/>
        </p:nvSpPr>
        <p:spPr>
          <a:xfrm>
            <a:off x="4416228" y="5740286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B3191FD-A99E-67F2-1291-CA4EAAE4EBC6}"/>
              </a:ext>
            </a:extLst>
          </p:cNvPr>
          <p:cNvSpPr txBox="1">
            <a:spLocks/>
          </p:cNvSpPr>
          <p:nvPr/>
        </p:nvSpPr>
        <p:spPr>
          <a:xfrm>
            <a:off x="185624" y="90361"/>
            <a:ext cx="8461208" cy="5333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1BC8CB53-AC37-27B5-A369-6A5180D947EC}"/>
              </a:ext>
            </a:extLst>
          </p:cNvPr>
          <p:cNvSpPr txBox="1">
            <a:spLocks/>
          </p:cNvSpPr>
          <p:nvPr/>
        </p:nvSpPr>
        <p:spPr>
          <a:xfrm>
            <a:off x="344520" y="240911"/>
            <a:ext cx="7382136" cy="1061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メソッド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goto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の引数となる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縦方向の値と，横方向の値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84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276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オンライン</a:t>
            </a:r>
            <a:r>
              <a:rPr lang="ja-JP" altLang="en-US" sz="2400" dirty="0"/>
              <a:t>の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、</a:t>
            </a:r>
            <a:r>
              <a:rPr lang="en-US" altLang="ja-JP" sz="2400" b="1" dirty="0"/>
              <a:t>HTML </a:t>
            </a:r>
            <a:r>
              <a:rPr lang="ja-JP" altLang="en-US" sz="2400" dirty="0"/>
              <a:t>等の</a:t>
            </a:r>
            <a:r>
              <a:rPr lang="ja-JP" altLang="en-US" sz="2400" b="1" dirty="0"/>
              <a:t>学習サイト</a:t>
            </a:r>
            <a:endParaRPr lang="en-US" altLang="ja-JP" sz="2400" b="1" dirty="0"/>
          </a:p>
          <a:p>
            <a:r>
              <a:rPr lang="ja-JP" altLang="en-US" sz="2400" dirty="0"/>
              <a:t>有料の機能と無料の機能がある</a:t>
            </a:r>
            <a:endParaRPr lang="en-US" altLang="ja-JP" sz="2400" dirty="0"/>
          </a:p>
          <a:p>
            <a:r>
              <a:rPr lang="ja-JP" altLang="en-US" sz="2400" b="1" dirty="0"/>
              <a:t>自分が作成した </a:t>
            </a:r>
            <a:r>
              <a:rPr lang="en-US" altLang="ja-JP" sz="2400" b="1" dirty="0"/>
              <a:t>Python </a:t>
            </a:r>
            <a:r>
              <a:rPr lang="ja-JP" altLang="en-US" sz="2400" b="1" dirty="0"/>
              <a:t>プログラムを公開し、他の人に実行してもらうことが可能</a:t>
            </a:r>
            <a:r>
              <a:rPr lang="ja-JP" altLang="en-US" sz="2400" dirty="0"/>
              <a:t>（そのとき、書き替えて実行も可能）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b="1" dirty="0"/>
              <a:t>Python </a:t>
            </a:r>
            <a:r>
              <a:rPr lang="ja-JP" altLang="en-US" sz="2400" b="1" dirty="0"/>
              <a:t>の標準機能</a:t>
            </a:r>
            <a:r>
              <a:rPr lang="ja-JP" altLang="en-US" sz="2400" dirty="0"/>
              <a:t>を登載、その他、次のモジュールやパッケージがインストール済み</a:t>
            </a:r>
          </a:p>
          <a:p>
            <a:pPr marL="0" indent="0">
              <a:buNone/>
            </a:pPr>
            <a:r>
              <a:rPr lang="en-US" altLang="ja-JP" sz="2400" dirty="0"/>
              <a:t>math, </a:t>
            </a:r>
            <a:r>
              <a:rPr lang="en-US" altLang="ja-JP" sz="2400" dirty="0" err="1"/>
              <a:t>matplotlib.pyplot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, operator, processing, </a:t>
            </a:r>
            <a:r>
              <a:rPr lang="en-US" altLang="ja-JP" sz="2400" dirty="0" err="1"/>
              <a:t>pygal</a:t>
            </a:r>
            <a:r>
              <a:rPr lang="en-US" altLang="ja-JP" sz="2400" dirty="0"/>
              <a:t>, random, re, string, time, turtle, </a:t>
            </a:r>
            <a:r>
              <a:rPr lang="en-US" altLang="ja-JP" sz="2400" dirty="0" err="1"/>
              <a:t>urllib.request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95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 </a:t>
            </a:r>
            <a:r>
              <a:rPr lang="en-US" altLang="ja-JP" sz="2400" b="1" dirty="0"/>
              <a:t>Python, HTML </a:t>
            </a:r>
            <a:r>
              <a:rPr lang="ja-JP" altLang="en-US" sz="2400" b="1" dirty="0"/>
              <a:t>などのプログラムを書き実行できる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https://trinket.io/python/cdc4896571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のように、違うプログラムには違う </a:t>
            </a:r>
            <a:r>
              <a:rPr lang="en-US" altLang="ja-JP" sz="2400" dirty="0"/>
              <a:t>URL 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実行が開始しないときは、「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34" y="2327545"/>
            <a:ext cx="4717189" cy="23090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 </a:t>
            </a:r>
            <a:r>
              <a:rPr kumimoji="1" lang="ja-JP" altLang="en-US" dirty="0"/>
              <a:t>でのプログラム実行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472981" y="3758073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687849" y="4209624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476153" y="507020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4077673" y="523385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2615459" y="28401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3724509" y="257986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217028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演習．タートルグラフィックス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64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14" y="4585566"/>
            <a:ext cx="2389008" cy="22108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オブジェクト生成。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59743" y="6224255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88055" y="4889634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40404" y="6279489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911206" y="6085088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42075" y="4972557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87232" y="6279489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7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8AC9A-61D3-2765-9D09-6A1145EE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15" y="221838"/>
            <a:ext cx="8450085" cy="557296"/>
          </a:xfrm>
        </p:spPr>
        <p:txBody>
          <a:bodyPr/>
          <a:lstStyle/>
          <a:p>
            <a:r>
              <a:rPr lang="ja-JP" altLang="en-US" dirty="0"/>
              <a:t>プログラミング</a:t>
            </a:r>
            <a:r>
              <a:rPr kumimoji="1" lang="ja-JP" altLang="en-US" dirty="0"/>
              <a:t>の</a:t>
            </a:r>
            <a:r>
              <a:rPr lang="ja-JP" altLang="en-US" dirty="0"/>
              <a:t>楽しさと達成感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F1E50-D59B-448E-4BF5-7DFD7D58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120140"/>
            <a:ext cx="8528290" cy="567624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楽しさ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未来の技術を学ぶ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ことは楽しい。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プログラミングは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自分のアイデアを形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にできる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クリエイティブな行為。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視覚的なプログラムを書くことで、ゲーム感覚をもって楽しみながら学習することも可能。</a:t>
            </a:r>
            <a:endParaRPr lang="en-US" altLang="ja-JP" b="1" dirty="0">
              <a:solidFill>
                <a:srgbClr val="374151"/>
              </a:solidFill>
              <a:latin typeface="Söhne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dirty="0"/>
              <a:t>達成感</a:t>
            </a:r>
            <a:endParaRPr lang="en-US" altLang="ja-JP" sz="24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dirty="0"/>
              <a:t>プログラミング</a:t>
            </a:r>
            <a:r>
              <a:rPr lang="ja-JP" altLang="en-US" dirty="0"/>
              <a:t>を通じて</a:t>
            </a:r>
            <a:r>
              <a:rPr lang="ja-JP" altLang="en-US" b="1" dirty="0"/>
              <a:t>問題解決のスキルを身につける</a:t>
            </a:r>
            <a:r>
              <a:rPr lang="ja-JP" altLang="en-US" dirty="0"/>
              <a:t>ことは、大きな達成感につながる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新しいソフトウェアや技術を生み出す。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ja-JP" altLang="en-US" b="1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DE8037-9A19-EB02-EC9A-08EC700B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10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lang="en-US" altLang="ja-JP" dirty="0"/>
              <a:t>trinket 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latin typeface="Merriweather" panose="00000500000000000000" pitchFamily="2" charset="0"/>
                <a:hlinkClick r:id="rId2"/>
              </a:rPr>
              <a:t>https://trinket.io/python/f29bfe71cd</a:t>
            </a:r>
            <a:endParaRPr lang="en-US" altLang="ja-JP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839431-3C8F-EDD1-CE91-33D16F73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2707328"/>
            <a:ext cx="9077325" cy="280987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872223" y="2698451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1543090" y="2817341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3332419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次のように</a:t>
            </a:r>
            <a:r>
              <a:rPr lang="ja-JP" altLang="en-US" b="1" dirty="0"/>
              <a:t>書き換えて</a:t>
            </a:r>
            <a:r>
              <a:rPr lang="ja-JP" altLang="en-US" dirty="0"/>
              <a:t>、</a:t>
            </a:r>
            <a:r>
              <a:rPr lang="ja-JP" altLang="en-US" b="1" dirty="0"/>
              <a:t>再実行</a:t>
            </a:r>
            <a:r>
              <a:rPr lang="ja-JP" altLang="en-US" dirty="0"/>
              <a:t>し、</a:t>
            </a:r>
            <a:r>
              <a:rPr lang="ja-JP" altLang="en-US" b="1" dirty="0"/>
              <a:t>結果が変わる</a:t>
            </a:r>
            <a:r>
              <a:rPr lang="ja-JP" altLang="en-US" dirty="0"/>
              <a:t>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6B51FD-EDF7-3D54-390D-003370ABA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92" y="3751690"/>
            <a:ext cx="5952070" cy="278722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0CD3CC-3D65-9DB2-DDBF-BCCF0D100D97}"/>
              </a:ext>
            </a:extLst>
          </p:cNvPr>
          <p:cNvSpPr/>
          <p:nvPr/>
        </p:nvSpPr>
        <p:spPr>
          <a:xfrm>
            <a:off x="1560088" y="3763686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69B162-802A-F100-C7E0-94F44AE8BE76}"/>
              </a:ext>
            </a:extLst>
          </p:cNvPr>
          <p:cNvSpPr txBox="1"/>
          <p:nvPr/>
        </p:nvSpPr>
        <p:spPr>
          <a:xfrm>
            <a:off x="2230955" y="3608147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ADC1251-367C-815A-7A0F-5DC874752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76" y="1558416"/>
            <a:ext cx="5175277" cy="1870584"/>
          </a:xfrm>
          <a:prstGeom prst="rect">
            <a:avLst/>
          </a:prstGeom>
        </p:spPr>
      </p:pic>
      <p:sp>
        <p:nvSpPr>
          <p:cNvPr id="13" name="矢印: 左 12">
            <a:extLst>
              <a:ext uri="{FF2B5EF4-FFF2-40B4-BE49-F238E27FC236}">
                <a16:creationId xmlns:a16="http://schemas.microsoft.com/office/drawing/2014/main" id="{30520B73-BD1A-DE3B-AFBE-4588DF200E08}"/>
              </a:ext>
            </a:extLst>
          </p:cNvPr>
          <p:cNvSpPr/>
          <p:nvPr/>
        </p:nvSpPr>
        <p:spPr>
          <a:xfrm>
            <a:off x="4511153" y="2924419"/>
            <a:ext cx="723900" cy="40797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0DAA82-9450-2032-ACBF-6A71F0D829EC}"/>
              </a:ext>
            </a:extLst>
          </p:cNvPr>
          <p:cNvSpPr txBox="1"/>
          <p:nvPr/>
        </p:nvSpPr>
        <p:spPr>
          <a:xfrm>
            <a:off x="5393040" y="2890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書き換え</a:t>
            </a:r>
          </a:p>
        </p:txBody>
      </p:sp>
    </p:spTree>
    <p:extLst>
      <p:ext uri="{BB962C8B-B14F-4D97-AF65-F5344CB8AC3E}">
        <p14:creationId xmlns:p14="http://schemas.microsoft.com/office/powerpoint/2010/main" val="400995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0E2BAD-9A81-38A6-726F-7C0F2D8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2F0EEF-7EF2-6E6B-3C6B-8AEDAFB0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49" y="1608890"/>
            <a:ext cx="5826588" cy="468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6905A4-520C-E8AF-AE4F-2F37779DE85E}"/>
              </a:ext>
            </a:extLst>
          </p:cNvPr>
          <p:cNvCxnSpPr/>
          <p:nvPr/>
        </p:nvCxnSpPr>
        <p:spPr>
          <a:xfrm>
            <a:off x="1143301" y="3964739"/>
            <a:ext cx="69006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4733D1F-107D-6283-D382-A3B0B0AE594F}"/>
              </a:ext>
            </a:extLst>
          </p:cNvPr>
          <p:cNvCxnSpPr>
            <a:cxnSpLocks/>
          </p:cNvCxnSpPr>
          <p:nvPr/>
        </p:nvCxnSpPr>
        <p:spPr>
          <a:xfrm flipV="1">
            <a:off x="4496101" y="1423189"/>
            <a:ext cx="0" cy="492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87F1A-AE97-AAE8-0C9B-02DB3BE5D711}"/>
              </a:ext>
            </a:extLst>
          </p:cNvPr>
          <p:cNvSpPr txBox="1"/>
          <p:nvPr/>
        </p:nvSpPr>
        <p:spPr>
          <a:xfrm>
            <a:off x="2354136" y="4353054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亀の最初の位置は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BB04C-8851-F4F4-BA81-1745B8D18903}"/>
              </a:ext>
            </a:extLst>
          </p:cNvPr>
          <p:cNvSpPr txBox="1"/>
          <p:nvPr/>
        </p:nvSpPr>
        <p:spPr>
          <a:xfrm>
            <a:off x="6325178" y="412222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9CA41-1B45-C259-5E42-A51E0413F172}"/>
              </a:ext>
            </a:extLst>
          </p:cNvPr>
          <p:cNvSpPr txBox="1"/>
          <p:nvPr/>
        </p:nvSpPr>
        <p:spPr>
          <a:xfrm>
            <a:off x="118124" y="402937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505DD-9DED-3887-7933-61FF5CA34B06}"/>
              </a:ext>
            </a:extLst>
          </p:cNvPr>
          <p:cNvSpPr txBox="1"/>
          <p:nvPr/>
        </p:nvSpPr>
        <p:spPr>
          <a:xfrm>
            <a:off x="4437872" y="1647460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プラスの数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4797BE-FBC5-A402-17E8-8E72B4889A69}"/>
              </a:ext>
            </a:extLst>
          </p:cNvPr>
          <p:cNvSpPr txBox="1"/>
          <p:nvPr/>
        </p:nvSpPr>
        <p:spPr>
          <a:xfrm>
            <a:off x="4437871" y="5800516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マイナスの数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B3191FD-A99E-67F2-1291-CA4EAAE4EBC6}"/>
              </a:ext>
            </a:extLst>
          </p:cNvPr>
          <p:cNvSpPr txBox="1">
            <a:spLocks/>
          </p:cNvSpPr>
          <p:nvPr/>
        </p:nvSpPr>
        <p:spPr>
          <a:xfrm>
            <a:off x="185624" y="90361"/>
            <a:ext cx="8461208" cy="5333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④ 次を参考に、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自分で引数を書き替えたり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、プログラム内に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t.goto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(&lt;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引数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&gt;)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」を増やして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思い通りの図形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を目指す。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35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CB2FE-67C2-1ABA-F411-7FB6F98D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3FD64-552D-6387-A540-B409743A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72826"/>
          </a:xfrm>
        </p:spPr>
        <p:txBody>
          <a:bodyPr>
            <a:noAutofit/>
          </a:bodyPr>
          <a:lstStyle/>
          <a:p>
            <a:r>
              <a:rPr lang="ja-JP" altLang="en-US" sz="2900" dirty="0"/>
              <a:t>ここまでのまとめ</a:t>
            </a:r>
            <a:endParaRPr kumimoji="1" lang="ja-JP" altLang="en-US" sz="29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03DCC9-AC35-C2EB-4D75-0680DAE31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45" y="947854"/>
            <a:ext cx="8402226" cy="591014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ja-JP" altLang="en-US" sz="2400" b="1" dirty="0"/>
              <a:t>変数</a:t>
            </a:r>
            <a:r>
              <a:rPr lang="ja-JP" altLang="en-US" sz="2400" dirty="0"/>
              <a:t>：プログラム内で</a:t>
            </a:r>
            <a:r>
              <a:rPr lang="ja-JP" altLang="en-US" sz="2400" b="1" dirty="0"/>
              <a:t>名前を付けて値を保存し参照できるオブジェクト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オブジェクト</a:t>
            </a:r>
            <a:r>
              <a:rPr lang="ja-JP" altLang="en-US" sz="2400" dirty="0"/>
              <a:t>：コンピュータでの</a:t>
            </a:r>
            <a:r>
              <a:rPr lang="ja-JP" altLang="en-US" sz="2400" b="1" dirty="0"/>
              <a:t>操作や処理の対象となるもの</a:t>
            </a:r>
            <a:r>
              <a:rPr lang="ja-JP" altLang="en-US" sz="2400" dirty="0"/>
              <a:t>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メソッド</a:t>
            </a:r>
            <a:r>
              <a:rPr lang="ja-JP" altLang="en-US" sz="2400" dirty="0"/>
              <a:t>：</a:t>
            </a:r>
            <a:r>
              <a:rPr lang="ja-JP" altLang="en-US" sz="2400" b="1" dirty="0"/>
              <a:t>オブジェクトが持つ機能や操作</a:t>
            </a:r>
            <a:r>
              <a:rPr lang="ja-JP" altLang="en-US" sz="2400" dirty="0"/>
              <a:t>を表すもの．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　例</a:t>
            </a:r>
            <a:r>
              <a:rPr lang="en-US" altLang="ja-JP" sz="2400" b="1" dirty="0"/>
              <a:t>: </a:t>
            </a:r>
            <a:r>
              <a:rPr lang="en-US" altLang="ja-JP" sz="2400" b="1" dirty="0" err="1"/>
              <a:t>t.goto</a:t>
            </a:r>
            <a:r>
              <a:rPr lang="en-US" altLang="ja-JP" sz="2400" b="1" dirty="0"/>
              <a:t>(100,0)</a:t>
            </a:r>
            <a:r>
              <a:rPr lang="ja-JP" altLang="en-US" sz="2400" dirty="0"/>
              <a:t>では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t</a:t>
            </a:r>
            <a:r>
              <a:rPr lang="ja-JP" altLang="en-US" sz="2400" b="1" dirty="0"/>
              <a:t> はオブジェクト</a:t>
            </a:r>
            <a:r>
              <a:rPr lang="ja-JP" altLang="en-US" sz="2400" dirty="0"/>
              <a:t>、</a:t>
            </a:r>
            <a:r>
              <a:rPr lang="en-US" altLang="ja-JP" sz="2400" b="1" dirty="0" err="1"/>
              <a:t>goto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はメソッド</a:t>
            </a:r>
            <a:r>
              <a:rPr lang="ja-JP" altLang="en-US" sz="2400" dirty="0"/>
              <a:t>。 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引数</a:t>
            </a:r>
            <a:r>
              <a:rPr lang="ja-JP" altLang="en-US" sz="2400" dirty="0"/>
              <a:t>：メソッドには，</a:t>
            </a:r>
            <a:r>
              <a:rPr lang="ja-JP" altLang="en-US" sz="2400" b="1" dirty="0"/>
              <a:t>操作の詳細を指定</a:t>
            </a:r>
            <a:r>
              <a:rPr lang="ja-JP" altLang="en-US" sz="2400" dirty="0"/>
              <a:t>するための引数を設定できる．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　例：</a:t>
            </a:r>
            <a:r>
              <a:rPr lang="en-US" altLang="ja-JP" sz="2400" dirty="0" err="1"/>
              <a:t>t.goto</a:t>
            </a:r>
            <a:r>
              <a:rPr lang="en-US" altLang="ja-JP" sz="2400" dirty="0"/>
              <a:t>(100,0)</a:t>
            </a:r>
            <a:r>
              <a:rPr lang="ja-JP" altLang="en-US" sz="2400" dirty="0"/>
              <a:t> では、引数は「</a:t>
            </a:r>
            <a:r>
              <a:rPr lang="en-US" altLang="ja-JP" sz="2400" dirty="0"/>
              <a:t>100,0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dirty="0"/>
              <a:t>Python </a:t>
            </a:r>
            <a:r>
              <a:rPr lang="ja-JP" altLang="en-US" sz="2400" dirty="0"/>
              <a:t>では，</a:t>
            </a:r>
            <a:r>
              <a:rPr lang="ja-JP" altLang="en-US" sz="2400" b="1" dirty="0"/>
              <a:t>インデント</a:t>
            </a:r>
            <a:r>
              <a:rPr lang="ja-JP" altLang="en-US" sz="2400" dirty="0"/>
              <a:t>を適切に使用する．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プログラムの修正や改良を繰り返し行う</a:t>
            </a:r>
            <a:r>
              <a:rPr lang="ja-JP" altLang="en-US" sz="2400" dirty="0"/>
              <a:t>ことで，</a:t>
            </a:r>
            <a:r>
              <a:rPr lang="ja-JP" altLang="en-US" sz="2400" b="1" dirty="0"/>
              <a:t>目的の動作を実現</a:t>
            </a:r>
            <a:r>
              <a:rPr lang="ja-JP" altLang="en-US" sz="2400" dirty="0"/>
              <a:t>できる．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B8EBAF-67EC-2C49-1DA3-B3A1FF23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7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7BEDB-29B6-E9AE-25A2-8DF1A29F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42B73FB-409B-D30B-FF38-08F008210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356EAC-F42F-4039-01F7-7DC8CC9F2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E6440D7-505A-2246-819A-4A09619E4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10-4. </a:t>
            </a:r>
            <a:r>
              <a:rPr lang="ja-JP" altLang="en-US" sz="4500" dirty="0">
                <a:solidFill>
                  <a:schemeClr val="tx2"/>
                </a:solidFill>
              </a:rPr>
              <a:t>プログラミングの楽しさと達成感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5EF6259-65C4-C0B3-ED79-5A2C5474C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5152EB-2547-4168-66EA-B054250E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A2CAEFD-6C75-B053-6835-6D40A9B6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F3F7F23-0F42-F5B5-B011-B3EFA08C4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AD2CBC-56E1-CD18-9B6E-F1B29339F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41D45E-5E27-E651-510C-6B4B45A7E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A6B852-4AE0-B6E5-EC3D-77F5B04B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22CD20-1635-346D-9DEB-3FEE0A6D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5252E44-83DB-0EE0-BE42-7309A80B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361F86-916B-40DD-AE29-E44ECA76F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6E2FE5A-99FA-1C5E-03D8-B6BD41F10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99C583-C416-2CB5-9670-44E74F06C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6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063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プログラミング言語</a:t>
            </a:r>
            <a:r>
              <a:rPr lang="ja-JP" altLang="en-US" dirty="0"/>
              <a:t>で書かれた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のもの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人間も</a:t>
            </a:r>
            <a:r>
              <a:rPr kumimoji="1" lang="ja-JP" altLang="en-US" b="1" dirty="0"/>
              <a:t>読み書き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編集</a:t>
            </a:r>
            <a:r>
              <a:rPr kumimoji="1" lang="ja-JP" altLang="en-US" dirty="0"/>
              <a:t>できる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により，</a:t>
            </a:r>
            <a:r>
              <a:rPr lang="ja-JP" altLang="en-US" b="1" dirty="0"/>
              <a:t>プログラムの動作を理解</a:t>
            </a:r>
            <a:r>
              <a:rPr lang="ja-JP" altLang="en-US" dirty="0"/>
              <a:t>し，必要に応じて</a:t>
            </a:r>
            <a:r>
              <a:rPr lang="ja-JP" altLang="en-US" b="1" dirty="0"/>
              <a:t>改変</a:t>
            </a:r>
            <a:r>
              <a:rPr lang="ja-JP" altLang="en-US" dirty="0"/>
              <a:t>できる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200"/>
              <a:t>ソースコード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1511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E8FC-2707-1ECC-5FED-D26E731B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7981D2-5D8B-E731-038C-CB6E5932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図形のバリエーション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A63BBA-2D23-794A-9148-82426617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54678-5D5A-0739-DA43-DFDC1408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7A8C07-3F93-F697-E089-F17F911D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09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別のプログラムを試す．</a:t>
            </a:r>
            <a:r>
              <a:rPr lang="en-US" altLang="ja-JP" dirty="0"/>
              <a:t>trinket 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https://trinket.io/python/035810ce8d49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D326DC-9648-A2B0-DBE4-7B5780A01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5" y="2588005"/>
            <a:ext cx="8001000" cy="302895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5C194-0A81-EF16-490D-A3B835A4A6FF}"/>
              </a:ext>
            </a:extLst>
          </p:cNvPr>
          <p:cNvSpPr/>
          <p:nvPr/>
        </p:nvSpPr>
        <p:spPr>
          <a:xfrm>
            <a:off x="2425209" y="2602908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7F9491-FE0D-D7A4-508A-51E46B05096A}"/>
              </a:ext>
            </a:extLst>
          </p:cNvPr>
          <p:cNvSpPr txBox="1"/>
          <p:nvPr/>
        </p:nvSpPr>
        <p:spPr>
          <a:xfrm>
            <a:off x="3096076" y="2447369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4170342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1AF7296-4934-F586-16A8-9E80B317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43" y="2544864"/>
            <a:ext cx="7134511" cy="3062907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別のプログラムを試す．</a:t>
            </a:r>
            <a:r>
              <a:rPr lang="en-US" altLang="ja-JP" dirty="0"/>
              <a:t>trinket 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3"/>
              </a:rPr>
              <a:t>https://trinket.io/python/ddb861147133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5C194-0A81-EF16-490D-A3B835A4A6FF}"/>
              </a:ext>
            </a:extLst>
          </p:cNvPr>
          <p:cNvSpPr/>
          <p:nvPr/>
        </p:nvSpPr>
        <p:spPr>
          <a:xfrm>
            <a:off x="1839336" y="2550583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7F9491-FE0D-D7A4-508A-51E46B05096A}"/>
              </a:ext>
            </a:extLst>
          </p:cNvPr>
          <p:cNvSpPr txBox="1"/>
          <p:nvPr/>
        </p:nvSpPr>
        <p:spPr>
          <a:xfrm>
            <a:off x="2510203" y="2395044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850108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E8FC-2707-1ECC-5FED-D26E731B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7981D2-5D8B-E731-038C-CB6E5932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プログラミングの楽しさと達成感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A63BBA-2D23-794A-9148-82426617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54678-5D5A-0739-DA43-DFDC1408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7A8C07-3F93-F697-E089-F17F911D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8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A149DE-69FB-B00D-09CA-C12C56CC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プログラミングの基礎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CCAF37-21CF-7585-A8C3-16CE99EB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FF0000"/>
                </a:solidFill>
              </a:rPr>
              <a:t>本講義では、プログラミングの基礎として以下の内容を説明</a:t>
            </a:r>
            <a:endParaRPr kumimoji="1" lang="ja-JP" altLang="en-US" sz="2400" dirty="0"/>
          </a:p>
          <a:p>
            <a:endParaRPr kumimoji="1" lang="en-US" altLang="ja-JP" sz="2400" dirty="0"/>
          </a:p>
          <a:p>
            <a:r>
              <a:rPr lang="ja-JP" altLang="en-US" sz="2400" b="1" dirty="0"/>
              <a:t>オブジェクトとメソッド、引数、変数、代入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本資料で説明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クラス、条件分岐、繰り返し、リスト、パッケージ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今後の講義で説明予定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813BB5-91A5-9C65-E23E-E327DBA1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9840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0880"/>
            <a:ext cx="8620626" cy="618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各自の自発的な演習、自己研鑽の時間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Python</a:t>
            </a:r>
            <a:r>
              <a:rPr kumimoji="1" lang="ja-JP" altLang="en-US" sz="2400" b="1" dirty="0"/>
              <a:t>でグラフィックスを描く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資料のプログラムを動かし理解を深める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lang="ja-JP" altLang="en-US" sz="2400" b="1" dirty="0"/>
              <a:t>②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の基本を押さえる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オブジェクト、メソッド、引数</a:t>
            </a:r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発想力、創造力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</a:rPr>
              <a:t>turtle</a:t>
            </a:r>
            <a:r>
              <a:rPr kumimoji="1" lang="ja-JP" altLang="en-US" sz="2400" dirty="0">
                <a:solidFill>
                  <a:srgbClr val="FF0000"/>
                </a:solidFill>
              </a:rPr>
              <a:t>モジュールを使用して、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kumimoji="1" lang="ja-JP" altLang="en-US" sz="2400" dirty="0"/>
              <a:t>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④ 自主性、自己研鑽力、</a:t>
            </a:r>
            <a:r>
              <a:rPr kumimoji="1" lang="ja-JP" altLang="en-US" sz="2400" b="1" dirty="0"/>
              <a:t>自分なりに工夫したこと</a:t>
            </a:r>
            <a:r>
              <a:rPr kumimoji="1" lang="ja-JP" altLang="en-US" sz="2400" dirty="0"/>
              <a:t>を振り返る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説明されなかった機能（他の図形の書き方）などを自主的に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調べ、理解し、自分で試してみる</a:t>
            </a:r>
            <a:r>
              <a:rPr kumimoji="1" lang="ja-JP" altLang="en-US" sz="2400" dirty="0"/>
              <a:t>。</a:t>
            </a:r>
            <a:r>
              <a:rPr lang="ja-JP" altLang="en-US" sz="2400" dirty="0">
                <a:solidFill>
                  <a:srgbClr val="FF0000"/>
                </a:solidFill>
              </a:rPr>
              <a:t>そして、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自分なりに工夫したこと</a:t>
            </a:r>
            <a:r>
              <a:rPr kumimoji="1" lang="ja-JP" altLang="en-US" sz="2400" dirty="0">
                <a:solidFill>
                  <a:srgbClr val="FF0000"/>
                </a:solidFill>
              </a:rPr>
              <a:t>を振り返り、省察する</a:t>
            </a:r>
            <a:r>
              <a:rPr lang="ja-JP" altLang="en-US" sz="2400" dirty="0">
                <a:solidFill>
                  <a:srgbClr val="FF0000"/>
                </a:solidFill>
              </a:rPr>
              <a:t>ことで、さらに実力アップ。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6A1B5-3253-7116-0418-56D4FD3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519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dirty="0"/>
              <a:t>プログラミングの楽しさと達成感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64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0880"/>
            <a:ext cx="8620626" cy="618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各自の自発的な演習、自己研鑽の時間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Python</a:t>
            </a:r>
            <a:r>
              <a:rPr kumimoji="1" lang="ja-JP" altLang="en-US" sz="2400" b="1" dirty="0"/>
              <a:t>でグラフィックスを描く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資料のプログラムを動かし理解を深める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lang="ja-JP" altLang="en-US" sz="2400" b="1" dirty="0"/>
              <a:t>②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の基本を押さえる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オブジェクト、メソッド、引数</a:t>
            </a:r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発想力、創造力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</a:rPr>
              <a:t>turtle</a:t>
            </a:r>
            <a:r>
              <a:rPr kumimoji="1" lang="ja-JP" altLang="en-US" sz="2400" dirty="0">
                <a:solidFill>
                  <a:srgbClr val="FF0000"/>
                </a:solidFill>
              </a:rPr>
              <a:t>ライブラリを使用して、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kumimoji="1" lang="ja-JP" altLang="en-US" sz="2400" dirty="0"/>
              <a:t>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④ 自主性、自己研鑽力、</a:t>
            </a:r>
            <a:r>
              <a:rPr kumimoji="1" lang="ja-JP" altLang="en-US" sz="2400" b="1" dirty="0"/>
              <a:t>自分なりに工夫したこと</a:t>
            </a:r>
            <a:r>
              <a:rPr kumimoji="1" lang="ja-JP" altLang="en-US" sz="2400" dirty="0"/>
              <a:t>を振り返る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説明されなかった機能（他の図形の書き方）などを自主的に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調べ、理解し、自分で試してみる</a:t>
            </a:r>
            <a:r>
              <a:rPr kumimoji="1" lang="ja-JP" altLang="en-US" sz="2400" dirty="0"/>
              <a:t>。</a:t>
            </a:r>
            <a:r>
              <a:rPr lang="ja-JP" altLang="en-US" sz="2400" dirty="0">
                <a:solidFill>
                  <a:srgbClr val="FF0000"/>
                </a:solidFill>
              </a:rPr>
              <a:t>そして、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自分なりに工夫したこと</a:t>
            </a:r>
            <a:r>
              <a:rPr kumimoji="1" lang="ja-JP" altLang="en-US" sz="2400" dirty="0">
                <a:solidFill>
                  <a:srgbClr val="FF0000"/>
                </a:solidFill>
              </a:rPr>
              <a:t>を振り返り、省察する</a:t>
            </a:r>
            <a:r>
              <a:rPr lang="ja-JP" altLang="en-US" sz="2400" dirty="0">
                <a:solidFill>
                  <a:srgbClr val="FF0000"/>
                </a:solidFill>
              </a:rPr>
              <a:t>ことで、さらに実力アップ。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6A1B5-3253-7116-0418-56D4FD3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46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819F1-AEC7-7BD8-1778-AD33F0BD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16C331-14E2-B107-C69C-8A1538F2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①複雑な図形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hlinkClick r:id="rId2"/>
              </a:rPr>
              <a:t>https://trinket.io/python/5366def2f4</a:t>
            </a:r>
            <a:endParaRPr lang="en-US" altLang="ja-JP" b="0" i="0" dirty="0">
              <a:effectLst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②色，円</a:t>
            </a:r>
            <a:endParaRPr kumimoji="1" lang="ja-JP" altLang="en-US" dirty="0"/>
          </a:p>
          <a:p>
            <a:pPr marL="0" indent="0">
              <a:buNone/>
            </a:pPr>
            <a:r>
              <a:rPr kumimoji="1" lang="en-US" altLang="ja-JP" dirty="0">
                <a:hlinkClick r:id="rId3"/>
              </a:rPr>
              <a:t>https://trinket.io/python/f8cd554693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9C950-2B86-7D8B-52EB-8C1604AC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728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DF5D1FF-DE6B-35EB-2D07-8E5CEF822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04" y="4230372"/>
            <a:ext cx="3032330" cy="26276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　</a:t>
            </a:r>
            <a:r>
              <a:rPr lang="en-US" altLang="ja-JP" b="0" i="0" dirty="0">
                <a:effectLst/>
                <a:hlinkClick r:id="rId3"/>
              </a:rPr>
              <a:t>https://trinket.io/python/5366def2f4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3824844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オブジェクト生成。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993461" y="5644759"/>
            <a:ext cx="2299763" cy="748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920950" y="6200430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 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33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hlinkClick r:id="rId2"/>
              </a:rPr>
              <a:t>②　</a:t>
            </a:r>
            <a:r>
              <a:rPr kumimoji="1" lang="en-US" altLang="ja-JP" dirty="0">
                <a:hlinkClick r:id="rId2"/>
              </a:rPr>
              <a:t>https://trinket.io/python/f8cd554693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98" y="698870"/>
            <a:ext cx="4800866" cy="387313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000" dirty="0"/>
              <a:t>t</a:t>
            </a:r>
            <a:r>
              <a:rPr kumimoji="1" lang="en-US" altLang="ja-JP" sz="2000" dirty="0"/>
              <a:t> = </a:t>
            </a:r>
            <a:r>
              <a:rPr kumimoji="1" lang="en-US" altLang="ja-JP" sz="2000" dirty="0" err="1"/>
              <a:t>turtle.Turtle</a:t>
            </a:r>
            <a:r>
              <a:rPr kumimoji="1" lang="en-US" altLang="ja-JP" sz="20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colors = ["red", "green", "blue"]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for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in range(3):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t.color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(colors[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])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ja-JP" altLang="en-US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t.circle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(30)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ja-JP" altLang="en-US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t.forward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(50)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5236076" y="698869"/>
            <a:ext cx="3907924" cy="4429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ライブラリのインポート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オブジェクト生成。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色は、赤、緑、青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色を変える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半径３０の円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前に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進む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2212737" y="54173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3619EB-B60E-3F4C-A4EE-BE69E76A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59" y="4886076"/>
            <a:ext cx="4071394" cy="18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6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34008" y="625736"/>
            <a:ext cx="6614934" cy="5042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①プログラミングの基礎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オブジェクト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、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メソッド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、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引数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などの基本概念を理解．</a:t>
            </a:r>
            <a:r>
              <a:rPr lang="en-US" altLang="ja-JP" sz="2400" dirty="0" err="1">
                <a:solidFill>
                  <a:srgbClr val="374151"/>
                </a:solidFill>
                <a:latin typeface="Söhne"/>
              </a:rPr>
              <a:t>CodeCombat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を用いて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Python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の実践的スキルを習得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 論理的思考力の向上とプログラミングの面白さ体験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タートルグラフィックスで論理的思考力を養成。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アイデアを形にする楽しさと達成感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 プログラミングの重要性の理解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シミュレーション、データ処理、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開発などさまざまな活用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④ 自主的な学習姿勢の育成と視野拡大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自主的学習姿勢を身につける．プログラミングの基礎を通して視野を広げる</a:t>
            </a:r>
            <a:endParaRPr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1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10-1. Python </a:t>
            </a:r>
            <a:r>
              <a:rPr lang="ja-JP" altLang="en-US" sz="4500" dirty="0">
                <a:solidFill>
                  <a:schemeClr val="tx2"/>
                </a:solidFill>
              </a:rPr>
              <a:t>プログラミングの基礎</a:t>
            </a:r>
            <a:br>
              <a:rPr lang="ja-JP" altLang="en-US" sz="4500" dirty="0">
                <a:solidFill>
                  <a:schemeClr val="tx2"/>
                </a:solidFill>
              </a:rPr>
            </a:b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変数，代入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：プログラム内で名前を付けて利用する</a:t>
            </a:r>
            <a:r>
              <a:rPr lang="ja-JP" altLang="en-US" sz="2400" b="1" u="sng" dirty="0">
                <a:solidFill>
                  <a:srgbClr val="FF0000"/>
                </a:solidFill>
              </a:rPr>
              <a:t>オブジェクト</a:t>
            </a:r>
            <a:r>
              <a:rPr lang="ja-JP" altLang="en-US" sz="2400" dirty="0"/>
              <a:t>で，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値を保存</a:t>
            </a:r>
            <a:r>
              <a:rPr lang="ja-JP" altLang="en-US" sz="2400" dirty="0"/>
              <a:t>し，後から</a:t>
            </a:r>
            <a:r>
              <a:rPr lang="ja-JP" altLang="en-US" sz="2400" b="1" u="sng" dirty="0">
                <a:solidFill>
                  <a:srgbClr val="FF0000"/>
                </a:solidFill>
              </a:rPr>
              <a:t>参照</a:t>
            </a:r>
            <a:r>
              <a:rPr lang="ja-JP" altLang="en-US" sz="2400" dirty="0"/>
              <a:t>できる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：「</a:t>
            </a:r>
            <a:r>
              <a:rPr lang="en-US" altLang="ja-JP" sz="2400" b="1" u="sng" dirty="0"/>
              <a:t>x = 100</a:t>
            </a:r>
            <a:r>
              <a:rPr lang="ja-JP" altLang="en-US" sz="2400" dirty="0"/>
              <a:t>」のように書くことで，</a:t>
            </a:r>
            <a:r>
              <a:rPr lang="en-US" altLang="ja-JP" sz="2400" b="1" u="sng" dirty="0">
                <a:solidFill>
                  <a:srgbClr val="FF0000"/>
                </a:solidFill>
              </a:rPr>
              <a:t>x </a:t>
            </a:r>
            <a:r>
              <a:rPr lang="ja-JP" altLang="en-US" sz="2400" b="1" u="sng" dirty="0">
                <a:solidFill>
                  <a:srgbClr val="FF0000"/>
                </a:solidFill>
              </a:rPr>
              <a:t>という名前の変数に、値 </a:t>
            </a:r>
            <a:r>
              <a:rPr lang="en-US" altLang="ja-JP" sz="2400" b="1" u="sng" dirty="0">
                <a:solidFill>
                  <a:srgbClr val="FF0000"/>
                </a:solidFill>
              </a:rPr>
              <a:t>100 </a:t>
            </a:r>
            <a:r>
              <a:rPr lang="ja-JP" altLang="en-US" sz="2400" b="1" u="sng" dirty="0">
                <a:solidFill>
                  <a:srgbClr val="FF0000"/>
                </a:solidFill>
              </a:rPr>
              <a:t>が保存</a:t>
            </a:r>
            <a:r>
              <a:rPr lang="ja-JP" altLang="en-US" sz="2400" dirty="0"/>
              <a:t>される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EA2AFC-AFB4-6B49-31A5-7668A16BEE6B}"/>
              </a:ext>
            </a:extLst>
          </p:cNvPr>
          <p:cNvSpPr txBox="1"/>
          <p:nvPr/>
        </p:nvSpPr>
        <p:spPr>
          <a:xfrm>
            <a:off x="2158130" y="3250849"/>
            <a:ext cx="398735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 = 100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3E5D92-EB55-B8E8-73F0-898B70231E23}"/>
              </a:ext>
            </a:extLst>
          </p:cNvPr>
          <p:cNvSpPr txBox="1"/>
          <p:nvPr/>
        </p:nvSpPr>
        <p:spPr>
          <a:xfrm>
            <a:off x="1270913" y="331240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例</a:t>
            </a:r>
          </a:p>
        </p:txBody>
      </p:sp>
    </p:spTree>
    <p:extLst>
      <p:ext uri="{BB962C8B-B14F-4D97-AF65-F5344CB8AC3E}">
        <p14:creationId xmlns:p14="http://schemas.microsoft.com/office/powerpoint/2010/main" val="308647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呼び出しのときに、引数を指定できる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		</a:t>
            </a: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t.goto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(0,100)	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t.goto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			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	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オブジェクト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							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goto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(0,100)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メソッド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		                                            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間を「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」で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区切って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いる</a:t>
            </a: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36E0C097-8F99-1B74-5C14-EDFF3BBD506D}"/>
              </a:ext>
            </a:extLst>
          </p:cNvPr>
          <p:cNvSpPr/>
          <p:nvPr/>
        </p:nvSpPr>
        <p:spPr>
          <a:xfrm rot="5400000">
            <a:off x="3479800" y="5219700"/>
            <a:ext cx="323850" cy="6921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007280-BF15-7A8C-D4B2-869C2807EB7A}"/>
              </a:ext>
            </a:extLst>
          </p:cNvPr>
          <p:cNvSpPr txBox="1"/>
          <p:nvPr/>
        </p:nvSpPr>
        <p:spPr>
          <a:xfrm>
            <a:off x="318758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</a:t>
            </a:r>
          </a:p>
        </p:txBody>
      </p:sp>
    </p:spTree>
    <p:extLst>
      <p:ext uri="{BB962C8B-B14F-4D97-AF65-F5344CB8AC3E}">
        <p14:creationId xmlns:p14="http://schemas.microsoft.com/office/powerpoint/2010/main" val="1970502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3119</Words>
  <Application>Microsoft Office PowerPoint</Application>
  <PresentationFormat>画面に合わせる (4:3)</PresentationFormat>
  <Paragraphs>469</Paragraphs>
  <Slides>66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66</vt:i4>
      </vt:variant>
    </vt:vector>
  </HeadingPairs>
  <TitlesOfParts>
    <vt:vector size="76" baseType="lpstr">
      <vt:lpstr>ＭＳ ゴシック</vt:lpstr>
      <vt:lpstr>Söhne</vt:lpstr>
      <vt:lpstr>ヒラギノ角ゴ Pro W3</vt:lpstr>
      <vt:lpstr>メイリオ</vt:lpstr>
      <vt:lpstr>游ゴシック</vt:lpstr>
      <vt:lpstr>Abadi</vt:lpstr>
      <vt:lpstr>Arial</vt:lpstr>
      <vt:lpstr>Calibri</vt:lpstr>
      <vt:lpstr>Merriweather</vt:lpstr>
      <vt:lpstr>Office テーマ</vt:lpstr>
      <vt:lpstr>cs-10. Python プログラミングの基本  </vt:lpstr>
      <vt:lpstr>PowerPoint プレゼンテーション</vt:lpstr>
      <vt:lpstr>アウトライン</vt:lpstr>
      <vt:lpstr>プログラミング</vt:lpstr>
      <vt:lpstr>プログラミングの楽しさと達成感</vt:lpstr>
      <vt:lpstr>プログラミングの基礎</vt:lpstr>
      <vt:lpstr>10-1. Python プログラミングの基礎  </vt:lpstr>
      <vt:lpstr>変数，代入</vt:lpstr>
      <vt:lpstr>オブジェクトとメソッド</vt:lpstr>
      <vt:lpstr>10-2. コードコンバット（Code Combat）を用いたプログラミング演習 </vt:lpstr>
      <vt:lpstr>コードコンバット</vt:lpstr>
      <vt:lpstr>コードコンバットの授業の範囲</vt:lpstr>
      <vt:lpstr>コードコンバットの最初の５つのレベルのトピックス</vt:lpstr>
      <vt:lpstr>オブジェクトとメソッド</vt:lpstr>
      <vt:lpstr>オブジェクトとメソッド</vt:lpstr>
      <vt:lpstr>引数</vt:lpstr>
      <vt:lpstr>演習 プログラミングを行う</vt:lpstr>
      <vt:lpstr>① Web ブラウザを使う</vt:lpstr>
      <vt:lpstr>② 「私は学生です」をクリック </vt:lpstr>
      <vt:lpstr>クラスコードを持っているか</vt:lpstr>
      <vt:lpstr>③ キースガードのダンジョンを選んでみる。「ゲームスタート」をクリック </vt:lpstr>
      <vt:lpstr>④ 「キースガードのダンジョン」の最初のダンジョンを選ぶ </vt:lpstr>
      <vt:lpstr>⑤ 「ゲームスタート」をクリック </vt:lpstr>
      <vt:lpstr>⑥ 「Python（デフォルト）」を選び、「次へ」をクリック </vt:lpstr>
      <vt:lpstr>⑦ 使用可能なアイテムを選ぶ（ダブルクリック）</vt:lpstr>
      <vt:lpstr>⑧「ゲームスタート」をクリック </vt:lpstr>
      <vt:lpstr>⑨ 「レベルスタート」をクリック  </vt:lpstr>
      <vt:lpstr>ヒントを見たいときは、「ヒント」をクリック </vt:lpstr>
      <vt:lpstr>メソッドの説明を見たいときは、「メソッド」のリストの中から、説明を見たいメソッドをクリック </vt:lpstr>
      <vt:lpstr>⑩ 編集画面で、試しに、「hero.moveDown()」と追加して、「実行」をクリック</vt:lpstr>
      <vt:lpstr>⑪ 「実行」で，キャラクタが動くので確認する</vt:lpstr>
      <vt:lpstr>迷ったら，「ミッション（目標）」や「ヒント」を確認する</vt:lpstr>
      <vt:lpstr>⑫「目標：成功！」になるまで、編集画面を書き換えて、「実行」を繰り返す。 </vt:lpstr>
      <vt:lpstr>⑬　完了の確認．「続ける」をクリック</vt:lpstr>
      <vt:lpstr>続けてみる</vt:lpstr>
      <vt:lpstr>PowerPoint プレゼンテーション</vt:lpstr>
      <vt:lpstr>PowerPoint プレゼンテーション</vt:lpstr>
      <vt:lpstr>PowerPoint プレゼンテーション</vt:lpstr>
      <vt:lpstr>10-3. オブジェクト，メソッド</vt:lpstr>
      <vt:lpstr>オブジェクトとメソッド</vt:lpstr>
      <vt:lpstr>タートルグラフィックス</vt:lpstr>
      <vt:lpstr>タートルグラフィックス入門</vt:lpstr>
      <vt:lpstr>オブジェクトとメソッド</vt:lpstr>
      <vt:lpstr>オブジェクトとメソッド</vt:lpstr>
      <vt:lpstr>PowerPoint プレゼンテーション</vt:lpstr>
      <vt:lpstr>trinket</vt:lpstr>
      <vt:lpstr>trinket でのプログラム実行</vt:lpstr>
      <vt:lpstr>演習．タートルグラフィックス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ここまでのまとめ</vt:lpstr>
      <vt:lpstr>10-4. プログラミングの楽しさと達成感 </vt:lpstr>
      <vt:lpstr>ソースコード</vt:lpstr>
      <vt:lpstr>演習 図形のバリエーション</vt:lpstr>
      <vt:lpstr>PowerPoint プレゼンテーション</vt:lpstr>
      <vt:lpstr>PowerPoint プレゼンテーション</vt:lpstr>
      <vt:lpstr>演習 プログラミングの楽しさと達成感</vt:lpstr>
      <vt:lpstr>PowerPoint プレゼンテーション</vt:lpstr>
      <vt:lpstr>演習 プログラミングの楽しさと達成感</vt:lpstr>
      <vt:lpstr>PowerPoint プレゼンテーション</vt:lpstr>
      <vt:lpstr>PowerPoint プレゼンテーション</vt:lpstr>
      <vt:lpstr>①　https://trinket.io/python/5366def2f4</vt:lpstr>
      <vt:lpstr>②　https://trinket.io/python/f8cd554693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119</cp:revision>
  <dcterms:created xsi:type="dcterms:W3CDTF">2020-06-03T12:20:31Z</dcterms:created>
  <dcterms:modified xsi:type="dcterms:W3CDTF">2024-10-28T15:15:06Z</dcterms:modified>
</cp:coreProperties>
</file>