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544" r:id="rId2"/>
    <p:sldId id="1750" r:id="rId3"/>
    <p:sldId id="696" r:id="rId4"/>
    <p:sldId id="1365" r:id="rId5"/>
    <p:sldId id="1378" r:id="rId6"/>
    <p:sldId id="823" r:id="rId7"/>
    <p:sldId id="974" r:id="rId8"/>
    <p:sldId id="1774" r:id="rId9"/>
    <p:sldId id="1894" r:id="rId10"/>
    <p:sldId id="1776" r:id="rId11"/>
    <p:sldId id="1354" r:id="rId12"/>
    <p:sldId id="1777" r:id="rId13"/>
    <p:sldId id="1780" r:id="rId14"/>
    <p:sldId id="1778" r:id="rId15"/>
    <p:sldId id="1771" r:id="rId16"/>
    <p:sldId id="1783" r:id="rId17"/>
    <p:sldId id="1786" r:id="rId18"/>
    <p:sldId id="1787" r:id="rId19"/>
    <p:sldId id="1785" r:id="rId20"/>
    <p:sldId id="681" r:id="rId21"/>
    <p:sldId id="898" r:id="rId22"/>
    <p:sldId id="1751" r:id="rId23"/>
    <p:sldId id="1752" r:id="rId24"/>
    <p:sldId id="1753" r:id="rId25"/>
    <p:sldId id="1754" r:id="rId26"/>
    <p:sldId id="1755" r:id="rId27"/>
    <p:sldId id="1348" r:id="rId28"/>
    <p:sldId id="842" r:id="rId29"/>
    <p:sldId id="965" r:id="rId30"/>
    <p:sldId id="1761" r:id="rId31"/>
    <p:sldId id="954" r:id="rId32"/>
    <p:sldId id="1812" r:id="rId33"/>
    <p:sldId id="956" r:id="rId34"/>
    <p:sldId id="1762" r:id="rId35"/>
    <p:sldId id="1767" r:id="rId36"/>
    <p:sldId id="1763" r:id="rId37"/>
    <p:sldId id="294" r:id="rId38"/>
    <p:sldId id="1764" r:id="rId39"/>
    <p:sldId id="1810" r:id="rId40"/>
    <p:sldId id="1766" r:id="rId41"/>
    <p:sldId id="1789" r:id="rId42"/>
    <p:sldId id="1790" r:id="rId43"/>
    <p:sldId id="1791" r:id="rId44"/>
    <p:sldId id="1794" r:id="rId45"/>
    <p:sldId id="1795" r:id="rId46"/>
    <p:sldId id="1792" r:id="rId47"/>
    <p:sldId id="1793" r:id="rId48"/>
    <p:sldId id="1765" r:id="rId49"/>
    <p:sldId id="1768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0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inket.io/library/trinkets/1e414fec8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62f74d3bf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rinket.io/python/88a728c3cb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rinket.io/python/cc2c13d79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e27702ef7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f33df42c8d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trinket.io/python/27f6ebe1d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rinket.io/python/b7eb53245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3531" y="1122363"/>
            <a:ext cx="8406418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cs-11. </a:t>
            </a:r>
            <a:r>
              <a:rPr lang="ja-JP" altLang="en-US" sz="4000" dirty="0"/>
              <a:t>式と変数，条件分岐，リストとその操作，繰り返し処理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726178" y="507292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5946755" y="50221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E37985-151F-3400-DDAE-7BA9AF44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9" y="1780960"/>
            <a:ext cx="7784304" cy="3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変数への代入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055739" y="565348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447766" y="565348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D2A3CC-7E94-7DC9-6572-1893B3BB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99" y="2465063"/>
            <a:ext cx="7872054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式の中に変数を含めることができる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C6E8E18-CC18-AB9F-819E-1A246CC5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607855"/>
            <a:ext cx="8289839" cy="298135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E5AC58-7B1F-4032-D54A-44BA8C73E7D9}"/>
              </a:ext>
            </a:extLst>
          </p:cNvPr>
          <p:cNvSpPr txBox="1"/>
          <p:nvPr/>
        </p:nvSpPr>
        <p:spPr>
          <a:xfrm>
            <a:off x="2350505" y="538271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25D3D-7EEB-97F6-742E-01C0210A38B7}"/>
              </a:ext>
            </a:extLst>
          </p:cNvPr>
          <p:cNvSpPr txBox="1"/>
          <p:nvPr/>
        </p:nvSpPr>
        <p:spPr>
          <a:xfrm>
            <a:off x="6742532" y="5382714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04708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式と変数の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171" y="77011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に </a:t>
            </a:r>
            <a:r>
              <a:rPr lang="en-US" altLang="ja-JP" dirty="0"/>
              <a:t>100 </a:t>
            </a:r>
            <a:r>
              <a:rPr lang="ja-JP" altLang="en-US" dirty="0"/>
              <a:t>を足して表示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02929" y="24254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を足す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327518" y="1443221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B1D63-596A-6243-77AD-7BF7F9100FC9}"/>
              </a:ext>
            </a:extLst>
          </p:cNvPr>
          <p:cNvSpPr/>
          <p:nvPr/>
        </p:nvSpPr>
        <p:spPr>
          <a:xfrm>
            <a:off x="4502928" y="29673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を足す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A3E53F-87D8-2784-392B-787C3F14FF34}"/>
              </a:ext>
            </a:extLst>
          </p:cNvPr>
          <p:cNvSpPr/>
          <p:nvPr/>
        </p:nvSpPr>
        <p:spPr>
          <a:xfrm>
            <a:off x="4450841" y="354029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は，メッセージ（文字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列）や変数の値を表示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C22949-0BFB-872E-AF7D-48B8D255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860063"/>
            <a:ext cx="5214591" cy="194594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EC8BC-215E-1F39-3D1E-30401460CAA2}"/>
              </a:ext>
            </a:extLst>
          </p:cNvPr>
          <p:cNvSpPr/>
          <p:nvPr/>
        </p:nvSpPr>
        <p:spPr>
          <a:xfrm>
            <a:off x="5668113" y="562622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223437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r>
              <a:rPr lang="ja-JP" altLang="en-US" dirty="0"/>
              <a:t>変数 </a:t>
            </a:r>
            <a:r>
              <a:rPr lang="en-US" altLang="ja-JP" dirty="0"/>
              <a:t>x, y </a:t>
            </a:r>
            <a:r>
              <a:rPr lang="ja-JP" altLang="en-US" dirty="0"/>
              <a:t>を使って計算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ページ１２～１７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https://trinket.io/library/trinkets/1e414fec80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F57B6B-9896-5238-FBA6-F622C3D3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24510"/>
            <a:ext cx="7883402" cy="2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２倍する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なお，掛け算には「</a:t>
            </a:r>
            <a:r>
              <a:rPr lang="en-US" altLang="ja-JP" sz="2400" dirty="0"/>
              <a:t>*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x = 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y =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6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 </a:t>
            </a:r>
            <a:r>
              <a:rPr lang="ja-JP" altLang="en-US" sz="2400" dirty="0"/>
              <a:t>の値を</a:t>
            </a:r>
            <a:r>
              <a:rPr lang="ja-JP" altLang="en-US" sz="2400" b="1" dirty="0"/>
              <a:t>半分にする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なお，割り算には「</a:t>
            </a:r>
            <a:r>
              <a:rPr lang="en-US" altLang="ja-JP" sz="2400" dirty="0"/>
              <a:t>/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3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y </a:t>
            </a:r>
            <a:r>
              <a:rPr lang="ja-JP" altLang="en-US" sz="2400" b="1" dirty="0"/>
              <a:t>を足した値を新しい </a:t>
            </a:r>
            <a:r>
              <a:rPr lang="en-US" altLang="ja-JP" sz="2400" b="1" dirty="0"/>
              <a:t>x </a:t>
            </a:r>
            <a:r>
              <a:rPr lang="ja-JP" altLang="en-US" sz="2400" b="1" dirty="0"/>
              <a:t>の値にする</a:t>
            </a:r>
            <a:r>
              <a:rPr lang="ja-JP" altLang="en-US" sz="2400" dirty="0"/>
              <a:t>プログラムはどちらが正しいですか？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+ y</a:t>
            </a:r>
            <a:endParaRPr kumimoji="1" lang="es-E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7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④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⑤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A65F5A-4164-9A48-DD19-6621DAAA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2" y="644893"/>
            <a:ext cx="5701595" cy="19100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2EDB33-1565-00CC-DDD6-431CE423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2" y="2702095"/>
            <a:ext cx="5809689" cy="20346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B78F60-CB15-91B8-C537-8ED311EC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2" y="4844695"/>
            <a:ext cx="5701594" cy="18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451241"/>
            <a:ext cx="6664635" cy="490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①式と変数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：変数は，値を保存し参照する仕組み。計算に利用。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②条件分岐（</a:t>
            </a:r>
            <a:r>
              <a:rPr lang="en-US" altLang="ja-JP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if else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）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：条件に応じて処理を変える制御構造。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③リスト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：複数の要素を順序付けて格納するデータ型。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④繰り返し処理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：同じ処理を複数回実行する制御構造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プログラミングの基本になる変数，条件分岐，リスト，繰り返しの理解．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オン</a:t>
            </a:r>
            <a:r>
              <a:rPr lang="ja-JP" altLang="en-US" sz="2400" dirty="0"/>
              <a:t>ラインツール（</a:t>
            </a:r>
            <a:r>
              <a:rPr lang="en-US" altLang="ja-JP" sz="2400" dirty="0"/>
              <a:t>trinket</a:t>
            </a:r>
            <a:r>
              <a:rPr lang="ja-JP" altLang="en-US" sz="2400" dirty="0"/>
              <a:t>）を活用した実践的な演習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11-2.</a:t>
            </a:r>
            <a:r>
              <a:rPr lang="ja-JP" altLang="en-US" sz="3600" dirty="0"/>
              <a:t> 条件分岐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46B0A002-CBF2-44CB-8278-BB8970CB7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10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9398" y="1285047"/>
            <a:ext cx="7314373" cy="3092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38580" y="4755634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71897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83" y="90630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6599" y="6077248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678859" y="2519262"/>
            <a:ext cx="3769666" cy="26874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4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条件分岐，</a:t>
            </a:r>
            <a:r>
              <a:rPr lang="en-US" altLang="ja-JP" dirty="0"/>
              <a:t>if</a:t>
            </a:r>
            <a:r>
              <a:rPr lang="ja-JP" altLang="en-US" dirty="0"/>
              <a:t>，</a:t>
            </a:r>
            <a:r>
              <a:rPr lang="en-US" altLang="ja-JP" dirty="0"/>
              <a:t>else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86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>
                <a:hlinkClick r:id="rId2"/>
              </a:rPr>
              <a:t>https://trinket.io/python/0fd59392c8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</a:t>
            </a:r>
            <a:r>
              <a:rPr lang="en-US" altLang="ja-JP" dirty="0"/>
              <a:t>1800</a:t>
            </a:r>
            <a:r>
              <a:rPr lang="ja-JP" altLang="en-US" dirty="0"/>
              <a:t> が表示されることを確認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7AC597-3DE3-BF08-2881-D57391A3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4" y="2975570"/>
            <a:ext cx="4999822" cy="14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dirty="0"/>
              <a:t>age = </a:t>
            </a:r>
            <a:r>
              <a:rPr lang="en-US" altLang="ja-JP" sz="2400" b="1" dirty="0">
                <a:solidFill>
                  <a:srgbClr val="FF0000"/>
                </a:solidFill>
              </a:rPr>
              <a:t>18</a:t>
            </a:r>
            <a:r>
              <a:rPr lang="ja-JP" altLang="en-US" sz="2400" dirty="0"/>
              <a:t>」を「</a:t>
            </a:r>
            <a:r>
              <a:rPr lang="en-US" altLang="ja-JP" sz="2400" dirty="0"/>
              <a:t>age = </a:t>
            </a:r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r>
              <a:rPr lang="ja-JP" altLang="en-US" sz="2400" dirty="0"/>
              <a:t>」に書き替える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実行する。</a:t>
            </a:r>
            <a:r>
              <a:rPr lang="en-US" altLang="ja-JP" sz="2400" b="1" dirty="0"/>
              <a:t>500</a:t>
            </a:r>
            <a:r>
              <a:rPr lang="ja-JP" altLang="en-US" sz="2400" b="1" dirty="0"/>
              <a:t> が表示される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en-US" altLang="ja-JP" sz="2400" b="1" dirty="0"/>
              <a:t>age </a:t>
            </a:r>
            <a:r>
              <a:rPr lang="ja-JP" altLang="en-US" sz="2400" b="1" dirty="0"/>
              <a:t>の値が </a:t>
            </a:r>
            <a:r>
              <a:rPr lang="en-US" altLang="ja-JP" sz="2400" b="1" dirty="0"/>
              <a:t>8, 9, 10, 11 </a:t>
            </a:r>
            <a:r>
              <a:rPr lang="ja-JP" altLang="en-US" sz="2400" b="1" dirty="0"/>
              <a:t>のときは </a:t>
            </a:r>
            <a:r>
              <a:rPr lang="en-US" altLang="ja-JP" sz="2400" b="1" dirty="0"/>
              <a:t>500 </a:t>
            </a:r>
            <a:r>
              <a:rPr lang="ja-JP" altLang="en-US" sz="2400" b="1" dirty="0"/>
              <a:t>になり、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12, 13, 14, 15 </a:t>
            </a:r>
            <a:r>
              <a:rPr lang="ja-JP" altLang="en-US" sz="2400" b="1" dirty="0"/>
              <a:t>のときは </a:t>
            </a:r>
            <a:r>
              <a:rPr lang="en-US" altLang="ja-JP" sz="2400" b="1" dirty="0"/>
              <a:t>1800 </a:t>
            </a:r>
            <a:r>
              <a:rPr lang="ja-JP" altLang="en-US" sz="2400" b="1" dirty="0"/>
              <a:t>になることを確認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544446-5D02-73D8-E0EE-06A76499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83" y="1355208"/>
            <a:ext cx="5312997" cy="12630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4ECCC6-7948-2874-E270-1B567268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83" y="3429000"/>
            <a:ext cx="5052358" cy="15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19E1D-EE62-E957-431D-85F66952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条件分岐　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864E8-BBD4-ED24-CB04-C4CB3EC8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は、特定の条件に基づいて、異なる結果を得ることを可能にする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では、</a:t>
            </a:r>
            <a:r>
              <a:rPr kumimoji="1" lang="en-US" altLang="ja-JP" sz="2400" dirty="0"/>
              <a:t>if, else </a:t>
            </a:r>
            <a:r>
              <a:rPr kumimoji="1" lang="ja-JP" altLang="en-US" sz="2400" dirty="0"/>
              <a:t>などのキーワードを使用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ある映画館で、</a:t>
            </a:r>
            <a:r>
              <a:rPr kumimoji="1" lang="en-US" altLang="ja-JP" sz="2400" dirty="0"/>
              <a:t>11</a:t>
            </a:r>
            <a:r>
              <a:rPr kumimoji="1" lang="ja-JP" altLang="en-US" sz="2400" dirty="0"/>
              <a:t>歳以下のチケットと，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歳以上のチケットで値段の</a:t>
            </a:r>
            <a:r>
              <a:rPr lang="ja-JP" altLang="en-US" sz="2400" dirty="0"/>
              <a:t>違いがあるとき、条件分岐を使用して、チケット料金を算出できる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5CD93-B330-9423-58C1-55A5DFF2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EC1ADB9-3041-95C3-7185-B18BF4F6D36F}"/>
              </a:ext>
            </a:extLst>
          </p:cNvPr>
          <p:cNvSpPr txBox="1">
            <a:spLocks/>
          </p:cNvSpPr>
          <p:nvPr/>
        </p:nvSpPr>
        <p:spPr>
          <a:xfrm>
            <a:off x="974968" y="4402352"/>
            <a:ext cx="2419495" cy="2327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64D6B-1265-6064-9E1E-6D694A04BF72}"/>
              </a:ext>
            </a:extLst>
          </p:cNvPr>
          <p:cNvSpPr txBox="1"/>
          <p:nvPr/>
        </p:nvSpPr>
        <p:spPr>
          <a:xfrm>
            <a:off x="3502793" y="5282885"/>
            <a:ext cx="517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age &lt;= 11 </a:t>
            </a:r>
            <a:r>
              <a:rPr kumimoji="1" lang="ja-JP" altLang="en-US" sz="2000" dirty="0"/>
              <a:t>のときは、</a:t>
            </a:r>
            <a:r>
              <a:rPr kumimoji="1" lang="en-US" altLang="ja-JP" sz="2000" dirty="0"/>
              <a:t>print(500) </a:t>
            </a:r>
            <a:r>
              <a:rPr kumimoji="1" lang="ja-JP" altLang="en-US" sz="2000" dirty="0"/>
              <a:t>が実行される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B6958D-9BD8-CE4B-C34A-5809FC948B63}"/>
              </a:ext>
            </a:extLst>
          </p:cNvPr>
          <p:cNvSpPr txBox="1"/>
          <p:nvPr/>
        </p:nvSpPr>
        <p:spPr>
          <a:xfrm>
            <a:off x="3502792" y="6138803"/>
            <a:ext cx="526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そうでないときは、</a:t>
            </a:r>
            <a:r>
              <a:rPr kumimoji="1" lang="en-US" altLang="ja-JP" sz="2000" dirty="0"/>
              <a:t>print(1800) </a:t>
            </a:r>
            <a:r>
              <a:rPr kumimoji="1" lang="ja-JP" altLang="en-US" sz="2000" dirty="0"/>
              <a:t>が実行される</a:t>
            </a:r>
          </a:p>
        </p:txBody>
      </p:sp>
    </p:spTree>
    <p:extLst>
      <p:ext uri="{BB962C8B-B14F-4D97-AF65-F5344CB8AC3E}">
        <p14:creationId xmlns:p14="http://schemas.microsoft.com/office/powerpoint/2010/main" val="388905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11-3. </a:t>
            </a:r>
            <a:r>
              <a:rPr lang="ja-JP" altLang="en-US" dirty="0"/>
              <a:t>演習問題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716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次のプログラムを作成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7895" y="1738927"/>
            <a:ext cx="8576105" cy="133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と料金の関係は次の通り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lang="ja-JP" altLang="en-US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                             100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より大きい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= 80 </a:t>
            </a:r>
            <a:r>
              <a:rPr lang="ja-JP" altLang="en-US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に設定してテスト実行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87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5BDF9-43C7-D355-E247-C0A73C9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正解の例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DFB3D2-9C48-80F7-D545-E0E57E7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CC6AFF-D764-1677-4D89-F840F796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123"/>
            <a:ext cx="9106102" cy="40261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ED12E-477A-47A3-1000-5C635CA5C5AE}"/>
              </a:ext>
            </a:extLst>
          </p:cNvPr>
          <p:cNvSpPr txBox="1"/>
          <p:nvPr/>
        </p:nvSpPr>
        <p:spPr>
          <a:xfrm>
            <a:off x="891374" y="864009"/>
            <a:ext cx="6877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trinket </a:t>
            </a:r>
            <a:r>
              <a:rPr lang="ja-JP" altLang="en-US" sz="2400" dirty="0"/>
              <a:t>のページ</a:t>
            </a:r>
            <a:r>
              <a:rPr lang="en-US" altLang="ja-JP" sz="2400" dirty="0">
                <a:hlinkClick r:id="rId3"/>
              </a:rPr>
              <a:t>https://trinket.io/python/62f74d3bfc</a:t>
            </a:r>
            <a:endParaRPr lang="en-US" altLang="ja-JP" sz="2400" dirty="0"/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9976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>
                <a:latin typeface="メイリオ" panose="020B0604030504040204" pitchFamily="50" charset="-128"/>
              </a:rPr>
              <a:t>式と計算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条件分岐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演習問題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リストと繰り返し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11-4. </a:t>
            </a:r>
            <a:r>
              <a:rPr lang="ja-JP" altLang="en-US" dirty="0"/>
              <a:t>リストと繰り返し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440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リスト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複数の要素</a:t>
            </a:r>
            <a:r>
              <a:rPr lang="ja-JP" altLang="en-US" sz="2400" dirty="0"/>
              <a:t>を</a:t>
            </a:r>
            <a:r>
              <a:rPr lang="ja-JP" altLang="en-US" sz="2400" b="1" dirty="0"/>
              <a:t>順序付けて保持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r>
              <a:rPr lang="ja-JP" altLang="en-US" sz="2400" dirty="0"/>
              <a:t>リストの要素には順序を持ち、</a:t>
            </a:r>
            <a:r>
              <a:rPr lang="ja-JP" altLang="en-US" sz="2400" b="1" dirty="0"/>
              <a:t>順序の番号</a:t>
            </a:r>
            <a:r>
              <a:rPr lang="ja-JP" altLang="en-US" sz="2400" dirty="0"/>
              <a:t>は　</a:t>
            </a:r>
            <a:r>
              <a:rPr lang="ja-JP" altLang="en-US" sz="2400" b="1" dirty="0"/>
              <a:t>０から開始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r>
              <a:rPr lang="ja-JP" altLang="en-US" sz="2400" dirty="0"/>
              <a:t>リストの要素は変更可能（</a:t>
            </a:r>
            <a:r>
              <a:rPr lang="ja-JP" altLang="en-US" sz="2400" b="1" dirty="0"/>
              <a:t>新しい要素の挿入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既存の要素の削除</a:t>
            </a:r>
            <a:r>
              <a:rPr lang="ja-JP" altLang="en-US" sz="2400" dirty="0"/>
              <a:t>が可能）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3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AD4D3-F36C-7E77-DD4B-B4357510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リストと繰り返し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C0FA4D-5A36-1B86-AAF7-3B9B245A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リスト</a:t>
            </a:r>
            <a:r>
              <a:rPr lang="ja-JP" altLang="en-US" dirty="0"/>
              <a:t>と</a:t>
            </a:r>
            <a:r>
              <a:rPr lang="ja-JP" altLang="en-US" b="1" dirty="0"/>
              <a:t>繰り返し</a:t>
            </a:r>
            <a:r>
              <a:rPr lang="ja-JP" altLang="en-US" dirty="0"/>
              <a:t>は密接に関連</a:t>
            </a:r>
            <a:endParaRPr lang="en-US" altLang="ja-JP" dirty="0"/>
          </a:p>
          <a:p>
            <a:r>
              <a:rPr lang="ja-JP" altLang="en-US" b="1" dirty="0"/>
              <a:t>リスト</a:t>
            </a:r>
            <a:r>
              <a:rPr lang="ja-JP" altLang="en-US" dirty="0"/>
              <a:t>の</a:t>
            </a:r>
            <a:r>
              <a:rPr lang="ja-JP" altLang="en-US" b="1" dirty="0"/>
              <a:t>各要素</a:t>
            </a:r>
            <a:r>
              <a:rPr lang="ja-JP" altLang="en-US" dirty="0"/>
              <a:t>に対して</a:t>
            </a:r>
            <a:r>
              <a:rPr lang="ja-JP" altLang="en-US" b="1" dirty="0"/>
              <a:t>同じ操作を行う場合</a:t>
            </a:r>
            <a:r>
              <a:rPr lang="ja-JP" altLang="en-US" dirty="0"/>
              <a:t>、</a:t>
            </a:r>
            <a:r>
              <a:rPr lang="ja-JP" altLang="en-US" b="1" dirty="0"/>
              <a:t>繰り返し処理</a:t>
            </a:r>
            <a:r>
              <a:rPr lang="ja-JP" altLang="en-US" dirty="0"/>
              <a:t>を使用すると効率的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9E7B13-BCCC-FE01-2A0C-73B7B2B0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97C2C1-9488-A842-D4A2-5BF6FFC5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46" y="2756346"/>
            <a:ext cx="5959380" cy="2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演習３．リストと繰り返し，</a:t>
            </a:r>
            <a:r>
              <a:rPr lang="en-US" altLang="ja-JP" dirty="0"/>
              <a:t>for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31 </a:t>
            </a:r>
            <a:r>
              <a:rPr lang="ja-JP" altLang="en-US" sz="2400" dirty="0"/>
              <a:t>～ </a:t>
            </a:r>
            <a:r>
              <a:rPr lang="en-US" altLang="ja-JP" sz="2400" dirty="0"/>
              <a:t>38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322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29329"/>
            <a:ext cx="8461208" cy="4443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https://trinket.io/python/88a728c3cb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en-US" altLang="ja-JP" sz="2400" b="1" dirty="0"/>
              <a:t>30, 31</a:t>
            </a:r>
            <a:r>
              <a:rPr lang="ja-JP" altLang="en-US" sz="2400" b="1" dirty="0"/>
              <a:t> 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/>
              <a:t>8</a:t>
            </a:r>
            <a:r>
              <a:rPr lang="ja-JP" altLang="en-US" sz="2400" dirty="0"/>
              <a:t>月や</a:t>
            </a:r>
            <a:r>
              <a:rPr lang="en-US" altLang="ja-JP" sz="2400" dirty="0"/>
              <a:t>9</a:t>
            </a:r>
            <a:r>
              <a:rPr lang="ja-JP" altLang="en-US" sz="2400" dirty="0"/>
              <a:t>月について表示できるように、プログラムを変更し実行してみる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１．月の日数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7F2F6C3-7448-9513-610E-7788A6D1CF3D}"/>
              </a:ext>
            </a:extLst>
          </p:cNvPr>
          <p:cNvSpPr txBox="1">
            <a:spLocks/>
          </p:cNvSpPr>
          <p:nvPr/>
        </p:nvSpPr>
        <p:spPr>
          <a:xfrm>
            <a:off x="321845" y="887951"/>
            <a:ext cx="8075596" cy="939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03CC17-DBBE-A906-5355-8DE082FE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84" y="3805305"/>
            <a:ext cx="5729087" cy="13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4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696F0F-D504-38BF-0477-46B8C0B1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870DE8-F522-8B21-668E-3360CA21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1" y="1501943"/>
            <a:ext cx="8762594" cy="205148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4C7AB1-FB80-362F-CBEB-A4DEBDB6ECD2}"/>
              </a:ext>
            </a:extLst>
          </p:cNvPr>
          <p:cNvSpPr/>
          <p:nvPr/>
        </p:nvSpPr>
        <p:spPr>
          <a:xfrm>
            <a:off x="1462846" y="2391549"/>
            <a:ext cx="5539837" cy="40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2EB9A0-9A36-66F9-94B5-46EC52A2873F}"/>
              </a:ext>
            </a:extLst>
          </p:cNvPr>
          <p:cNvSpPr txBox="1"/>
          <p:nvPr/>
        </p:nvSpPr>
        <p:spPr>
          <a:xfrm>
            <a:off x="3864114" y="1376174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2B6927-DA7A-5FDC-E477-C79DD9DF6B6A}"/>
              </a:ext>
            </a:extLst>
          </p:cNvPr>
          <p:cNvSpPr/>
          <p:nvPr/>
        </p:nvSpPr>
        <p:spPr>
          <a:xfrm>
            <a:off x="839743" y="2780052"/>
            <a:ext cx="1660390" cy="648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4EDA5-5032-54F6-5D45-982CC04548F5}"/>
              </a:ext>
            </a:extLst>
          </p:cNvPr>
          <p:cNvSpPr txBox="1"/>
          <p:nvPr/>
        </p:nvSpPr>
        <p:spPr>
          <a:xfrm>
            <a:off x="1180716" y="3463858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６番の要素、７番の要素の表示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46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64458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https://trinket.io/python/cc2c13d793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結果が５つ表示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２．計算の繰り返し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B7BF99-5FFB-BC19-AA53-52195C51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4" y="2558089"/>
            <a:ext cx="7534991" cy="31287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6458672" y="4051138"/>
            <a:ext cx="856527" cy="1635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38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CF1B6D6-3F69-A35B-33B5-E3E0DEF5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1" y="1791938"/>
            <a:ext cx="8921436" cy="24976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849388" y="2418515"/>
            <a:ext cx="3861722" cy="77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4172373" y="1451386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1421498" y="3467090"/>
            <a:ext cx="3239692" cy="351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3928278" y="4349529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= x[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* 1.1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の値を変えながら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回繰り返す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A2B46267-7EFB-8820-13ED-64D271E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012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3EA2111-9920-C8B2-021A-C942B630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36" y="3674904"/>
            <a:ext cx="6754569" cy="304657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2202134"/>
            <a:ext cx="8461208" cy="39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https://trinket.io/python/e27702ef75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３．重力と落下距離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567421" y="4074287"/>
            <a:ext cx="1064873" cy="264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DBC487F-0B93-1639-6841-59B7C627FA29}"/>
              </a:ext>
            </a:extLst>
          </p:cNvPr>
          <p:cNvSpPr txBox="1">
            <a:spLocks/>
          </p:cNvSpPr>
          <p:nvPr/>
        </p:nvSpPr>
        <p:spPr>
          <a:xfrm>
            <a:off x="655034" y="748362"/>
            <a:ext cx="7395303" cy="14537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物体を落とすと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9.8 ×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時間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÷ 2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の分，落ちていく．空気抵抗は無視する．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（この式は，等加速度運動の式）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67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886A70C-387B-47FD-6587-E95BC27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97" y="4826747"/>
            <a:ext cx="6652824" cy="189055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3345084"/>
            <a:ext cx="8461208" cy="281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https://trinket.io/python/f33df42c8d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４．リストの組み立て，要素の挿入と削除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080107" y="5552105"/>
            <a:ext cx="2278897" cy="886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1C684-09AE-6824-C893-56C9EAC15D94}"/>
              </a:ext>
            </a:extLst>
          </p:cNvPr>
          <p:cNvSpPr txBox="1"/>
          <p:nvPr/>
        </p:nvSpPr>
        <p:spPr>
          <a:xfrm>
            <a:off x="1776378" y="862589"/>
            <a:ext cx="4735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x = [15, 8, 6, 32 ,23]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x.append(4)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x.remove(8)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</p:txBody>
      </p:sp>
    </p:spTree>
    <p:extLst>
      <p:ext uri="{BB962C8B-B14F-4D97-AF65-F5344CB8AC3E}">
        <p14:creationId xmlns:p14="http://schemas.microsoft.com/office/powerpoint/2010/main" val="32642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97AEA-70FB-11BB-72BE-F9976333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0932F-6D81-E28C-B789-0B8B2FCF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359848" cy="5824566"/>
          </a:xfrm>
        </p:spPr>
        <p:txBody>
          <a:bodyPr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人間の力を増幅</a:t>
            </a:r>
            <a:r>
              <a:rPr kumimoji="1" lang="ja-JP" altLang="en-US" sz="2400" dirty="0"/>
              <a:t>し、私たちができることを大幅に広げる</a:t>
            </a:r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lang="ja-JP" altLang="en-US" sz="2400" dirty="0"/>
              <a:t>さまざまな分野で活用されている</a:t>
            </a:r>
            <a:endParaRPr lang="en-US" altLang="ja-JP" sz="2400" dirty="0"/>
          </a:p>
          <a:p>
            <a:pPr lvl="1"/>
            <a:r>
              <a:rPr lang="ja-JP" altLang="en-US" dirty="0"/>
              <a:t>シミュレーション：</a:t>
            </a:r>
            <a:r>
              <a:rPr kumimoji="1" lang="ja-JP" altLang="en-US" dirty="0"/>
              <a:t>複雑な現象をモデル化し、予測や分析を行います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大量データ処理：データの収集、加工、分析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AI</a:t>
            </a:r>
            <a:r>
              <a:rPr kumimoji="1" lang="ja-JP" altLang="en-US" dirty="0"/>
              <a:t>システムの開発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Web</a:t>
            </a:r>
            <a:r>
              <a:rPr kumimoji="1" lang="ja-JP" altLang="en-US" dirty="0"/>
              <a:t>サイト，アプリケーションなどのソフトウェア</a:t>
            </a:r>
            <a:endParaRPr lang="en-US" altLang="ja-JP" sz="2800" dirty="0"/>
          </a:p>
          <a:p>
            <a:pPr lvl="1"/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プログラミングはクリエイティブな行為</a:t>
            </a:r>
            <a:endParaRPr lang="en-US" altLang="ja-JP" sz="2400" dirty="0"/>
          </a:p>
          <a:p>
            <a:r>
              <a:rPr kumimoji="1" lang="ja-JP" altLang="en-US" sz="2400" dirty="0"/>
              <a:t>さまざまな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作業を自動化</a:t>
            </a:r>
            <a:r>
              <a:rPr kumimoji="1" lang="ja-JP" altLang="en-US" sz="2400" dirty="0"/>
              <a:t>したいとき、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DF594-28FA-452F-54B7-CAB229A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56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53A00-0E99-78A8-9FFE-F4A93B9A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リストのプログラム例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34F3D-0FBC-DDE9-5C71-3D085891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428E17-7742-77F1-C1BC-6E203405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950"/>
            <a:ext cx="8932210" cy="18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3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 </a:t>
            </a:r>
            <a:r>
              <a:rPr kumimoji="1" lang="ja-JP" altLang="en-US" dirty="0"/>
              <a:t>による繰り返し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751817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b="1" dirty="0"/>
              <a:t>Python</a:t>
            </a:r>
            <a:r>
              <a:rPr lang="ja-JP" altLang="en-US" sz="2400" b="1" dirty="0"/>
              <a:t> </a:t>
            </a:r>
            <a:r>
              <a:rPr lang="ja-JP" altLang="en-US" sz="2400" dirty="0"/>
              <a:t>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for</a:t>
            </a:r>
            <a:r>
              <a:rPr lang="ja-JP" altLang="en-US" sz="2400" b="1" dirty="0"/>
              <a:t>ループ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指定された範囲</a:t>
            </a:r>
            <a:r>
              <a:rPr lang="ja-JP" altLang="en-US" sz="2400" dirty="0"/>
              <a:t>に対して</a:t>
            </a:r>
            <a:r>
              <a:rPr lang="ja-JP" altLang="en-US" sz="2400" b="1" dirty="0"/>
              <a:t>繰り返し処理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dirty="0"/>
              <a:t>range(10)</a:t>
            </a:r>
            <a:r>
              <a:rPr lang="ja-JP" altLang="en-US" sz="2400" dirty="0"/>
              <a:t>」は，数の並び </a:t>
            </a:r>
            <a:r>
              <a:rPr lang="en-US" altLang="ja-JP" sz="2400" b="1" dirty="0"/>
              <a:t>0, 1, 2, 3, 4, 5, 6, 7, 8, 9 </a:t>
            </a:r>
            <a:r>
              <a:rPr lang="ja-JP" altLang="en-US" sz="2400" dirty="0"/>
              <a:t>の意味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b="1" dirty="0"/>
              <a:t>for 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in range(10)</a:t>
            </a:r>
            <a:r>
              <a:rPr lang="ja-JP" altLang="en-US" sz="2400" dirty="0"/>
              <a:t>」の場合，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の値</a:t>
            </a:r>
            <a:r>
              <a:rPr lang="ja-JP" altLang="en-US" sz="2400" dirty="0"/>
              <a:t>は，</a:t>
            </a:r>
            <a:r>
              <a:rPr lang="en-US" altLang="ja-JP" sz="2400" b="1" dirty="0"/>
              <a:t>0, 1, 2, 3, 4, 5, 6, 7, 8, 9 </a:t>
            </a:r>
            <a:r>
              <a:rPr lang="ja-JP" altLang="en-US" sz="2400" b="1" dirty="0"/>
              <a:t>と変化</a:t>
            </a:r>
            <a:r>
              <a:rPr lang="ja-JP" altLang="en-US" sz="2400" dirty="0"/>
              <a:t>する．ループは，それぞれに対して１回ずつ実行される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891190-A40D-E4BF-D9E1-EC07ED3F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26" y="807747"/>
            <a:ext cx="4226809" cy="267985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F85DA-B3D9-D059-6ACF-1401903E5E27}"/>
              </a:ext>
            </a:extLst>
          </p:cNvPr>
          <p:cNvSpPr txBox="1"/>
          <p:nvPr/>
        </p:nvSpPr>
        <p:spPr>
          <a:xfrm>
            <a:off x="2015545" y="369000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C07FAD-2CC7-F237-1039-848801754181}"/>
              </a:ext>
            </a:extLst>
          </p:cNvPr>
          <p:cNvSpPr txBox="1"/>
          <p:nvPr/>
        </p:nvSpPr>
        <p:spPr>
          <a:xfrm>
            <a:off x="4446805" y="363922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923691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演習４．</a:t>
            </a:r>
            <a:br>
              <a:rPr lang="en-US" altLang="ja-JP" dirty="0"/>
            </a:br>
            <a:r>
              <a:rPr lang="ja-JP" altLang="en-US" dirty="0"/>
              <a:t>繰り返しでの変数値の変化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ページ４０～４４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 </a:t>
            </a:r>
            <a:r>
              <a:rPr lang="en-US" altLang="ja-JP" b="1" dirty="0" err="1"/>
              <a:t>i</a:t>
            </a:r>
            <a:r>
              <a:rPr lang="en-US" altLang="ja-JP" b="1" dirty="0"/>
              <a:t> in range(5) </a:t>
            </a:r>
            <a:r>
              <a:rPr lang="ja-JP" altLang="en-US" b="1" dirty="0"/>
              <a:t>での </a:t>
            </a:r>
            <a:r>
              <a:rPr lang="en-US" altLang="ja-JP" b="1" dirty="0" err="1"/>
              <a:t>i</a:t>
            </a:r>
            <a:r>
              <a:rPr lang="ja-JP" altLang="en-US" b="1" dirty="0"/>
              <a:t> の値の変化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確認クイズに自主的に挑戦（アクティブラーニング）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https://trinket.io/python/27f6ebe1da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 </a:t>
            </a:r>
            <a:r>
              <a:rPr lang="ja-JP" altLang="en-US" dirty="0"/>
              <a:t>で「</a:t>
            </a:r>
            <a:r>
              <a:rPr lang="en-US" altLang="ja-JP" b="1" dirty="0" err="1"/>
              <a:t>i</a:t>
            </a:r>
            <a:r>
              <a:rPr lang="en-US" altLang="ja-JP" b="1" dirty="0"/>
              <a:t> * '&amp;'</a:t>
            </a:r>
            <a:r>
              <a:rPr lang="ja-JP" altLang="en-US" dirty="0"/>
              <a:t>」は，</a:t>
            </a:r>
            <a:r>
              <a:rPr lang="en-US" altLang="ja-JP" b="1" dirty="0"/>
              <a:t>&amp; </a:t>
            </a:r>
            <a:r>
              <a:rPr lang="ja-JP" altLang="en-US" b="1" dirty="0"/>
              <a:t>を </a:t>
            </a:r>
            <a:r>
              <a:rPr lang="en-US" altLang="ja-JP" b="1" dirty="0" err="1"/>
              <a:t>i</a:t>
            </a:r>
            <a:r>
              <a:rPr lang="en-US" altLang="ja-JP" b="1" dirty="0"/>
              <a:t> </a:t>
            </a:r>
            <a:r>
              <a:rPr lang="ja-JP" altLang="en-US" b="1" dirty="0"/>
              <a:t>個</a:t>
            </a:r>
            <a:r>
              <a:rPr lang="ja-JP" altLang="en-US" dirty="0"/>
              <a:t>の意味になる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1FFFC5-FBB7-B8B5-47EE-E60B92D9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9" y="3036069"/>
            <a:ext cx="6077771" cy="22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&amp; </a:t>
            </a:r>
            <a:r>
              <a:rPr lang="ja-JP" altLang="en-US" sz="2400" b="1" dirty="0"/>
              <a:t>を 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個まで表示</a:t>
            </a:r>
            <a:r>
              <a:rPr lang="ja-JP" altLang="en-US" sz="2400" dirty="0"/>
              <a:t>したい（下図のように）ときは，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どのようにプログラムを書き換えますか？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B5ACF8-4DBC-48CF-AAE5-E65DC8DA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56" y="2348092"/>
            <a:ext cx="6344451" cy="12627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このプログラムを書き換える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C54226D-54C1-83DE-CAA2-CDE7A426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2" y="4454077"/>
            <a:ext cx="1701080" cy="231010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2451634" y="536027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このような結果を得る</a:t>
            </a:r>
          </a:p>
        </p:txBody>
      </p:sp>
    </p:spTree>
    <p:extLst>
      <p:ext uri="{BB962C8B-B14F-4D97-AF65-F5344CB8AC3E}">
        <p14:creationId xmlns:p14="http://schemas.microsoft.com/office/powerpoint/2010/main" val="3806073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×</a:t>
            </a:r>
            <a:r>
              <a:rPr lang="ja-JP" altLang="en-US" dirty="0"/>
              <a:t>２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r>
              <a:rPr lang="en-US" altLang="ja-JP" dirty="0"/>
              <a:t>×</a:t>
            </a:r>
            <a:r>
              <a:rPr lang="ja-JP" altLang="en-US" dirty="0"/>
              <a:t>４</a:t>
            </a:r>
            <a:r>
              <a:rPr lang="en-US" altLang="ja-JP" dirty="0"/>
              <a:t>×</a:t>
            </a:r>
            <a:r>
              <a:rPr lang="ja-JP" altLang="en-US" dirty="0"/>
              <a:t>５の計算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④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https://trinket.io/python/b7eb532453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実行する。１</a:t>
            </a:r>
            <a:r>
              <a:rPr lang="en-US" altLang="ja-JP" dirty="0"/>
              <a:t>×</a:t>
            </a:r>
            <a:r>
              <a:rPr lang="ja-JP" altLang="en-US" dirty="0"/>
              <a:t>２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r>
              <a:rPr lang="en-US" altLang="ja-JP" dirty="0"/>
              <a:t>×</a:t>
            </a:r>
            <a:r>
              <a:rPr lang="ja-JP" altLang="en-US" dirty="0"/>
              <a:t>４</a:t>
            </a:r>
            <a:r>
              <a:rPr lang="en-US" altLang="ja-JP" dirty="0"/>
              <a:t>×</a:t>
            </a:r>
            <a:r>
              <a:rPr lang="ja-JP" altLang="en-US" dirty="0"/>
              <a:t>５の計算が行われる．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１２０が表示される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652E01-765A-625F-9E06-00841F90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2" y="3439090"/>
            <a:ext cx="5524598" cy="3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4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１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２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４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５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６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７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８</a:t>
            </a:r>
            <a:r>
              <a:rPr lang="ja-JP" altLang="en-US" sz="2400" dirty="0"/>
              <a:t>を</a:t>
            </a:r>
            <a:r>
              <a:rPr lang="ja-JP" altLang="en-US" sz="2400" b="1" dirty="0"/>
              <a:t>表示</a:t>
            </a:r>
            <a:r>
              <a:rPr lang="ja-JP" altLang="en-US" sz="2400" dirty="0"/>
              <a:t>したい（下図のように）ときは，どのようにプログラムを書き換えますか？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してください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このプログラムを書き換える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5169434" y="5369556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このような結果を得る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248142-49A4-AE57-B412-C7C6151D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54" y="2165794"/>
            <a:ext cx="3885746" cy="15036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F794C79-E398-FC38-EB47-344DFD7A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" y="4718558"/>
            <a:ext cx="4730095" cy="15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3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⑥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314BA41-F54E-F08D-08FF-4BF6E1A0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40" y="644893"/>
            <a:ext cx="6126260" cy="33237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A966E2-47E1-9A69-5179-F066C3CD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40" y="4044917"/>
            <a:ext cx="6640610" cy="28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4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E0541-DEA4-F24F-20B1-96506C2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7B2CE-C53B-E67F-CF67-BAA5C877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39742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条件分岐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では、変数や式の値によって結果が変わるなどの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判断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を行う。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年齢（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）が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以下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500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を、それ以上であれば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1800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を出力するといった場合、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条件式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 &lt;= 11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」となる。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の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リスト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複数の要素を一度に保持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できる。リストの要素は順序を持ち、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番号は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から始まる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months = ["", "January", "February", "March", "April", "May", "June", "July", "August", "September", "October",  "November", "December"]</a:t>
            </a: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print(months[</a:t>
            </a:r>
            <a:r>
              <a:rPr lang="en-US" altLang="ja-JP" sz="2400" b="0" i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6])</a:t>
            </a: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繰り返し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: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繰り返し計算では、特定の計算を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何度も行う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7D3F9-9772-5661-4600-D4F17191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49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3388" y="900193"/>
            <a:ext cx="6970592" cy="563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① </a:t>
            </a:r>
            <a:r>
              <a:rPr lang="ja-JP" altLang="en-US" sz="2000" b="1" dirty="0"/>
              <a:t>変数、条件分岐、リスト、繰り返し</a:t>
            </a:r>
            <a:r>
              <a:rPr lang="ja-JP" altLang="en-US" sz="2000" dirty="0"/>
              <a:t>を理解．</a:t>
            </a:r>
            <a:r>
              <a:rPr lang="en-US" altLang="ja-JP" sz="2000" b="1" dirty="0"/>
              <a:t>Python </a:t>
            </a:r>
            <a:r>
              <a:rPr lang="ja-JP" altLang="en-US" sz="2000" b="1" dirty="0"/>
              <a:t>以外のプログラミング言語でも通用する知識</a:t>
            </a:r>
            <a:r>
              <a:rPr lang="ja-JP" altLang="en-US" sz="2000" dirty="0"/>
              <a:t>の習得．論理的思考力を向上．達成感を獲得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② </a:t>
            </a:r>
            <a:r>
              <a:rPr lang="ja-JP" altLang="en-US" sz="2000" b="1" dirty="0"/>
              <a:t>オンラインツール </a:t>
            </a:r>
            <a:r>
              <a:rPr lang="en-US" altLang="ja-JP" sz="2000" b="1" dirty="0"/>
              <a:t>trinket </a:t>
            </a:r>
            <a:r>
              <a:rPr lang="ja-JP" altLang="en-US" sz="2000" b="1" dirty="0"/>
              <a:t>を活用した実践的なスキル</a:t>
            </a:r>
            <a:r>
              <a:rPr lang="ja-JP" altLang="en-US" sz="2000" dirty="0"/>
              <a:t>．</a:t>
            </a:r>
            <a:r>
              <a:rPr lang="ja-JP" altLang="en-US" sz="2000" b="1" dirty="0"/>
              <a:t>自分でプログラムを書き換えて</a:t>
            </a:r>
            <a:r>
              <a:rPr lang="ja-JP" altLang="en-US" sz="2000" dirty="0"/>
              <a:t>，間違いがあったときは</a:t>
            </a:r>
            <a:r>
              <a:rPr lang="ja-JP" altLang="en-US" sz="2000" b="1" dirty="0"/>
              <a:t>自分で対処する</a:t>
            </a:r>
            <a:r>
              <a:rPr lang="ja-JP" altLang="en-US" sz="2000" dirty="0"/>
              <a:t>．自主性向上，プログラミングスキル向上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③ コンピューターの動作原理やアプリケーションの仕組みを理解．</a:t>
            </a:r>
            <a:r>
              <a:rPr lang="ja-JP" altLang="en-US" sz="2000" b="1" dirty="0"/>
              <a:t>コンピュータとプログラミングの幅広い可能性</a:t>
            </a:r>
            <a:r>
              <a:rPr lang="ja-JP" altLang="en-US" sz="2000" dirty="0"/>
              <a:t>に気づく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④ </a:t>
            </a:r>
            <a:r>
              <a:rPr lang="ja-JP" altLang="en-US" sz="2000" b="1" dirty="0"/>
              <a:t>デジタル時代に有用なスキルを獲得</a:t>
            </a:r>
            <a:r>
              <a:rPr lang="ja-JP" altLang="en-US" sz="2000" dirty="0"/>
              <a:t>．将来は，データ分析，アプリ開発，</a:t>
            </a:r>
            <a:r>
              <a:rPr lang="en-US" altLang="ja-JP" sz="2000" dirty="0"/>
              <a:t>AI</a:t>
            </a:r>
            <a:r>
              <a:rPr lang="ja-JP" altLang="en-US" sz="2000" dirty="0"/>
              <a:t>等の先端技術学習への足がかりを獲得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1C4D66-DF1E-39E6-B673-5353B0DE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145" y="175028"/>
            <a:ext cx="6696907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今回の授業の学ぶ意義と満足感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81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8AC9A-61D3-2765-9D09-6A1145EE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450085" cy="557296"/>
          </a:xfrm>
        </p:spPr>
        <p:txBody>
          <a:bodyPr/>
          <a:lstStyle/>
          <a:p>
            <a:r>
              <a:rPr lang="ja-JP" altLang="en-US" dirty="0"/>
              <a:t>プログラミング</a:t>
            </a:r>
            <a:r>
              <a:rPr kumimoji="1" lang="ja-JP" altLang="en-US" dirty="0"/>
              <a:t>の</a:t>
            </a:r>
            <a:r>
              <a:rPr lang="ja-JP" altLang="en-US" dirty="0"/>
              <a:t>楽しさと達成感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EF1E50-D59B-448E-4BF5-7DFD7D58B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120140"/>
            <a:ext cx="8528290" cy="56762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楽しさ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未来の技術を学ぶ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ことは楽しい。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プログラミングは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自分のアイデアを形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にできる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クリエイティブな行為。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dirty="0"/>
              <a:t>視覚的なプログラムを書くことで、ゲーム感覚をもって楽しみながら学習することも可能。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達成感</a:t>
            </a:r>
            <a:endParaRPr lang="en-US" altLang="ja-JP" sz="24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dirty="0"/>
              <a:t>プログラミング</a:t>
            </a:r>
            <a:r>
              <a:rPr lang="ja-JP" altLang="en-US" dirty="0"/>
              <a:t>を通じて</a:t>
            </a:r>
            <a:r>
              <a:rPr lang="ja-JP" altLang="en-US" b="1" dirty="0"/>
              <a:t>問題解決のスキルを身につける</a:t>
            </a:r>
            <a:r>
              <a:rPr lang="ja-JP" altLang="en-US" dirty="0"/>
              <a:t>ことは、大きな達成感につながる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dirty="0"/>
              <a:t>新しいソフトウェアや技術を生み出す。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ja-JP" altLang="en-US" b="1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E8037-9A19-EB02-EC9A-08EC700B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1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27575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11-1.</a:t>
            </a:r>
            <a:r>
              <a:rPr lang="ja-JP" altLang="en-US" sz="4000" dirty="0"/>
              <a:t> 式と計算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08647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2462</Words>
  <Application>Microsoft Office PowerPoint</Application>
  <PresentationFormat>画面に合わせる (4:3)</PresentationFormat>
  <Paragraphs>422</Paragraphs>
  <Slides>49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7" baseType="lpstr">
      <vt:lpstr>ＭＳ ゴシック</vt:lpstr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cs-11. 式と変数，条件分岐，リストとその操作，繰り返し処理  </vt:lpstr>
      <vt:lpstr>PowerPoint プレゼンテーション</vt:lpstr>
      <vt:lpstr>アウトライン</vt:lpstr>
      <vt:lpstr>プログラミング</vt:lpstr>
      <vt:lpstr>プログラミングの楽しさと達成感</vt:lpstr>
      <vt:lpstr>trinket</vt:lpstr>
      <vt:lpstr>trinket でのプログラム実行</vt:lpstr>
      <vt:lpstr>11-1. 式と計算</vt:lpstr>
      <vt:lpstr>変数，代入</vt:lpstr>
      <vt:lpstr>式の実行結果</vt:lpstr>
      <vt:lpstr>変数への代入</vt:lpstr>
      <vt:lpstr>式の中に変数を含めることができる</vt:lpstr>
      <vt:lpstr>式と変数の Python プログラム</vt:lpstr>
      <vt:lpstr>演習１ 変数 x, y を使って計算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11-2. 条件分岐</vt:lpstr>
      <vt:lpstr>条件分岐</vt:lpstr>
      <vt:lpstr>条件分岐の Python プログラム</vt:lpstr>
      <vt:lpstr>演習２ 条件分岐，if，else</vt:lpstr>
      <vt:lpstr>PowerPoint プレゼンテーション</vt:lpstr>
      <vt:lpstr>PowerPoint プレゼンテーション</vt:lpstr>
      <vt:lpstr>条件分岐　まとめ</vt:lpstr>
      <vt:lpstr>11-3. 演習問題</vt:lpstr>
      <vt:lpstr>条件分岐</vt:lpstr>
      <vt:lpstr>正解の例</vt:lpstr>
      <vt:lpstr>11-4. リストと繰り返し</vt:lpstr>
      <vt:lpstr>Python のリスト</vt:lpstr>
      <vt:lpstr>リストと繰り返し</vt:lpstr>
      <vt:lpstr>演習３．リストと繰り返し，for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リストのプログラム例</vt:lpstr>
      <vt:lpstr>for による繰り返し</vt:lpstr>
      <vt:lpstr>演習４． 繰り返しでの変数値の変化</vt:lpstr>
      <vt:lpstr>PowerPoint プレゼンテーション</vt:lpstr>
      <vt:lpstr>PowerPoint プレゼンテーション</vt:lpstr>
      <vt:lpstr>１×２×３×４×５の計算</vt:lpstr>
      <vt:lpstr>PowerPoint プレゼンテーション</vt:lpstr>
      <vt:lpstr>答え合わせ</vt:lpstr>
      <vt:lpstr>全体まとめ</vt:lpstr>
      <vt:lpstr>今回の授業の学ぶ意義と満足感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84</cp:revision>
  <dcterms:created xsi:type="dcterms:W3CDTF">2020-06-03T12:20:31Z</dcterms:created>
  <dcterms:modified xsi:type="dcterms:W3CDTF">2024-10-28T15:11:15Z</dcterms:modified>
</cp:coreProperties>
</file>