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62"/>
  </p:notesMasterIdLst>
  <p:sldIdLst>
    <p:sldId id="544" r:id="rId3"/>
    <p:sldId id="1750" r:id="rId4"/>
    <p:sldId id="1773" r:id="rId5"/>
    <p:sldId id="1365" r:id="rId6"/>
    <p:sldId id="1378" r:id="rId7"/>
    <p:sldId id="823" r:id="rId8"/>
    <p:sldId id="974" r:id="rId9"/>
    <p:sldId id="1812" r:id="rId10"/>
    <p:sldId id="1791" r:id="rId11"/>
    <p:sldId id="1792" r:id="rId12"/>
    <p:sldId id="2046" r:id="rId13"/>
    <p:sldId id="1796" r:id="rId14"/>
    <p:sldId id="1797" r:id="rId15"/>
    <p:sldId id="1798" r:id="rId16"/>
    <p:sldId id="1799" r:id="rId17"/>
    <p:sldId id="725" r:id="rId18"/>
    <p:sldId id="1756" r:id="rId19"/>
    <p:sldId id="1757" r:id="rId20"/>
    <p:sldId id="1363" r:id="rId21"/>
    <p:sldId id="1817" r:id="rId22"/>
    <p:sldId id="820" r:id="rId23"/>
    <p:sldId id="1340" r:id="rId24"/>
    <p:sldId id="1758" r:id="rId25"/>
    <p:sldId id="896" r:id="rId26"/>
    <p:sldId id="907" r:id="rId27"/>
    <p:sldId id="908" r:id="rId28"/>
    <p:sldId id="1347" r:id="rId29"/>
    <p:sldId id="1759" r:id="rId30"/>
    <p:sldId id="1350" r:id="rId31"/>
    <p:sldId id="900" r:id="rId32"/>
    <p:sldId id="901" r:id="rId33"/>
    <p:sldId id="902" r:id="rId34"/>
    <p:sldId id="905" r:id="rId35"/>
    <p:sldId id="691" r:id="rId36"/>
    <p:sldId id="692" r:id="rId37"/>
    <p:sldId id="1760" r:id="rId38"/>
    <p:sldId id="693" r:id="rId39"/>
    <p:sldId id="1300" r:id="rId40"/>
    <p:sldId id="1800" r:id="rId41"/>
    <p:sldId id="1801" r:id="rId42"/>
    <p:sldId id="1803" r:id="rId43"/>
    <p:sldId id="1804" r:id="rId44"/>
    <p:sldId id="1811" r:id="rId45"/>
    <p:sldId id="1343" r:id="rId46"/>
    <p:sldId id="1818" r:id="rId47"/>
    <p:sldId id="1816" r:id="rId48"/>
    <p:sldId id="1813" r:id="rId49"/>
    <p:sldId id="757" r:id="rId50"/>
    <p:sldId id="799" r:id="rId51"/>
    <p:sldId id="1815" r:id="rId52"/>
    <p:sldId id="1819" r:id="rId53"/>
    <p:sldId id="1384" r:id="rId54"/>
    <p:sldId id="1383" r:id="rId55"/>
    <p:sldId id="1312" r:id="rId56"/>
    <p:sldId id="759" r:id="rId57"/>
    <p:sldId id="1382" r:id="rId58"/>
    <p:sldId id="1805" r:id="rId59"/>
    <p:sldId id="1806" r:id="rId60"/>
    <p:sldId id="1820" r:id="rId61"/>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212" autoAdjust="0"/>
    <p:restoredTop sz="94660"/>
  </p:normalViewPr>
  <p:slideViewPr>
    <p:cSldViewPr snapToGrid="0">
      <p:cViewPr varScale="1">
        <p:scale>
          <a:sx n="53" d="100"/>
          <a:sy n="53" d="100"/>
        </p:scale>
        <p:origin x="1100" y="12"/>
      </p:cViewPr>
      <p:guideLst/>
    </p:cSldViewPr>
  </p:slideViewPr>
  <p:notesTextViewPr>
    <p:cViewPr>
      <p:scale>
        <a:sx n="3" d="2"/>
        <a:sy n="3" d="2"/>
      </p:scale>
      <p:origin x="0" y="0"/>
    </p:cViewPr>
  </p:notesTextViewPr>
  <p:sorterViewPr>
    <p:cViewPr varScale="1">
      <p:scale>
        <a:sx n="1" d="1"/>
        <a:sy n="1" d="1"/>
      </p:scale>
      <p:origin x="0" y="-195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D864EF8-74FE-40A1-902E-125A64E3EB0E}" type="datetimeFigureOut">
              <a:rPr kumimoji="1" lang="ja-JP" altLang="en-US" smtClean="0"/>
              <a:t>2024/10/29</a:t>
            </a:fld>
            <a:endParaRPr kumimoji="1" lang="ja-JP" altLang="en-US"/>
          </a:p>
        </p:txBody>
      </p:sp>
      <p:sp>
        <p:nvSpPr>
          <p:cNvPr id="4" name="スライド イメージ プレースホルダー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33223C1-63D0-4CA4-8D67-2118CF2CB847}" type="slidenum">
              <a:rPr kumimoji="1" lang="ja-JP" altLang="en-US" smtClean="0"/>
              <a:t>‹#›</a:t>
            </a:fld>
            <a:endParaRPr kumimoji="1" lang="ja-JP" altLang="en-US"/>
          </a:p>
        </p:txBody>
      </p:sp>
    </p:spTree>
    <p:extLst>
      <p:ext uri="{BB962C8B-B14F-4D97-AF65-F5344CB8AC3E}">
        <p14:creationId xmlns:p14="http://schemas.microsoft.com/office/powerpoint/2010/main" val="337231158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9C5B174-42CB-4E29-BEDB-5B349DA0C657}" type="slidenum">
              <a:rPr kumimoji="1" lang="ja-JP" altLang="en-US" smtClean="0"/>
              <a:t>1</a:t>
            </a:fld>
            <a:endParaRPr kumimoji="1" lang="ja-JP" altLang="en-US"/>
          </a:p>
        </p:txBody>
      </p:sp>
    </p:spTree>
    <p:extLst>
      <p:ext uri="{BB962C8B-B14F-4D97-AF65-F5344CB8AC3E}">
        <p14:creationId xmlns:p14="http://schemas.microsoft.com/office/powerpoint/2010/main" val="2185671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0"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180145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218314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661651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50"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defTabSz="9461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defTabSz="94615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defTabSz="94615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defTabSz="94615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defTabSz="94615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defTabSz="94615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defTabSz="94615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defTabSz="94615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r" defTabSz="946150" rtl="0" eaLnBrk="1" fontAlgn="auto" latinLnBrk="0" hangingPunct="1">
              <a:lnSpc>
                <a:spcPct val="100000"/>
              </a:lnSpc>
              <a:spcBef>
                <a:spcPts val="0"/>
              </a:spcBef>
              <a:spcAft>
                <a:spcPts val="0"/>
              </a:spcAft>
              <a:buClrTx/>
              <a:buSzTx/>
              <a:buFontTx/>
              <a:buNone/>
              <a:tabLst/>
              <a:defRPr/>
            </a:pPr>
            <a:fld id="{EE498891-EDEB-43A6-A565-6F7F2C673837}" type="slidenum">
              <a:rPr kumimoji="1" lang="ja-JP" altLang="en-US" sz="12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panose="020B0600070205080204" pitchFamily="50" charset="-128"/>
                <a:cs typeface="+mn-cs"/>
              </a:rPr>
              <a:pPr marL="0" marR="0" lvl="0" indent="0" algn="r" defTabSz="946150" rtl="0" eaLnBrk="1" fontAlgn="auto" latinLnBrk="0" hangingPunct="1">
                <a:lnSpc>
                  <a:spcPct val="100000"/>
                </a:lnSpc>
                <a:spcBef>
                  <a:spcPts val="0"/>
                </a:spcBef>
                <a:spcAft>
                  <a:spcPts val="0"/>
                </a:spcAft>
                <a:buClrTx/>
                <a:buSzTx/>
                <a:buFontTx/>
                <a:buNone/>
                <a:tabLst/>
                <a:defRPr/>
              </a:pPr>
              <a:t>55</a:t>
            </a:fld>
            <a:endParaRPr kumimoji="1" lang="en-US" altLang="ja-JP" sz="12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panose="020B0600070205080204" pitchFamily="50" charset="-128"/>
              <a:cs typeface="+mn-cs"/>
            </a:endParaRPr>
          </a:p>
        </p:txBody>
      </p:sp>
      <p:sp>
        <p:nvSpPr>
          <p:cNvPr id="106499" name="Rectangle 2"/>
          <p:cNvSpPr>
            <a:spLocks noGrp="1" noRot="1" noChangeAspect="1" noChangeArrowheads="1" noTextEdit="1"/>
          </p:cNvSpPr>
          <p:nvPr>
            <p:ph type="sldImg"/>
          </p:nvPr>
        </p:nvSpPr>
        <p:spPr>
          <a:xfrm>
            <a:off x="995363" y="768350"/>
            <a:ext cx="5114925" cy="3836988"/>
          </a:xfrm>
          <a:ln/>
        </p:spPr>
      </p:sp>
      <p:sp>
        <p:nvSpPr>
          <p:cNvPr id="106500" name="Rectangle 3"/>
          <p:cNvSpPr>
            <a:spLocks noGrp="1" noChangeArrowheads="1"/>
          </p:cNvSpPr>
          <p:nvPr>
            <p:ph type="body" idx="1"/>
          </p:nvPr>
        </p:nvSpPr>
        <p:spPr>
          <a:xfrm>
            <a:off x="946150" y="4860925"/>
            <a:ext cx="5207000"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Tree>
    <p:extLst>
      <p:ext uri="{BB962C8B-B14F-4D97-AF65-F5344CB8AC3E}">
        <p14:creationId xmlns:p14="http://schemas.microsoft.com/office/powerpoint/2010/main" val="2035803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481FBDB-3FE1-4E23-8A3E-D23037547262}" type="datetime1">
              <a:rPr kumimoji="1" lang="ja-JP" altLang="en-US" smtClean="0"/>
              <a:t>2024/10/29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4090792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2024/10/29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3975038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9376" y="2614172"/>
            <a:ext cx="3086100" cy="1397000"/>
          </a:xfrm>
        </p:spPr>
        <p:txBody>
          <a:bodyPr/>
          <a:lstStyle>
            <a:lvl1pPr algn="r">
              <a:lnSpc>
                <a:spcPct val="100000"/>
              </a:lnSpc>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22284" y="946596"/>
            <a:ext cx="5311720" cy="5267459"/>
          </a:xfrm>
        </p:spPr>
        <p:txBody>
          <a:bodyPr anchor="ctr"/>
          <a:lstStyle>
            <a:lvl1pPr>
              <a:spcBef>
                <a:spcPts val="0"/>
              </a:spcBef>
              <a:defRPr sz="2600"/>
            </a:lvl1pPr>
            <a:lvl2pPr>
              <a:spcBef>
                <a:spcPts val="0"/>
              </a:spcBef>
              <a:defRPr/>
            </a:lvl2pPr>
            <a:lvl3pPr>
              <a:spcBef>
                <a:spcPts val="0"/>
              </a:spcBef>
              <a:defRPr/>
            </a:lvl3pPr>
            <a:lvl4pPr>
              <a:spcBef>
                <a:spcPts val="0"/>
              </a:spcBef>
              <a:defRPr/>
            </a:lvl4pPr>
            <a:lvl5pPr>
              <a:spcBef>
                <a:spcPts val="0"/>
              </a:spcBef>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2024/10/29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cxnSp>
        <p:nvCxnSpPr>
          <p:cNvPr id="8" name="直線コネクタ 7">
            <a:extLst>
              <a:ext uri="{FF2B5EF4-FFF2-40B4-BE49-F238E27FC236}">
                <a16:creationId xmlns:a16="http://schemas.microsoft.com/office/drawing/2014/main" id="{FEE24C5F-FDEB-41AC-8EE7-D7A90FDF0D4E}"/>
              </a:ext>
            </a:extLst>
          </p:cNvPr>
          <p:cNvCxnSpPr/>
          <p:nvPr userDrawn="1"/>
        </p:nvCxnSpPr>
        <p:spPr>
          <a:xfrm>
            <a:off x="3408372" y="1771739"/>
            <a:ext cx="0" cy="308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8172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17190-F4F2-435C-9433-79F7AB9E97BF}" type="datetime1">
              <a:rPr kumimoji="1" lang="ja-JP" altLang="en-US" smtClean="0"/>
              <a:t>2024/10/29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1008162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481FBDB-3FE1-4E23-8A3E-D23037547262}" type="datetime1">
              <a:rPr kumimoji="1" lang="ja-JP" altLang="en-US" smtClean="0"/>
              <a:t>2024/10/29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1852953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2024/10/29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1631504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9376" y="2614172"/>
            <a:ext cx="3086100" cy="1397000"/>
          </a:xfrm>
        </p:spPr>
        <p:txBody>
          <a:bodyPr/>
          <a:lstStyle>
            <a:lvl1pPr algn="r">
              <a:lnSpc>
                <a:spcPct val="100000"/>
              </a:lnSpc>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22284" y="946596"/>
            <a:ext cx="5311720" cy="5267459"/>
          </a:xfrm>
        </p:spPr>
        <p:txBody>
          <a:bodyPr anchor="ctr"/>
          <a:lstStyle>
            <a:lvl1pPr>
              <a:spcBef>
                <a:spcPts val="0"/>
              </a:spcBef>
              <a:defRPr sz="2600"/>
            </a:lvl1pPr>
            <a:lvl2pPr>
              <a:spcBef>
                <a:spcPts val="0"/>
              </a:spcBef>
              <a:defRPr/>
            </a:lvl2pPr>
            <a:lvl3pPr>
              <a:spcBef>
                <a:spcPts val="0"/>
              </a:spcBef>
              <a:defRPr/>
            </a:lvl3pPr>
            <a:lvl4pPr>
              <a:spcBef>
                <a:spcPts val="0"/>
              </a:spcBef>
              <a:defRPr/>
            </a:lvl4pPr>
            <a:lvl5pPr>
              <a:spcBef>
                <a:spcPts val="0"/>
              </a:spcBef>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2024/10/29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cxnSp>
        <p:nvCxnSpPr>
          <p:cNvPr id="8" name="直線コネクタ 7">
            <a:extLst>
              <a:ext uri="{FF2B5EF4-FFF2-40B4-BE49-F238E27FC236}">
                <a16:creationId xmlns:a16="http://schemas.microsoft.com/office/drawing/2014/main" id="{FEE24C5F-FDEB-41AC-8EE7-D7A90FDF0D4E}"/>
              </a:ext>
            </a:extLst>
          </p:cNvPr>
          <p:cNvCxnSpPr/>
          <p:nvPr userDrawn="1"/>
        </p:nvCxnSpPr>
        <p:spPr>
          <a:xfrm>
            <a:off x="3408372" y="1771739"/>
            <a:ext cx="0" cy="308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332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17190-F4F2-435C-9433-79F7AB9E97BF}" type="datetime1">
              <a:rPr kumimoji="1" lang="ja-JP" altLang="en-US" smtClean="0"/>
              <a:t>2024/10/29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1266996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1308AAC-77C1-4008-9465-32B322AA2FD1}" type="datetime1">
              <a:rPr kumimoji="1" lang="ja-JP" altLang="en-US" smtClean="0"/>
              <a:t>2024/10/29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7DD4950-D159-4EF1-90C3-DB06CAAE7C11}" type="slidenum">
              <a:rPr kumimoji="1" lang="ja-JP" altLang="en-US" smtClean="0"/>
              <a:t>‹#›</a:t>
            </a:fld>
            <a:endParaRPr kumimoji="1" lang="ja-JP" altLang="en-US"/>
          </a:p>
        </p:txBody>
      </p:sp>
    </p:spTree>
    <p:extLst>
      <p:ext uri="{BB962C8B-B14F-4D97-AF65-F5344CB8AC3E}">
        <p14:creationId xmlns:p14="http://schemas.microsoft.com/office/powerpoint/2010/main" val="8503991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FBE731-6ED8-4A42-8A57-3C41D7584935}" type="datetime1">
              <a:rPr kumimoji="1" lang="ja-JP" altLang="en-US" smtClean="0"/>
              <a:t>2024/10/29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メイリオ" panose="020B0604030504040204" pitchFamily="50" charset="-128"/>
              </a:defRPr>
            </a:lvl1pPr>
          </a:lstStyle>
          <a:p>
            <a:endParaRPr kumimoji="1" lang="ja-JP" altLang="en-US"/>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latin typeface="Arial" panose="020B0604020202020204" pitchFamily="34" charset="0"/>
                <a:ea typeface="メイリオ" panose="020B0604030504040204" pitchFamily="50" charset="-128"/>
              </a:defRPr>
            </a:lvl1pPr>
          </a:lstStyle>
          <a:p>
            <a:fld id="{E205D82C-95A1-431E-8E38-AA614A14CDCF}" type="slidenum">
              <a:rPr lang="ja-JP" altLang="en-US" smtClean="0"/>
              <a:pPr/>
              <a:t>‹#›</a:t>
            </a:fld>
            <a:endParaRPr lang="ja-JP" altLang="en-US" dirty="0"/>
          </a:p>
        </p:txBody>
      </p:sp>
      <p:pic>
        <p:nvPicPr>
          <p:cNvPr id="7" name="図 6">
            <a:extLst>
              <a:ext uri="{FF2B5EF4-FFF2-40B4-BE49-F238E27FC236}">
                <a16:creationId xmlns:a16="http://schemas.microsoft.com/office/drawing/2014/main" id="{D9445425-3AD1-45CB-BDD6-281EC62A9D6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308622" y="90311"/>
            <a:ext cx="746942" cy="701311"/>
          </a:xfrm>
          <a:prstGeom prst="rect">
            <a:avLst/>
          </a:prstGeom>
        </p:spPr>
      </p:pic>
    </p:spTree>
    <p:extLst>
      <p:ext uri="{BB962C8B-B14F-4D97-AF65-F5344CB8AC3E}">
        <p14:creationId xmlns:p14="http://schemas.microsoft.com/office/powerpoint/2010/main" val="1498423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7" r:id="rId4"/>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Arial" panose="020B0604020202020204" pitchFamily="34" charset="0"/>
          <a:ea typeface="メイリオ" panose="020B0604030504040204" pitchFamily="50" charset="-128"/>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FBE731-6ED8-4A42-8A57-3C41D7584935}" type="datetime1">
              <a:rPr kumimoji="1" lang="ja-JP" altLang="en-US" smtClean="0"/>
              <a:t>2024/10/29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メイリオ" panose="020B0604030504040204" pitchFamily="50" charset="-128"/>
              </a:defRPr>
            </a:lvl1pPr>
          </a:lstStyle>
          <a:p>
            <a:endParaRPr kumimoji="1" lang="ja-JP" altLang="en-US"/>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latin typeface="Arial" panose="020B0604020202020204" pitchFamily="34" charset="0"/>
                <a:ea typeface="メイリオ" panose="020B0604030504040204" pitchFamily="50" charset="-128"/>
              </a:defRPr>
            </a:lvl1pPr>
          </a:lstStyle>
          <a:p>
            <a:fld id="{E205D82C-95A1-431E-8E38-AA614A14CDCF}" type="slidenum">
              <a:rPr lang="ja-JP" altLang="en-US" smtClean="0"/>
              <a:pPr/>
              <a:t>‹#›</a:t>
            </a:fld>
            <a:endParaRPr lang="ja-JP" altLang="en-US" dirty="0"/>
          </a:p>
        </p:txBody>
      </p:sp>
      <p:pic>
        <p:nvPicPr>
          <p:cNvPr id="7" name="図 6">
            <a:extLst>
              <a:ext uri="{FF2B5EF4-FFF2-40B4-BE49-F238E27FC236}">
                <a16:creationId xmlns:a16="http://schemas.microsoft.com/office/drawing/2014/main" id="{D9445425-3AD1-45CB-BDD6-281EC62A9D61}"/>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308622" y="90311"/>
            <a:ext cx="746942" cy="701311"/>
          </a:xfrm>
          <a:prstGeom prst="rect">
            <a:avLst/>
          </a:prstGeom>
        </p:spPr>
      </p:pic>
    </p:spTree>
    <p:extLst>
      <p:ext uri="{BB962C8B-B14F-4D97-AF65-F5344CB8AC3E}">
        <p14:creationId xmlns:p14="http://schemas.microsoft.com/office/powerpoint/2010/main" val="359738484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Arial" panose="020B0604020202020204" pitchFamily="34" charset="0"/>
          <a:ea typeface="メイリオ" panose="020B0604030504040204" pitchFamily="50" charset="-128"/>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kkaneko.jp/cc/cs/index.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trinket.io/python/895c3ea5b6"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trinket.io/python/0d8dbc1139"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pythontutor.com/"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trinket.io/python/bdca234a3e" TargetMode="Externa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trinket.io/python/3b490869e4" TargetMode="Externa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5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trinket.io/python/68a090babf"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trinket.io/python/cdc4896571"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08000" y="1122363"/>
            <a:ext cx="8267700" cy="2387600"/>
          </a:xfrm>
        </p:spPr>
        <p:txBody>
          <a:bodyPr>
            <a:noAutofit/>
          </a:bodyPr>
          <a:lstStyle/>
          <a:p>
            <a:r>
              <a:rPr lang="en-US" altLang="ja-JP" dirty="0"/>
              <a:t>cs-12. </a:t>
            </a:r>
            <a:r>
              <a:rPr lang="ja-JP" altLang="en-US" dirty="0"/>
              <a:t>変数，入力と出力，関数</a:t>
            </a:r>
            <a:br>
              <a:rPr lang="en-US" altLang="ja-JP" dirty="0"/>
            </a:br>
            <a:endParaRPr lang="ja-JP" altLang="en-US" dirty="0"/>
          </a:p>
        </p:txBody>
      </p:sp>
      <p:sp>
        <p:nvSpPr>
          <p:cNvPr id="6" name="字幕 5">
            <a:extLst>
              <a:ext uri="{FF2B5EF4-FFF2-40B4-BE49-F238E27FC236}">
                <a16:creationId xmlns:a16="http://schemas.microsoft.com/office/drawing/2014/main" id="{C84E1CA8-AB97-4D64-AAA1-5B084FB85704}"/>
              </a:ext>
            </a:extLst>
          </p:cNvPr>
          <p:cNvSpPr>
            <a:spLocks noGrp="1"/>
          </p:cNvSpPr>
          <p:nvPr>
            <p:ph type="subTitle" idx="1"/>
          </p:nvPr>
        </p:nvSpPr>
        <p:spPr>
          <a:xfrm>
            <a:off x="1154368" y="3361982"/>
            <a:ext cx="6858000" cy="1655762"/>
          </a:xfrm>
        </p:spPr>
        <p:txBody>
          <a:bodyPr>
            <a:noAutofit/>
          </a:bodyPr>
          <a:lstStyle/>
          <a:p>
            <a:r>
              <a:rPr lang="ja-JP" altLang="en-US" dirty="0"/>
              <a:t>（コンピューターサイエンス）</a:t>
            </a:r>
            <a:endParaRPr lang="en-US" altLang="ja-JP" dirty="0"/>
          </a:p>
          <a:p>
            <a:r>
              <a:rPr lang="en-US" altLang="ja-JP" dirty="0"/>
              <a:t>URL: </a:t>
            </a:r>
            <a:r>
              <a:rPr lang="en-US" altLang="ja-JP" dirty="0">
                <a:hlinkClick r:id="rId3"/>
              </a:rPr>
              <a:t>https://www.kkaneko.jp/cc/cs/index.html</a:t>
            </a:r>
            <a:endParaRPr lang="en-US" altLang="ja-JP" dirty="0"/>
          </a:p>
          <a:p>
            <a:endParaRPr lang="ja-JP" altLang="en-US" dirty="0"/>
          </a:p>
          <a:p>
            <a:endParaRPr lang="ja-JP" altLang="en-US" dirty="0"/>
          </a:p>
        </p:txBody>
      </p:sp>
      <p:sp>
        <p:nvSpPr>
          <p:cNvPr id="4" name="スライド番号プレースホルダー 3"/>
          <p:cNvSpPr>
            <a:spLocks noGrp="1"/>
          </p:cNvSpPr>
          <p:nvPr>
            <p:ph type="sldNum" sz="quarter" idx="12"/>
          </p:nvPr>
        </p:nvSpPr>
        <p:spPr/>
        <p:txBody>
          <a:bodyPr>
            <a:noAutofit/>
          </a:bodyPr>
          <a:lstStyle/>
          <a:p>
            <a:fld id="{55940FB6-D91C-4C45-82A6-6C3F63B50793}" type="slidenum">
              <a:rPr lang="ja-JP" altLang="en-US" smtClean="0"/>
              <a:pPr/>
              <a:t>1</a:t>
            </a:fld>
            <a:endParaRPr lang="ja-JP" altLang="en-US" dirty="0"/>
          </a:p>
        </p:txBody>
      </p:sp>
      <p:sp>
        <p:nvSpPr>
          <p:cNvPr id="9" name="正方形/長方形 8"/>
          <p:cNvSpPr/>
          <p:nvPr/>
        </p:nvSpPr>
        <p:spPr>
          <a:xfrm>
            <a:off x="3875482" y="4869762"/>
            <a:ext cx="1415772" cy="461665"/>
          </a:xfrm>
          <a:prstGeom prst="rect">
            <a:avLst/>
          </a:prstGeom>
        </p:spPr>
        <p:txBody>
          <a:bodyPr wrap="none">
            <a:noAutofit/>
          </a:bodyPr>
          <a:lstStyle/>
          <a:p>
            <a:pPr algn="ctr"/>
            <a:r>
              <a:rPr lang="ja-JP" altLang="en-US" sz="2400" dirty="0">
                <a:latin typeface="Arial" panose="020B0604020202020204" pitchFamily="34" charset="0"/>
                <a:ea typeface="メイリオ" panose="020B0604030504040204" pitchFamily="50" charset="-128"/>
              </a:rPr>
              <a:t>金子邦彦</a:t>
            </a:r>
          </a:p>
        </p:txBody>
      </p:sp>
      <p:pic>
        <p:nvPicPr>
          <p:cNvPr id="7" name="Picture 2" descr="https://mirrors.creativecommons.org/presskit/buttons/88x31/png/by-nc-sa.eu.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1780" y="6105526"/>
            <a:ext cx="1433790" cy="501649"/>
          </a:xfrm>
          <a:prstGeom prst="rect">
            <a:avLst/>
          </a:prstGeom>
          <a:noFill/>
          <a:extLst>
            <a:ext uri="{909E8E84-426E-40DD-AFC4-6F175D3DCCD1}">
              <a14:hiddenFill xmlns:a14="http://schemas.microsoft.com/office/drawing/2010/main">
                <a:solidFill>
                  <a:srgbClr val="FFFFFF"/>
                </a:solidFill>
              </a14:hiddenFill>
            </a:ext>
          </a:extLst>
        </p:spPr>
      </p:pic>
      <p:pic>
        <p:nvPicPr>
          <p:cNvPr id="8" name="図 7" descr="メガネをかけた男性&#10;&#10;自動的に生成された説明">
            <a:extLst>
              <a:ext uri="{FF2B5EF4-FFF2-40B4-BE49-F238E27FC236}">
                <a16:creationId xmlns:a16="http://schemas.microsoft.com/office/drawing/2014/main" id="{4047DBB5-87E7-41C0-8239-B092FFAB739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89428" y="4610382"/>
            <a:ext cx="710957" cy="937036"/>
          </a:xfrm>
          <a:prstGeom prst="rect">
            <a:avLst/>
          </a:prstGeom>
        </p:spPr>
      </p:pic>
    </p:spTree>
    <p:extLst>
      <p:ext uri="{BB962C8B-B14F-4D97-AF65-F5344CB8AC3E}">
        <p14:creationId xmlns:p14="http://schemas.microsoft.com/office/powerpoint/2010/main" val="1581328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BD7A77E-DAAB-1413-DAE9-3470148D2BD0}"/>
              </a:ext>
            </a:extLst>
          </p:cNvPr>
          <p:cNvSpPr>
            <a:spLocks noGrp="1"/>
          </p:cNvSpPr>
          <p:nvPr>
            <p:ph type="title"/>
          </p:nvPr>
        </p:nvSpPr>
        <p:spPr/>
        <p:txBody>
          <a:bodyPr>
            <a:normAutofit fontScale="90000"/>
          </a:bodyPr>
          <a:lstStyle/>
          <a:p>
            <a:r>
              <a:rPr kumimoji="1" lang="ja-JP" altLang="en-US" dirty="0"/>
              <a:t>タートルグラフィックス入門</a:t>
            </a:r>
          </a:p>
        </p:txBody>
      </p:sp>
      <p:sp>
        <p:nvSpPr>
          <p:cNvPr id="3" name="コンテンツ プレースホルダー 2">
            <a:extLst>
              <a:ext uri="{FF2B5EF4-FFF2-40B4-BE49-F238E27FC236}">
                <a16:creationId xmlns:a16="http://schemas.microsoft.com/office/drawing/2014/main" id="{52EA5173-DBF6-2E24-2F25-0E7E1C3247E0}"/>
              </a:ext>
            </a:extLst>
          </p:cNvPr>
          <p:cNvSpPr>
            <a:spLocks noGrp="1"/>
          </p:cNvSpPr>
          <p:nvPr>
            <p:ph idx="1"/>
          </p:nvPr>
        </p:nvSpPr>
        <p:spPr>
          <a:xfrm>
            <a:off x="321845" y="846252"/>
            <a:ext cx="8461208" cy="5836719"/>
          </a:xfrm>
        </p:spPr>
        <p:txBody>
          <a:bodyPr>
            <a:normAutofit lnSpcReduction="10000"/>
          </a:bodyPr>
          <a:lstStyle/>
          <a:p>
            <a:pPr marL="0" indent="0">
              <a:buNone/>
            </a:pPr>
            <a:endParaRPr lang="en-US" altLang="ja-JP" sz="2400" dirty="0"/>
          </a:p>
          <a:p>
            <a:pPr marL="0" indent="0">
              <a:buNone/>
            </a:pPr>
            <a:endParaRPr lang="en-US" altLang="ja-JP" sz="2400" dirty="0"/>
          </a:p>
          <a:p>
            <a:pPr marL="0" indent="0">
              <a:buNone/>
            </a:pPr>
            <a:endParaRPr kumimoji="1" lang="en-US" altLang="ja-JP" sz="2400" dirty="0"/>
          </a:p>
          <a:p>
            <a:pPr marL="0" indent="0">
              <a:buNone/>
            </a:pPr>
            <a:endParaRPr lang="en-US" altLang="ja-JP" sz="2400" dirty="0"/>
          </a:p>
          <a:p>
            <a:pPr marL="0" indent="0">
              <a:buNone/>
            </a:pPr>
            <a:endParaRPr kumimoji="1" lang="en-US" altLang="ja-JP" sz="2400" dirty="0"/>
          </a:p>
          <a:p>
            <a:pPr marL="0" indent="0">
              <a:buNone/>
            </a:pPr>
            <a:endParaRPr lang="en-US" altLang="ja-JP" sz="2400" dirty="0"/>
          </a:p>
          <a:p>
            <a:pPr marL="0" indent="0">
              <a:buNone/>
            </a:pPr>
            <a:r>
              <a:rPr kumimoji="1" lang="ja-JP" altLang="en-US" sz="2400" dirty="0"/>
              <a:t>主なメソッド</a:t>
            </a:r>
            <a:endParaRPr kumimoji="1" lang="en-US" altLang="ja-JP" sz="2400" dirty="0"/>
          </a:p>
          <a:p>
            <a:r>
              <a:rPr lang="en-US" altLang="ja-JP" sz="2400" b="1" dirty="0" err="1"/>
              <a:t>goto</a:t>
            </a:r>
            <a:r>
              <a:rPr lang="ja-JP" altLang="en-US" sz="2400" dirty="0"/>
              <a:t>（＜横方向の値＞，</a:t>
            </a:r>
            <a:r>
              <a:rPr lang="en-US" altLang="ja-JP" sz="2400" dirty="0"/>
              <a:t>&lt;</a:t>
            </a:r>
            <a:r>
              <a:rPr lang="ja-JP" altLang="en-US" sz="2400" dirty="0"/>
              <a:t>縦方向の値</a:t>
            </a:r>
            <a:r>
              <a:rPr lang="en-US" altLang="ja-JP" sz="2400" dirty="0"/>
              <a:t>&gt;</a:t>
            </a:r>
            <a:r>
              <a:rPr lang="ja-JP" altLang="en-US" sz="2400" dirty="0"/>
              <a:t>）</a:t>
            </a:r>
            <a:r>
              <a:rPr lang="en-US" altLang="ja-JP" sz="2400" dirty="0"/>
              <a:t>	</a:t>
            </a:r>
            <a:r>
              <a:rPr lang="ja-JP" altLang="en-US" sz="2400" b="1" dirty="0"/>
              <a:t>移動</a:t>
            </a:r>
            <a:endParaRPr kumimoji="1" lang="en-US" altLang="ja-JP" sz="2400" b="1" dirty="0"/>
          </a:p>
          <a:p>
            <a:r>
              <a:rPr kumimoji="1" lang="en-US" altLang="ja-JP" sz="2400" b="1" dirty="0"/>
              <a:t>forward</a:t>
            </a:r>
            <a:r>
              <a:rPr kumimoji="1" lang="en-US" altLang="ja-JP" sz="2400" dirty="0"/>
              <a:t>(</a:t>
            </a:r>
            <a:r>
              <a:rPr kumimoji="1" lang="ja-JP" altLang="en-US" sz="2400" dirty="0"/>
              <a:t>＜移動量＞</a:t>
            </a:r>
            <a:r>
              <a:rPr kumimoji="1" lang="en-US" altLang="ja-JP" sz="2400" dirty="0"/>
              <a:t>)		</a:t>
            </a:r>
            <a:r>
              <a:rPr lang="ja-JP" altLang="en-US" sz="2400" b="1" dirty="0"/>
              <a:t>前進</a:t>
            </a:r>
            <a:endParaRPr kumimoji="1" lang="en-US" altLang="ja-JP" sz="2400" b="1" dirty="0"/>
          </a:p>
          <a:p>
            <a:r>
              <a:rPr lang="en-US" altLang="ja-JP" sz="2400" b="1" dirty="0" err="1"/>
              <a:t>backword</a:t>
            </a:r>
            <a:r>
              <a:rPr lang="en-US" altLang="ja-JP" sz="2400" dirty="0"/>
              <a:t>(</a:t>
            </a:r>
            <a:r>
              <a:rPr kumimoji="1" lang="ja-JP" altLang="en-US" sz="2400" dirty="0"/>
              <a:t>＜移動量＞</a:t>
            </a:r>
            <a:r>
              <a:rPr lang="en-US" altLang="ja-JP" sz="2400" dirty="0"/>
              <a:t>)		</a:t>
            </a:r>
            <a:r>
              <a:rPr lang="ja-JP" altLang="en-US" sz="2400" b="1" dirty="0"/>
              <a:t>後退</a:t>
            </a:r>
            <a:endParaRPr lang="en-US" altLang="ja-JP" sz="2400" b="1" dirty="0"/>
          </a:p>
          <a:p>
            <a:r>
              <a:rPr kumimoji="1" lang="en-US" altLang="ja-JP" sz="2400" b="1" dirty="0"/>
              <a:t>right</a:t>
            </a:r>
            <a:r>
              <a:rPr kumimoji="1" lang="en-US" altLang="ja-JP" sz="2400" dirty="0"/>
              <a:t>(</a:t>
            </a:r>
            <a:r>
              <a:rPr kumimoji="1" lang="ja-JP" altLang="en-US" sz="2400" dirty="0"/>
              <a:t>＜角度＞</a:t>
            </a:r>
            <a:r>
              <a:rPr kumimoji="1" lang="en-US" altLang="ja-JP" sz="2400" dirty="0"/>
              <a:t>)			</a:t>
            </a:r>
            <a:r>
              <a:rPr kumimoji="1" lang="ja-JP" altLang="en-US" sz="2400" b="1" dirty="0"/>
              <a:t>右回りに回転</a:t>
            </a:r>
            <a:endParaRPr kumimoji="1" lang="en-US" altLang="ja-JP" sz="2400" b="1" dirty="0"/>
          </a:p>
          <a:p>
            <a:r>
              <a:rPr lang="en-US" altLang="ja-JP" sz="2400" b="1" dirty="0"/>
              <a:t>left</a:t>
            </a:r>
            <a:r>
              <a:rPr lang="en-US" altLang="ja-JP" sz="2400" dirty="0"/>
              <a:t>(</a:t>
            </a:r>
            <a:r>
              <a:rPr kumimoji="1" lang="ja-JP" altLang="en-US" sz="2400" dirty="0"/>
              <a:t>＜角度＞</a:t>
            </a:r>
            <a:r>
              <a:rPr lang="en-US" altLang="ja-JP" sz="2400" dirty="0"/>
              <a:t>)			</a:t>
            </a:r>
            <a:r>
              <a:rPr lang="ja-JP" altLang="en-US" sz="2400" b="1" dirty="0"/>
              <a:t>左回りに回転</a:t>
            </a:r>
            <a:endParaRPr kumimoji="1" lang="ja-JP" altLang="en-US" sz="2400" b="1" dirty="0"/>
          </a:p>
        </p:txBody>
      </p:sp>
      <p:sp>
        <p:nvSpPr>
          <p:cNvPr id="4" name="スライド番号プレースホルダー 3">
            <a:extLst>
              <a:ext uri="{FF2B5EF4-FFF2-40B4-BE49-F238E27FC236}">
                <a16:creationId xmlns:a16="http://schemas.microsoft.com/office/drawing/2014/main" id="{24522B42-52AF-D0AE-19E0-30F31420573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5" name="図 4">
            <a:extLst>
              <a:ext uri="{FF2B5EF4-FFF2-40B4-BE49-F238E27FC236}">
                <a16:creationId xmlns:a16="http://schemas.microsoft.com/office/drawing/2014/main" id="{82EE38D8-2560-84FF-BA1D-CE49A63D38CA}"/>
              </a:ext>
            </a:extLst>
          </p:cNvPr>
          <p:cNvPicPr>
            <a:picLocks noChangeAspect="1"/>
          </p:cNvPicPr>
          <p:nvPr/>
        </p:nvPicPr>
        <p:blipFill>
          <a:blip r:embed="rId2"/>
          <a:stretch>
            <a:fillRect/>
          </a:stretch>
        </p:blipFill>
        <p:spPr>
          <a:xfrm>
            <a:off x="162427" y="1158037"/>
            <a:ext cx="4834994" cy="1391893"/>
          </a:xfrm>
          <a:prstGeom prst="rect">
            <a:avLst/>
          </a:prstGeom>
        </p:spPr>
      </p:pic>
      <p:sp>
        <p:nvSpPr>
          <p:cNvPr id="6" name="正方形/長方形 5">
            <a:extLst>
              <a:ext uri="{FF2B5EF4-FFF2-40B4-BE49-F238E27FC236}">
                <a16:creationId xmlns:a16="http://schemas.microsoft.com/office/drawing/2014/main" id="{4F3295F0-DAA2-E5B8-D5E6-7D03D6F99D30}"/>
              </a:ext>
            </a:extLst>
          </p:cNvPr>
          <p:cNvSpPr/>
          <p:nvPr/>
        </p:nvSpPr>
        <p:spPr>
          <a:xfrm>
            <a:off x="1344284" y="1905348"/>
            <a:ext cx="2396625" cy="31750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 name="正方形/長方形 7">
            <a:extLst>
              <a:ext uri="{FF2B5EF4-FFF2-40B4-BE49-F238E27FC236}">
                <a16:creationId xmlns:a16="http://schemas.microsoft.com/office/drawing/2014/main" id="{C2108F82-D59C-1882-5454-4418B783BC0E}"/>
              </a:ext>
            </a:extLst>
          </p:cNvPr>
          <p:cNvSpPr/>
          <p:nvPr/>
        </p:nvSpPr>
        <p:spPr>
          <a:xfrm>
            <a:off x="1344283" y="2232429"/>
            <a:ext cx="2396625" cy="31750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 name="正方形/長方形 15">
            <a:extLst>
              <a:ext uri="{FF2B5EF4-FFF2-40B4-BE49-F238E27FC236}">
                <a16:creationId xmlns:a16="http://schemas.microsoft.com/office/drawing/2014/main" id="{FB14F909-DDA9-569C-9BB0-57505D5528AF}"/>
              </a:ext>
            </a:extLst>
          </p:cNvPr>
          <p:cNvSpPr/>
          <p:nvPr/>
        </p:nvSpPr>
        <p:spPr>
          <a:xfrm>
            <a:off x="960239" y="1587847"/>
            <a:ext cx="307737" cy="317502"/>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70AD47">
                  <a:lumMod val="60000"/>
                  <a:lumOff val="40000"/>
                </a:srgbClr>
              </a:solidFill>
              <a:effectLst/>
              <a:uLnTx/>
              <a:uFillTx/>
              <a:latin typeface="Calibri" panose="020F0502020204030204"/>
              <a:ea typeface="游ゴシック" panose="020B0400000000000000" pitchFamily="50" charset="-128"/>
              <a:cs typeface="+mn-cs"/>
            </a:endParaRPr>
          </a:p>
        </p:txBody>
      </p:sp>
      <p:sp>
        <p:nvSpPr>
          <p:cNvPr id="17" name="正方形/長方形 16">
            <a:extLst>
              <a:ext uri="{FF2B5EF4-FFF2-40B4-BE49-F238E27FC236}">
                <a16:creationId xmlns:a16="http://schemas.microsoft.com/office/drawing/2014/main" id="{5162B31F-C123-AD29-50E4-380E6D0C8380}"/>
              </a:ext>
            </a:extLst>
          </p:cNvPr>
          <p:cNvSpPr/>
          <p:nvPr/>
        </p:nvSpPr>
        <p:spPr>
          <a:xfrm>
            <a:off x="960238" y="1905347"/>
            <a:ext cx="307737" cy="317502"/>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70AD47">
                  <a:lumMod val="60000"/>
                  <a:lumOff val="40000"/>
                </a:srgbClr>
              </a:solidFill>
              <a:effectLst/>
              <a:uLnTx/>
              <a:uFillTx/>
              <a:latin typeface="Calibri" panose="020F0502020204030204"/>
              <a:ea typeface="游ゴシック" panose="020B0400000000000000" pitchFamily="50" charset="-128"/>
              <a:cs typeface="+mn-cs"/>
            </a:endParaRPr>
          </a:p>
        </p:txBody>
      </p:sp>
      <p:sp>
        <p:nvSpPr>
          <p:cNvPr id="18" name="正方形/長方形 17">
            <a:extLst>
              <a:ext uri="{FF2B5EF4-FFF2-40B4-BE49-F238E27FC236}">
                <a16:creationId xmlns:a16="http://schemas.microsoft.com/office/drawing/2014/main" id="{D6BB4677-D97B-094C-21E5-A2C7C13C1D04}"/>
              </a:ext>
            </a:extLst>
          </p:cNvPr>
          <p:cNvSpPr/>
          <p:nvPr/>
        </p:nvSpPr>
        <p:spPr>
          <a:xfrm>
            <a:off x="960237" y="2222847"/>
            <a:ext cx="307737" cy="317502"/>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70AD47">
                  <a:lumMod val="60000"/>
                  <a:lumOff val="40000"/>
                </a:srgbClr>
              </a:solidFill>
              <a:effectLst/>
              <a:uLnTx/>
              <a:uFillTx/>
              <a:latin typeface="Calibri" panose="020F0502020204030204"/>
              <a:ea typeface="游ゴシック" panose="020B0400000000000000" pitchFamily="50" charset="-128"/>
              <a:cs typeface="+mn-cs"/>
            </a:endParaRPr>
          </a:p>
        </p:txBody>
      </p:sp>
      <p:sp>
        <p:nvSpPr>
          <p:cNvPr id="19" name="テキスト ボックス 18">
            <a:extLst>
              <a:ext uri="{FF2B5EF4-FFF2-40B4-BE49-F238E27FC236}">
                <a16:creationId xmlns:a16="http://schemas.microsoft.com/office/drawing/2014/main" id="{A2847A5E-170C-7490-B4DF-C67705BF5409}"/>
              </a:ext>
            </a:extLst>
          </p:cNvPr>
          <p:cNvSpPr txBox="1"/>
          <p:nvPr/>
        </p:nvSpPr>
        <p:spPr>
          <a:xfrm>
            <a:off x="2131077" y="2587420"/>
            <a:ext cx="1415772"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メソッド</a:t>
            </a:r>
          </a:p>
        </p:txBody>
      </p:sp>
      <p:sp>
        <p:nvSpPr>
          <p:cNvPr id="20" name="テキスト ボックス 19">
            <a:extLst>
              <a:ext uri="{FF2B5EF4-FFF2-40B4-BE49-F238E27FC236}">
                <a16:creationId xmlns:a16="http://schemas.microsoft.com/office/drawing/2014/main" id="{71907377-75BD-74F3-2C86-80D98B5CEC37}"/>
              </a:ext>
            </a:extLst>
          </p:cNvPr>
          <p:cNvSpPr txBox="1"/>
          <p:nvPr/>
        </p:nvSpPr>
        <p:spPr>
          <a:xfrm>
            <a:off x="99752" y="2683997"/>
            <a:ext cx="2031325"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70AD47">
                    <a:lumMod val="75000"/>
                  </a:srgbClr>
                </a:solidFill>
                <a:effectLst/>
                <a:uLnTx/>
                <a:uFillTx/>
                <a:latin typeface="Calibri" panose="020F0502020204030204"/>
                <a:ea typeface="游ゴシック" panose="020B0400000000000000" pitchFamily="50" charset="-128"/>
                <a:cs typeface="+mn-cs"/>
              </a:rPr>
              <a:t>オブジェクト</a:t>
            </a:r>
          </a:p>
        </p:txBody>
      </p:sp>
      <p:sp>
        <p:nvSpPr>
          <p:cNvPr id="21" name="コンテンツ プレースホルダー 2">
            <a:extLst>
              <a:ext uri="{FF2B5EF4-FFF2-40B4-BE49-F238E27FC236}">
                <a16:creationId xmlns:a16="http://schemas.microsoft.com/office/drawing/2014/main" id="{236AFE9D-F94B-D32E-8540-F93E1A91D3BC}"/>
              </a:ext>
            </a:extLst>
          </p:cNvPr>
          <p:cNvSpPr txBox="1">
            <a:spLocks/>
          </p:cNvSpPr>
          <p:nvPr/>
        </p:nvSpPr>
        <p:spPr>
          <a:xfrm>
            <a:off x="4523874" y="1196542"/>
            <a:ext cx="4258252" cy="2441241"/>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1" lang="ja-JP" altLang="en-US" sz="2400" b="1" i="0" u="none" strike="noStrike" kern="1200" cap="none" spc="0" normalizeH="0" baseline="0" noProof="0">
                <a:ln>
                  <a:noFill/>
                </a:ln>
                <a:solidFill>
                  <a:srgbClr val="C00000"/>
                </a:solidFill>
                <a:effectLst/>
                <a:uLnTx/>
                <a:uFillTx/>
                <a:latin typeface="Arial" panose="020B0604020202020204" pitchFamily="34" charset="0"/>
                <a:ea typeface="メイリオ" panose="020B0604030504040204" pitchFamily="50" charset="-128"/>
                <a:cs typeface="Segoe UI" panose="020B0502040204020203" pitchFamily="34" charset="0"/>
              </a:rPr>
              <a:t>メソッド</a:t>
            </a:r>
            <a:r>
              <a:rPr kumimoji="1" lang="ja-JP" altLang="en-US" sz="2400"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は、オブジェクトが持つ機能を呼び出すためのもの</a:t>
            </a:r>
            <a:endParaRPr kumimoji="1" lang="en-US" altLang="ja-JP" sz="2400"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1" lang="ja-JP" altLang="en-US" sz="2400"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a:t>
            </a:r>
            <a:r>
              <a:rPr kumimoji="1" lang="en-US" altLang="ja-JP" sz="2400" b="1"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goto</a:t>
            </a:r>
            <a:r>
              <a:rPr kumimoji="1" lang="ja-JP" altLang="en-US" sz="2400"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」は</a:t>
            </a:r>
            <a:r>
              <a:rPr kumimoji="1" lang="ja-JP" altLang="en-US" sz="2400" b="1"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指定した座標への移動</a:t>
            </a:r>
            <a:endParaRPr kumimoji="1" lang="en-US" altLang="ja-JP" sz="2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404400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660E2BAD-9A81-38A6-726F-7C0F2D8B216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DD4950-D159-4EF1-90C3-DB06CAAE7C11}"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4" name="図 3">
            <a:extLst>
              <a:ext uri="{FF2B5EF4-FFF2-40B4-BE49-F238E27FC236}">
                <a16:creationId xmlns:a16="http://schemas.microsoft.com/office/drawing/2014/main" id="{282F0EEF-7EF2-6E6B-3C6B-8AEDAFB0BDDF}"/>
              </a:ext>
            </a:extLst>
          </p:cNvPr>
          <p:cNvPicPr>
            <a:picLocks noChangeAspect="1"/>
          </p:cNvPicPr>
          <p:nvPr/>
        </p:nvPicPr>
        <p:blipFill>
          <a:blip r:embed="rId2"/>
          <a:stretch>
            <a:fillRect/>
          </a:stretch>
        </p:blipFill>
        <p:spPr>
          <a:xfrm>
            <a:off x="1658706" y="1548660"/>
            <a:ext cx="5826588" cy="4684749"/>
          </a:xfrm>
          <a:prstGeom prst="rect">
            <a:avLst/>
          </a:prstGeom>
          <a:ln>
            <a:solidFill>
              <a:schemeClr val="accent1"/>
            </a:solidFill>
          </a:ln>
        </p:spPr>
      </p:pic>
      <p:cxnSp>
        <p:nvCxnSpPr>
          <p:cNvPr id="6" name="直線矢印コネクタ 5">
            <a:extLst>
              <a:ext uri="{FF2B5EF4-FFF2-40B4-BE49-F238E27FC236}">
                <a16:creationId xmlns:a16="http://schemas.microsoft.com/office/drawing/2014/main" id="{DE6905A4-520C-E8AF-AE4F-2F37779DE85E}"/>
              </a:ext>
            </a:extLst>
          </p:cNvPr>
          <p:cNvCxnSpPr/>
          <p:nvPr/>
        </p:nvCxnSpPr>
        <p:spPr>
          <a:xfrm>
            <a:off x="1121658" y="3904509"/>
            <a:ext cx="690068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7" name="直線矢印コネクタ 6">
            <a:extLst>
              <a:ext uri="{FF2B5EF4-FFF2-40B4-BE49-F238E27FC236}">
                <a16:creationId xmlns:a16="http://schemas.microsoft.com/office/drawing/2014/main" id="{D4733D1F-107D-6283-D382-A3B0B0AE594F}"/>
              </a:ext>
            </a:extLst>
          </p:cNvPr>
          <p:cNvCxnSpPr>
            <a:cxnSpLocks/>
          </p:cNvCxnSpPr>
          <p:nvPr/>
        </p:nvCxnSpPr>
        <p:spPr>
          <a:xfrm flipV="1">
            <a:off x="4474458" y="1362959"/>
            <a:ext cx="0" cy="49228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44387F1A-AE97-AAE8-0C9B-02DB3BE5D711}"/>
              </a:ext>
            </a:extLst>
          </p:cNvPr>
          <p:cNvSpPr txBox="1"/>
          <p:nvPr/>
        </p:nvSpPr>
        <p:spPr>
          <a:xfrm>
            <a:off x="2010867" y="4552923"/>
            <a:ext cx="2309357" cy="120032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亀（タール）の最初の位置は </a:t>
            </a:r>
            <a:r>
              <a:rPr kumimoji="0" lang="en-US" altLang="ja-JP" sz="2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(0, 0) </a:t>
            </a:r>
            <a:endParaRPr kumimoji="0"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1" name="テキスト ボックス 10">
            <a:extLst>
              <a:ext uri="{FF2B5EF4-FFF2-40B4-BE49-F238E27FC236}">
                <a16:creationId xmlns:a16="http://schemas.microsoft.com/office/drawing/2014/main" id="{8E6BB04C-8851-F4F4-BA81-1745B8D18903}"/>
              </a:ext>
            </a:extLst>
          </p:cNvPr>
          <p:cNvSpPr txBox="1"/>
          <p:nvPr/>
        </p:nvSpPr>
        <p:spPr>
          <a:xfrm>
            <a:off x="6303535" y="4061991"/>
            <a:ext cx="3069065"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n-cs"/>
              </a:rPr>
              <a:t> </a:t>
            </a:r>
            <a:r>
              <a:rPr kumimoji="0" lang="en-US" altLang="ja-JP" sz="2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n-cs"/>
              </a:rPr>
              <a:t>(</a:t>
            </a:r>
            <a:r>
              <a:rPr kumimoji="0" lang="ja-JP" altLang="en-US" sz="2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n-cs"/>
              </a:rPr>
              <a:t>プラスの数</a:t>
            </a:r>
            <a:r>
              <a:rPr kumimoji="0" lang="en-US" altLang="ja-JP" sz="2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n-cs"/>
              </a:rPr>
              <a:t>, 0) </a:t>
            </a:r>
            <a:endParaRPr kumimoji="0" lang="ja-JP" altLang="en-US" sz="2400" b="0" i="0" u="none" strike="noStrike" kern="1200" cap="none" spc="0" normalizeH="0" baseline="0" noProof="0" dirty="0">
              <a:ln>
                <a:noFill/>
              </a:ln>
              <a:solidFill>
                <a:srgbClr val="5B9BD5"/>
              </a:solidFill>
              <a:effectLst/>
              <a:uLnTx/>
              <a:uFillTx/>
              <a:latin typeface="Calibri" panose="020F0502020204030204"/>
              <a:ea typeface="游ゴシック" panose="020B0400000000000000" pitchFamily="50" charset="-128"/>
              <a:cs typeface="+mn-cs"/>
            </a:endParaRPr>
          </a:p>
        </p:txBody>
      </p:sp>
      <p:sp>
        <p:nvSpPr>
          <p:cNvPr id="12" name="テキスト ボックス 11">
            <a:extLst>
              <a:ext uri="{FF2B5EF4-FFF2-40B4-BE49-F238E27FC236}">
                <a16:creationId xmlns:a16="http://schemas.microsoft.com/office/drawing/2014/main" id="{0499CA41-1B45-C259-5E42-A51E0413F172}"/>
              </a:ext>
            </a:extLst>
          </p:cNvPr>
          <p:cNvSpPr txBox="1"/>
          <p:nvPr/>
        </p:nvSpPr>
        <p:spPr>
          <a:xfrm>
            <a:off x="96481" y="3969141"/>
            <a:ext cx="3069065"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n-cs"/>
              </a:rPr>
              <a:t> </a:t>
            </a:r>
            <a:r>
              <a:rPr kumimoji="0" lang="en-US" altLang="ja-JP" sz="2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n-cs"/>
              </a:rPr>
              <a:t>(</a:t>
            </a:r>
            <a:r>
              <a:rPr kumimoji="0" lang="ja-JP" altLang="en-US" sz="2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n-cs"/>
              </a:rPr>
              <a:t>マイナスの数</a:t>
            </a:r>
            <a:r>
              <a:rPr kumimoji="0" lang="en-US" altLang="ja-JP" sz="2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n-cs"/>
              </a:rPr>
              <a:t>, 0) </a:t>
            </a:r>
            <a:endParaRPr kumimoji="0" lang="ja-JP" altLang="en-US" sz="2400" b="0" i="0" u="none" strike="noStrike" kern="1200" cap="none" spc="0" normalizeH="0" baseline="0" noProof="0" dirty="0">
              <a:ln>
                <a:noFill/>
              </a:ln>
              <a:solidFill>
                <a:srgbClr val="5B9BD5"/>
              </a:solidFill>
              <a:effectLst/>
              <a:uLnTx/>
              <a:uFillTx/>
              <a:latin typeface="Calibri" panose="020F0502020204030204"/>
              <a:ea typeface="游ゴシック" panose="020B0400000000000000" pitchFamily="50" charset="-128"/>
              <a:cs typeface="+mn-cs"/>
            </a:endParaRPr>
          </a:p>
        </p:txBody>
      </p:sp>
      <p:sp>
        <p:nvSpPr>
          <p:cNvPr id="13" name="テキスト ボックス 12">
            <a:extLst>
              <a:ext uri="{FF2B5EF4-FFF2-40B4-BE49-F238E27FC236}">
                <a16:creationId xmlns:a16="http://schemas.microsoft.com/office/drawing/2014/main" id="{FBF505DD-9DED-3887-7933-61FF5CA34B06}"/>
              </a:ext>
            </a:extLst>
          </p:cNvPr>
          <p:cNvSpPr txBox="1"/>
          <p:nvPr/>
        </p:nvSpPr>
        <p:spPr>
          <a:xfrm>
            <a:off x="4416229" y="1587230"/>
            <a:ext cx="3069065"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n-cs"/>
              </a:rPr>
              <a:t> </a:t>
            </a:r>
            <a:r>
              <a:rPr kumimoji="0" lang="en-US" altLang="ja-JP" sz="2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n-cs"/>
              </a:rPr>
              <a:t>(0, </a:t>
            </a:r>
            <a:r>
              <a:rPr kumimoji="0" lang="ja-JP" altLang="en-US" sz="2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n-cs"/>
              </a:rPr>
              <a:t>プラスの数</a:t>
            </a:r>
            <a:r>
              <a:rPr kumimoji="0" lang="en-US" altLang="ja-JP" sz="2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n-cs"/>
              </a:rPr>
              <a:t>) </a:t>
            </a:r>
            <a:endParaRPr kumimoji="0" lang="ja-JP" altLang="en-US" sz="2400" b="0" i="0" u="none" strike="noStrike" kern="1200" cap="none" spc="0" normalizeH="0" baseline="0" noProof="0" dirty="0">
              <a:ln>
                <a:noFill/>
              </a:ln>
              <a:solidFill>
                <a:srgbClr val="5B9BD5"/>
              </a:solidFill>
              <a:effectLst/>
              <a:uLnTx/>
              <a:uFillTx/>
              <a:latin typeface="Calibri" panose="020F0502020204030204"/>
              <a:ea typeface="游ゴシック" panose="020B0400000000000000" pitchFamily="50" charset="-128"/>
              <a:cs typeface="+mn-cs"/>
            </a:endParaRPr>
          </a:p>
        </p:txBody>
      </p:sp>
      <p:sp>
        <p:nvSpPr>
          <p:cNvPr id="15" name="テキスト ボックス 14">
            <a:extLst>
              <a:ext uri="{FF2B5EF4-FFF2-40B4-BE49-F238E27FC236}">
                <a16:creationId xmlns:a16="http://schemas.microsoft.com/office/drawing/2014/main" id="{694797BE-FBC5-A402-17E8-8E72B4889A69}"/>
              </a:ext>
            </a:extLst>
          </p:cNvPr>
          <p:cNvSpPr txBox="1"/>
          <p:nvPr/>
        </p:nvSpPr>
        <p:spPr>
          <a:xfrm>
            <a:off x="4416228" y="5740286"/>
            <a:ext cx="3069065"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n-cs"/>
              </a:rPr>
              <a:t> </a:t>
            </a:r>
            <a:r>
              <a:rPr kumimoji="0" lang="en-US" altLang="ja-JP" sz="2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n-cs"/>
              </a:rPr>
              <a:t>(0, </a:t>
            </a:r>
            <a:r>
              <a:rPr kumimoji="0" lang="ja-JP" altLang="en-US" sz="2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n-cs"/>
              </a:rPr>
              <a:t>マイナスの数</a:t>
            </a:r>
            <a:r>
              <a:rPr kumimoji="0" lang="en-US" altLang="ja-JP" sz="2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n-cs"/>
              </a:rPr>
              <a:t>) </a:t>
            </a:r>
            <a:endParaRPr kumimoji="0" lang="ja-JP" altLang="en-US" sz="2400" b="0" i="0" u="none" strike="noStrike" kern="1200" cap="none" spc="0" normalizeH="0" baseline="0" noProof="0" dirty="0">
              <a:ln>
                <a:noFill/>
              </a:ln>
              <a:solidFill>
                <a:srgbClr val="5B9BD5"/>
              </a:solidFill>
              <a:effectLst/>
              <a:uLnTx/>
              <a:uFillTx/>
              <a:latin typeface="Calibri" panose="020F0502020204030204"/>
              <a:ea typeface="游ゴシック" panose="020B0400000000000000" pitchFamily="50" charset="-128"/>
              <a:cs typeface="+mn-cs"/>
            </a:endParaRPr>
          </a:p>
        </p:txBody>
      </p:sp>
      <p:sp>
        <p:nvSpPr>
          <p:cNvPr id="5" name="コンテンツ プレースホルダー 2">
            <a:extLst>
              <a:ext uri="{FF2B5EF4-FFF2-40B4-BE49-F238E27FC236}">
                <a16:creationId xmlns:a16="http://schemas.microsoft.com/office/drawing/2014/main" id="{3B3191FD-A99E-67F2-1291-CA4EAAE4EBC6}"/>
              </a:ext>
            </a:extLst>
          </p:cNvPr>
          <p:cNvSpPr txBox="1">
            <a:spLocks/>
          </p:cNvSpPr>
          <p:nvPr/>
        </p:nvSpPr>
        <p:spPr>
          <a:xfrm>
            <a:off x="185624" y="90361"/>
            <a:ext cx="8461208" cy="5333166"/>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1" lang="en-US" altLang="ja-JP" sz="2800" b="0" i="0" u="none" strike="noStrike" kern="1200" cap="none" spc="0" normalizeH="0" baseline="0" noProof="0" dirty="0">
              <a:ln>
                <a:noFill/>
              </a:ln>
              <a:solidFill>
                <a:prstClr val="black"/>
              </a:solidFill>
              <a:effectLst/>
              <a:uLnTx/>
              <a:uFillTx/>
              <a:latin typeface="Abadi" panose="020B0604020104020204" pitchFamily="34" charset="0"/>
              <a:ea typeface="メイリオ" panose="020B0604030504040204" pitchFamily="50" charset="-128"/>
              <a:cs typeface="Segoe UI" panose="020B0502040204020203" pitchFamily="34" charset="0"/>
            </a:endParaRPr>
          </a:p>
        </p:txBody>
      </p:sp>
      <p:sp>
        <p:nvSpPr>
          <p:cNvPr id="2" name="コンテンツ プレースホルダー 2">
            <a:extLst>
              <a:ext uri="{FF2B5EF4-FFF2-40B4-BE49-F238E27FC236}">
                <a16:creationId xmlns:a16="http://schemas.microsoft.com/office/drawing/2014/main" id="{1BC8CB53-AC37-27B5-A369-6A5180D947EC}"/>
              </a:ext>
            </a:extLst>
          </p:cNvPr>
          <p:cNvSpPr txBox="1">
            <a:spLocks/>
          </p:cNvSpPr>
          <p:nvPr/>
        </p:nvSpPr>
        <p:spPr>
          <a:xfrm>
            <a:off x="344520" y="240911"/>
            <a:ext cx="7382136" cy="106172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メソッド </a:t>
            </a:r>
            <a:r>
              <a:rPr kumimoji="1" lang="en-US" altLang="ja-JP" sz="2400" b="1" i="0" u="none" strike="noStrike" kern="1200" cap="none" spc="0" normalizeH="0" baseline="0" noProof="0" dirty="0" err="1">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goto</a:t>
            </a:r>
            <a:r>
              <a:rPr kumimoji="1" lang="en-US" altLang="ja-JP" sz="2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 </a:t>
            </a:r>
            <a:r>
              <a:rPr kumimoji="1" lang="ja-JP" altLang="en-US" sz="2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の引数となる</a:t>
            </a:r>
            <a:endParaRPr kumimoji="1" lang="en-US" altLang="ja-JP" sz="2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縦方向の値と，横方向の値</a:t>
            </a:r>
            <a:endParaRPr kumimoji="1" lang="en-US" altLang="ja-JP" sz="2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1202084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24072" y="629268"/>
            <a:ext cx="4939868" cy="1286160"/>
          </a:xfrm>
        </p:spPr>
        <p:txBody>
          <a:bodyPr anchor="b">
            <a:normAutofit/>
          </a:bodyPr>
          <a:lstStyle/>
          <a:p>
            <a:pPr algn="l"/>
            <a:r>
              <a:rPr lang="ja-JP" altLang="en-US" dirty="0"/>
              <a:t>演習１</a:t>
            </a:r>
            <a:br>
              <a:rPr lang="en-US" altLang="ja-JP" dirty="0"/>
            </a:br>
            <a:r>
              <a:rPr lang="en-US" altLang="ja-JP" dirty="0"/>
              <a:t>for </a:t>
            </a:r>
            <a:r>
              <a:rPr lang="ja-JP" altLang="en-US" dirty="0"/>
              <a:t>による繰り返し</a:t>
            </a:r>
            <a:endParaRPr lang="ja-JP" altLang="en-US" b="1" dirty="0"/>
          </a:p>
        </p:txBody>
      </p:sp>
      <p:sp>
        <p:nvSpPr>
          <p:cNvPr id="3" name="コンテンツ プレースホルダー 2"/>
          <p:cNvSpPr>
            <a:spLocks noGrp="1"/>
          </p:cNvSpPr>
          <p:nvPr>
            <p:ph idx="1"/>
          </p:nvPr>
        </p:nvSpPr>
        <p:spPr>
          <a:xfrm>
            <a:off x="3724073" y="2027321"/>
            <a:ext cx="4939867" cy="4626141"/>
          </a:xfrm>
        </p:spPr>
        <p:txBody>
          <a:bodyPr>
            <a:normAutofit/>
          </a:bodyPr>
          <a:lstStyle/>
          <a:p>
            <a:pPr marL="0" indent="0">
              <a:spcAft>
                <a:spcPts val="600"/>
              </a:spcAft>
              <a:buNone/>
            </a:pPr>
            <a:r>
              <a:rPr lang="ja-JP" altLang="en-US" sz="2400" b="1" dirty="0"/>
              <a:t>ページ１２～１４</a:t>
            </a:r>
            <a:endParaRPr lang="en-US" altLang="ja-JP" sz="2400" b="1" dirty="0"/>
          </a:p>
          <a:p>
            <a:pPr marL="0" indent="0">
              <a:spcAft>
                <a:spcPts val="600"/>
              </a:spcAft>
              <a:buNone/>
            </a:pPr>
            <a:r>
              <a:rPr lang="en-US" altLang="ja-JP" sz="2400" b="1" dirty="0"/>
              <a:t>【</a:t>
            </a:r>
            <a:r>
              <a:rPr lang="ja-JP" altLang="en-US" sz="2400" b="1" dirty="0"/>
              <a:t>トピックス</a:t>
            </a:r>
            <a:r>
              <a:rPr lang="en-US" altLang="ja-JP" sz="2400" b="1" dirty="0"/>
              <a:t>】</a:t>
            </a:r>
          </a:p>
          <a:p>
            <a:pPr lvl="1">
              <a:spcAft>
                <a:spcPts val="600"/>
              </a:spcAft>
            </a:pPr>
            <a:r>
              <a:rPr lang="en-US" altLang="ja-JP" b="1" dirty="0"/>
              <a:t>trinket </a:t>
            </a:r>
            <a:r>
              <a:rPr lang="ja-JP" altLang="en-US" b="1" dirty="0"/>
              <a:t>の利用</a:t>
            </a:r>
            <a:endParaRPr lang="en-US" altLang="ja-JP" b="1" dirty="0"/>
          </a:p>
          <a:p>
            <a:pPr lvl="1">
              <a:spcAft>
                <a:spcPts val="600"/>
              </a:spcAft>
            </a:pPr>
            <a:r>
              <a:rPr lang="en-US" altLang="ja-JP" b="1" dirty="0"/>
              <a:t>for </a:t>
            </a:r>
            <a:r>
              <a:rPr lang="ja-JP" altLang="en-US" b="1" dirty="0"/>
              <a:t>による繰り返し</a:t>
            </a:r>
            <a:endParaRPr lang="en-US" altLang="ja-JP" b="1" dirty="0"/>
          </a:p>
          <a:p>
            <a:pPr marL="457200" lvl="1" indent="0">
              <a:spcAft>
                <a:spcPts val="600"/>
              </a:spcAft>
              <a:buNone/>
            </a:pPr>
            <a:endParaRPr lang="en-US" altLang="ja-JP" b="1" dirty="0"/>
          </a:p>
          <a:p>
            <a:pPr lvl="1">
              <a:spcAft>
                <a:spcPts val="600"/>
              </a:spcAft>
            </a:pPr>
            <a:endParaRPr lang="en-US" altLang="ja-JP" b="1" dirty="0"/>
          </a:p>
        </p:txBody>
      </p:sp>
      <p:pic>
        <p:nvPicPr>
          <p:cNvPr id="6" name="Picture 5">
            <a:extLst>
              <a:ext uri="{FF2B5EF4-FFF2-40B4-BE49-F238E27FC236}">
                <a16:creationId xmlns:a16="http://schemas.microsoft.com/office/drawing/2014/main" id="{1825C89A-4CA9-463F-B084-0B2641B9566B}"/>
              </a:ext>
            </a:extLst>
          </p:cNvPr>
          <p:cNvPicPr>
            <a:picLocks noChangeAspect="1"/>
          </p:cNvPicPr>
          <p:nvPr/>
        </p:nvPicPr>
        <p:blipFill rotWithShape="1">
          <a:blip r:embed="rId2"/>
          <a:srcRect l="32677" r="29301"/>
          <a:stretch/>
        </p:blipFill>
        <p:spPr>
          <a:xfrm>
            <a:off x="20" y="10"/>
            <a:ext cx="3476673" cy="6857990"/>
          </a:xfrm>
          <a:prstGeom prst="rect">
            <a:avLst/>
          </a:prstGeom>
          <a:effectLst/>
        </p:spPr>
      </p:pic>
      <p:sp>
        <p:nvSpPr>
          <p:cNvPr id="4" name="スライド番号プレースホルダー 3"/>
          <p:cNvSpPr>
            <a:spLocks noGrp="1"/>
          </p:cNvSpPr>
          <p:nvPr>
            <p:ph type="sldNum" sz="quarter" idx="12"/>
          </p:nvPr>
        </p:nvSpPr>
        <p:spPr>
          <a:xfrm>
            <a:off x="8011648" y="6364538"/>
            <a:ext cx="890069" cy="365125"/>
          </a:xfrm>
        </p:spPr>
        <p:txBody>
          <a:bodyPr>
            <a:noAutofit/>
          </a:bodyPr>
          <a:lstStyle/>
          <a:p>
            <a:pPr>
              <a:lnSpc>
                <a:spcPct val="90000"/>
              </a:lnSpc>
              <a:spcAft>
                <a:spcPts val="600"/>
              </a:spcAft>
            </a:pPr>
            <a:fld id="{16F77370-7F48-49C1-8603-DB37AE8840E1}" type="slidenum">
              <a:rPr lang="ja-JP" altLang="en-US" sz="2400" smtClean="0"/>
              <a:pPr>
                <a:lnSpc>
                  <a:spcPct val="90000"/>
                </a:lnSpc>
                <a:spcAft>
                  <a:spcPts val="600"/>
                </a:spcAft>
              </a:pPr>
              <a:t>12</a:t>
            </a:fld>
            <a:endParaRPr lang="ja-JP" altLang="en-US" sz="2400" dirty="0"/>
          </a:p>
        </p:txBody>
      </p:sp>
    </p:spTree>
    <p:extLst>
      <p:ext uri="{BB962C8B-B14F-4D97-AF65-F5344CB8AC3E}">
        <p14:creationId xmlns:p14="http://schemas.microsoft.com/office/powerpoint/2010/main" val="723545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BDC2A5-6C11-7153-1E0E-0BB19D536B2C}"/>
              </a:ext>
            </a:extLst>
          </p:cNvPr>
          <p:cNvSpPr>
            <a:spLocks noGrp="1"/>
          </p:cNvSpPr>
          <p:nvPr>
            <p:ph type="title"/>
          </p:nvPr>
        </p:nvSpPr>
        <p:spPr/>
        <p:txBody>
          <a:bodyPr>
            <a:normAutofit fontScale="90000"/>
          </a:bodyPr>
          <a:lstStyle/>
          <a:p>
            <a:endParaRPr kumimoji="1" lang="ja-JP" altLang="en-US"/>
          </a:p>
        </p:txBody>
      </p:sp>
      <p:sp>
        <p:nvSpPr>
          <p:cNvPr id="3" name="コンテンツ プレースホルダー 2">
            <a:extLst>
              <a:ext uri="{FF2B5EF4-FFF2-40B4-BE49-F238E27FC236}">
                <a16:creationId xmlns:a16="http://schemas.microsoft.com/office/drawing/2014/main" id="{08AF9A70-3861-8057-F79F-3605FF218321}"/>
              </a:ext>
            </a:extLst>
          </p:cNvPr>
          <p:cNvSpPr>
            <a:spLocks noGrp="1"/>
          </p:cNvSpPr>
          <p:nvPr>
            <p:ph idx="1"/>
          </p:nvPr>
        </p:nvSpPr>
        <p:spPr>
          <a:xfrm>
            <a:off x="321845" y="846252"/>
            <a:ext cx="8461208" cy="5875223"/>
          </a:xfrm>
        </p:spPr>
        <p:txBody>
          <a:bodyPr>
            <a:normAutofit/>
          </a:bodyPr>
          <a:lstStyle/>
          <a:p>
            <a:pPr marL="0" indent="0">
              <a:buNone/>
            </a:pPr>
            <a:r>
              <a:rPr lang="ja-JP" altLang="en-US" dirty="0"/>
              <a:t>① </a:t>
            </a:r>
            <a:r>
              <a:rPr lang="en-US" altLang="ja-JP" dirty="0"/>
              <a:t>trinket </a:t>
            </a:r>
            <a:r>
              <a:rPr lang="ja-JP" altLang="en-US" dirty="0"/>
              <a:t>の次のページを開く</a:t>
            </a:r>
            <a:endParaRPr lang="en-US" altLang="ja-JP" dirty="0"/>
          </a:p>
          <a:p>
            <a:pPr marL="0" indent="0">
              <a:buNone/>
            </a:pPr>
            <a:r>
              <a:rPr lang="en-US" altLang="ja-JP" dirty="0">
                <a:hlinkClick r:id="rId2"/>
              </a:rPr>
              <a:t>https://trinket.io/python/895c3ea5b6</a:t>
            </a:r>
            <a:endParaRPr lang="en-US" altLang="ja-JP" dirty="0"/>
          </a:p>
          <a:p>
            <a:pPr marL="0" indent="0">
              <a:buNone/>
            </a:pPr>
            <a:endParaRPr lang="en-US" altLang="ja-JP" dirty="0"/>
          </a:p>
          <a:p>
            <a:pPr marL="0" indent="0">
              <a:buNone/>
            </a:pPr>
            <a:r>
              <a:rPr lang="ja-JP" altLang="en-US" dirty="0"/>
              <a:t>② 実行結果が，次のように表示されることを確認</a:t>
            </a: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p:txBody>
      </p:sp>
      <p:sp>
        <p:nvSpPr>
          <p:cNvPr id="4" name="スライド番号プレースホルダー 3">
            <a:extLst>
              <a:ext uri="{FF2B5EF4-FFF2-40B4-BE49-F238E27FC236}">
                <a16:creationId xmlns:a16="http://schemas.microsoft.com/office/drawing/2014/main" id="{C26C1D8A-4F75-182B-75C2-E9D793C66B9F}"/>
              </a:ext>
            </a:extLst>
          </p:cNvPr>
          <p:cNvSpPr>
            <a:spLocks noGrp="1"/>
          </p:cNvSpPr>
          <p:nvPr>
            <p:ph type="sldNum" sz="quarter" idx="12"/>
          </p:nvPr>
        </p:nvSpPr>
        <p:spPr/>
        <p:txBody>
          <a:bodyPr/>
          <a:lstStyle/>
          <a:p>
            <a:fld id="{E205D82C-95A1-431E-8E38-AA614A14CDCF}" type="slidenum">
              <a:rPr kumimoji="1" lang="ja-JP" altLang="en-US" smtClean="0"/>
              <a:t>13</a:t>
            </a:fld>
            <a:endParaRPr kumimoji="1" lang="ja-JP" altLang="en-US"/>
          </a:p>
        </p:txBody>
      </p:sp>
      <p:pic>
        <p:nvPicPr>
          <p:cNvPr id="5" name="図 4">
            <a:extLst>
              <a:ext uri="{FF2B5EF4-FFF2-40B4-BE49-F238E27FC236}">
                <a16:creationId xmlns:a16="http://schemas.microsoft.com/office/drawing/2014/main" id="{C6FC2BF2-E820-20D3-FD85-67F9C9959871}"/>
              </a:ext>
            </a:extLst>
          </p:cNvPr>
          <p:cNvPicPr>
            <a:picLocks noChangeAspect="1"/>
          </p:cNvPicPr>
          <p:nvPr/>
        </p:nvPicPr>
        <p:blipFill>
          <a:blip r:embed="rId3"/>
          <a:stretch>
            <a:fillRect/>
          </a:stretch>
        </p:blipFill>
        <p:spPr>
          <a:xfrm>
            <a:off x="553869" y="3051881"/>
            <a:ext cx="7516981" cy="3672697"/>
          </a:xfrm>
          <a:prstGeom prst="rect">
            <a:avLst/>
          </a:prstGeom>
        </p:spPr>
      </p:pic>
    </p:spTree>
    <p:extLst>
      <p:ext uri="{BB962C8B-B14F-4D97-AF65-F5344CB8AC3E}">
        <p14:creationId xmlns:p14="http://schemas.microsoft.com/office/powerpoint/2010/main" val="1668606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08AF9A70-3861-8057-F79F-3605FF218321}"/>
              </a:ext>
            </a:extLst>
          </p:cNvPr>
          <p:cNvSpPr>
            <a:spLocks noGrp="1"/>
          </p:cNvSpPr>
          <p:nvPr>
            <p:ph idx="1"/>
          </p:nvPr>
        </p:nvSpPr>
        <p:spPr>
          <a:xfrm>
            <a:off x="341396" y="187992"/>
            <a:ext cx="8461208" cy="6447758"/>
          </a:xfrm>
        </p:spPr>
        <p:txBody>
          <a:bodyPr>
            <a:normAutofit/>
          </a:bodyPr>
          <a:lstStyle/>
          <a:p>
            <a:pPr marL="0" indent="0">
              <a:buNone/>
            </a:pPr>
            <a:r>
              <a:rPr lang="ja-JP" altLang="en-US" dirty="0"/>
              <a:t>③ </a:t>
            </a:r>
            <a:r>
              <a:rPr lang="en-US" altLang="ja-JP" dirty="0"/>
              <a:t>trinket </a:t>
            </a:r>
            <a:r>
              <a:rPr lang="ja-JP" altLang="en-US" dirty="0"/>
              <a:t>の次のページを開く</a:t>
            </a:r>
            <a:endParaRPr lang="en-US" altLang="ja-JP" dirty="0"/>
          </a:p>
          <a:p>
            <a:pPr marL="0" indent="0">
              <a:buNone/>
            </a:pPr>
            <a:r>
              <a:rPr lang="en-US" altLang="ja-JP" dirty="0">
                <a:hlinkClick r:id="rId2"/>
              </a:rPr>
              <a:t>https://trinket.io/python/0d8dbc1139</a:t>
            </a:r>
            <a:endParaRPr lang="en-US" altLang="ja-JP" dirty="0"/>
          </a:p>
          <a:p>
            <a:pPr marL="0" indent="0">
              <a:buNone/>
            </a:pPr>
            <a:endParaRPr lang="en-US" altLang="ja-JP" dirty="0"/>
          </a:p>
          <a:p>
            <a:pPr marL="0" indent="0">
              <a:buNone/>
            </a:pPr>
            <a:r>
              <a:rPr lang="ja-JP" altLang="en-US" dirty="0"/>
              <a:t>④ 実行結果が，次のように表示されることを確認</a:t>
            </a: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r>
              <a:rPr lang="ja-JP" altLang="en-US" dirty="0"/>
              <a:t>⑤ プログラム内の</a:t>
            </a:r>
            <a:r>
              <a:rPr lang="ja-JP" altLang="en-US" b="1" dirty="0"/>
              <a:t>「</a:t>
            </a:r>
            <a:r>
              <a:rPr lang="en-US" altLang="ja-JP" b="1" dirty="0"/>
              <a:t>5</a:t>
            </a:r>
            <a:r>
              <a:rPr lang="ja-JP" altLang="en-US" b="1" dirty="0"/>
              <a:t>」や「</a:t>
            </a:r>
            <a:r>
              <a:rPr lang="en-US" altLang="ja-JP" b="1" dirty="0"/>
              <a:t>20</a:t>
            </a:r>
            <a:r>
              <a:rPr lang="ja-JP" altLang="en-US" b="1" dirty="0"/>
              <a:t>」や「</a:t>
            </a:r>
            <a:r>
              <a:rPr lang="en-US" altLang="ja-JP" b="1" dirty="0"/>
              <a:t>100</a:t>
            </a:r>
            <a:r>
              <a:rPr lang="ja-JP" altLang="en-US" b="1" dirty="0"/>
              <a:t>」や「</a:t>
            </a:r>
            <a:r>
              <a:rPr lang="en-US" altLang="ja-JP" b="1" dirty="0"/>
              <a:t>170</a:t>
            </a:r>
            <a:r>
              <a:rPr lang="ja-JP" altLang="en-US" b="1" dirty="0"/>
              <a:t>」をいろいろ書き換えて実行</a:t>
            </a:r>
            <a:r>
              <a:rPr lang="ja-JP" altLang="en-US" dirty="0"/>
              <a:t>してみる</a:t>
            </a:r>
            <a:endParaRPr lang="en-US" altLang="ja-JP" dirty="0"/>
          </a:p>
        </p:txBody>
      </p:sp>
      <p:sp>
        <p:nvSpPr>
          <p:cNvPr id="4" name="スライド番号プレースホルダー 3">
            <a:extLst>
              <a:ext uri="{FF2B5EF4-FFF2-40B4-BE49-F238E27FC236}">
                <a16:creationId xmlns:a16="http://schemas.microsoft.com/office/drawing/2014/main" id="{C26C1D8A-4F75-182B-75C2-E9D793C66B9F}"/>
              </a:ext>
            </a:extLst>
          </p:cNvPr>
          <p:cNvSpPr>
            <a:spLocks noGrp="1"/>
          </p:cNvSpPr>
          <p:nvPr>
            <p:ph type="sldNum" sz="quarter" idx="12"/>
          </p:nvPr>
        </p:nvSpPr>
        <p:spPr/>
        <p:txBody>
          <a:bodyPr/>
          <a:lstStyle/>
          <a:p>
            <a:fld id="{E205D82C-95A1-431E-8E38-AA614A14CDCF}" type="slidenum">
              <a:rPr kumimoji="1" lang="ja-JP" altLang="en-US" smtClean="0"/>
              <a:t>14</a:t>
            </a:fld>
            <a:endParaRPr kumimoji="1" lang="ja-JP" altLang="en-US"/>
          </a:p>
        </p:txBody>
      </p:sp>
      <p:pic>
        <p:nvPicPr>
          <p:cNvPr id="7" name="図 6">
            <a:extLst>
              <a:ext uri="{FF2B5EF4-FFF2-40B4-BE49-F238E27FC236}">
                <a16:creationId xmlns:a16="http://schemas.microsoft.com/office/drawing/2014/main" id="{255F3B54-2FBC-C65E-FC9D-B872B6F893DA}"/>
              </a:ext>
            </a:extLst>
          </p:cNvPr>
          <p:cNvPicPr>
            <a:picLocks noChangeAspect="1"/>
          </p:cNvPicPr>
          <p:nvPr/>
        </p:nvPicPr>
        <p:blipFill>
          <a:blip r:embed="rId3"/>
          <a:stretch>
            <a:fillRect/>
          </a:stretch>
        </p:blipFill>
        <p:spPr>
          <a:xfrm>
            <a:off x="1017442" y="2471554"/>
            <a:ext cx="5648615" cy="2397248"/>
          </a:xfrm>
          <a:prstGeom prst="rect">
            <a:avLst/>
          </a:prstGeom>
        </p:spPr>
      </p:pic>
    </p:spTree>
    <p:extLst>
      <p:ext uri="{BB962C8B-B14F-4D97-AF65-F5344CB8AC3E}">
        <p14:creationId xmlns:p14="http://schemas.microsoft.com/office/powerpoint/2010/main" val="259464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15D433-80C9-6084-6D83-BE7D7F6C8FFF}"/>
              </a:ext>
            </a:extLst>
          </p:cNvPr>
          <p:cNvSpPr>
            <a:spLocks noGrp="1"/>
          </p:cNvSpPr>
          <p:nvPr>
            <p:ph type="title"/>
          </p:nvPr>
        </p:nvSpPr>
        <p:spPr/>
        <p:txBody>
          <a:bodyPr>
            <a:normAutofit fontScale="90000"/>
          </a:bodyPr>
          <a:lstStyle/>
          <a:p>
            <a:r>
              <a:rPr kumimoji="1" lang="ja-JP" altLang="en-US" dirty="0"/>
              <a:t>まとめ</a:t>
            </a:r>
          </a:p>
        </p:txBody>
      </p:sp>
      <p:sp>
        <p:nvSpPr>
          <p:cNvPr id="3" name="コンテンツ プレースホルダー 2">
            <a:extLst>
              <a:ext uri="{FF2B5EF4-FFF2-40B4-BE49-F238E27FC236}">
                <a16:creationId xmlns:a16="http://schemas.microsoft.com/office/drawing/2014/main" id="{90C9F0AA-9717-23A0-DC4B-8CC872F3AEED}"/>
              </a:ext>
            </a:extLst>
          </p:cNvPr>
          <p:cNvSpPr>
            <a:spLocks noGrp="1"/>
          </p:cNvSpPr>
          <p:nvPr>
            <p:ph idx="1"/>
          </p:nvPr>
        </p:nvSpPr>
        <p:spPr/>
        <p:txBody>
          <a:bodyPr/>
          <a:lstStyle/>
          <a:p>
            <a:r>
              <a:rPr kumimoji="1" lang="en-US" altLang="ja-JP" b="1" dirty="0"/>
              <a:t>for</a:t>
            </a:r>
            <a:r>
              <a:rPr lang="ja-JP" altLang="en-US" b="1" dirty="0"/>
              <a:t> </a:t>
            </a:r>
            <a:r>
              <a:rPr lang="ja-JP" altLang="en-US" dirty="0"/>
              <a:t>を用いて</a:t>
            </a:r>
            <a:r>
              <a:rPr lang="ja-JP" altLang="en-US" b="1" dirty="0"/>
              <a:t>特定の</a:t>
            </a:r>
            <a:r>
              <a:rPr kumimoji="1" lang="ja-JP" altLang="en-US" b="1" dirty="0"/>
              <a:t>処理を繰り返す</a:t>
            </a:r>
            <a:r>
              <a:rPr kumimoji="1" lang="ja-JP" altLang="en-US" dirty="0"/>
              <a:t>ことができる．</a:t>
            </a:r>
            <a:endParaRPr lang="en-US" altLang="ja-JP" dirty="0"/>
          </a:p>
          <a:p>
            <a:r>
              <a:rPr lang="ja-JP" altLang="en-US" dirty="0"/>
              <a:t>「</a:t>
            </a:r>
            <a:r>
              <a:rPr kumimoji="1" lang="en-US" altLang="ja-JP" dirty="0"/>
              <a:t>for </a:t>
            </a:r>
            <a:r>
              <a:rPr kumimoji="1" lang="en-US" altLang="ja-JP" dirty="0" err="1"/>
              <a:t>i</a:t>
            </a:r>
            <a:r>
              <a:rPr kumimoji="1" lang="en-US" altLang="ja-JP" dirty="0"/>
              <a:t> in range(10)</a:t>
            </a:r>
            <a:r>
              <a:rPr kumimoji="1" lang="ja-JP" altLang="en-US" dirty="0"/>
              <a:t>」は</a:t>
            </a:r>
            <a:r>
              <a:rPr kumimoji="1" lang="en-US" altLang="ja-JP" b="1" dirty="0"/>
              <a:t>0</a:t>
            </a:r>
            <a:r>
              <a:rPr kumimoji="1" lang="ja-JP" altLang="en-US" b="1" dirty="0"/>
              <a:t>から</a:t>
            </a:r>
            <a:r>
              <a:rPr kumimoji="1" lang="en-US" altLang="ja-JP" b="1" dirty="0"/>
              <a:t>9</a:t>
            </a:r>
            <a:r>
              <a:rPr kumimoji="1" lang="ja-JP" altLang="en-US" b="1" dirty="0"/>
              <a:t>までの値</a:t>
            </a:r>
            <a:r>
              <a:rPr kumimoji="1" lang="ja-JP" altLang="en-US" dirty="0"/>
              <a:t>を</a:t>
            </a:r>
            <a:r>
              <a:rPr kumimoji="1" lang="ja-JP" altLang="en-US" b="1" dirty="0"/>
              <a:t> </a:t>
            </a:r>
            <a:r>
              <a:rPr kumimoji="1" lang="en-US" altLang="ja-JP" b="1" dirty="0" err="1"/>
              <a:t>i</a:t>
            </a:r>
            <a:r>
              <a:rPr kumimoji="1" lang="en-US" altLang="ja-JP" b="1" dirty="0"/>
              <a:t> </a:t>
            </a:r>
            <a:r>
              <a:rPr kumimoji="1" lang="ja-JP" altLang="en-US" dirty="0"/>
              <a:t>に</a:t>
            </a:r>
            <a:r>
              <a:rPr kumimoji="1" lang="ja-JP" altLang="en-US" b="1" dirty="0"/>
              <a:t>順次代入</a:t>
            </a:r>
            <a:r>
              <a:rPr kumimoji="1" lang="ja-JP" altLang="en-US" dirty="0"/>
              <a:t>する</a:t>
            </a:r>
          </a:p>
          <a:p>
            <a:r>
              <a:rPr kumimoji="1" lang="ja-JP" altLang="en-US" b="1" dirty="0"/>
              <a:t>タートルグラフィックス</a:t>
            </a:r>
            <a:r>
              <a:rPr kumimoji="1" lang="ja-JP" altLang="en-US" dirty="0"/>
              <a:t>は</a:t>
            </a:r>
            <a:r>
              <a:rPr kumimoji="1" lang="ja-JP" altLang="en-US" b="1" dirty="0"/>
              <a:t>カーソルで絵を描く</a:t>
            </a:r>
            <a:r>
              <a:rPr kumimoji="1" lang="ja-JP" altLang="en-US" dirty="0"/>
              <a:t>ツールで、</a:t>
            </a:r>
            <a:r>
              <a:rPr kumimoji="1" lang="en-US" altLang="ja-JP" dirty="0" err="1"/>
              <a:t>goto</a:t>
            </a:r>
            <a:r>
              <a:rPr kumimoji="1" lang="ja-JP" altLang="en-US" dirty="0"/>
              <a:t>、</a:t>
            </a:r>
            <a:r>
              <a:rPr kumimoji="1" lang="en-US" altLang="ja-JP" dirty="0"/>
              <a:t>forward</a:t>
            </a:r>
            <a:r>
              <a:rPr kumimoji="1" lang="ja-JP" altLang="en-US" dirty="0"/>
              <a:t>、</a:t>
            </a:r>
            <a:r>
              <a:rPr kumimoji="1" lang="en-US" altLang="ja-JP" dirty="0"/>
              <a:t>backward</a:t>
            </a:r>
            <a:r>
              <a:rPr kumimoji="1" lang="ja-JP" altLang="en-US" dirty="0"/>
              <a:t>、</a:t>
            </a:r>
            <a:r>
              <a:rPr kumimoji="1" lang="en-US" altLang="ja-JP" dirty="0"/>
              <a:t>right</a:t>
            </a:r>
            <a:r>
              <a:rPr kumimoji="1" lang="ja-JP" altLang="en-US" dirty="0"/>
              <a:t>、</a:t>
            </a:r>
            <a:r>
              <a:rPr kumimoji="1" lang="en-US" altLang="ja-JP" dirty="0"/>
              <a:t>left</a:t>
            </a:r>
            <a:r>
              <a:rPr kumimoji="1" lang="ja-JP" altLang="en-US" dirty="0"/>
              <a:t>などのメソッドで操作</a:t>
            </a:r>
          </a:p>
        </p:txBody>
      </p:sp>
      <p:sp>
        <p:nvSpPr>
          <p:cNvPr id="4" name="スライド番号プレースホルダー 3">
            <a:extLst>
              <a:ext uri="{FF2B5EF4-FFF2-40B4-BE49-F238E27FC236}">
                <a16:creationId xmlns:a16="http://schemas.microsoft.com/office/drawing/2014/main" id="{5B58A42B-AB70-E2B0-91B3-B744E95F782C}"/>
              </a:ext>
            </a:extLst>
          </p:cNvPr>
          <p:cNvSpPr>
            <a:spLocks noGrp="1"/>
          </p:cNvSpPr>
          <p:nvPr>
            <p:ph type="sldNum" sz="quarter" idx="12"/>
          </p:nvPr>
        </p:nvSpPr>
        <p:spPr/>
        <p:txBody>
          <a:bodyPr/>
          <a:lstStyle/>
          <a:p>
            <a:fld id="{E205D82C-95A1-431E-8E38-AA614A14CDCF}" type="slidenum">
              <a:rPr kumimoji="1" lang="ja-JP" altLang="en-US" smtClean="0"/>
              <a:t>15</a:t>
            </a:fld>
            <a:endParaRPr kumimoji="1" lang="ja-JP" altLang="en-US"/>
          </a:p>
        </p:txBody>
      </p:sp>
    </p:spTree>
    <p:extLst>
      <p:ext uri="{BB962C8B-B14F-4D97-AF65-F5344CB8AC3E}">
        <p14:creationId xmlns:p14="http://schemas.microsoft.com/office/powerpoint/2010/main" val="10405090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Autofit/>
          </a:bodyPr>
          <a:lstStyle/>
          <a:p>
            <a:r>
              <a:rPr lang="en-US" altLang="ja-JP" dirty="0"/>
              <a:t>12-2.</a:t>
            </a:r>
            <a:r>
              <a:rPr lang="ja-JP" altLang="en-US" dirty="0"/>
              <a:t> 条件分岐のステップ実行</a:t>
            </a:r>
          </a:p>
        </p:txBody>
      </p:sp>
      <p:sp>
        <p:nvSpPr>
          <p:cNvPr id="7" name="字幕 6">
            <a:extLst>
              <a:ext uri="{FF2B5EF4-FFF2-40B4-BE49-F238E27FC236}">
                <a16:creationId xmlns:a16="http://schemas.microsoft.com/office/drawing/2014/main" id="{14AA8009-AECB-4E09-89E2-3EB3CAE9A65A}"/>
              </a:ext>
            </a:extLst>
          </p:cNvPr>
          <p:cNvSpPr>
            <a:spLocks noGrp="1"/>
          </p:cNvSpPr>
          <p:nvPr>
            <p:ph type="subTitle" idx="1"/>
          </p:nvPr>
        </p:nvSpPr>
        <p:spPr/>
        <p:txBody>
          <a:bodyPr>
            <a:noAutofit/>
          </a:bodyPr>
          <a:lstStyle/>
          <a:p>
            <a:endParaRPr kumimoji="1" lang="ja-JP" altLang="en-US"/>
          </a:p>
        </p:txBody>
      </p:sp>
      <p:sp>
        <p:nvSpPr>
          <p:cNvPr id="4" name="スライド番号プレースホルダー 3"/>
          <p:cNvSpPr>
            <a:spLocks noGrp="1"/>
          </p:cNvSpPr>
          <p:nvPr>
            <p:ph type="sldNum" sz="quarter" idx="12"/>
          </p:nvPr>
        </p:nvSpPr>
        <p:spPr/>
        <p:txBody>
          <a:bodyP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818346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9466D83-AE92-DBAF-C758-9D60D1EB6FE8}"/>
              </a:ext>
            </a:extLst>
          </p:cNvPr>
          <p:cNvSpPr>
            <a:spLocks noGrp="1"/>
          </p:cNvSpPr>
          <p:nvPr>
            <p:ph type="title"/>
          </p:nvPr>
        </p:nvSpPr>
        <p:spPr/>
        <p:txBody>
          <a:bodyPr>
            <a:normAutofit fontScale="90000"/>
          </a:bodyPr>
          <a:lstStyle/>
          <a:p>
            <a:r>
              <a:rPr lang="ja-JP" altLang="en-US" dirty="0"/>
              <a:t>ステップ実行</a:t>
            </a:r>
            <a:endParaRPr kumimoji="1" lang="ja-JP" altLang="en-US" dirty="0"/>
          </a:p>
        </p:txBody>
      </p:sp>
      <p:sp>
        <p:nvSpPr>
          <p:cNvPr id="3" name="コンテンツ プレースホルダー 2">
            <a:extLst>
              <a:ext uri="{FF2B5EF4-FFF2-40B4-BE49-F238E27FC236}">
                <a16:creationId xmlns:a16="http://schemas.microsoft.com/office/drawing/2014/main" id="{086A508C-B0A8-E7D2-B5A0-CC05CFBD6296}"/>
              </a:ext>
            </a:extLst>
          </p:cNvPr>
          <p:cNvSpPr>
            <a:spLocks noGrp="1"/>
          </p:cNvSpPr>
          <p:nvPr>
            <p:ph idx="1"/>
          </p:nvPr>
        </p:nvSpPr>
        <p:spPr/>
        <p:txBody>
          <a:bodyPr>
            <a:normAutofit/>
          </a:bodyPr>
          <a:lstStyle/>
          <a:p>
            <a:r>
              <a:rPr kumimoji="1" lang="ja-JP" altLang="en-US" sz="2400" b="1" dirty="0">
                <a:solidFill>
                  <a:srgbClr val="C00000"/>
                </a:solidFill>
              </a:rPr>
              <a:t>ステップ実行</a:t>
            </a:r>
            <a:r>
              <a:rPr kumimoji="1" lang="ja-JP" altLang="en-US" sz="2400" dirty="0"/>
              <a:t>では、</a:t>
            </a:r>
            <a:r>
              <a:rPr kumimoji="1" lang="ja-JP" altLang="en-US" sz="2400" b="1" dirty="0"/>
              <a:t>１行ずつの実行</a:t>
            </a:r>
            <a:r>
              <a:rPr kumimoji="1" lang="ja-JP" altLang="en-US" sz="2400" dirty="0"/>
              <a:t>が行われ、そのときの変数の値の変化などを</a:t>
            </a:r>
            <a:r>
              <a:rPr kumimoji="1" lang="ja-JP" altLang="en-US" sz="2400" b="1" dirty="0"/>
              <a:t>確認</a:t>
            </a:r>
            <a:r>
              <a:rPr kumimoji="1" lang="ja-JP" altLang="en-US" sz="2400" dirty="0"/>
              <a:t>できる</a:t>
            </a:r>
            <a:endParaRPr kumimoji="1" lang="en-US" altLang="ja-JP" sz="2400" dirty="0"/>
          </a:p>
          <a:p>
            <a:endParaRPr lang="en-US" altLang="ja-JP" sz="2400" dirty="0"/>
          </a:p>
          <a:p>
            <a:r>
              <a:rPr kumimoji="1" lang="ja-JP" altLang="en-US" sz="2400" b="1" dirty="0">
                <a:solidFill>
                  <a:srgbClr val="C00000"/>
                </a:solidFill>
              </a:rPr>
              <a:t>ステップ実行</a:t>
            </a:r>
            <a:r>
              <a:rPr kumimoji="1" lang="ja-JP" altLang="en-US" sz="2400" dirty="0"/>
              <a:t>により、</a:t>
            </a:r>
            <a:r>
              <a:rPr kumimoji="1" lang="ja-JP" altLang="en-US" sz="2400" b="1" dirty="0"/>
              <a:t>プログラムの動作を細かく追跡</a:t>
            </a:r>
            <a:r>
              <a:rPr kumimoji="1" lang="ja-JP" altLang="en-US" sz="2400" dirty="0"/>
              <a:t>でき、不具合が発生している箇所の特定、プログラムの学習に役立つ</a:t>
            </a:r>
            <a:endParaRPr kumimoji="1" lang="en-US" altLang="ja-JP" sz="2400" dirty="0"/>
          </a:p>
          <a:p>
            <a:endParaRPr lang="en-US" altLang="ja-JP" sz="2400" dirty="0"/>
          </a:p>
          <a:p>
            <a:r>
              <a:rPr kumimoji="1" lang="ja-JP" altLang="en-US" sz="2400" b="1" dirty="0">
                <a:solidFill>
                  <a:srgbClr val="C00000"/>
                </a:solidFill>
              </a:rPr>
              <a:t>通常実行</a:t>
            </a:r>
            <a:r>
              <a:rPr kumimoji="1" lang="ja-JP" altLang="en-US" sz="2400" dirty="0"/>
              <a:t>は、</a:t>
            </a:r>
            <a:r>
              <a:rPr kumimoji="1" lang="ja-JP" altLang="en-US" sz="2400" b="1" dirty="0"/>
              <a:t>プログラムを最初から最後まで一度に実行</a:t>
            </a:r>
            <a:r>
              <a:rPr kumimoji="1" lang="ja-JP" altLang="en-US" sz="2400" dirty="0"/>
              <a:t>するもの（プログラム実行中の変数の値の変化を確認するなどは困難）。</a:t>
            </a:r>
            <a:r>
              <a:rPr kumimoji="1" lang="ja-JP" altLang="en-US" sz="2400" b="1" dirty="0">
                <a:solidFill>
                  <a:srgbClr val="C00000"/>
                </a:solidFill>
              </a:rPr>
              <a:t>ステップ実行</a:t>
            </a:r>
            <a:r>
              <a:rPr kumimoji="1" lang="ja-JP" altLang="en-US" sz="2400" dirty="0"/>
              <a:t>は、</a:t>
            </a:r>
            <a:r>
              <a:rPr kumimoji="1" lang="ja-JP" altLang="en-US" sz="2400" b="1" dirty="0"/>
              <a:t>プログラムを１行ずつ実行</a:t>
            </a:r>
            <a:r>
              <a:rPr kumimoji="1" lang="ja-JP" altLang="en-US" sz="2400" dirty="0"/>
              <a:t>し、</a:t>
            </a:r>
            <a:r>
              <a:rPr kumimoji="1" lang="ja-JP" altLang="en-US" sz="2400" b="1" dirty="0"/>
              <a:t>実行後にプログラムを一時停止</a:t>
            </a:r>
            <a:r>
              <a:rPr kumimoji="1" lang="ja-JP" altLang="en-US" sz="2400" dirty="0"/>
              <a:t>するもの。</a:t>
            </a:r>
            <a:endParaRPr kumimoji="1" lang="en-US" altLang="ja-JP" sz="2400" dirty="0"/>
          </a:p>
          <a:p>
            <a:endParaRPr lang="en-US" altLang="ja-JP" sz="2400" dirty="0"/>
          </a:p>
          <a:p>
            <a:endParaRPr kumimoji="1" lang="ja-JP" altLang="en-US" sz="2400" dirty="0"/>
          </a:p>
        </p:txBody>
      </p:sp>
      <p:sp>
        <p:nvSpPr>
          <p:cNvPr id="4" name="スライド番号プレースホルダー 3">
            <a:extLst>
              <a:ext uri="{FF2B5EF4-FFF2-40B4-BE49-F238E27FC236}">
                <a16:creationId xmlns:a16="http://schemas.microsoft.com/office/drawing/2014/main" id="{05DCFB9F-42B5-2E0E-C593-8A4A8FA0205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29953464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ja-JP" altLang="en-US" dirty="0"/>
              <a:t>条件分岐の </a:t>
            </a:r>
            <a:r>
              <a:rPr kumimoji="1" lang="en-US" altLang="ja-JP" dirty="0"/>
              <a:t>Python </a:t>
            </a:r>
            <a:r>
              <a:rPr kumimoji="1" lang="ja-JP" altLang="en-US" dirty="0"/>
              <a:t>プログラム</a:t>
            </a:r>
          </a:p>
        </p:txBody>
      </p:sp>
      <p:sp>
        <p:nvSpPr>
          <p:cNvPr id="3" name="コンテンツ プレースホルダー 2"/>
          <p:cNvSpPr>
            <a:spLocks noGrp="1"/>
          </p:cNvSpPr>
          <p:nvPr>
            <p:ph idx="1"/>
          </p:nvPr>
        </p:nvSpPr>
        <p:spPr>
          <a:xfrm>
            <a:off x="642683" y="906302"/>
            <a:ext cx="7314373" cy="1339118"/>
          </a:xfrm>
        </p:spPr>
        <p:txBody>
          <a:bodyPr>
            <a:normAutofit/>
          </a:bodyPr>
          <a:lstStyle/>
          <a:p>
            <a:pPr marL="0" indent="0">
              <a:lnSpc>
                <a:spcPct val="120000"/>
              </a:lnSpc>
              <a:buNone/>
            </a:pPr>
            <a:r>
              <a:rPr lang="ja-JP" altLang="en-US" dirty="0"/>
              <a:t>　　</a:t>
            </a:r>
            <a:r>
              <a:rPr lang="ja-JP" altLang="en-US" dirty="0">
                <a:solidFill>
                  <a:srgbClr val="C00000"/>
                </a:solidFill>
              </a:rPr>
              <a:t>　</a:t>
            </a:r>
            <a:r>
              <a:rPr lang="en-US" altLang="ja-JP" b="1" dirty="0">
                <a:solidFill>
                  <a:srgbClr val="C00000"/>
                </a:solidFill>
              </a:rPr>
              <a:t>age </a:t>
            </a:r>
            <a:r>
              <a:rPr lang="ja-JP" altLang="en-US" dirty="0"/>
              <a:t>の値が </a:t>
            </a:r>
            <a:r>
              <a:rPr lang="en-US" altLang="ja-JP" b="1" dirty="0">
                <a:solidFill>
                  <a:srgbClr val="C00000"/>
                </a:solidFill>
              </a:rPr>
              <a:t>11</a:t>
            </a:r>
            <a:r>
              <a:rPr lang="ja-JP" altLang="en-US" dirty="0"/>
              <a:t>以下     →  </a:t>
            </a:r>
            <a:r>
              <a:rPr lang="en-US" altLang="ja-JP" b="1" dirty="0">
                <a:solidFill>
                  <a:srgbClr val="C00000"/>
                </a:solidFill>
              </a:rPr>
              <a:t>500</a:t>
            </a:r>
            <a:r>
              <a:rPr lang="en-US" altLang="ja-JP" dirty="0"/>
              <a:t> </a:t>
            </a:r>
          </a:p>
          <a:p>
            <a:pPr marL="0" indent="0">
              <a:lnSpc>
                <a:spcPct val="120000"/>
              </a:lnSpc>
              <a:buNone/>
            </a:pPr>
            <a:r>
              <a:rPr lang="en-US" altLang="ja-JP" dirty="0"/>
              <a:t>                              </a:t>
            </a:r>
            <a:r>
              <a:rPr lang="en-US" altLang="ja-JP" b="1" dirty="0">
                <a:solidFill>
                  <a:srgbClr val="C00000"/>
                </a:solidFill>
              </a:rPr>
              <a:t>12</a:t>
            </a:r>
            <a:r>
              <a:rPr lang="ja-JP" altLang="en-US" dirty="0"/>
              <a:t>以上     →  </a:t>
            </a:r>
            <a:r>
              <a:rPr lang="en-US" altLang="ja-JP" b="1" dirty="0">
                <a:solidFill>
                  <a:srgbClr val="C00000"/>
                </a:solidFill>
              </a:rPr>
              <a:t>1800</a:t>
            </a:r>
            <a:r>
              <a:rPr lang="en-US" altLang="ja-JP" dirty="0"/>
              <a:t> </a:t>
            </a: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1"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5" name="正方形/長方形 4"/>
          <p:cNvSpPr/>
          <p:nvPr/>
        </p:nvSpPr>
        <p:spPr>
          <a:xfrm>
            <a:off x="1446599" y="6077248"/>
            <a:ext cx="5264583" cy="461665"/>
          </a:xfrm>
          <a:prstGeom prst="rect">
            <a:avLst/>
          </a:prstGeom>
        </p:spPr>
        <p:txBody>
          <a:bodyPr wrap="none">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条件式は「</a:t>
            </a:r>
            <a:r>
              <a:rPr kumimoji="0" lang="en-US" altLang="ja-JP" sz="28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age &lt;= 11</a:t>
            </a:r>
            <a:r>
              <a:rPr kumimoji="0" lang="ja-JP" altLang="en-US"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」のようになる</a:t>
            </a:r>
          </a:p>
        </p:txBody>
      </p:sp>
      <p:sp>
        <p:nvSpPr>
          <p:cNvPr id="6" name="コンテンツ プレースホルダー 2">
            <a:extLst>
              <a:ext uri="{FF2B5EF4-FFF2-40B4-BE49-F238E27FC236}">
                <a16:creationId xmlns:a16="http://schemas.microsoft.com/office/drawing/2014/main" id="{BB128EEF-4E5E-3C03-274A-A43FE961FBA8}"/>
              </a:ext>
            </a:extLst>
          </p:cNvPr>
          <p:cNvSpPr txBox="1">
            <a:spLocks/>
          </p:cNvSpPr>
          <p:nvPr/>
        </p:nvSpPr>
        <p:spPr>
          <a:xfrm>
            <a:off x="1678859" y="2519262"/>
            <a:ext cx="3769666" cy="2687482"/>
          </a:xfrm>
          <a:prstGeom prst="rect">
            <a:avLst/>
          </a:prstGeom>
          <a:ln>
            <a:solidFill>
              <a:schemeClr val="accent1">
                <a:lumMod val="75000"/>
              </a:schemeClr>
            </a:solidFill>
          </a:ln>
        </p:spPr>
        <p:txBody>
          <a:bodyPr vert="horz" lIns="51435" tIns="25718" rIns="51435" bIns="2571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ja-JP" sz="2800" b="1" i="0" u="none" strike="noStrike" kern="1200" cap="none" spc="0" normalizeH="0" baseline="0" noProof="0" dirty="0">
                <a:ln>
                  <a:noFill/>
                </a:ln>
                <a:solidFill>
                  <a:srgbClr val="003366"/>
                </a:solidFill>
                <a:effectLst/>
                <a:uLnTx/>
                <a:uFillTx/>
                <a:latin typeface="Arial" panose="020B0604020202020204" pitchFamily="34" charset="0"/>
                <a:ea typeface="メイリオ" panose="020B0604030504040204" pitchFamily="50" charset="-128"/>
                <a:cs typeface="+mn-cs"/>
              </a:rPr>
              <a:t>age = 18</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ja-JP" sz="2800" b="1" i="0" u="none" strike="noStrike" kern="1200" cap="none" spc="0" normalizeH="0" baseline="0" noProof="0" dirty="0">
                <a:ln>
                  <a:noFill/>
                </a:ln>
                <a:solidFill>
                  <a:srgbClr val="003366"/>
                </a:solidFill>
                <a:effectLst/>
                <a:uLnTx/>
                <a:uFillTx/>
                <a:latin typeface="Arial" panose="020B0604020202020204" pitchFamily="34" charset="0"/>
                <a:ea typeface="メイリオ" panose="020B0604030504040204" pitchFamily="50" charset="-128"/>
                <a:cs typeface="+mn-cs"/>
              </a:rPr>
              <a:t>if age &lt;= 11:</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ja-JP" sz="2800" b="1" i="0" u="none" strike="noStrike" kern="1200" cap="none" spc="0" normalizeH="0" baseline="0" noProof="0" dirty="0">
                <a:ln>
                  <a:noFill/>
                </a:ln>
                <a:solidFill>
                  <a:srgbClr val="003366"/>
                </a:solidFill>
                <a:effectLst/>
                <a:uLnTx/>
                <a:uFillTx/>
                <a:latin typeface="Arial" panose="020B0604020202020204" pitchFamily="34" charset="0"/>
                <a:ea typeface="メイリオ" panose="020B0604030504040204" pitchFamily="50" charset="-128"/>
                <a:cs typeface="+mn-cs"/>
              </a:rPr>
              <a:t>    print(500)</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ja-JP" sz="2800" b="1" i="0" u="none" strike="noStrike" kern="1200" cap="none" spc="0" normalizeH="0" baseline="0" noProof="0" dirty="0">
                <a:ln>
                  <a:noFill/>
                </a:ln>
                <a:solidFill>
                  <a:srgbClr val="003366"/>
                </a:solidFill>
                <a:effectLst/>
                <a:uLnTx/>
                <a:uFillTx/>
                <a:latin typeface="Arial" panose="020B0604020202020204" pitchFamily="34" charset="0"/>
                <a:ea typeface="メイリオ" panose="020B0604030504040204" pitchFamily="50" charset="-128"/>
                <a:cs typeface="+mn-cs"/>
              </a:rPr>
              <a:t>else: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ja-JP" sz="2800" b="1" i="0" u="none" strike="noStrike" kern="1200" cap="none" spc="0" normalizeH="0" baseline="0" noProof="0" dirty="0">
                <a:ln>
                  <a:noFill/>
                </a:ln>
                <a:solidFill>
                  <a:srgbClr val="003366"/>
                </a:solidFill>
                <a:effectLst/>
                <a:uLnTx/>
                <a:uFillTx/>
                <a:latin typeface="Arial" panose="020B0604020202020204" pitchFamily="34" charset="0"/>
                <a:ea typeface="メイリオ" panose="020B0604030504040204" pitchFamily="50" charset="-128"/>
                <a:cs typeface="+mn-cs"/>
              </a:rPr>
              <a:t>    print(1800)</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1" lang="en-US" altLang="ja-JP" sz="2800" b="0" i="0" u="none" strike="noStrike" kern="1200" cap="none" spc="0" normalizeH="0" baseline="0" noProof="0" dirty="0">
              <a:ln>
                <a:noFill/>
              </a:ln>
              <a:solidFill>
                <a:srgbClr val="003366"/>
              </a:solidFill>
              <a:effectLst/>
              <a:uLnTx/>
              <a:uFillTx/>
              <a:latin typeface="Arial" panose="020B0604020202020204" pitchFamily="34" charset="0"/>
              <a:ea typeface="メイリオ" panose="020B060403050404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1" lang="en-US" altLang="ja-JP" sz="2800" b="0" i="0" u="none" strike="noStrike" kern="1200" cap="none" spc="0" normalizeH="0" baseline="0" noProof="0" dirty="0">
              <a:ln>
                <a:noFill/>
              </a:ln>
              <a:solidFill>
                <a:srgbClr val="003366"/>
              </a:solidFill>
              <a:effectLst/>
              <a:uLnTx/>
              <a:uFillTx/>
              <a:latin typeface="Arial" panose="020B0604020202020204" pitchFamily="34" charset="0"/>
              <a:ea typeface="メイリオ" panose="020B060403050404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1" lang="ja-JP" altLang="en-US" sz="2800" b="0" i="0" u="none" strike="noStrike" kern="1200" cap="none" spc="0" normalizeH="0" baseline="0" noProof="0" dirty="0">
              <a:ln>
                <a:noFill/>
              </a:ln>
              <a:solidFill>
                <a:srgbClr val="003366"/>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40559898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DE5C89F-0CB4-504E-E8F6-BD3C6D03C720}"/>
              </a:ext>
            </a:extLst>
          </p:cNvPr>
          <p:cNvPicPr>
            <a:picLocks noChangeAspect="1"/>
          </p:cNvPicPr>
          <p:nvPr/>
        </p:nvPicPr>
        <p:blipFill>
          <a:blip r:embed="rId2">
            <a:extLst>
              <a:ext uri="{28A0092B-C50C-407E-A947-70E740481C1C}">
                <a14:useLocalDpi xmlns:a14="http://schemas.microsoft.com/office/drawing/2010/main" val="0"/>
              </a:ext>
            </a:extLst>
          </a:blip>
          <a:srcRect l="11079" r="11079"/>
          <a:stretch/>
        </p:blipFill>
        <p:spPr>
          <a:xfrm>
            <a:off x="4667250" y="0"/>
            <a:ext cx="4476750" cy="6865139"/>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effectLst>
            <a:softEdge rad="635000"/>
          </a:effectLst>
        </p:spPr>
      </p:pic>
      <p:sp>
        <p:nvSpPr>
          <p:cNvPr id="5" name="スライド番号プレースホルダー 4">
            <a:extLst>
              <a:ext uri="{FF2B5EF4-FFF2-40B4-BE49-F238E27FC236}">
                <a16:creationId xmlns:a16="http://schemas.microsoft.com/office/drawing/2014/main" id="{271AC035-0C11-72EC-EAF9-C2E472D8960F}"/>
              </a:ext>
            </a:extLst>
          </p:cNvPr>
          <p:cNvSpPr>
            <a:spLocks noGrp="1"/>
          </p:cNvSpPr>
          <p:nvPr>
            <p:ph type="sldNum" sz="quarter" idx="12"/>
          </p:nvPr>
        </p:nvSpPr>
        <p:spPr>
          <a:xfrm>
            <a:off x="6457950" y="6356350"/>
            <a:ext cx="2057400"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E7DD4950-D159-4EF1-90C3-DB06CAAE7C11}" type="slidenum">
              <a:rPr kumimoji="1" lang="ja-JP" altLang="en-US" sz="1800" b="0" i="0" u="none" strike="noStrike" kern="1200" cap="none" spc="0" normalizeH="0" baseline="0" noProof="0">
                <a:ln>
                  <a:noFill/>
                </a:ln>
                <a:solidFill>
                  <a:srgbClr val="FFFFFF"/>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19</a:t>
            </a:fld>
            <a:endParaRPr kumimoji="1" lang="ja-JP" altLang="en-US" sz="1800" b="0" i="0" u="none" strike="noStrike" kern="1200" cap="none" spc="0" normalizeH="0" baseline="0" noProof="0">
              <a:ln>
                <a:noFill/>
              </a:ln>
              <a:solidFill>
                <a:srgbClr val="FFFFFF"/>
              </a:solidFill>
              <a:effectLst/>
              <a:uLnTx/>
              <a:uFillTx/>
              <a:latin typeface="Arial" panose="020B0604020202020204" pitchFamily="34" charset="0"/>
              <a:ea typeface="メイリオ" panose="020B0604030504040204" pitchFamily="50" charset="-128"/>
              <a:cs typeface="+mn-cs"/>
            </a:endParaRPr>
          </a:p>
        </p:txBody>
      </p:sp>
      <p:sp>
        <p:nvSpPr>
          <p:cNvPr id="6" name="コンテンツ プレースホルダー 5">
            <a:extLst>
              <a:ext uri="{FF2B5EF4-FFF2-40B4-BE49-F238E27FC236}">
                <a16:creationId xmlns:a16="http://schemas.microsoft.com/office/drawing/2014/main" id="{AC1D10E3-8A1C-93DE-BAA9-EFB285F4F0DE}"/>
              </a:ext>
            </a:extLst>
          </p:cNvPr>
          <p:cNvSpPr>
            <a:spLocks noGrp="1"/>
          </p:cNvSpPr>
          <p:nvPr>
            <p:ph idx="1"/>
          </p:nvPr>
        </p:nvSpPr>
        <p:spPr>
          <a:xfrm>
            <a:off x="321845" y="846252"/>
            <a:ext cx="5291555" cy="6011747"/>
          </a:xfrm>
        </p:spPr>
        <p:txBody>
          <a:bodyPr>
            <a:normAutofit/>
          </a:bodyPr>
          <a:lstStyle/>
          <a:p>
            <a:r>
              <a:rPr lang="en-US" altLang="ja-JP" b="1" dirty="0"/>
              <a:t>Python Tutor</a:t>
            </a:r>
            <a:r>
              <a:rPr lang="ja-JP" altLang="en-US" dirty="0"/>
              <a:t> という</a:t>
            </a:r>
            <a:r>
              <a:rPr lang="ja-JP" altLang="en-US" b="1" dirty="0"/>
              <a:t>ウェブサイト</a:t>
            </a:r>
            <a:r>
              <a:rPr lang="ja-JP" altLang="en-US" dirty="0"/>
              <a:t>を利用しよう</a:t>
            </a:r>
            <a:r>
              <a:rPr lang="en-US" altLang="ja-JP" b="1" dirty="0">
                <a:hlinkClick r:id="rId3"/>
              </a:rPr>
              <a:t>http://www.pythontutor.com/</a:t>
            </a:r>
            <a:endParaRPr lang="en-US" altLang="ja-JP" b="1" dirty="0"/>
          </a:p>
          <a:p>
            <a:endParaRPr kumimoji="1" lang="en-US" altLang="ja-JP" dirty="0"/>
          </a:p>
          <a:p>
            <a:r>
              <a:rPr lang="en-US" altLang="ja-JP" b="1" dirty="0"/>
              <a:t>Web </a:t>
            </a:r>
            <a:r>
              <a:rPr lang="ja-JP" altLang="en-US" b="1" dirty="0"/>
              <a:t>ブラウザ</a:t>
            </a:r>
            <a:r>
              <a:rPr lang="ja-JP" altLang="en-US" dirty="0"/>
              <a:t>を使ってアクセスできる</a:t>
            </a:r>
            <a:endParaRPr lang="en-US" altLang="ja-JP" dirty="0"/>
          </a:p>
          <a:p>
            <a:endParaRPr kumimoji="1" lang="en-US" altLang="ja-JP" dirty="0"/>
          </a:p>
          <a:p>
            <a:r>
              <a:rPr kumimoji="1" lang="en-US" altLang="ja-JP" b="1" dirty="0" err="1"/>
              <a:t>PythonTutor</a:t>
            </a:r>
            <a:r>
              <a:rPr lang="ja-JP" altLang="en-US" dirty="0"/>
              <a:t> </a:t>
            </a:r>
            <a:r>
              <a:rPr kumimoji="1" lang="ja-JP" altLang="en-US" dirty="0"/>
              <a:t>では，</a:t>
            </a:r>
            <a:r>
              <a:rPr kumimoji="1" lang="en-US" altLang="ja-JP" b="1" dirty="0"/>
              <a:t>Python</a:t>
            </a:r>
            <a:r>
              <a:rPr kumimoji="1" lang="ja-JP" altLang="en-US" b="1" dirty="0"/>
              <a:t>だけでなく</a:t>
            </a:r>
            <a:r>
              <a:rPr kumimoji="1" lang="ja-JP" altLang="en-US" dirty="0"/>
              <a:t>，</a:t>
            </a:r>
            <a:r>
              <a:rPr kumimoji="1" lang="en-US" altLang="ja-JP" dirty="0"/>
              <a:t>Java</a:t>
            </a:r>
            <a:r>
              <a:rPr kumimoji="1" lang="ja-JP" altLang="en-US" dirty="0"/>
              <a:t>，</a:t>
            </a:r>
            <a:r>
              <a:rPr kumimoji="1" lang="en-US" altLang="ja-JP" dirty="0"/>
              <a:t>C,</a:t>
            </a:r>
            <a:r>
              <a:rPr kumimoji="1" lang="ja-JP" altLang="en-US" dirty="0"/>
              <a:t>，</a:t>
            </a:r>
            <a:r>
              <a:rPr kumimoji="1" lang="en-US" altLang="ja-JP" dirty="0"/>
              <a:t>C++</a:t>
            </a:r>
            <a:r>
              <a:rPr kumimoji="1" lang="ja-JP" altLang="en-US" dirty="0"/>
              <a:t>，</a:t>
            </a:r>
            <a:r>
              <a:rPr kumimoji="1" lang="en-US" altLang="ja-JP" dirty="0"/>
              <a:t>JavaScript</a:t>
            </a:r>
            <a:r>
              <a:rPr kumimoji="1" lang="ja-JP" altLang="en-US" dirty="0"/>
              <a:t>，</a:t>
            </a:r>
            <a:r>
              <a:rPr kumimoji="1" lang="en-US" altLang="ja-JP" dirty="0"/>
              <a:t>Ruby </a:t>
            </a:r>
            <a:r>
              <a:rPr kumimoji="1" lang="ja-JP" altLang="en-US" dirty="0"/>
              <a:t>など，多くのプログラミング言語を学ぶことができる．</a:t>
            </a:r>
            <a:endParaRPr kumimoji="1" lang="en-US" altLang="ja-JP" dirty="0"/>
          </a:p>
          <a:p>
            <a:endParaRPr lang="ja-JP" altLang="en-US" dirty="0"/>
          </a:p>
        </p:txBody>
      </p:sp>
      <p:sp>
        <p:nvSpPr>
          <p:cNvPr id="9" name="タイトル 8">
            <a:extLst>
              <a:ext uri="{FF2B5EF4-FFF2-40B4-BE49-F238E27FC236}">
                <a16:creationId xmlns:a16="http://schemas.microsoft.com/office/drawing/2014/main" id="{738A3EB0-E328-8FE0-E52B-B626E7063064}"/>
              </a:ext>
            </a:extLst>
          </p:cNvPr>
          <p:cNvSpPr>
            <a:spLocks noGrp="1"/>
          </p:cNvSpPr>
          <p:nvPr>
            <p:ph type="title"/>
          </p:nvPr>
        </p:nvSpPr>
        <p:spPr/>
        <p:txBody>
          <a:bodyPr>
            <a:normAutofit fontScale="90000"/>
          </a:bodyPr>
          <a:lstStyle/>
          <a:p>
            <a:r>
              <a:rPr lang="en-US" altLang="ja-JP" dirty="0">
                <a:latin typeface="Segoe UI" panose="020B0502040204020203" pitchFamily="34" charset="0"/>
              </a:rPr>
              <a:t>Python Tutor</a:t>
            </a:r>
            <a:endParaRPr lang="ja-JP" altLang="en-US" dirty="0"/>
          </a:p>
        </p:txBody>
      </p:sp>
    </p:spTree>
    <p:extLst>
      <p:ext uri="{BB962C8B-B14F-4D97-AF65-F5344CB8AC3E}">
        <p14:creationId xmlns:p14="http://schemas.microsoft.com/office/powerpoint/2010/main" val="3429772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DE5C89F-0CB4-504E-E8F6-BD3C6D03C720}"/>
              </a:ext>
            </a:extLst>
          </p:cNvPr>
          <p:cNvPicPr>
            <a:picLocks noChangeAspect="1"/>
          </p:cNvPicPr>
          <p:nvPr/>
        </p:nvPicPr>
        <p:blipFill>
          <a:blip r:embed="rId2" cstate="print">
            <a:extLst>
              <a:ext uri="{28A0092B-C50C-407E-A947-70E740481C1C}">
                <a14:useLocalDpi xmlns:a14="http://schemas.microsoft.com/office/drawing/2010/main" val="0"/>
              </a:ext>
            </a:extLst>
          </a:blip>
          <a:srcRect l="33021" r="33021"/>
          <a:stretch/>
        </p:blipFill>
        <p:spPr>
          <a:xfrm>
            <a:off x="20" y="10"/>
            <a:ext cx="2373066" cy="5042289"/>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effectLst>
            <a:softEdge rad="635000"/>
          </a:effectLst>
        </p:spPr>
      </p:pic>
      <p:sp>
        <p:nvSpPr>
          <p:cNvPr id="3" name="コンテンツ プレースホルダー 2"/>
          <p:cNvSpPr>
            <a:spLocks noGrp="1"/>
          </p:cNvSpPr>
          <p:nvPr>
            <p:ph idx="1"/>
          </p:nvPr>
        </p:nvSpPr>
        <p:spPr>
          <a:xfrm>
            <a:off x="2373085" y="1451241"/>
            <a:ext cx="6664635" cy="4905110"/>
          </a:xfrm>
        </p:spPr>
        <p:txBody>
          <a:bodyPr>
            <a:noAutofit/>
          </a:bodyPr>
          <a:lstStyle/>
          <a:p>
            <a:pPr marL="0" indent="0">
              <a:buNone/>
            </a:pPr>
            <a:r>
              <a:rPr lang="ja-JP" altLang="en-US" sz="2400" dirty="0">
                <a:solidFill>
                  <a:srgbClr val="374151"/>
                </a:solidFill>
                <a:latin typeface="メイリオ" panose="020B0604030504040204" pitchFamily="50" charset="-128"/>
              </a:rPr>
              <a:t>①実践的な学習。</a:t>
            </a:r>
            <a:r>
              <a:rPr lang="en-US" altLang="ja-JP" sz="2400" b="1" dirty="0">
                <a:solidFill>
                  <a:srgbClr val="374151"/>
                </a:solidFill>
                <a:latin typeface="メイリオ" panose="020B0604030504040204" pitchFamily="50" charset="-128"/>
              </a:rPr>
              <a:t>Trinket </a:t>
            </a:r>
            <a:r>
              <a:rPr lang="ja-JP" altLang="en-US" sz="2400" b="1" dirty="0">
                <a:solidFill>
                  <a:srgbClr val="374151"/>
                </a:solidFill>
                <a:latin typeface="メイリオ" panose="020B0604030504040204" pitchFamily="50" charset="-128"/>
              </a:rPr>
              <a:t>と </a:t>
            </a:r>
            <a:r>
              <a:rPr lang="en-US" altLang="ja-JP" sz="2400" b="1" dirty="0">
                <a:solidFill>
                  <a:srgbClr val="374151"/>
                </a:solidFill>
                <a:latin typeface="メイリオ" panose="020B0604030504040204" pitchFamily="50" charset="-128"/>
              </a:rPr>
              <a:t>Python Tutor</a:t>
            </a:r>
            <a:r>
              <a:rPr lang="ja-JP" altLang="en-US" sz="2400" b="1" dirty="0">
                <a:solidFill>
                  <a:srgbClr val="374151"/>
                </a:solidFill>
                <a:latin typeface="メイリオ" panose="020B0604030504040204" pitchFamily="50" charset="-128"/>
              </a:rPr>
              <a:t>　を活用</a:t>
            </a:r>
            <a:r>
              <a:rPr lang="ja-JP" altLang="en-US" sz="2400" dirty="0">
                <a:solidFill>
                  <a:srgbClr val="374151"/>
                </a:solidFill>
                <a:latin typeface="メイリオ" panose="020B0604030504040204" pitchFamily="50" charset="-128"/>
              </a:rPr>
              <a:t>。段階的に確認しながら学習</a:t>
            </a:r>
            <a:endParaRPr lang="en-US" altLang="ja-JP" sz="2400" dirty="0">
              <a:solidFill>
                <a:srgbClr val="374151"/>
              </a:solidFill>
              <a:latin typeface="メイリオ" panose="020B0604030504040204" pitchFamily="50" charset="-128"/>
            </a:endParaRPr>
          </a:p>
          <a:p>
            <a:pPr marL="0" indent="0">
              <a:buNone/>
            </a:pPr>
            <a:r>
              <a:rPr lang="ja-JP" altLang="en-US" sz="2400" dirty="0">
                <a:solidFill>
                  <a:srgbClr val="374151"/>
                </a:solidFill>
                <a:latin typeface="メイリオ" panose="020B0604030504040204" pitchFamily="50" charset="-128"/>
              </a:rPr>
              <a:t>② プログラミング基礎。</a:t>
            </a:r>
            <a:r>
              <a:rPr lang="ja-JP" altLang="en-US" sz="2400" b="1" dirty="0">
                <a:solidFill>
                  <a:srgbClr val="374151"/>
                </a:solidFill>
                <a:latin typeface="メイリオ" panose="020B0604030504040204" pitchFamily="50" charset="-128"/>
              </a:rPr>
              <a:t>変数、入出力、関数、繰り返し、条件分岐</a:t>
            </a:r>
            <a:r>
              <a:rPr lang="ja-JP" altLang="en-US" sz="2400" dirty="0">
                <a:solidFill>
                  <a:srgbClr val="374151"/>
                </a:solidFill>
                <a:latin typeface="メイリオ" panose="020B0604030504040204" pitchFamily="50" charset="-128"/>
              </a:rPr>
              <a:t>について、</a:t>
            </a:r>
            <a:r>
              <a:rPr lang="en-US" altLang="ja-JP" sz="2400" dirty="0">
                <a:solidFill>
                  <a:srgbClr val="374151"/>
                </a:solidFill>
                <a:latin typeface="メイリオ" panose="020B0604030504040204" pitchFamily="50" charset="-128"/>
              </a:rPr>
              <a:t>Python</a:t>
            </a:r>
            <a:r>
              <a:rPr lang="ja-JP" altLang="en-US" sz="2400" dirty="0">
                <a:solidFill>
                  <a:srgbClr val="374151"/>
                </a:solidFill>
                <a:latin typeface="メイリオ" panose="020B0604030504040204" pitchFamily="50" charset="-128"/>
              </a:rPr>
              <a:t>のプログラム例で理解を深める。</a:t>
            </a:r>
            <a:r>
              <a:rPr lang="ja-JP" altLang="en-US" sz="2400" b="1" dirty="0">
                <a:solidFill>
                  <a:srgbClr val="374151"/>
                </a:solidFill>
                <a:latin typeface="メイリオ" panose="020B0604030504040204" pitchFamily="50" charset="-128"/>
              </a:rPr>
              <a:t>抽象化と関数の重要性</a:t>
            </a:r>
            <a:endParaRPr lang="en-US" altLang="ja-JP" sz="2400" b="1" dirty="0">
              <a:solidFill>
                <a:srgbClr val="374151"/>
              </a:solidFill>
              <a:latin typeface="メイリオ" panose="020B0604030504040204" pitchFamily="50" charset="-128"/>
            </a:endParaRPr>
          </a:p>
          <a:p>
            <a:pPr marL="0" indent="0">
              <a:buNone/>
            </a:pPr>
            <a:r>
              <a:rPr lang="ja-JP" altLang="en-US" sz="2400" dirty="0">
                <a:solidFill>
                  <a:srgbClr val="374151"/>
                </a:solidFill>
                <a:latin typeface="メイリオ" panose="020B0604030504040204" pitchFamily="50" charset="-128"/>
              </a:rPr>
              <a:t>③ </a:t>
            </a:r>
            <a:r>
              <a:rPr lang="ja-JP" altLang="en-US" sz="2400" b="1" dirty="0">
                <a:solidFill>
                  <a:srgbClr val="374151"/>
                </a:solidFill>
                <a:latin typeface="メイリオ" panose="020B0604030504040204" pitchFamily="50" charset="-128"/>
              </a:rPr>
              <a:t>ステップ実行によるプログラム動作の理解</a:t>
            </a:r>
            <a:r>
              <a:rPr lang="ja-JP" altLang="en-US" sz="2400" dirty="0">
                <a:solidFill>
                  <a:srgbClr val="374151"/>
                </a:solidFill>
                <a:latin typeface="メイリオ" panose="020B0604030504040204" pitchFamily="50" charset="-128"/>
              </a:rPr>
              <a:t>。プログラムのエラー対処力と論理的思考力の向上</a:t>
            </a:r>
            <a:endParaRPr lang="en-US" altLang="ja-JP" sz="2400" dirty="0">
              <a:solidFill>
                <a:srgbClr val="374151"/>
              </a:solidFill>
              <a:latin typeface="メイリオ" panose="020B0604030504040204" pitchFamily="50" charset="-128"/>
            </a:endParaRPr>
          </a:p>
          <a:p>
            <a:pPr marL="0" indent="0">
              <a:buNone/>
            </a:pPr>
            <a:r>
              <a:rPr lang="ja-JP" altLang="en-US" sz="2400" dirty="0">
                <a:solidFill>
                  <a:srgbClr val="374151"/>
                </a:solidFill>
                <a:latin typeface="メイリオ" panose="020B0604030504040204" pitchFamily="50" charset="-128"/>
              </a:rPr>
              <a:t>④ </a:t>
            </a:r>
            <a:r>
              <a:rPr lang="en-US" altLang="ja-JP" sz="2400" dirty="0">
                <a:solidFill>
                  <a:srgbClr val="374151"/>
                </a:solidFill>
                <a:latin typeface="メイリオ" panose="020B0604030504040204" pitchFamily="50" charset="-128"/>
              </a:rPr>
              <a:t>Python</a:t>
            </a:r>
            <a:r>
              <a:rPr lang="ja-JP" altLang="en-US" sz="2400" dirty="0">
                <a:solidFill>
                  <a:srgbClr val="374151"/>
                </a:solidFill>
                <a:latin typeface="メイリオ" panose="020B0604030504040204" pitchFamily="50" charset="-128"/>
              </a:rPr>
              <a:t>プログラミングの基本、問題解決能力、自己学習力、実践的なツールの活用力の向上</a:t>
            </a:r>
            <a:endParaRPr lang="en-US" altLang="ja-JP" sz="2400" dirty="0">
              <a:solidFill>
                <a:srgbClr val="374151"/>
              </a:solidFill>
              <a:latin typeface="メイリオ" panose="020B0604030504040204" pitchFamily="50" charset="-128"/>
            </a:endParaRPr>
          </a:p>
        </p:txBody>
      </p:sp>
      <p:sp>
        <p:nvSpPr>
          <p:cNvPr id="5" name="スライド番号プレースホルダー 4">
            <a:extLst>
              <a:ext uri="{FF2B5EF4-FFF2-40B4-BE49-F238E27FC236}">
                <a16:creationId xmlns:a16="http://schemas.microsoft.com/office/drawing/2014/main" id="{271AC035-0C11-72EC-EAF9-C2E472D8960F}"/>
              </a:ext>
            </a:extLst>
          </p:cNvPr>
          <p:cNvSpPr>
            <a:spLocks noGrp="1"/>
          </p:cNvSpPr>
          <p:nvPr>
            <p:ph type="sldNum" sz="quarter" idx="12"/>
          </p:nvPr>
        </p:nvSpPr>
        <p:spPr/>
        <p:txBody>
          <a:bodyPr/>
          <a:lstStyle/>
          <a:p>
            <a:fld id="{E7DD4950-D159-4EF1-90C3-DB06CAAE7C11}" type="slidenum">
              <a:rPr kumimoji="1" lang="ja-JP" altLang="en-US" smtClean="0"/>
              <a:t>2</a:t>
            </a:fld>
            <a:endParaRPr kumimoji="1" lang="ja-JP" altLang="en-US" dirty="0"/>
          </a:p>
        </p:txBody>
      </p:sp>
    </p:spTree>
    <p:extLst>
      <p:ext uri="{BB962C8B-B14F-4D97-AF65-F5344CB8AC3E}">
        <p14:creationId xmlns:p14="http://schemas.microsoft.com/office/powerpoint/2010/main" val="36683573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A25BA7-7872-19F7-C396-99999E8251CC}"/>
              </a:ext>
            </a:extLst>
          </p:cNvPr>
          <p:cNvSpPr>
            <a:spLocks noGrp="1"/>
          </p:cNvSpPr>
          <p:nvPr>
            <p:ph type="title"/>
          </p:nvPr>
        </p:nvSpPr>
        <p:spPr/>
        <p:txBody>
          <a:bodyPr>
            <a:normAutofit fontScale="90000"/>
          </a:bodyPr>
          <a:lstStyle/>
          <a:p>
            <a:r>
              <a:rPr kumimoji="1" lang="en-US" altLang="ja-JP" dirty="0"/>
              <a:t>Trinket </a:t>
            </a:r>
            <a:r>
              <a:rPr kumimoji="1" lang="ja-JP" altLang="en-US" dirty="0"/>
              <a:t>と </a:t>
            </a:r>
            <a:r>
              <a:rPr kumimoji="1" lang="en-US" altLang="ja-JP" dirty="0"/>
              <a:t>Python Tutor </a:t>
            </a:r>
            <a:r>
              <a:rPr kumimoji="1" lang="ja-JP" altLang="en-US" dirty="0"/>
              <a:t>の特徴と使い分け</a:t>
            </a:r>
          </a:p>
        </p:txBody>
      </p:sp>
      <p:sp>
        <p:nvSpPr>
          <p:cNvPr id="3" name="コンテンツ プレースホルダー 2">
            <a:extLst>
              <a:ext uri="{FF2B5EF4-FFF2-40B4-BE49-F238E27FC236}">
                <a16:creationId xmlns:a16="http://schemas.microsoft.com/office/drawing/2014/main" id="{10E97010-D042-5B9E-D60C-FB80C3469C1A}"/>
              </a:ext>
            </a:extLst>
          </p:cNvPr>
          <p:cNvSpPr>
            <a:spLocks noGrp="1"/>
          </p:cNvSpPr>
          <p:nvPr>
            <p:ph idx="1"/>
          </p:nvPr>
        </p:nvSpPr>
        <p:spPr/>
        <p:txBody>
          <a:bodyPr>
            <a:normAutofit/>
          </a:bodyPr>
          <a:lstStyle/>
          <a:p>
            <a:pPr marL="0" indent="0">
              <a:buNone/>
            </a:pPr>
            <a:r>
              <a:rPr kumimoji="1" lang="en-US" altLang="ja-JP" sz="2400" dirty="0"/>
              <a:t>Trinket</a:t>
            </a:r>
          </a:p>
          <a:p>
            <a:r>
              <a:rPr kumimoji="1" lang="ja-JP" altLang="en-US" sz="2400" dirty="0"/>
              <a:t>特徴：オンラインで</a:t>
            </a:r>
            <a:r>
              <a:rPr kumimoji="1" lang="en-US" altLang="ja-JP" sz="2400" dirty="0"/>
              <a:t>Python</a:t>
            </a:r>
            <a:r>
              <a:rPr lang="ja-JP" altLang="en-US" sz="2400" dirty="0"/>
              <a:t>プログラム</a:t>
            </a:r>
            <a:r>
              <a:rPr kumimoji="1" lang="ja-JP" altLang="en-US" sz="2400" dirty="0"/>
              <a:t>を実行</a:t>
            </a:r>
            <a:r>
              <a:rPr lang="ja-JP" altLang="en-US" sz="2400" dirty="0"/>
              <a:t>・</a:t>
            </a:r>
            <a:r>
              <a:rPr kumimoji="1" lang="ja-JP" altLang="en-US" sz="2400" dirty="0"/>
              <a:t>共有できる</a:t>
            </a:r>
            <a:endParaRPr kumimoji="1" lang="en-US" altLang="ja-JP" sz="2400" dirty="0"/>
          </a:p>
          <a:p>
            <a:r>
              <a:rPr kumimoji="1" lang="ja-JP" altLang="en-US" sz="2400" dirty="0"/>
              <a:t>使用目的：</a:t>
            </a:r>
            <a:r>
              <a:rPr kumimoji="1" lang="ja-JP" altLang="en-US" sz="2400" b="1" dirty="0"/>
              <a:t>基本的なプログラム実行と結果確認</a:t>
            </a:r>
            <a:endParaRPr kumimoji="1" lang="en-US" altLang="ja-JP" sz="2400" b="1" dirty="0"/>
          </a:p>
          <a:p>
            <a:pPr marL="0" indent="0">
              <a:buNone/>
            </a:pPr>
            <a:r>
              <a:rPr kumimoji="1" lang="en-US" altLang="ja-JP" sz="2400" dirty="0"/>
              <a:t>Python Tutor</a:t>
            </a:r>
          </a:p>
          <a:p>
            <a:r>
              <a:rPr kumimoji="1" lang="ja-JP" altLang="en-US" sz="2400" dirty="0"/>
              <a:t>特徴：プログラムの実行過程を視覚化し、変数の変化を追跡できる</a:t>
            </a:r>
            <a:endParaRPr kumimoji="1" lang="en-US" altLang="ja-JP" sz="2400" dirty="0"/>
          </a:p>
          <a:p>
            <a:r>
              <a:rPr kumimoji="1" lang="ja-JP" altLang="en-US" sz="2400" dirty="0"/>
              <a:t>使用目的：</a:t>
            </a:r>
            <a:r>
              <a:rPr kumimoji="1" lang="ja-JP" altLang="en-US" sz="2400" b="1" dirty="0"/>
              <a:t>プログラムの動作理解、デバッグ（プログラム中の誤りの発見と解決）スキルの向上</a:t>
            </a:r>
          </a:p>
        </p:txBody>
      </p:sp>
      <p:sp>
        <p:nvSpPr>
          <p:cNvPr id="4" name="スライド番号プレースホルダー 3">
            <a:extLst>
              <a:ext uri="{FF2B5EF4-FFF2-40B4-BE49-F238E27FC236}">
                <a16:creationId xmlns:a16="http://schemas.microsoft.com/office/drawing/2014/main" id="{828FDBD0-4FA9-B1BB-6792-42B3396EBC77}"/>
              </a:ext>
            </a:extLst>
          </p:cNvPr>
          <p:cNvSpPr>
            <a:spLocks noGrp="1"/>
          </p:cNvSpPr>
          <p:nvPr>
            <p:ph type="sldNum" sz="quarter" idx="12"/>
          </p:nvPr>
        </p:nvSpPr>
        <p:spPr/>
        <p:txBody>
          <a:bodyPr/>
          <a:lstStyle/>
          <a:p>
            <a:fld id="{E205D82C-95A1-431E-8E38-AA614A14CDCF}" type="slidenum">
              <a:rPr kumimoji="1" lang="ja-JP" altLang="en-US" smtClean="0"/>
              <a:t>20</a:t>
            </a:fld>
            <a:endParaRPr kumimoji="1" lang="ja-JP" altLang="en-US"/>
          </a:p>
        </p:txBody>
      </p:sp>
    </p:spTree>
    <p:extLst>
      <p:ext uri="{BB962C8B-B14F-4D97-AF65-F5344CB8AC3E}">
        <p14:creationId xmlns:p14="http://schemas.microsoft.com/office/powerpoint/2010/main" val="37186376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38091E3-F014-4EED-8E4F-719BE045CC06}"/>
              </a:ext>
            </a:extLst>
          </p:cNvPr>
          <p:cNvPicPr>
            <a:picLocks noChangeAspect="1"/>
          </p:cNvPicPr>
          <p:nvPr/>
        </p:nvPicPr>
        <p:blipFill>
          <a:blip r:embed="rId2"/>
          <a:stretch>
            <a:fillRect/>
          </a:stretch>
        </p:blipFill>
        <p:spPr>
          <a:xfrm>
            <a:off x="1186156" y="4381196"/>
            <a:ext cx="5452712" cy="2251310"/>
          </a:xfrm>
          <a:prstGeom prst="rect">
            <a:avLst/>
          </a:prstGeom>
        </p:spPr>
      </p:pic>
      <p:sp>
        <p:nvSpPr>
          <p:cNvPr id="2" name="タイトル 1"/>
          <p:cNvSpPr>
            <a:spLocks noGrp="1"/>
          </p:cNvSpPr>
          <p:nvPr>
            <p:ph type="title"/>
          </p:nvPr>
        </p:nvSpPr>
        <p:spPr/>
        <p:txBody>
          <a:bodyPr>
            <a:noAutofit/>
          </a:bodyPr>
          <a:lstStyle/>
          <a:p>
            <a:r>
              <a:rPr lang="en-US" altLang="ja-JP" sz="2900" dirty="0"/>
              <a:t>Python Tutor </a:t>
            </a:r>
            <a:r>
              <a:rPr lang="ja-JP" altLang="en-US" sz="2900" dirty="0"/>
              <a:t>の使用方法</a:t>
            </a:r>
          </a:p>
        </p:txBody>
      </p:sp>
      <p:sp>
        <p:nvSpPr>
          <p:cNvPr id="3" name="コンテンツ プレースホルダー 2"/>
          <p:cNvSpPr>
            <a:spLocks noGrp="1"/>
          </p:cNvSpPr>
          <p:nvPr>
            <p:ph idx="1"/>
          </p:nvPr>
        </p:nvSpPr>
        <p:spPr>
          <a:xfrm>
            <a:off x="341395" y="971195"/>
            <a:ext cx="8678719" cy="5006864"/>
          </a:xfrm>
        </p:spPr>
        <p:txBody>
          <a:bodyPr>
            <a:noAutofit/>
          </a:bodyPr>
          <a:lstStyle/>
          <a:p>
            <a:pPr marL="0" indent="0">
              <a:buNone/>
            </a:pPr>
            <a:r>
              <a:rPr lang="ja-JP" altLang="en-US" dirty="0"/>
              <a:t>① まず，</a:t>
            </a:r>
            <a:r>
              <a:rPr lang="ja-JP" altLang="en-US" b="1" dirty="0"/>
              <a:t>ウェブブラウザ</a:t>
            </a:r>
            <a:r>
              <a:rPr lang="ja-JP" altLang="en-US" dirty="0"/>
              <a:t>を開く</a:t>
            </a:r>
            <a:endParaRPr lang="en-US" altLang="ja-JP" dirty="0"/>
          </a:p>
          <a:p>
            <a:pPr marL="0" indent="0">
              <a:buNone/>
            </a:pPr>
            <a:r>
              <a:rPr lang="ja-JP" altLang="en-US" dirty="0"/>
              <a:t>② </a:t>
            </a:r>
            <a:r>
              <a:rPr lang="en-US" altLang="ja-JP" b="1" dirty="0"/>
              <a:t>Python Tutor </a:t>
            </a:r>
            <a:r>
              <a:rPr lang="ja-JP" altLang="en-US" dirty="0"/>
              <a:t>を利用するために，以下の </a:t>
            </a:r>
            <a:r>
              <a:rPr lang="en-US" altLang="ja-JP" dirty="0"/>
              <a:t>URL </a:t>
            </a:r>
            <a:r>
              <a:rPr lang="ja-JP" altLang="en-US" dirty="0"/>
              <a:t>にアクセス</a:t>
            </a:r>
            <a:endParaRPr lang="en-US" altLang="ja-JP" dirty="0"/>
          </a:p>
          <a:p>
            <a:pPr marL="0" indent="0">
              <a:buNone/>
            </a:pPr>
            <a:r>
              <a:rPr lang="en-US" altLang="ja-JP" dirty="0"/>
              <a:t>	</a:t>
            </a:r>
            <a:r>
              <a:rPr lang="en-US" altLang="ja-JP" b="1" dirty="0"/>
              <a:t>http://</a:t>
            </a:r>
            <a:r>
              <a:rPr lang="en-US" altLang="ja-JP" b="1" dirty="0" err="1"/>
              <a:t>www.pythontutor.com</a:t>
            </a:r>
            <a:r>
              <a:rPr lang="en-US" altLang="ja-JP" b="1" dirty="0"/>
              <a:t>/</a:t>
            </a:r>
          </a:p>
          <a:p>
            <a:pPr marL="0" indent="0">
              <a:buNone/>
            </a:pPr>
            <a:endParaRPr lang="en-US" altLang="ja-JP" dirty="0"/>
          </a:p>
          <a:p>
            <a:pPr marL="0" indent="0">
              <a:buNone/>
            </a:pPr>
            <a:r>
              <a:rPr lang="ja-JP" altLang="en-US" dirty="0"/>
              <a:t>③ 「</a:t>
            </a:r>
            <a:r>
              <a:rPr lang="en-US" altLang="ja-JP" b="1" dirty="0"/>
              <a:t>Python</a:t>
            </a:r>
            <a:r>
              <a:rPr lang="ja-JP" altLang="en-US" dirty="0"/>
              <a:t>」をクリック　⇒ </a:t>
            </a:r>
            <a:r>
              <a:rPr lang="ja-JP" altLang="en-US" b="1" dirty="0"/>
              <a:t>編集画面</a:t>
            </a:r>
            <a:r>
              <a:rPr lang="ja-JP" altLang="en-US" dirty="0"/>
              <a:t>が開く　　</a:t>
            </a:r>
            <a:endParaRPr lang="en-US" altLang="ja-JP" dirty="0"/>
          </a:p>
        </p:txBody>
      </p:sp>
      <p:sp>
        <p:nvSpPr>
          <p:cNvPr id="10" name="スライド番号プレースホルダー 3"/>
          <p:cNvSpPr>
            <a:spLocks noGrp="1"/>
          </p:cNvSpPr>
          <p:nvPr>
            <p:ph type="sldNum" sz="quarter" idx="12"/>
          </p:nvPr>
        </p:nvSpPr>
        <p:spPr/>
        <p:txBody>
          <a:bodyP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5" name="正方形/長方形 4">
            <a:extLst>
              <a:ext uri="{FF2B5EF4-FFF2-40B4-BE49-F238E27FC236}">
                <a16:creationId xmlns:a16="http://schemas.microsoft.com/office/drawing/2014/main" id="{7ED950E6-79B1-88B3-39D0-D6A663465B5D}"/>
              </a:ext>
            </a:extLst>
          </p:cNvPr>
          <p:cNvSpPr/>
          <p:nvPr/>
        </p:nvSpPr>
        <p:spPr>
          <a:xfrm>
            <a:off x="2529914" y="5506851"/>
            <a:ext cx="970777" cy="37995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112128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883FD7-1689-4E6D-988B-A2AE4EAC6F30}"/>
              </a:ext>
            </a:extLst>
          </p:cNvPr>
          <p:cNvSpPr>
            <a:spLocks noGrp="1"/>
          </p:cNvSpPr>
          <p:nvPr>
            <p:ph type="title"/>
          </p:nvPr>
        </p:nvSpPr>
        <p:spPr/>
        <p:txBody>
          <a:bodyPr>
            <a:noAutofit/>
          </a:bodyPr>
          <a:lstStyle/>
          <a:p>
            <a:r>
              <a:rPr kumimoji="1" lang="en-US" altLang="ja-JP" sz="2900" dirty="0"/>
              <a:t>Python Tutor </a:t>
            </a:r>
            <a:r>
              <a:rPr kumimoji="1" lang="ja-JP" altLang="en-US" sz="2900" dirty="0"/>
              <a:t>の編集画面</a:t>
            </a:r>
          </a:p>
        </p:txBody>
      </p:sp>
      <p:sp>
        <p:nvSpPr>
          <p:cNvPr id="4" name="スライド番号プレースホルダー 3">
            <a:extLst>
              <a:ext uri="{FF2B5EF4-FFF2-40B4-BE49-F238E27FC236}">
                <a16:creationId xmlns:a16="http://schemas.microsoft.com/office/drawing/2014/main" id="{7C062DD7-B1C0-4C1A-A775-15A9FF5B21E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5" name="図 4">
            <a:extLst>
              <a:ext uri="{FF2B5EF4-FFF2-40B4-BE49-F238E27FC236}">
                <a16:creationId xmlns:a16="http://schemas.microsoft.com/office/drawing/2014/main" id="{C7716B6D-FC6E-4BF2-94F9-E212FDE7C6DB}"/>
              </a:ext>
            </a:extLst>
          </p:cNvPr>
          <p:cNvPicPr>
            <a:picLocks noChangeAspect="1"/>
          </p:cNvPicPr>
          <p:nvPr/>
        </p:nvPicPr>
        <p:blipFill>
          <a:blip r:embed="rId2"/>
          <a:stretch>
            <a:fillRect/>
          </a:stretch>
        </p:blipFill>
        <p:spPr>
          <a:xfrm>
            <a:off x="576030" y="928582"/>
            <a:ext cx="8215803" cy="5427769"/>
          </a:xfrm>
          <a:prstGeom prst="rect">
            <a:avLst/>
          </a:prstGeom>
        </p:spPr>
      </p:pic>
      <p:sp>
        <p:nvSpPr>
          <p:cNvPr id="6" name="正方形/長方形 5">
            <a:extLst>
              <a:ext uri="{FF2B5EF4-FFF2-40B4-BE49-F238E27FC236}">
                <a16:creationId xmlns:a16="http://schemas.microsoft.com/office/drawing/2014/main" id="{41742752-6D14-49F5-9646-04E077495255}"/>
              </a:ext>
            </a:extLst>
          </p:cNvPr>
          <p:cNvSpPr/>
          <p:nvPr/>
        </p:nvSpPr>
        <p:spPr>
          <a:xfrm>
            <a:off x="680572" y="1662113"/>
            <a:ext cx="5643309" cy="290132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Arial" panose="020B0604020202020204" pitchFamily="34" charset="0"/>
              <a:ea typeface="メイリオ" panose="020B0604030504040204" pitchFamily="50" charset="-128"/>
              <a:cs typeface="+mn-cs"/>
            </a:endParaRPr>
          </a:p>
        </p:txBody>
      </p:sp>
      <p:sp>
        <p:nvSpPr>
          <p:cNvPr id="7" name="正方形/長方形 6">
            <a:extLst>
              <a:ext uri="{FF2B5EF4-FFF2-40B4-BE49-F238E27FC236}">
                <a16:creationId xmlns:a16="http://schemas.microsoft.com/office/drawing/2014/main" id="{BC565F1B-11C4-4CC6-9A59-B4B78C9EAE13}"/>
              </a:ext>
            </a:extLst>
          </p:cNvPr>
          <p:cNvSpPr/>
          <p:nvPr/>
        </p:nvSpPr>
        <p:spPr>
          <a:xfrm>
            <a:off x="491758" y="4627837"/>
            <a:ext cx="2034216" cy="46986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Arial" panose="020B0604020202020204" pitchFamily="34" charset="0"/>
              <a:ea typeface="メイリオ" panose="020B0604030504040204" pitchFamily="50" charset="-128"/>
              <a:cs typeface="+mn-cs"/>
            </a:endParaRPr>
          </a:p>
        </p:txBody>
      </p:sp>
      <p:sp>
        <p:nvSpPr>
          <p:cNvPr id="8" name="正方形/長方形 7">
            <a:extLst>
              <a:ext uri="{FF2B5EF4-FFF2-40B4-BE49-F238E27FC236}">
                <a16:creationId xmlns:a16="http://schemas.microsoft.com/office/drawing/2014/main" id="{7CA0E6A1-389B-4B62-89A4-43D502BC527A}"/>
              </a:ext>
            </a:extLst>
          </p:cNvPr>
          <p:cNvSpPr/>
          <p:nvPr/>
        </p:nvSpPr>
        <p:spPr>
          <a:xfrm>
            <a:off x="1463786" y="1343940"/>
            <a:ext cx="1998551" cy="25377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Arial" panose="020B0604020202020204" pitchFamily="34" charset="0"/>
              <a:ea typeface="メイリオ" panose="020B0604030504040204" pitchFamily="50" charset="-128"/>
              <a:cs typeface="+mn-cs"/>
            </a:endParaRPr>
          </a:p>
        </p:txBody>
      </p:sp>
      <p:sp>
        <p:nvSpPr>
          <p:cNvPr id="9" name="テキスト ボックス 8">
            <a:extLst>
              <a:ext uri="{FF2B5EF4-FFF2-40B4-BE49-F238E27FC236}">
                <a16:creationId xmlns:a16="http://schemas.microsoft.com/office/drawing/2014/main" id="{31D266D6-E1B9-442E-B126-538562734117}"/>
              </a:ext>
            </a:extLst>
          </p:cNvPr>
          <p:cNvSpPr txBox="1"/>
          <p:nvPr/>
        </p:nvSpPr>
        <p:spPr>
          <a:xfrm>
            <a:off x="3502226" y="875970"/>
            <a:ext cx="3130985" cy="738664"/>
          </a:xfrm>
          <a:prstGeom prst="rect">
            <a:avLst/>
          </a:prstGeom>
          <a:noFill/>
        </p:spPr>
        <p:txBody>
          <a:bodyPr wrap="non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100" b="0" i="0" u="none" strike="noStrike" kern="1200" cap="none" spc="0" normalizeH="0" baseline="0" noProof="0" dirty="0">
              <a:ln>
                <a:noFill/>
              </a:ln>
              <a:solidFill>
                <a:srgbClr val="FF0000"/>
              </a:solidFill>
              <a:effectLst/>
              <a:uLnTx/>
              <a:uFillTx/>
              <a:latin typeface="Arial" panose="020B0604020202020204" pitchFamily="34" charset="0"/>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FF0000"/>
                </a:solidFill>
                <a:effectLst/>
                <a:uLnTx/>
                <a:uFillTx/>
                <a:latin typeface="Arial" panose="020B0604020202020204" pitchFamily="34" charset="0"/>
                <a:ea typeface="メイリオ" panose="020B0604030504040204" pitchFamily="50" charset="-128"/>
                <a:cs typeface="+mn-cs"/>
              </a:rPr>
              <a:t>「</a:t>
            </a:r>
            <a:r>
              <a:rPr kumimoji="1" lang="en-US" altLang="ja-JP" sz="2400" b="0" i="0" u="none" strike="noStrike" kern="1200" cap="none" spc="0" normalizeH="0" baseline="0" noProof="0" dirty="0">
                <a:ln>
                  <a:noFill/>
                </a:ln>
                <a:solidFill>
                  <a:srgbClr val="FF0000"/>
                </a:solidFill>
                <a:effectLst/>
                <a:uLnTx/>
                <a:uFillTx/>
                <a:latin typeface="Arial" panose="020B0604020202020204" pitchFamily="34" charset="0"/>
                <a:ea typeface="メイリオ" panose="020B0604030504040204" pitchFamily="50" charset="-128"/>
                <a:cs typeface="+mn-cs"/>
              </a:rPr>
              <a:t>Python 3.6</a:t>
            </a:r>
            <a:r>
              <a:rPr kumimoji="1" lang="ja-JP" altLang="en-US" sz="2400" b="0" i="0" u="none" strike="noStrike" kern="1200" cap="none" spc="0" normalizeH="0" baseline="0" noProof="0" dirty="0">
                <a:ln>
                  <a:noFill/>
                </a:ln>
                <a:solidFill>
                  <a:srgbClr val="FF0000"/>
                </a:solidFill>
                <a:effectLst/>
                <a:uLnTx/>
                <a:uFillTx/>
                <a:latin typeface="Arial" panose="020B0604020202020204" pitchFamily="34" charset="0"/>
                <a:ea typeface="メイリオ" panose="020B0604030504040204" pitchFamily="50" charset="-128"/>
                <a:cs typeface="+mn-cs"/>
              </a:rPr>
              <a:t>」になっている</a:t>
            </a:r>
          </a:p>
        </p:txBody>
      </p:sp>
      <p:sp>
        <p:nvSpPr>
          <p:cNvPr id="10" name="テキスト ボックス 9">
            <a:extLst>
              <a:ext uri="{FF2B5EF4-FFF2-40B4-BE49-F238E27FC236}">
                <a16:creationId xmlns:a16="http://schemas.microsoft.com/office/drawing/2014/main" id="{F21B77EF-BD23-47B8-AD4B-1378D304F558}"/>
              </a:ext>
            </a:extLst>
          </p:cNvPr>
          <p:cNvSpPr txBox="1"/>
          <p:nvPr/>
        </p:nvSpPr>
        <p:spPr>
          <a:xfrm>
            <a:off x="2655843" y="4658397"/>
            <a:ext cx="2608406" cy="415498"/>
          </a:xfrm>
          <a:prstGeom prst="rect">
            <a:avLst/>
          </a:prstGeom>
          <a:noFill/>
        </p:spPr>
        <p:txBody>
          <a:bodyPr wrap="non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FF0000"/>
                </a:solidFill>
                <a:effectLst/>
                <a:uLnTx/>
                <a:uFillTx/>
                <a:latin typeface="Arial" panose="020B0604020202020204" pitchFamily="34" charset="0"/>
                <a:ea typeface="メイリオ" panose="020B0604030504040204" pitchFamily="50" charset="-128"/>
                <a:cs typeface="+mn-cs"/>
              </a:rPr>
              <a:t>実行のためのボタン</a:t>
            </a:r>
          </a:p>
        </p:txBody>
      </p:sp>
      <p:sp>
        <p:nvSpPr>
          <p:cNvPr id="11" name="テキスト ボックス 10">
            <a:extLst>
              <a:ext uri="{FF2B5EF4-FFF2-40B4-BE49-F238E27FC236}">
                <a16:creationId xmlns:a16="http://schemas.microsoft.com/office/drawing/2014/main" id="{DD2C9F3A-47A6-44BE-8AB4-4EBDAB3B6B4D}"/>
              </a:ext>
            </a:extLst>
          </p:cNvPr>
          <p:cNvSpPr txBox="1"/>
          <p:nvPr/>
        </p:nvSpPr>
        <p:spPr>
          <a:xfrm>
            <a:off x="491758" y="2538191"/>
            <a:ext cx="6032422" cy="83099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エディタ</a:t>
            </a:r>
            <a:endParaRPr kumimoji="1" lang="en-US" altLang="ja-JP" sz="2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（プログラムを書き換えることができる）</a:t>
            </a:r>
          </a:p>
        </p:txBody>
      </p:sp>
    </p:spTree>
    <p:extLst>
      <p:ext uri="{BB962C8B-B14F-4D97-AF65-F5344CB8AC3E}">
        <p14:creationId xmlns:p14="http://schemas.microsoft.com/office/powerpoint/2010/main" val="42320420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C50F07C5-FB06-0A1B-074A-B52D19376542}"/>
              </a:ext>
            </a:extLst>
          </p:cNvPr>
          <p:cNvPicPr>
            <a:picLocks noChangeAspect="1"/>
          </p:cNvPicPr>
          <p:nvPr/>
        </p:nvPicPr>
        <p:blipFill>
          <a:blip r:embed="rId2"/>
          <a:stretch>
            <a:fillRect/>
          </a:stretch>
        </p:blipFill>
        <p:spPr>
          <a:xfrm>
            <a:off x="797293" y="2877256"/>
            <a:ext cx="4717189" cy="2309060"/>
          </a:xfrm>
          <a:prstGeom prst="rect">
            <a:avLst/>
          </a:prstGeom>
        </p:spPr>
      </p:pic>
      <p:sp>
        <p:nvSpPr>
          <p:cNvPr id="3" name="コンテンツ プレースホルダー 2">
            <a:extLst>
              <a:ext uri="{FF2B5EF4-FFF2-40B4-BE49-F238E27FC236}">
                <a16:creationId xmlns:a16="http://schemas.microsoft.com/office/drawing/2014/main" id="{75CC115E-177C-4A9A-B883-1E1A7F4972A7}"/>
              </a:ext>
            </a:extLst>
          </p:cNvPr>
          <p:cNvSpPr>
            <a:spLocks noGrp="1"/>
          </p:cNvSpPr>
          <p:nvPr>
            <p:ph idx="1"/>
          </p:nvPr>
        </p:nvSpPr>
        <p:spPr>
          <a:xfrm>
            <a:off x="321844" y="585480"/>
            <a:ext cx="8822156" cy="6223534"/>
          </a:xfrm>
          <a:solidFill>
            <a:schemeClr val="bg1"/>
          </a:solidFill>
        </p:spPr>
        <p:txBody>
          <a:bodyPr>
            <a:noAutofit/>
          </a:bodyPr>
          <a:lstStyle/>
          <a:p>
            <a:r>
              <a:rPr lang="en-US" altLang="ja-JP" sz="2400" b="1" dirty="0"/>
              <a:t>Python Tutor </a:t>
            </a:r>
            <a:r>
              <a:rPr lang="ja-JP" altLang="en-US" sz="2400" dirty="0"/>
              <a:t>は </a:t>
            </a:r>
            <a:r>
              <a:rPr lang="en-US" altLang="ja-JP" sz="2400" b="1" dirty="0"/>
              <a:t>Python </a:t>
            </a:r>
            <a:r>
              <a:rPr lang="ja-JP" altLang="en-US" sz="2400" b="1" dirty="0"/>
              <a:t>などのプログラムを書き実行できる</a:t>
            </a:r>
            <a:r>
              <a:rPr lang="ja-JP" altLang="en-US" sz="2400" dirty="0"/>
              <a:t>サイト．</a:t>
            </a:r>
            <a:r>
              <a:rPr lang="ja-JP" altLang="en-US" sz="2400" b="1" dirty="0"/>
              <a:t>ステップ実行</a:t>
            </a:r>
            <a:r>
              <a:rPr lang="ja-JP" altLang="en-US" sz="2400" dirty="0"/>
              <a:t>、</a:t>
            </a:r>
            <a:r>
              <a:rPr lang="ja-JP" altLang="en-US" sz="2400" b="1" dirty="0"/>
              <a:t>変数の値表示</a:t>
            </a:r>
            <a:r>
              <a:rPr lang="ja-JP" altLang="en-US" sz="2400" dirty="0"/>
              <a:t>などの機能がある。</a:t>
            </a:r>
            <a:endParaRPr lang="en-US" altLang="ja-JP" sz="2400" dirty="0"/>
          </a:p>
          <a:p>
            <a:r>
              <a:rPr lang="en-US" altLang="ja-JP" sz="2400" b="1" dirty="0"/>
              <a:t>Python Tutor</a:t>
            </a:r>
            <a:r>
              <a:rPr lang="ja-JP" altLang="en-US" sz="2400" dirty="0"/>
              <a:t>のウェブサイトにアクセス．「</a:t>
            </a:r>
            <a:r>
              <a:rPr lang="en-US" altLang="ja-JP" sz="2400" b="1" dirty="0"/>
              <a:t>Python</a:t>
            </a:r>
            <a:r>
              <a:rPr lang="ja-JP" altLang="en-US" sz="2400" dirty="0"/>
              <a:t>」を選択</a:t>
            </a:r>
            <a:r>
              <a:rPr lang="en-US" altLang="ja-JP" sz="2400" dirty="0"/>
              <a:t>https://www.pythontutor.com/</a:t>
            </a:r>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p:txBody>
      </p:sp>
      <p:sp>
        <p:nvSpPr>
          <p:cNvPr id="2" name="タイトル 1">
            <a:extLst>
              <a:ext uri="{FF2B5EF4-FFF2-40B4-BE49-F238E27FC236}">
                <a16:creationId xmlns:a16="http://schemas.microsoft.com/office/drawing/2014/main" id="{1158A90F-92D6-4F03-8819-199DBCBC9580}"/>
              </a:ext>
            </a:extLst>
          </p:cNvPr>
          <p:cNvSpPr>
            <a:spLocks noGrp="1"/>
          </p:cNvSpPr>
          <p:nvPr>
            <p:ph type="title"/>
          </p:nvPr>
        </p:nvSpPr>
        <p:spPr/>
        <p:txBody>
          <a:bodyPr>
            <a:normAutofit fontScale="90000"/>
          </a:bodyPr>
          <a:lstStyle/>
          <a:p>
            <a:r>
              <a:rPr lang="en-US" altLang="ja-JP" dirty="0"/>
              <a:t>Python Tutor </a:t>
            </a:r>
            <a:r>
              <a:rPr kumimoji="1" lang="ja-JP" altLang="en-US" dirty="0"/>
              <a:t>でのプログラム実行</a:t>
            </a:r>
          </a:p>
        </p:txBody>
      </p:sp>
      <p:sp>
        <p:nvSpPr>
          <p:cNvPr id="4" name="スライド番号プレースホルダー 3">
            <a:extLst>
              <a:ext uri="{FF2B5EF4-FFF2-40B4-BE49-F238E27FC236}">
                <a16:creationId xmlns:a16="http://schemas.microsoft.com/office/drawing/2014/main" id="{A915B582-13F3-4F13-B0B0-2DF096846D7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1"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14" name="テキスト ボックス 13">
            <a:extLst>
              <a:ext uri="{FF2B5EF4-FFF2-40B4-BE49-F238E27FC236}">
                <a16:creationId xmlns:a16="http://schemas.microsoft.com/office/drawing/2014/main" id="{C23A46CF-BB57-F763-CA0A-379D4E7AEFB7}"/>
              </a:ext>
            </a:extLst>
          </p:cNvPr>
          <p:cNvSpPr txBox="1"/>
          <p:nvPr/>
        </p:nvSpPr>
        <p:spPr>
          <a:xfrm>
            <a:off x="178883" y="5993570"/>
            <a:ext cx="3548728"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Visualize Execution </a:t>
            </a:r>
            <a:r>
              <a:rPr kumimoji="1" lang="ja-JP" altLang="en-US" sz="2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ボタン</a:t>
            </a:r>
          </a:p>
        </p:txBody>
      </p:sp>
      <p:sp>
        <p:nvSpPr>
          <p:cNvPr id="5" name="テキスト ボックス 4">
            <a:extLst>
              <a:ext uri="{FF2B5EF4-FFF2-40B4-BE49-F238E27FC236}">
                <a16:creationId xmlns:a16="http://schemas.microsoft.com/office/drawing/2014/main" id="{57B96B45-96AC-A9E1-F385-37DFA7762F67}"/>
              </a:ext>
            </a:extLst>
          </p:cNvPr>
          <p:cNvSpPr txBox="1"/>
          <p:nvPr/>
        </p:nvSpPr>
        <p:spPr>
          <a:xfrm>
            <a:off x="2235" y="2920812"/>
            <a:ext cx="4801314"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メイン画面で、プログラムを書く</a:t>
            </a:r>
          </a:p>
        </p:txBody>
      </p:sp>
      <p:sp>
        <p:nvSpPr>
          <p:cNvPr id="11" name="テキスト ボックス 10">
            <a:extLst>
              <a:ext uri="{FF2B5EF4-FFF2-40B4-BE49-F238E27FC236}">
                <a16:creationId xmlns:a16="http://schemas.microsoft.com/office/drawing/2014/main" id="{63B75ABF-6D5A-A936-071C-2FBE7491C188}"/>
              </a:ext>
            </a:extLst>
          </p:cNvPr>
          <p:cNvSpPr txBox="1"/>
          <p:nvPr/>
        </p:nvSpPr>
        <p:spPr>
          <a:xfrm>
            <a:off x="4587510" y="5707916"/>
            <a:ext cx="4052456" cy="83099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通常実行</a:t>
            </a:r>
            <a:r>
              <a:rPr kumimoji="1" lang="en-US" altLang="ja-JP" sz="2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a:t>
            </a:r>
            <a:r>
              <a:rPr kumimoji="1" lang="ja-JP" altLang="en-US" sz="2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 </a:t>
            </a:r>
            <a:r>
              <a:rPr kumimoji="1" lang="en-US" altLang="ja-JP" sz="2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Last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ステップ実行</a:t>
            </a:r>
            <a:r>
              <a:rPr kumimoji="1" lang="en-US" altLang="ja-JP" sz="2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:First, Prev, Next</a:t>
            </a:r>
            <a:endParaRPr kumimoji="1" lang="ja-JP" altLang="en-US" sz="2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sp>
        <p:nvSpPr>
          <p:cNvPr id="13" name="テキスト ボックス 12">
            <a:extLst>
              <a:ext uri="{FF2B5EF4-FFF2-40B4-BE49-F238E27FC236}">
                <a16:creationId xmlns:a16="http://schemas.microsoft.com/office/drawing/2014/main" id="{8B003E23-9879-D622-F966-6184695F9AA7}"/>
              </a:ext>
            </a:extLst>
          </p:cNvPr>
          <p:cNvSpPr txBox="1"/>
          <p:nvPr/>
        </p:nvSpPr>
        <p:spPr>
          <a:xfrm>
            <a:off x="7331759" y="2906473"/>
            <a:ext cx="1723549" cy="120032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変数の値を</a:t>
            </a:r>
            <a:endParaRPr kumimoji="1" lang="en-US" altLang="ja-JP" sz="2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視覚的に</a:t>
            </a:r>
            <a:endParaRPr kumimoji="1" lang="en-US" altLang="ja-JP" sz="2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確認できる</a:t>
            </a:r>
          </a:p>
        </p:txBody>
      </p:sp>
      <p:pic>
        <p:nvPicPr>
          <p:cNvPr id="15" name="図 14">
            <a:extLst>
              <a:ext uri="{FF2B5EF4-FFF2-40B4-BE49-F238E27FC236}">
                <a16:creationId xmlns:a16="http://schemas.microsoft.com/office/drawing/2014/main" id="{2BE30BB1-B8A4-D842-350C-74CA50084F5E}"/>
              </a:ext>
            </a:extLst>
          </p:cNvPr>
          <p:cNvPicPr>
            <a:picLocks noChangeAspect="1"/>
          </p:cNvPicPr>
          <p:nvPr/>
        </p:nvPicPr>
        <p:blipFill>
          <a:blip r:embed="rId3"/>
          <a:stretch>
            <a:fillRect/>
          </a:stretch>
        </p:blipFill>
        <p:spPr>
          <a:xfrm>
            <a:off x="1352706" y="3461985"/>
            <a:ext cx="1877936" cy="2302178"/>
          </a:xfrm>
          <a:prstGeom prst="rect">
            <a:avLst/>
          </a:prstGeom>
          <a:ln>
            <a:solidFill>
              <a:schemeClr val="accent1"/>
            </a:solidFill>
          </a:ln>
        </p:spPr>
      </p:pic>
      <p:sp>
        <p:nvSpPr>
          <p:cNvPr id="12" name="正方形/長方形 11">
            <a:extLst>
              <a:ext uri="{FF2B5EF4-FFF2-40B4-BE49-F238E27FC236}">
                <a16:creationId xmlns:a16="http://schemas.microsoft.com/office/drawing/2014/main" id="{F5672B9D-D768-2700-E6C1-AE4C965CF5F4}"/>
              </a:ext>
            </a:extLst>
          </p:cNvPr>
          <p:cNvSpPr/>
          <p:nvPr/>
        </p:nvSpPr>
        <p:spPr>
          <a:xfrm>
            <a:off x="1277852" y="5449514"/>
            <a:ext cx="1123270" cy="402771"/>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16" name="図 15">
            <a:extLst>
              <a:ext uri="{FF2B5EF4-FFF2-40B4-BE49-F238E27FC236}">
                <a16:creationId xmlns:a16="http://schemas.microsoft.com/office/drawing/2014/main" id="{37629F1A-705B-35B4-3A31-8C3FDD2ED7FD}"/>
              </a:ext>
            </a:extLst>
          </p:cNvPr>
          <p:cNvPicPr>
            <a:picLocks noChangeAspect="1"/>
          </p:cNvPicPr>
          <p:nvPr/>
        </p:nvPicPr>
        <p:blipFill>
          <a:blip r:embed="rId4"/>
          <a:stretch>
            <a:fillRect/>
          </a:stretch>
        </p:blipFill>
        <p:spPr>
          <a:xfrm>
            <a:off x="4382768" y="3718181"/>
            <a:ext cx="2948991" cy="1902197"/>
          </a:xfrm>
          <a:prstGeom prst="rect">
            <a:avLst/>
          </a:prstGeom>
        </p:spPr>
      </p:pic>
      <p:sp>
        <p:nvSpPr>
          <p:cNvPr id="17" name="正方形/長方形 16">
            <a:extLst>
              <a:ext uri="{FF2B5EF4-FFF2-40B4-BE49-F238E27FC236}">
                <a16:creationId xmlns:a16="http://schemas.microsoft.com/office/drawing/2014/main" id="{8CCC58D5-455F-C209-0530-DFA0C6504C2D}"/>
              </a:ext>
            </a:extLst>
          </p:cNvPr>
          <p:cNvSpPr/>
          <p:nvPr/>
        </p:nvSpPr>
        <p:spPr>
          <a:xfrm>
            <a:off x="4488034" y="5046743"/>
            <a:ext cx="2713099" cy="402771"/>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18" name="図 17">
            <a:extLst>
              <a:ext uri="{FF2B5EF4-FFF2-40B4-BE49-F238E27FC236}">
                <a16:creationId xmlns:a16="http://schemas.microsoft.com/office/drawing/2014/main" id="{176FE6C7-95EE-CD00-514A-EC779FDCB63A}"/>
              </a:ext>
            </a:extLst>
          </p:cNvPr>
          <p:cNvPicPr>
            <a:picLocks noChangeAspect="1"/>
          </p:cNvPicPr>
          <p:nvPr/>
        </p:nvPicPr>
        <p:blipFill>
          <a:blip r:embed="rId5"/>
          <a:stretch>
            <a:fillRect/>
          </a:stretch>
        </p:blipFill>
        <p:spPr>
          <a:xfrm>
            <a:off x="7423035" y="4095109"/>
            <a:ext cx="1673441" cy="1514064"/>
          </a:xfrm>
          <a:prstGeom prst="rect">
            <a:avLst/>
          </a:prstGeom>
        </p:spPr>
      </p:pic>
      <p:sp>
        <p:nvSpPr>
          <p:cNvPr id="19" name="正方形/長方形 18">
            <a:extLst>
              <a:ext uri="{FF2B5EF4-FFF2-40B4-BE49-F238E27FC236}">
                <a16:creationId xmlns:a16="http://schemas.microsoft.com/office/drawing/2014/main" id="{D166F8E9-96B3-DD60-A9C4-1B460EE35652}"/>
              </a:ext>
            </a:extLst>
          </p:cNvPr>
          <p:cNvSpPr/>
          <p:nvPr/>
        </p:nvSpPr>
        <p:spPr>
          <a:xfrm>
            <a:off x="5270324" y="4266508"/>
            <a:ext cx="1275020" cy="402771"/>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0" name="テキスト ボックス 19">
            <a:extLst>
              <a:ext uri="{FF2B5EF4-FFF2-40B4-BE49-F238E27FC236}">
                <a16:creationId xmlns:a16="http://schemas.microsoft.com/office/drawing/2014/main" id="{E015F0D3-26DD-58BA-EBB4-1D7A85E5A913}"/>
              </a:ext>
            </a:extLst>
          </p:cNvPr>
          <p:cNvSpPr txBox="1"/>
          <p:nvPr/>
        </p:nvSpPr>
        <p:spPr>
          <a:xfrm>
            <a:off x="4972316" y="2488332"/>
            <a:ext cx="2031325" cy="120032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メイン画面に</a:t>
            </a:r>
            <a:endParaRPr kumimoji="1" lang="en-US" altLang="ja-JP" sz="2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戻るには</a:t>
            </a:r>
            <a:endParaRPr kumimoji="1" lang="en-US" altLang="ja-JP" sz="2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Edit</a:t>
            </a:r>
            <a:r>
              <a:rPr kumimoji="1" lang="ja-JP" altLang="en-US" sz="2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 </a:t>
            </a:r>
            <a:r>
              <a:rPr kumimoji="1" lang="en-US" altLang="ja-JP" sz="2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this</a:t>
            </a:r>
            <a:r>
              <a:rPr kumimoji="1" lang="ja-JP" altLang="en-US" sz="2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 </a:t>
            </a:r>
            <a:r>
              <a:rPr kumimoji="1" lang="en-US" altLang="ja-JP" sz="2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code</a:t>
            </a:r>
            <a:endParaRPr kumimoji="1" lang="ja-JP" altLang="en-US" sz="2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8238826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3840F43E-4E1B-424B-8CAF-821CA90F67C1}"/>
              </a:ext>
            </a:extLst>
          </p:cNvPr>
          <p:cNvPicPr>
            <a:picLocks noChangeAspect="1"/>
          </p:cNvPicPr>
          <p:nvPr/>
        </p:nvPicPr>
        <p:blipFill>
          <a:blip r:embed="rId2"/>
          <a:stretch>
            <a:fillRect/>
          </a:stretch>
        </p:blipFill>
        <p:spPr>
          <a:xfrm>
            <a:off x="5197174" y="4587893"/>
            <a:ext cx="3092584" cy="1396817"/>
          </a:xfrm>
          <a:prstGeom prst="rect">
            <a:avLst/>
          </a:prstGeom>
          <a:ln>
            <a:solidFill>
              <a:schemeClr val="accent1"/>
            </a:solidFill>
          </a:ln>
        </p:spPr>
      </p:pic>
      <p:pic>
        <p:nvPicPr>
          <p:cNvPr id="3" name="図 2">
            <a:extLst>
              <a:ext uri="{FF2B5EF4-FFF2-40B4-BE49-F238E27FC236}">
                <a16:creationId xmlns:a16="http://schemas.microsoft.com/office/drawing/2014/main" id="{C73EF71A-BDE0-46A5-8623-515877BEF9DD}"/>
              </a:ext>
            </a:extLst>
          </p:cNvPr>
          <p:cNvPicPr>
            <a:picLocks noChangeAspect="1"/>
          </p:cNvPicPr>
          <p:nvPr/>
        </p:nvPicPr>
        <p:blipFill>
          <a:blip r:embed="rId3"/>
          <a:stretch>
            <a:fillRect/>
          </a:stretch>
        </p:blipFill>
        <p:spPr>
          <a:xfrm>
            <a:off x="518079" y="710289"/>
            <a:ext cx="2495831" cy="3059661"/>
          </a:xfrm>
          <a:prstGeom prst="rect">
            <a:avLst/>
          </a:prstGeom>
          <a:ln>
            <a:solidFill>
              <a:schemeClr val="accent1"/>
            </a:solidFill>
          </a:ln>
        </p:spPr>
      </p:pic>
      <p:pic>
        <p:nvPicPr>
          <p:cNvPr id="27" name="図 26">
            <a:extLst>
              <a:ext uri="{FF2B5EF4-FFF2-40B4-BE49-F238E27FC236}">
                <a16:creationId xmlns:a16="http://schemas.microsoft.com/office/drawing/2014/main" id="{3DCE27DF-BE3A-412C-9249-1F6BCE31F93D}"/>
              </a:ext>
            </a:extLst>
          </p:cNvPr>
          <p:cNvPicPr>
            <a:picLocks noChangeAspect="1"/>
          </p:cNvPicPr>
          <p:nvPr/>
        </p:nvPicPr>
        <p:blipFill>
          <a:blip r:embed="rId4"/>
          <a:stretch>
            <a:fillRect/>
          </a:stretch>
        </p:blipFill>
        <p:spPr>
          <a:xfrm>
            <a:off x="4907799" y="1160396"/>
            <a:ext cx="2948991" cy="1902197"/>
          </a:xfrm>
          <a:prstGeom prst="rect">
            <a:avLst/>
          </a:prstGeom>
        </p:spPr>
      </p:pic>
      <p:sp>
        <p:nvSpPr>
          <p:cNvPr id="5" name="タイトル 4"/>
          <p:cNvSpPr>
            <a:spLocks noGrp="1"/>
          </p:cNvSpPr>
          <p:nvPr>
            <p:ph type="title"/>
          </p:nvPr>
        </p:nvSpPr>
        <p:spPr/>
        <p:txBody>
          <a:bodyPr>
            <a:noAutofit/>
          </a:bodyPr>
          <a:lstStyle/>
          <a:p>
            <a:r>
              <a:rPr lang="en-US" altLang="ja-JP" sz="2900" dirty="0"/>
              <a:t>Python Tutor </a:t>
            </a:r>
            <a:r>
              <a:rPr lang="ja-JP" altLang="en-US" sz="2900" dirty="0" err="1"/>
              <a:t>での</a:t>
            </a:r>
            <a:r>
              <a:rPr lang="ja-JP" altLang="en-US" sz="2900" dirty="0"/>
              <a:t>プログラム実行手順</a:t>
            </a:r>
          </a:p>
        </p:txBody>
      </p:sp>
      <p:sp>
        <p:nvSpPr>
          <p:cNvPr id="4" name="スライド番号プレースホルダー 3"/>
          <p:cNvSpPr>
            <a:spLocks noGrp="1"/>
          </p:cNvSpPr>
          <p:nvPr>
            <p:ph type="sldNum" sz="quarter" idx="12"/>
          </p:nvPr>
        </p:nvSpPr>
        <p:spPr/>
        <p:txBody>
          <a:bodyP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7" name="正方形/長方形 6"/>
          <p:cNvSpPr/>
          <p:nvPr/>
        </p:nvSpPr>
        <p:spPr>
          <a:xfrm>
            <a:off x="475247" y="3429001"/>
            <a:ext cx="1395664" cy="34095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Arial" panose="020B0604020202020204" pitchFamily="34" charset="0"/>
              <a:ea typeface="メイリオ" panose="020B0604030504040204" pitchFamily="50" charset="-128"/>
              <a:cs typeface="+mn-cs"/>
            </a:endParaRPr>
          </a:p>
        </p:txBody>
      </p:sp>
      <p:sp>
        <p:nvSpPr>
          <p:cNvPr id="13" name="右矢印 12"/>
          <p:cNvSpPr/>
          <p:nvPr/>
        </p:nvSpPr>
        <p:spPr>
          <a:xfrm>
            <a:off x="4087149" y="1614948"/>
            <a:ext cx="379640" cy="8648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Arial" panose="020B0604020202020204" pitchFamily="34" charset="0"/>
              <a:ea typeface="メイリオ" panose="020B0604030504040204" pitchFamily="50" charset="-128"/>
              <a:cs typeface="+mn-cs"/>
            </a:endParaRPr>
          </a:p>
        </p:txBody>
      </p:sp>
      <p:sp>
        <p:nvSpPr>
          <p:cNvPr id="14" name="正方形/長方形 13"/>
          <p:cNvSpPr/>
          <p:nvPr/>
        </p:nvSpPr>
        <p:spPr>
          <a:xfrm>
            <a:off x="879343" y="934175"/>
            <a:ext cx="1214151" cy="62993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Arial" panose="020B0604020202020204" pitchFamily="34" charset="0"/>
              <a:ea typeface="メイリオ" panose="020B0604030504040204" pitchFamily="50" charset="-128"/>
              <a:cs typeface="+mn-cs"/>
            </a:endParaRPr>
          </a:p>
        </p:txBody>
      </p:sp>
      <p:sp>
        <p:nvSpPr>
          <p:cNvPr id="17" name="正方形/長方形 16"/>
          <p:cNvSpPr/>
          <p:nvPr/>
        </p:nvSpPr>
        <p:spPr>
          <a:xfrm>
            <a:off x="6964288" y="2574817"/>
            <a:ext cx="726361" cy="31977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Arial" panose="020B0604020202020204" pitchFamily="34" charset="0"/>
              <a:ea typeface="メイリオ" panose="020B0604030504040204" pitchFamily="50" charset="-128"/>
              <a:cs typeface="+mn-cs"/>
            </a:endParaRPr>
          </a:p>
        </p:txBody>
      </p:sp>
      <p:sp>
        <p:nvSpPr>
          <p:cNvPr id="21" name="右矢印 20"/>
          <p:cNvSpPr/>
          <p:nvPr/>
        </p:nvSpPr>
        <p:spPr>
          <a:xfrm>
            <a:off x="8123063" y="1614948"/>
            <a:ext cx="379640" cy="8648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Arial" panose="020B0604020202020204" pitchFamily="34" charset="0"/>
              <a:ea typeface="メイリオ" panose="020B0604030504040204" pitchFamily="50" charset="-128"/>
              <a:cs typeface="+mn-cs"/>
            </a:endParaRPr>
          </a:p>
        </p:txBody>
      </p:sp>
      <p:sp>
        <p:nvSpPr>
          <p:cNvPr id="25" name="正方形/長方形 24"/>
          <p:cNvSpPr/>
          <p:nvPr/>
        </p:nvSpPr>
        <p:spPr>
          <a:xfrm>
            <a:off x="6964288" y="5301817"/>
            <a:ext cx="1447652" cy="39578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Arial" panose="020B0604020202020204" pitchFamily="34" charset="0"/>
              <a:ea typeface="メイリオ" panose="020B0604030504040204" pitchFamily="50" charset="-128"/>
              <a:cs typeface="+mn-cs"/>
            </a:endParaRPr>
          </a:p>
        </p:txBody>
      </p:sp>
      <p:sp>
        <p:nvSpPr>
          <p:cNvPr id="18" name="コンテンツ プレースホルダー 2"/>
          <p:cNvSpPr txBox="1">
            <a:spLocks/>
          </p:cNvSpPr>
          <p:nvPr/>
        </p:nvSpPr>
        <p:spPr>
          <a:xfrm>
            <a:off x="26739" y="3844210"/>
            <a:ext cx="4767836" cy="706893"/>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5000"/>
              </a:lnSpc>
              <a:spcBef>
                <a:spcPts val="1000"/>
              </a:spcBef>
              <a:spcAft>
                <a:spcPts val="0"/>
              </a:spcAft>
              <a:buClrTx/>
              <a:buSzTx/>
              <a:buFont typeface="Arial" panose="020B0604020202020204" pitchFamily="34" charset="0"/>
              <a:buNone/>
              <a:tabLst/>
              <a:defRPr/>
            </a:pPr>
            <a:r>
              <a:rPr kumimoji="1"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(1)</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a:t>
            </a:r>
            <a:r>
              <a:rPr kumimoji="1" lang="en-US" altLang="ja-JP" sz="2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Visualize Execution</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」をクリックして</a:t>
            </a:r>
            <a:r>
              <a:rPr kumimoji="1" lang="ja-JP" altLang="en-US" sz="2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実行画面</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に切り替える</a:t>
            </a:r>
            <a:endParaRPr kumimoji="1"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1"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endParaRPr>
          </a:p>
        </p:txBody>
      </p:sp>
      <p:sp>
        <p:nvSpPr>
          <p:cNvPr id="19" name="コンテンツ プレースホルダー 2"/>
          <p:cNvSpPr txBox="1">
            <a:spLocks/>
          </p:cNvSpPr>
          <p:nvPr/>
        </p:nvSpPr>
        <p:spPr>
          <a:xfrm>
            <a:off x="5060115" y="3900275"/>
            <a:ext cx="4288086" cy="790617"/>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5000"/>
              </a:lnSpc>
              <a:spcBef>
                <a:spcPts val="1000"/>
              </a:spcBef>
              <a:spcAft>
                <a:spcPts val="0"/>
              </a:spcAft>
              <a:buClrTx/>
              <a:buSzTx/>
              <a:buFont typeface="Arial" panose="020B0604020202020204" pitchFamily="34" charset="0"/>
              <a:buNone/>
              <a:tabLst/>
              <a:defRPr/>
            </a:pPr>
            <a:r>
              <a:rPr kumimoji="1"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(2)</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a:t>
            </a:r>
            <a:r>
              <a:rPr kumimoji="1" lang="en-US" altLang="ja-JP" sz="2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Last</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」をクリック．</a:t>
            </a:r>
            <a:endParaRPr kumimoji="1"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1"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endParaRPr>
          </a:p>
        </p:txBody>
      </p:sp>
      <p:sp>
        <p:nvSpPr>
          <p:cNvPr id="22" name="コンテンツ プレースホルダー 2"/>
          <p:cNvSpPr txBox="1">
            <a:spLocks/>
          </p:cNvSpPr>
          <p:nvPr/>
        </p:nvSpPr>
        <p:spPr>
          <a:xfrm>
            <a:off x="879344" y="6296476"/>
            <a:ext cx="3535591" cy="555196"/>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5000"/>
              </a:lnSpc>
              <a:spcBef>
                <a:spcPts val="1000"/>
              </a:spcBef>
              <a:spcAft>
                <a:spcPts val="0"/>
              </a:spcAft>
              <a:buClrTx/>
              <a:buSzTx/>
              <a:buFont typeface="Arial" panose="020B0604020202020204" pitchFamily="34" charset="0"/>
              <a:buNone/>
              <a:tabLst/>
              <a:defRPr/>
            </a:pPr>
            <a:r>
              <a:rPr kumimoji="1"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(3)</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 </a:t>
            </a:r>
            <a:r>
              <a:rPr kumimoji="1" lang="ja-JP" altLang="en-US" sz="2400" b="1" i="0" u="sng"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実行結果を確認</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する．</a:t>
            </a:r>
            <a:endParaRPr kumimoji="1"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1"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1"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1"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endParaRPr>
          </a:p>
        </p:txBody>
      </p:sp>
      <p:sp>
        <p:nvSpPr>
          <p:cNvPr id="23" name="右矢印 22"/>
          <p:cNvSpPr/>
          <p:nvPr/>
        </p:nvSpPr>
        <p:spPr>
          <a:xfrm>
            <a:off x="4414935" y="4889607"/>
            <a:ext cx="379640" cy="8648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Arial" panose="020B0604020202020204" pitchFamily="34" charset="0"/>
              <a:ea typeface="メイリオ" panose="020B0604030504040204" pitchFamily="50" charset="-128"/>
              <a:cs typeface="+mn-cs"/>
            </a:endParaRPr>
          </a:p>
        </p:txBody>
      </p:sp>
      <p:sp>
        <p:nvSpPr>
          <p:cNvPr id="26" name="右矢印 25"/>
          <p:cNvSpPr/>
          <p:nvPr/>
        </p:nvSpPr>
        <p:spPr>
          <a:xfrm>
            <a:off x="730619" y="4889607"/>
            <a:ext cx="379640" cy="8648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Arial" panose="020B0604020202020204" pitchFamily="34" charset="0"/>
              <a:ea typeface="メイリオ" panose="020B0604030504040204" pitchFamily="50" charset="-128"/>
              <a:cs typeface="+mn-cs"/>
            </a:endParaRPr>
          </a:p>
        </p:txBody>
      </p:sp>
      <p:sp>
        <p:nvSpPr>
          <p:cNvPr id="2" name="テキスト ボックス 1">
            <a:extLst>
              <a:ext uri="{FF2B5EF4-FFF2-40B4-BE49-F238E27FC236}">
                <a16:creationId xmlns:a16="http://schemas.microsoft.com/office/drawing/2014/main" id="{EB03CA64-8A7B-4BAF-8186-CFF3A92AE959}"/>
              </a:ext>
            </a:extLst>
          </p:cNvPr>
          <p:cNvSpPr txBox="1"/>
          <p:nvPr/>
        </p:nvSpPr>
        <p:spPr>
          <a:xfrm>
            <a:off x="5472223" y="6081730"/>
            <a:ext cx="1847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6" name="テキスト ボックス 5">
            <a:extLst>
              <a:ext uri="{FF2B5EF4-FFF2-40B4-BE49-F238E27FC236}">
                <a16:creationId xmlns:a16="http://schemas.microsoft.com/office/drawing/2014/main" id="{99F44D06-D09A-4A57-8467-778ED6D28523}"/>
              </a:ext>
            </a:extLst>
          </p:cNvPr>
          <p:cNvSpPr txBox="1"/>
          <p:nvPr/>
        </p:nvSpPr>
        <p:spPr>
          <a:xfrm>
            <a:off x="4414935" y="6081730"/>
            <a:ext cx="4052789"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(4)</a:t>
            </a:r>
            <a:r>
              <a:rPr kumimoji="0"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0" lang="en-US" altLang="ja-JP"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Edit this code</a:t>
            </a:r>
            <a:r>
              <a:rPr kumimoji="0"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」をクリックして</a:t>
            </a:r>
            <a:r>
              <a:rPr kumimoji="0"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編集画面</a:t>
            </a:r>
            <a:r>
              <a:rPr kumimoji="0"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に戻る</a:t>
            </a:r>
            <a:endParaRPr kumimoji="0"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pic>
        <p:nvPicPr>
          <p:cNvPr id="28" name="図 27">
            <a:extLst>
              <a:ext uri="{FF2B5EF4-FFF2-40B4-BE49-F238E27FC236}">
                <a16:creationId xmlns:a16="http://schemas.microsoft.com/office/drawing/2014/main" id="{F0C5DE02-0A8B-4B69-8705-8459B22950CD}"/>
              </a:ext>
            </a:extLst>
          </p:cNvPr>
          <p:cNvPicPr>
            <a:picLocks noChangeAspect="1"/>
          </p:cNvPicPr>
          <p:nvPr/>
        </p:nvPicPr>
        <p:blipFill>
          <a:blip r:embed="rId5"/>
          <a:stretch>
            <a:fillRect/>
          </a:stretch>
        </p:blipFill>
        <p:spPr>
          <a:xfrm>
            <a:off x="1736082" y="4656622"/>
            <a:ext cx="1673441" cy="1514064"/>
          </a:xfrm>
          <a:prstGeom prst="rect">
            <a:avLst/>
          </a:prstGeom>
        </p:spPr>
      </p:pic>
    </p:spTree>
    <p:extLst>
      <p:ext uri="{BB962C8B-B14F-4D97-AF65-F5344CB8AC3E}">
        <p14:creationId xmlns:p14="http://schemas.microsoft.com/office/powerpoint/2010/main" val="41863961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BB75E73-17EC-4008-BD5F-EDC650E905D5}"/>
              </a:ext>
            </a:extLst>
          </p:cNvPr>
          <p:cNvSpPr>
            <a:spLocks noGrp="1"/>
          </p:cNvSpPr>
          <p:nvPr>
            <p:ph type="title"/>
          </p:nvPr>
        </p:nvSpPr>
        <p:spPr/>
        <p:txBody>
          <a:bodyPr>
            <a:noAutofit/>
          </a:bodyPr>
          <a:lstStyle/>
          <a:p>
            <a:r>
              <a:rPr kumimoji="1" lang="en-US" altLang="ja-JP" sz="2900" dirty="0"/>
              <a:t>Python Tutor </a:t>
            </a:r>
            <a:r>
              <a:rPr kumimoji="1" lang="ja-JP" altLang="en-US" sz="2900" dirty="0"/>
              <a:t>使用上の注意点</a:t>
            </a:r>
            <a:r>
              <a:rPr lang="ja-JP" altLang="en-US" sz="2900" dirty="0"/>
              <a:t>①</a:t>
            </a:r>
            <a:endParaRPr kumimoji="1" lang="ja-JP" altLang="en-US" sz="2900" dirty="0"/>
          </a:p>
        </p:txBody>
      </p:sp>
      <p:sp>
        <p:nvSpPr>
          <p:cNvPr id="3" name="コンテンツ プレースホルダー 2">
            <a:extLst>
              <a:ext uri="{FF2B5EF4-FFF2-40B4-BE49-F238E27FC236}">
                <a16:creationId xmlns:a16="http://schemas.microsoft.com/office/drawing/2014/main" id="{17BF3833-AD59-4C44-ABF0-F8B10806CD02}"/>
              </a:ext>
            </a:extLst>
          </p:cNvPr>
          <p:cNvSpPr>
            <a:spLocks noGrp="1"/>
          </p:cNvSpPr>
          <p:nvPr>
            <p:ph idx="1"/>
          </p:nvPr>
        </p:nvSpPr>
        <p:spPr>
          <a:xfrm>
            <a:off x="321844" y="846253"/>
            <a:ext cx="8758655" cy="2881197"/>
          </a:xfrm>
        </p:spPr>
        <p:txBody>
          <a:bodyPr>
            <a:normAutofit/>
          </a:bodyPr>
          <a:lstStyle/>
          <a:p>
            <a:pPr marL="0" indent="0">
              <a:buNone/>
            </a:pPr>
            <a:r>
              <a:rPr kumimoji="1" lang="ja-JP" altLang="en-US" b="1" dirty="0"/>
              <a:t>実行画面で，</a:t>
            </a:r>
            <a:r>
              <a:rPr kumimoji="1" lang="ja-JP" altLang="en-US" b="1" dirty="0">
                <a:solidFill>
                  <a:srgbClr val="FF0000"/>
                </a:solidFill>
              </a:rPr>
              <a:t>赤いエラーメッセージ</a:t>
            </a:r>
            <a:r>
              <a:rPr kumimoji="1" lang="ja-JP" altLang="en-US" b="1" dirty="0"/>
              <a:t>が出ることがある </a:t>
            </a:r>
            <a:endParaRPr lang="en-US" altLang="ja-JP" b="1" dirty="0"/>
          </a:p>
          <a:p>
            <a:pPr marL="0" indent="0">
              <a:buNone/>
            </a:pPr>
            <a:r>
              <a:rPr lang="ja-JP" altLang="en-US" dirty="0"/>
              <a:t>　　過去の文法ミスに関する確認表示．</a:t>
            </a:r>
            <a:endParaRPr lang="en-US" altLang="ja-JP" dirty="0"/>
          </a:p>
          <a:p>
            <a:pPr marL="0" indent="0">
              <a:buNone/>
            </a:pPr>
            <a:r>
              <a:rPr lang="ja-JP" altLang="en-US" dirty="0"/>
              <a:t>　　基本的には，</a:t>
            </a:r>
            <a:r>
              <a:rPr kumimoji="1" lang="ja-JP" altLang="en-US" dirty="0"/>
              <a:t> </a:t>
            </a:r>
            <a:r>
              <a:rPr kumimoji="1" lang="ja-JP" altLang="en-US" b="1" dirty="0">
                <a:solidFill>
                  <a:srgbClr val="FF0000"/>
                </a:solidFill>
              </a:rPr>
              <a:t>無視</a:t>
            </a:r>
            <a:r>
              <a:rPr kumimoji="1" lang="ja-JP" altLang="en-US" dirty="0">
                <a:solidFill>
                  <a:srgbClr val="FF0000"/>
                </a:solidFill>
              </a:rPr>
              <a:t>して問題ない</a:t>
            </a:r>
            <a:endParaRPr lang="en-US" altLang="ja-JP" dirty="0"/>
          </a:p>
          <a:p>
            <a:pPr marL="0" indent="0">
              <a:buNone/>
            </a:pPr>
            <a:r>
              <a:rPr kumimoji="1" lang="ja-JP" altLang="en-US" dirty="0"/>
              <a:t>　　邪魔なときは「</a:t>
            </a:r>
            <a:r>
              <a:rPr kumimoji="1" lang="en-US" altLang="ja-JP" b="1" dirty="0"/>
              <a:t>Close</a:t>
            </a:r>
            <a:r>
              <a:rPr kumimoji="1" lang="ja-JP" altLang="en-US" dirty="0"/>
              <a:t>」</a:t>
            </a:r>
          </a:p>
        </p:txBody>
      </p:sp>
      <p:sp>
        <p:nvSpPr>
          <p:cNvPr id="4" name="スライド番号プレースホルダー 3">
            <a:extLst>
              <a:ext uri="{FF2B5EF4-FFF2-40B4-BE49-F238E27FC236}">
                <a16:creationId xmlns:a16="http://schemas.microsoft.com/office/drawing/2014/main" id="{B33C99B2-FC80-4BA6-A115-D6CAD7B36DA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6" name="図 5">
            <a:extLst>
              <a:ext uri="{FF2B5EF4-FFF2-40B4-BE49-F238E27FC236}">
                <a16:creationId xmlns:a16="http://schemas.microsoft.com/office/drawing/2014/main" id="{E2AB45E8-8779-4074-BC11-4DECB7169F6D}"/>
              </a:ext>
            </a:extLst>
          </p:cNvPr>
          <p:cNvPicPr>
            <a:picLocks noChangeAspect="1"/>
          </p:cNvPicPr>
          <p:nvPr/>
        </p:nvPicPr>
        <p:blipFill>
          <a:blip r:embed="rId2"/>
          <a:stretch>
            <a:fillRect/>
          </a:stretch>
        </p:blipFill>
        <p:spPr>
          <a:xfrm>
            <a:off x="321844" y="3133776"/>
            <a:ext cx="8536655" cy="3222575"/>
          </a:xfrm>
          <a:prstGeom prst="rect">
            <a:avLst/>
          </a:prstGeom>
        </p:spPr>
      </p:pic>
      <p:sp>
        <p:nvSpPr>
          <p:cNvPr id="7" name="正方形/長方形 6">
            <a:extLst>
              <a:ext uri="{FF2B5EF4-FFF2-40B4-BE49-F238E27FC236}">
                <a16:creationId xmlns:a16="http://schemas.microsoft.com/office/drawing/2014/main" id="{A62FABD7-2395-4A95-A40C-45CECA55D610}"/>
              </a:ext>
            </a:extLst>
          </p:cNvPr>
          <p:cNvSpPr/>
          <p:nvPr/>
        </p:nvSpPr>
        <p:spPr>
          <a:xfrm>
            <a:off x="5584225" y="5897237"/>
            <a:ext cx="726361" cy="31977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5027525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4239A4B1-734B-45FA-8670-F0AC88082BAB}"/>
              </a:ext>
            </a:extLst>
          </p:cNvPr>
          <p:cNvPicPr>
            <a:picLocks noChangeAspect="1"/>
          </p:cNvPicPr>
          <p:nvPr/>
        </p:nvPicPr>
        <p:blipFill>
          <a:blip r:embed="rId2"/>
          <a:stretch>
            <a:fillRect/>
          </a:stretch>
        </p:blipFill>
        <p:spPr>
          <a:xfrm>
            <a:off x="2355476" y="1217954"/>
            <a:ext cx="2583488" cy="2750637"/>
          </a:xfrm>
          <a:prstGeom prst="rect">
            <a:avLst/>
          </a:prstGeom>
        </p:spPr>
      </p:pic>
      <p:sp>
        <p:nvSpPr>
          <p:cNvPr id="2" name="タイトル 1">
            <a:extLst>
              <a:ext uri="{FF2B5EF4-FFF2-40B4-BE49-F238E27FC236}">
                <a16:creationId xmlns:a16="http://schemas.microsoft.com/office/drawing/2014/main" id="{44328F8E-7664-46D7-944C-A75EEF0A5AEA}"/>
              </a:ext>
            </a:extLst>
          </p:cNvPr>
          <p:cNvSpPr>
            <a:spLocks noGrp="1"/>
          </p:cNvSpPr>
          <p:nvPr>
            <p:ph type="title"/>
          </p:nvPr>
        </p:nvSpPr>
        <p:spPr/>
        <p:txBody>
          <a:bodyPr>
            <a:noAutofit/>
          </a:bodyPr>
          <a:lstStyle/>
          <a:p>
            <a:r>
              <a:rPr lang="en-US" altLang="ja-JP" sz="2900" dirty="0"/>
              <a:t>Python Tutor </a:t>
            </a:r>
            <a:r>
              <a:rPr lang="ja-JP" altLang="en-US" sz="2900" dirty="0"/>
              <a:t>使用上の注意点②</a:t>
            </a:r>
            <a:endParaRPr kumimoji="1" lang="ja-JP" altLang="en-US" sz="2900" dirty="0"/>
          </a:p>
        </p:txBody>
      </p:sp>
      <p:sp>
        <p:nvSpPr>
          <p:cNvPr id="3" name="コンテンツ プレースホルダー 2">
            <a:extLst>
              <a:ext uri="{FF2B5EF4-FFF2-40B4-BE49-F238E27FC236}">
                <a16:creationId xmlns:a16="http://schemas.microsoft.com/office/drawing/2014/main" id="{3A8E8C34-FBE7-42F1-841F-E6B4B35C3EA4}"/>
              </a:ext>
            </a:extLst>
          </p:cNvPr>
          <p:cNvSpPr>
            <a:spLocks noGrp="1"/>
          </p:cNvSpPr>
          <p:nvPr>
            <p:ph idx="1"/>
          </p:nvPr>
        </p:nvSpPr>
        <p:spPr>
          <a:xfrm>
            <a:off x="214268" y="762416"/>
            <a:ext cx="8672744" cy="5959059"/>
          </a:xfrm>
        </p:spPr>
        <p:txBody>
          <a:bodyPr>
            <a:normAutofit fontScale="92500"/>
          </a:bodyPr>
          <a:lstStyle/>
          <a:p>
            <a:pPr marL="0" indent="0">
              <a:buNone/>
            </a:pPr>
            <a:r>
              <a:rPr kumimoji="1" lang="ja-JP" altLang="en-US" dirty="0"/>
              <a:t>「</a:t>
            </a:r>
            <a:r>
              <a:rPr kumimoji="1" lang="en-US" altLang="ja-JP" b="1" dirty="0"/>
              <a:t>please wait ... executing</a:t>
            </a:r>
            <a:r>
              <a:rPr kumimoji="1" lang="ja-JP" altLang="en-US" dirty="0"/>
              <a:t>」のとき，</a:t>
            </a:r>
            <a:r>
              <a:rPr kumimoji="1" lang="ja-JP" altLang="en-US" b="1" dirty="0"/>
              <a:t>１０秒ほど待つ</a:t>
            </a:r>
            <a:r>
              <a:rPr kumimoji="1" lang="ja-JP" altLang="en-US" dirty="0"/>
              <a:t>．</a:t>
            </a:r>
            <a:endParaRPr kumimoji="1" lang="en-US" altLang="ja-JP" dirty="0"/>
          </a:p>
          <a:p>
            <a:pPr marL="0" indent="0">
              <a:buNone/>
            </a:pPr>
            <a:endParaRPr kumimoji="1" lang="en-US" altLang="ja-JP" dirty="0"/>
          </a:p>
          <a:p>
            <a:pPr marL="0" indent="0">
              <a:buNone/>
            </a:pPr>
            <a:endParaRPr kumimoji="1" lang="en-US" altLang="ja-JP" dirty="0"/>
          </a:p>
          <a:p>
            <a:pPr marL="0" indent="0">
              <a:buNone/>
            </a:pPr>
            <a:endParaRPr kumimoji="1" lang="en-US" altLang="ja-JP" dirty="0"/>
          </a:p>
          <a:p>
            <a:pPr marL="0" indent="0">
              <a:buNone/>
            </a:pPr>
            <a:r>
              <a:rPr kumimoji="1" lang="ja-JP" altLang="en-US" dirty="0"/>
              <a:t>　</a:t>
            </a:r>
            <a:endParaRPr kumimoji="1" lang="en-US" altLang="ja-JP" dirty="0"/>
          </a:p>
          <a:p>
            <a:pPr marL="0" indent="0">
              <a:buNone/>
            </a:pPr>
            <a:endParaRPr kumimoji="1" lang="en-US" altLang="ja-JP" dirty="0"/>
          </a:p>
          <a:p>
            <a:r>
              <a:rPr lang="en-US" altLang="ja-JP" b="1" dirty="0"/>
              <a:t>Python</a:t>
            </a:r>
            <a:r>
              <a:rPr lang="ja-JP" altLang="en-US" b="1" dirty="0"/>
              <a:t> </a:t>
            </a:r>
            <a:r>
              <a:rPr lang="en-US" altLang="ja-JP" b="1" dirty="0"/>
              <a:t>Tutor </a:t>
            </a:r>
            <a:r>
              <a:rPr lang="ja-JP" altLang="en-US" b="1" dirty="0"/>
              <a:t>が</a:t>
            </a:r>
            <a:r>
              <a:rPr kumimoji="1" lang="ja-JP" altLang="en-US" b="1" dirty="0"/>
              <a:t>混雑しているとき</a:t>
            </a:r>
            <a:r>
              <a:rPr kumimoji="1" lang="ja-JP" altLang="en-US" dirty="0"/>
              <a:t>，</a:t>
            </a:r>
            <a:r>
              <a:rPr lang="ja-JP" altLang="en-US" b="1" u="sng" dirty="0"/>
              <a:t> 「</a:t>
            </a:r>
            <a:r>
              <a:rPr lang="en-US" altLang="ja-JP" b="1" u="sng" dirty="0"/>
              <a:t>Server Busy</a:t>
            </a:r>
            <a:r>
              <a:rPr lang="ja-JP" altLang="en-US" b="1" u="sng" dirty="0"/>
              <a:t>・・・」</a:t>
            </a:r>
            <a:r>
              <a:rPr lang="en-US" altLang="ja-JP" b="1" dirty="0"/>
              <a:t> </a:t>
            </a:r>
            <a:r>
              <a:rPr lang="ja-JP" altLang="en-US" b="1" u="sng" dirty="0"/>
              <a:t>と表示される場合</a:t>
            </a:r>
            <a:r>
              <a:rPr lang="ja-JP" altLang="en-US" dirty="0"/>
              <a:t>がある．</a:t>
            </a:r>
            <a:endParaRPr lang="en-US" altLang="ja-JP" dirty="0"/>
          </a:p>
          <a:p>
            <a:r>
              <a:rPr lang="ja-JP" altLang="en-US" dirty="0"/>
              <a:t>このメッセージは，サーバが混雑していることを示す．</a:t>
            </a:r>
            <a:endParaRPr lang="en-US" altLang="ja-JP" dirty="0"/>
          </a:p>
          <a:p>
            <a:r>
              <a:rPr lang="ja-JP" altLang="en-US" b="1" u="sng" dirty="0"/>
              <a:t>数秒から数十秒待つ</a:t>
            </a:r>
            <a:r>
              <a:rPr lang="ja-JP" altLang="en-US" dirty="0"/>
              <a:t>と</a:t>
            </a:r>
            <a:r>
              <a:rPr lang="ja-JP" altLang="en-US" b="1" dirty="0"/>
              <a:t>自動で処理が始まる</a:t>
            </a:r>
            <a:r>
              <a:rPr lang="ja-JP" altLang="en-US" dirty="0"/>
              <a:t>はずです（しかし，表示が変わらないときは，操作をもう一度試してください）</a:t>
            </a:r>
            <a:endParaRPr lang="en-US" altLang="ja-JP" dirty="0"/>
          </a:p>
          <a:p>
            <a:pPr marL="0" indent="0">
              <a:buNone/>
            </a:pPr>
            <a:endParaRPr kumimoji="1" lang="en-US" altLang="ja-JP" dirty="0"/>
          </a:p>
        </p:txBody>
      </p:sp>
      <p:sp>
        <p:nvSpPr>
          <p:cNvPr id="4" name="スライド番号プレースホルダー 3">
            <a:extLst>
              <a:ext uri="{FF2B5EF4-FFF2-40B4-BE49-F238E27FC236}">
                <a16:creationId xmlns:a16="http://schemas.microsoft.com/office/drawing/2014/main" id="{1DC11EB9-25EF-45CB-8BAD-5C1F3AEF8B3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正方形/長方形 5">
            <a:extLst>
              <a:ext uri="{FF2B5EF4-FFF2-40B4-BE49-F238E27FC236}">
                <a16:creationId xmlns:a16="http://schemas.microsoft.com/office/drawing/2014/main" id="{75215409-9D0D-4022-AC4D-A709E353F770}"/>
              </a:ext>
            </a:extLst>
          </p:cNvPr>
          <p:cNvSpPr/>
          <p:nvPr/>
        </p:nvSpPr>
        <p:spPr>
          <a:xfrm>
            <a:off x="2343444" y="1435445"/>
            <a:ext cx="2926388" cy="27303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8887874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24072" y="629268"/>
            <a:ext cx="4939868" cy="1286160"/>
          </a:xfrm>
        </p:spPr>
        <p:txBody>
          <a:bodyPr anchor="b">
            <a:normAutofit/>
          </a:bodyPr>
          <a:lstStyle/>
          <a:p>
            <a:pPr algn="l"/>
            <a:r>
              <a:rPr lang="ja-JP" altLang="en-US" dirty="0"/>
              <a:t>演習２</a:t>
            </a:r>
            <a:br>
              <a:rPr lang="en-US" altLang="ja-JP" dirty="0"/>
            </a:br>
            <a:r>
              <a:rPr lang="ja-JP" altLang="en-US" dirty="0"/>
              <a:t>条件分岐のステップ実行</a:t>
            </a:r>
          </a:p>
        </p:txBody>
      </p:sp>
      <p:sp>
        <p:nvSpPr>
          <p:cNvPr id="3" name="コンテンツ プレースホルダー 2"/>
          <p:cNvSpPr>
            <a:spLocks noGrp="1"/>
          </p:cNvSpPr>
          <p:nvPr>
            <p:ph idx="1"/>
          </p:nvPr>
        </p:nvSpPr>
        <p:spPr>
          <a:xfrm>
            <a:off x="3724073" y="2065623"/>
            <a:ext cx="4939867" cy="4710147"/>
          </a:xfrm>
        </p:spPr>
        <p:txBody>
          <a:bodyPr>
            <a:normAutofit/>
          </a:bodyPr>
          <a:lstStyle/>
          <a:p>
            <a:pPr marL="0" indent="0">
              <a:spcAft>
                <a:spcPts val="600"/>
              </a:spcAft>
              <a:buNone/>
            </a:pPr>
            <a:r>
              <a:rPr lang="ja-JP" altLang="en-US" sz="2400" dirty="0"/>
              <a:t>資料：</a:t>
            </a:r>
            <a:r>
              <a:rPr lang="ja-JP" altLang="en-US" sz="2400" b="1" dirty="0"/>
              <a:t>２７～ ３７</a:t>
            </a:r>
            <a:endParaRPr lang="en-US" altLang="ja-JP" sz="2400" b="1" dirty="0"/>
          </a:p>
          <a:p>
            <a:pPr>
              <a:spcAft>
                <a:spcPts val="600"/>
              </a:spcAft>
            </a:pPr>
            <a:endParaRPr lang="en-US" altLang="ja-JP" sz="2400" b="1" dirty="0"/>
          </a:p>
          <a:p>
            <a:pPr marL="0" indent="0">
              <a:spcAft>
                <a:spcPts val="600"/>
              </a:spcAft>
              <a:buNone/>
            </a:pPr>
            <a:r>
              <a:rPr lang="en-US" altLang="ja-JP" sz="2400" b="1" dirty="0"/>
              <a:t>【</a:t>
            </a:r>
            <a:r>
              <a:rPr lang="ja-JP" altLang="en-US" sz="2400" b="1" dirty="0"/>
              <a:t>トピックス</a:t>
            </a:r>
            <a:r>
              <a:rPr lang="en-US" altLang="ja-JP" sz="2400" b="1" dirty="0"/>
              <a:t>】</a:t>
            </a:r>
          </a:p>
          <a:p>
            <a:pPr lvl="1">
              <a:spcAft>
                <a:spcPts val="600"/>
              </a:spcAft>
            </a:pPr>
            <a:r>
              <a:rPr lang="en-US" altLang="ja-JP" b="1" dirty="0"/>
              <a:t>Python Tutor</a:t>
            </a:r>
          </a:p>
          <a:p>
            <a:pPr lvl="1">
              <a:spcAft>
                <a:spcPts val="600"/>
              </a:spcAft>
            </a:pPr>
            <a:r>
              <a:rPr lang="ja-JP" altLang="en-US" b="1" dirty="0"/>
              <a:t>字下げ</a:t>
            </a:r>
            <a:endParaRPr lang="en-US" altLang="ja-JP" b="1" dirty="0"/>
          </a:p>
          <a:p>
            <a:pPr lvl="1">
              <a:spcAft>
                <a:spcPts val="600"/>
              </a:spcAft>
            </a:pPr>
            <a:r>
              <a:rPr lang="en-US" altLang="ja-JP" b="1" dirty="0"/>
              <a:t>:</a:t>
            </a:r>
          </a:p>
          <a:p>
            <a:pPr lvl="1">
              <a:spcAft>
                <a:spcPts val="600"/>
              </a:spcAft>
            </a:pPr>
            <a:r>
              <a:rPr lang="ja-JP" altLang="en-US" b="1" dirty="0"/>
              <a:t>条件分岐</a:t>
            </a:r>
            <a:endParaRPr lang="en-US" altLang="ja-JP" b="1" dirty="0"/>
          </a:p>
          <a:p>
            <a:pPr lvl="1">
              <a:spcAft>
                <a:spcPts val="600"/>
              </a:spcAft>
            </a:pPr>
            <a:r>
              <a:rPr lang="en-US" altLang="ja-JP" b="1" dirty="0"/>
              <a:t>if</a:t>
            </a:r>
          </a:p>
          <a:p>
            <a:pPr lvl="1">
              <a:spcAft>
                <a:spcPts val="600"/>
              </a:spcAft>
            </a:pPr>
            <a:r>
              <a:rPr lang="en-US" altLang="ja-JP" b="1" dirty="0"/>
              <a:t>else</a:t>
            </a:r>
          </a:p>
          <a:p>
            <a:pPr lvl="1">
              <a:spcAft>
                <a:spcPts val="600"/>
              </a:spcAft>
            </a:pPr>
            <a:r>
              <a:rPr lang="ja-JP" altLang="en-US" b="1" dirty="0"/>
              <a:t>ステップ実行</a:t>
            </a:r>
            <a:endParaRPr lang="en-US" altLang="ja-JP" b="1" dirty="0"/>
          </a:p>
          <a:p>
            <a:pPr lvl="1">
              <a:spcAft>
                <a:spcPts val="600"/>
              </a:spcAft>
            </a:pPr>
            <a:endParaRPr lang="en-US" altLang="ja-JP" sz="1700" dirty="0"/>
          </a:p>
        </p:txBody>
      </p:sp>
      <p:pic>
        <p:nvPicPr>
          <p:cNvPr id="6" name="Picture 5">
            <a:extLst>
              <a:ext uri="{FF2B5EF4-FFF2-40B4-BE49-F238E27FC236}">
                <a16:creationId xmlns:a16="http://schemas.microsoft.com/office/drawing/2014/main" id="{1825C89A-4CA9-463F-B084-0B2641B9566B}"/>
              </a:ext>
            </a:extLst>
          </p:cNvPr>
          <p:cNvPicPr>
            <a:picLocks noChangeAspect="1"/>
          </p:cNvPicPr>
          <p:nvPr/>
        </p:nvPicPr>
        <p:blipFill rotWithShape="1">
          <a:blip r:embed="rId2"/>
          <a:srcRect l="32677" r="29301"/>
          <a:stretch/>
        </p:blipFill>
        <p:spPr>
          <a:xfrm>
            <a:off x="20" y="10"/>
            <a:ext cx="3476673" cy="6857990"/>
          </a:xfrm>
          <a:prstGeom prst="rect">
            <a:avLst/>
          </a:prstGeom>
          <a:effectLst/>
        </p:spPr>
      </p:pic>
      <p:sp>
        <p:nvSpPr>
          <p:cNvPr id="4" name="スライド番号プレースホルダー 3"/>
          <p:cNvSpPr>
            <a:spLocks noGrp="1"/>
          </p:cNvSpPr>
          <p:nvPr>
            <p:ph type="sldNum" sz="quarter" idx="12"/>
          </p:nvPr>
        </p:nvSpPr>
        <p:spPr>
          <a:xfrm>
            <a:off x="8011648" y="6364538"/>
            <a:ext cx="890069" cy="365125"/>
          </a:xfrm>
        </p:spPr>
        <p:txBody>
          <a:bodyPr>
            <a:no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16F77370-7F48-49C1-8603-DB37AE8840E1}" type="slidenum">
              <a:rPr kumimoji="0" lang="ja-JP" altLang="en-US" sz="24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27</a:t>
            </a:fld>
            <a:endParaRPr kumimoji="0" lang="ja-JP" altLang="en-US" sz="24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8235137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7FAC30-EBAE-CE00-C392-7F42019A5F65}"/>
              </a:ext>
            </a:extLst>
          </p:cNvPr>
          <p:cNvSpPr>
            <a:spLocks noGrp="1"/>
          </p:cNvSpPr>
          <p:nvPr>
            <p:ph type="title"/>
          </p:nvPr>
        </p:nvSpPr>
        <p:spPr/>
        <p:txBody>
          <a:bodyPr>
            <a:normAutofit fontScale="90000"/>
          </a:bodyPr>
          <a:lstStyle/>
          <a:p>
            <a:r>
              <a:rPr lang="ja-JP" altLang="en-US" dirty="0"/>
              <a:t>ステップ実行により確認できること</a:t>
            </a:r>
            <a:endParaRPr kumimoji="1" lang="ja-JP" altLang="en-US" dirty="0"/>
          </a:p>
        </p:txBody>
      </p:sp>
      <p:sp>
        <p:nvSpPr>
          <p:cNvPr id="4" name="スライド番号プレースホルダー 3">
            <a:extLst>
              <a:ext uri="{FF2B5EF4-FFF2-40B4-BE49-F238E27FC236}">
                <a16:creationId xmlns:a16="http://schemas.microsoft.com/office/drawing/2014/main" id="{0ED9FA83-4F40-33A5-8828-7E0EB86870B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7" name="テキスト ボックス 6">
            <a:extLst>
              <a:ext uri="{FF2B5EF4-FFF2-40B4-BE49-F238E27FC236}">
                <a16:creationId xmlns:a16="http://schemas.microsoft.com/office/drawing/2014/main" id="{CACF1335-B520-8309-5253-1C503974D85C}"/>
              </a:ext>
            </a:extLst>
          </p:cNvPr>
          <p:cNvSpPr txBox="1"/>
          <p:nvPr/>
        </p:nvSpPr>
        <p:spPr>
          <a:xfrm>
            <a:off x="1382350" y="894043"/>
            <a:ext cx="6340197"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ステップ実行により，ジャンプの様子を観察</a:t>
            </a: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10" name="図 9">
            <a:extLst>
              <a:ext uri="{FF2B5EF4-FFF2-40B4-BE49-F238E27FC236}">
                <a16:creationId xmlns:a16="http://schemas.microsoft.com/office/drawing/2014/main" id="{DEB4C109-53AB-DC10-9E81-CE07BF359D83}"/>
              </a:ext>
            </a:extLst>
          </p:cNvPr>
          <p:cNvPicPr>
            <a:picLocks noChangeAspect="1"/>
          </p:cNvPicPr>
          <p:nvPr/>
        </p:nvPicPr>
        <p:blipFill>
          <a:blip r:embed="rId2"/>
          <a:stretch>
            <a:fillRect/>
          </a:stretch>
        </p:blipFill>
        <p:spPr>
          <a:xfrm>
            <a:off x="1184658" y="1852288"/>
            <a:ext cx="7278726" cy="3793248"/>
          </a:xfrm>
          <a:prstGeom prst="rect">
            <a:avLst/>
          </a:prstGeom>
        </p:spPr>
      </p:pic>
      <p:sp>
        <p:nvSpPr>
          <p:cNvPr id="11" name="正方形/長方形 10">
            <a:extLst>
              <a:ext uri="{FF2B5EF4-FFF2-40B4-BE49-F238E27FC236}">
                <a16:creationId xmlns:a16="http://schemas.microsoft.com/office/drawing/2014/main" id="{B4A4723F-B7D8-9411-BBD2-138F6716A8D9}"/>
              </a:ext>
            </a:extLst>
          </p:cNvPr>
          <p:cNvSpPr/>
          <p:nvPr/>
        </p:nvSpPr>
        <p:spPr>
          <a:xfrm>
            <a:off x="1797723" y="2252359"/>
            <a:ext cx="542334" cy="1627001"/>
          </a:xfrm>
          <a:prstGeom prst="rect">
            <a:avLst/>
          </a:prstGeom>
          <a:noFill/>
          <a:ln w="76200">
            <a:solidFill>
              <a:srgbClr val="FF0000">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2" name="正方形/長方形 11">
            <a:extLst>
              <a:ext uri="{FF2B5EF4-FFF2-40B4-BE49-F238E27FC236}">
                <a16:creationId xmlns:a16="http://schemas.microsoft.com/office/drawing/2014/main" id="{A5B81D86-BAEC-AFC7-AFC2-B95104566AFD}"/>
              </a:ext>
            </a:extLst>
          </p:cNvPr>
          <p:cNvSpPr/>
          <p:nvPr/>
        </p:nvSpPr>
        <p:spPr>
          <a:xfrm>
            <a:off x="1236470" y="4722782"/>
            <a:ext cx="3323371" cy="922754"/>
          </a:xfrm>
          <a:prstGeom prst="rect">
            <a:avLst/>
          </a:prstGeom>
          <a:noFill/>
          <a:ln w="76200">
            <a:solidFill>
              <a:srgbClr val="FF0000">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 name="正方形/長方形 12">
            <a:extLst>
              <a:ext uri="{FF2B5EF4-FFF2-40B4-BE49-F238E27FC236}">
                <a16:creationId xmlns:a16="http://schemas.microsoft.com/office/drawing/2014/main" id="{ADF012E5-BB29-D9C7-1333-27AE530332DA}"/>
              </a:ext>
            </a:extLst>
          </p:cNvPr>
          <p:cNvSpPr/>
          <p:nvPr/>
        </p:nvSpPr>
        <p:spPr>
          <a:xfrm>
            <a:off x="6218373" y="2097790"/>
            <a:ext cx="2245011" cy="2046432"/>
          </a:xfrm>
          <a:prstGeom prst="rect">
            <a:avLst/>
          </a:prstGeom>
          <a:noFill/>
          <a:ln w="76200">
            <a:solidFill>
              <a:srgbClr val="FF0000">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731867C9-7FF1-8620-C6ED-8DCA68B96EE3}"/>
              </a:ext>
            </a:extLst>
          </p:cNvPr>
          <p:cNvSpPr txBox="1"/>
          <p:nvPr/>
        </p:nvSpPr>
        <p:spPr>
          <a:xfrm>
            <a:off x="74174" y="2315058"/>
            <a:ext cx="1723549" cy="120032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ジャンプの</a:t>
            </a:r>
            <a:endParaRPr kumimoji="1" lang="en-US" altLang="ja-JP" sz="2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様子を示す</a:t>
            </a:r>
            <a:endParaRPr kumimoji="1" lang="en-US" altLang="ja-JP" sz="2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矢印</a:t>
            </a:r>
          </a:p>
        </p:txBody>
      </p:sp>
      <p:sp>
        <p:nvSpPr>
          <p:cNvPr id="15" name="テキスト ボックス 14">
            <a:extLst>
              <a:ext uri="{FF2B5EF4-FFF2-40B4-BE49-F238E27FC236}">
                <a16:creationId xmlns:a16="http://schemas.microsoft.com/office/drawing/2014/main" id="{D928B629-26D6-5410-070B-9AD2FE331B83}"/>
              </a:ext>
            </a:extLst>
          </p:cNvPr>
          <p:cNvSpPr txBox="1"/>
          <p:nvPr/>
        </p:nvSpPr>
        <p:spPr>
          <a:xfrm>
            <a:off x="1310920" y="5726617"/>
            <a:ext cx="5109091" cy="83099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ステップ実行は、</a:t>
            </a:r>
            <a:endParaRPr kumimoji="1" lang="en-US" altLang="ja-JP" sz="2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ボタンやスライダーでコントロール</a:t>
            </a:r>
            <a:endParaRPr kumimoji="1" lang="en-US" altLang="ja-JP" sz="2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sp>
        <p:nvSpPr>
          <p:cNvPr id="16" name="テキスト ボックス 15">
            <a:extLst>
              <a:ext uri="{FF2B5EF4-FFF2-40B4-BE49-F238E27FC236}">
                <a16:creationId xmlns:a16="http://schemas.microsoft.com/office/drawing/2014/main" id="{B8343A30-E74C-E132-C468-A7F51A2A77D8}"/>
              </a:ext>
            </a:extLst>
          </p:cNvPr>
          <p:cNvSpPr txBox="1"/>
          <p:nvPr/>
        </p:nvSpPr>
        <p:spPr>
          <a:xfrm>
            <a:off x="6132903" y="4205054"/>
            <a:ext cx="2031325" cy="83099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変数の値の</a:t>
            </a:r>
            <a:endParaRPr kumimoji="1" lang="en-US" altLang="ja-JP" sz="2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確認もできる</a:t>
            </a:r>
            <a:endParaRPr kumimoji="1" lang="en-US" altLang="ja-JP" sz="2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2635048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38091E3-F014-4EED-8E4F-719BE045CC06}"/>
              </a:ext>
            </a:extLst>
          </p:cNvPr>
          <p:cNvPicPr>
            <a:picLocks noChangeAspect="1"/>
          </p:cNvPicPr>
          <p:nvPr/>
        </p:nvPicPr>
        <p:blipFill>
          <a:blip r:embed="rId2"/>
          <a:stretch>
            <a:fillRect/>
          </a:stretch>
        </p:blipFill>
        <p:spPr>
          <a:xfrm>
            <a:off x="1186156" y="4381196"/>
            <a:ext cx="5452712" cy="2251310"/>
          </a:xfrm>
          <a:prstGeom prst="rect">
            <a:avLst/>
          </a:prstGeom>
        </p:spPr>
      </p:pic>
      <p:sp>
        <p:nvSpPr>
          <p:cNvPr id="2" name="タイトル 1"/>
          <p:cNvSpPr>
            <a:spLocks noGrp="1"/>
          </p:cNvSpPr>
          <p:nvPr>
            <p:ph type="title"/>
          </p:nvPr>
        </p:nvSpPr>
        <p:spPr/>
        <p:txBody>
          <a:bodyPr>
            <a:noAutofit/>
          </a:bodyPr>
          <a:lstStyle/>
          <a:p>
            <a:r>
              <a:rPr lang="en-US" altLang="ja-JP" dirty="0"/>
              <a:t>Python Tutor </a:t>
            </a:r>
            <a:r>
              <a:rPr lang="ja-JP" altLang="en-US" dirty="0"/>
              <a:t>の起動</a:t>
            </a:r>
          </a:p>
        </p:txBody>
      </p:sp>
      <p:sp>
        <p:nvSpPr>
          <p:cNvPr id="3" name="コンテンツ プレースホルダー 2"/>
          <p:cNvSpPr>
            <a:spLocks noGrp="1"/>
          </p:cNvSpPr>
          <p:nvPr>
            <p:ph idx="1"/>
          </p:nvPr>
        </p:nvSpPr>
        <p:spPr>
          <a:xfrm>
            <a:off x="341395" y="971195"/>
            <a:ext cx="8678719" cy="5006864"/>
          </a:xfrm>
        </p:spPr>
        <p:txBody>
          <a:bodyPr>
            <a:noAutofit/>
          </a:bodyPr>
          <a:lstStyle/>
          <a:p>
            <a:pPr marL="0" indent="0">
              <a:buNone/>
            </a:pPr>
            <a:r>
              <a:rPr lang="ja-JP" altLang="en-US" dirty="0"/>
              <a:t>① </a:t>
            </a:r>
            <a:r>
              <a:rPr lang="ja-JP" altLang="en-US" b="1" dirty="0"/>
              <a:t>ウェブブラウザ</a:t>
            </a:r>
            <a:r>
              <a:rPr lang="ja-JP" altLang="en-US" dirty="0"/>
              <a:t>を起動する</a:t>
            </a:r>
            <a:endParaRPr lang="en-US" altLang="ja-JP" dirty="0"/>
          </a:p>
          <a:p>
            <a:pPr marL="0" indent="0">
              <a:buNone/>
            </a:pPr>
            <a:endParaRPr lang="en-US" altLang="ja-JP" dirty="0"/>
          </a:p>
          <a:p>
            <a:pPr marL="0" indent="0">
              <a:buNone/>
            </a:pPr>
            <a:r>
              <a:rPr lang="ja-JP" altLang="en-US" dirty="0"/>
              <a:t>② </a:t>
            </a:r>
            <a:r>
              <a:rPr lang="en-US" altLang="ja-JP" b="1" dirty="0"/>
              <a:t>Python Tutor </a:t>
            </a:r>
            <a:r>
              <a:rPr lang="ja-JP" altLang="en-US" dirty="0"/>
              <a:t>を使いたいので，次の </a:t>
            </a:r>
            <a:r>
              <a:rPr lang="en-US" altLang="ja-JP" dirty="0"/>
              <a:t>URL </a:t>
            </a:r>
            <a:r>
              <a:rPr lang="ja-JP" altLang="en-US" dirty="0"/>
              <a:t>を開く</a:t>
            </a:r>
            <a:endParaRPr lang="en-US" altLang="ja-JP" dirty="0"/>
          </a:p>
          <a:p>
            <a:pPr marL="0" indent="0">
              <a:buNone/>
            </a:pPr>
            <a:r>
              <a:rPr lang="en-US" altLang="ja-JP" dirty="0"/>
              <a:t>	</a:t>
            </a:r>
            <a:r>
              <a:rPr lang="en-US" altLang="ja-JP" b="1" dirty="0"/>
              <a:t>https://www.pythontutor.com/</a:t>
            </a:r>
          </a:p>
          <a:p>
            <a:pPr marL="0" indent="0">
              <a:buNone/>
            </a:pPr>
            <a:endParaRPr lang="en-US" altLang="ja-JP" dirty="0"/>
          </a:p>
          <a:p>
            <a:pPr marL="0" indent="0">
              <a:buNone/>
            </a:pPr>
            <a:r>
              <a:rPr lang="ja-JP" altLang="en-US" dirty="0"/>
              <a:t>③ 「</a:t>
            </a:r>
            <a:r>
              <a:rPr lang="en-US" altLang="ja-JP" b="1" dirty="0"/>
              <a:t>Python</a:t>
            </a:r>
            <a:r>
              <a:rPr lang="ja-JP" altLang="en-US" dirty="0"/>
              <a:t>」をクリック　⇒ </a:t>
            </a:r>
            <a:r>
              <a:rPr lang="ja-JP" altLang="en-US" b="1" dirty="0"/>
              <a:t>メイン画面</a:t>
            </a:r>
            <a:r>
              <a:rPr lang="ja-JP" altLang="en-US" dirty="0"/>
              <a:t>が開く　　</a:t>
            </a:r>
            <a:endParaRPr lang="en-US" altLang="ja-JP" dirty="0"/>
          </a:p>
        </p:txBody>
      </p:sp>
      <p:sp>
        <p:nvSpPr>
          <p:cNvPr id="10" name="スライド番号プレースホルダー 3"/>
          <p:cNvSpPr>
            <a:spLocks noGrp="1"/>
          </p:cNvSpPr>
          <p:nvPr>
            <p:ph type="sldNum" sz="quarter" idx="12"/>
          </p:nvPr>
        </p:nvSpPr>
        <p:spPr/>
        <p:txBody>
          <a:bodyP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5" name="正方形/長方形 4">
            <a:extLst>
              <a:ext uri="{FF2B5EF4-FFF2-40B4-BE49-F238E27FC236}">
                <a16:creationId xmlns:a16="http://schemas.microsoft.com/office/drawing/2014/main" id="{7ED950E6-79B1-88B3-39D0-D6A663465B5D}"/>
              </a:ext>
            </a:extLst>
          </p:cNvPr>
          <p:cNvSpPr/>
          <p:nvPr/>
        </p:nvSpPr>
        <p:spPr>
          <a:xfrm>
            <a:off x="2529914" y="5506851"/>
            <a:ext cx="970777" cy="37995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84773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73321" y="329184"/>
            <a:ext cx="4688333" cy="1783080"/>
          </a:xfrm>
        </p:spPr>
        <p:txBody>
          <a:bodyPr anchor="b">
            <a:normAutofit/>
          </a:bodyPr>
          <a:lstStyle/>
          <a:p>
            <a:r>
              <a:rPr lang="ja-JP" altLang="en-US" sz="4000" dirty="0">
                <a:latin typeface="ＭＳ ゴシック" panose="020B0609070205080204" pitchFamily="49" charset="-128"/>
                <a:ea typeface="ＭＳ ゴシック" panose="020B0609070205080204" pitchFamily="49" charset="-128"/>
              </a:rPr>
              <a:t>アウトライン</a:t>
            </a:r>
            <a:endParaRPr kumimoji="1" lang="ja-JP" altLang="en-US" sz="4000" dirty="0">
              <a:latin typeface="ＭＳ ゴシック" panose="020B0609070205080204" pitchFamily="49" charset="-128"/>
              <a:ea typeface="ＭＳ ゴシック" panose="020B0609070205080204" pitchFamily="49" charset="-128"/>
            </a:endParaRPr>
          </a:p>
        </p:txBody>
      </p:sp>
      <p:pic>
        <p:nvPicPr>
          <p:cNvPr id="7" name="図 6">
            <a:extLst>
              <a:ext uri="{FF2B5EF4-FFF2-40B4-BE49-F238E27FC236}">
                <a16:creationId xmlns:a16="http://schemas.microsoft.com/office/drawing/2014/main" id="{ADE5C89F-0CB4-504E-E8F6-BD3C6D03C720}"/>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Blur/>
                    </a14:imgEffect>
                  </a14:imgLayer>
                </a14:imgProps>
              </a:ext>
            </a:extLst>
          </a:blip>
          <a:srcRect l="27514" r="23589" b="-2"/>
          <a:stretch/>
        </p:blipFill>
        <p:spPr>
          <a:xfrm>
            <a:off x="20" y="10"/>
            <a:ext cx="3492988"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effectLst>
            <a:softEdge rad="635000"/>
          </a:effectLst>
        </p:spPr>
      </p:pic>
      <p:sp>
        <p:nvSpPr>
          <p:cNvPr id="3" name="コンテンツ プレースホルダー 2"/>
          <p:cNvSpPr>
            <a:spLocks noGrp="1"/>
          </p:cNvSpPr>
          <p:nvPr>
            <p:ph idx="1"/>
          </p:nvPr>
        </p:nvSpPr>
        <p:spPr>
          <a:xfrm>
            <a:off x="3973321" y="2706624"/>
            <a:ext cx="4986684" cy="3483864"/>
          </a:xfrm>
        </p:spPr>
        <p:txBody>
          <a:bodyPr>
            <a:normAutofit/>
          </a:bodyPr>
          <a:lstStyle/>
          <a:p>
            <a:pPr marL="514350" indent="-514350">
              <a:buFont typeface="+mj-lt"/>
              <a:buAutoNum type="arabicPeriod"/>
            </a:pPr>
            <a:r>
              <a:rPr lang="en-US" altLang="ja-JP" sz="2400" dirty="0">
                <a:latin typeface="メイリオ" panose="020B0604030504040204" pitchFamily="50" charset="-128"/>
              </a:rPr>
              <a:t>for </a:t>
            </a:r>
            <a:r>
              <a:rPr lang="ja-JP" altLang="en-US" sz="2400" dirty="0">
                <a:latin typeface="メイリオ" panose="020B0604030504040204" pitchFamily="50" charset="-128"/>
              </a:rPr>
              <a:t>による繰り返し</a:t>
            </a:r>
            <a:endParaRPr lang="en-US" altLang="ja-JP" sz="2400" dirty="0">
              <a:latin typeface="メイリオ" panose="020B0604030504040204" pitchFamily="50" charset="-128"/>
            </a:endParaRPr>
          </a:p>
          <a:p>
            <a:pPr marL="514350" indent="-514350">
              <a:buFont typeface="+mj-lt"/>
              <a:buAutoNum type="arabicPeriod"/>
            </a:pPr>
            <a:r>
              <a:rPr lang="ja-JP" altLang="en-US" sz="2400" dirty="0">
                <a:latin typeface="メイリオ" panose="020B0604030504040204" pitchFamily="50" charset="-128"/>
              </a:rPr>
              <a:t>条件分岐のステップ実行</a:t>
            </a:r>
            <a:endParaRPr lang="en-US" altLang="ja-JP" sz="2400" dirty="0">
              <a:latin typeface="メイリオ" panose="020B0604030504040204" pitchFamily="50" charset="-128"/>
            </a:endParaRPr>
          </a:p>
          <a:p>
            <a:pPr marL="514350" indent="-514350">
              <a:buFont typeface="+mj-lt"/>
              <a:buAutoNum type="arabicPeriod"/>
            </a:pPr>
            <a:r>
              <a:rPr lang="ja-JP" altLang="en-US" sz="2400" dirty="0">
                <a:latin typeface="メイリオ" panose="020B0604030504040204" pitchFamily="50" charset="-128"/>
              </a:rPr>
              <a:t>入力と出力</a:t>
            </a:r>
            <a:endParaRPr lang="en-US" altLang="ja-JP" sz="2400" dirty="0">
              <a:latin typeface="メイリオ" panose="020B0604030504040204" pitchFamily="50" charset="-128"/>
            </a:endParaRPr>
          </a:p>
          <a:p>
            <a:pPr marL="514350" indent="-514350">
              <a:buFont typeface="+mj-lt"/>
              <a:buAutoNum type="arabicPeriod"/>
            </a:pPr>
            <a:r>
              <a:rPr lang="ja-JP" altLang="en-US" sz="2400" dirty="0">
                <a:latin typeface="メイリオ" panose="020B0604030504040204" pitchFamily="50" charset="-128"/>
              </a:rPr>
              <a:t>式の抽象化と関数</a:t>
            </a:r>
            <a:endParaRPr lang="en-US" altLang="ja-JP" sz="2400" dirty="0">
              <a:latin typeface="メイリオ" panose="020B0604030504040204" pitchFamily="50" charset="-128"/>
            </a:endParaRPr>
          </a:p>
          <a:p>
            <a:pPr marL="514350" indent="-514350">
              <a:buFont typeface="+mj-lt"/>
              <a:buAutoNum type="arabicPeriod"/>
            </a:pPr>
            <a:r>
              <a:rPr lang="ja-JP" altLang="en-US" sz="2400" dirty="0">
                <a:latin typeface="メイリオ" panose="020B0604030504040204" pitchFamily="50" charset="-128"/>
              </a:rPr>
              <a:t>関数定義，</a:t>
            </a:r>
            <a:r>
              <a:rPr lang="en-US" altLang="ja-JP" sz="2400" dirty="0">
                <a:latin typeface="メイリオ" panose="020B0604030504040204" pitchFamily="50" charset="-128"/>
              </a:rPr>
              <a:t>def</a:t>
            </a:r>
          </a:p>
        </p:txBody>
      </p:sp>
      <p:sp>
        <p:nvSpPr>
          <p:cNvPr id="5" name="スライド番号プレースホルダー 4">
            <a:extLst>
              <a:ext uri="{FF2B5EF4-FFF2-40B4-BE49-F238E27FC236}">
                <a16:creationId xmlns:a16="http://schemas.microsoft.com/office/drawing/2014/main" id="{271AC035-0C11-72EC-EAF9-C2E472D8960F}"/>
              </a:ext>
            </a:extLst>
          </p:cNvPr>
          <p:cNvSpPr>
            <a:spLocks noGrp="1"/>
          </p:cNvSpPr>
          <p:nvPr>
            <p:ph type="sldNum" sz="quarter" idx="12"/>
          </p:nvPr>
        </p:nvSpPr>
        <p:spPr/>
        <p:txBody>
          <a:bodyPr/>
          <a:lstStyle/>
          <a:p>
            <a:fld id="{E7DD4950-D159-4EF1-90C3-DB06CAAE7C11}" type="slidenum">
              <a:rPr kumimoji="1" lang="ja-JP" altLang="en-US" smtClean="0"/>
              <a:t>3</a:t>
            </a:fld>
            <a:endParaRPr kumimoji="1" lang="ja-JP" altLang="en-US"/>
          </a:p>
        </p:txBody>
      </p:sp>
    </p:spTree>
    <p:extLst>
      <p:ext uri="{BB962C8B-B14F-4D97-AF65-F5344CB8AC3E}">
        <p14:creationId xmlns:p14="http://schemas.microsoft.com/office/powerpoint/2010/main" val="38319956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AFD64753-2F0C-9292-6F16-EB19B7720882}"/>
              </a:ext>
            </a:extLst>
          </p:cNvPr>
          <p:cNvPicPr>
            <a:picLocks noChangeAspect="1"/>
          </p:cNvPicPr>
          <p:nvPr/>
        </p:nvPicPr>
        <p:blipFill>
          <a:blip r:embed="rId2"/>
          <a:stretch>
            <a:fillRect/>
          </a:stretch>
        </p:blipFill>
        <p:spPr>
          <a:xfrm>
            <a:off x="624825" y="2233220"/>
            <a:ext cx="4759046" cy="2391560"/>
          </a:xfrm>
          <a:prstGeom prst="rect">
            <a:avLst/>
          </a:prstGeom>
        </p:spPr>
      </p:pic>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1"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7" name="テキスト ボックス 6"/>
          <p:cNvSpPr txBox="1"/>
          <p:nvPr/>
        </p:nvSpPr>
        <p:spPr>
          <a:xfrm>
            <a:off x="5309826" y="3137739"/>
            <a:ext cx="3757632" cy="120032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if (age &lt;= 11)</a:t>
            </a:r>
            <a:r>
              <a:rPr kumimoji="1" lang="ja-JP" altLang="en-US" sz="2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の直後に「</a:t>
            </a:r>
            <a:r>
              <a:rPr kumimoji="1" lang="en-US" altLang="ja-JP" sz="2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a:t>
            </a:r>
            <a:r>
              <a:rPr kumimoji="1" lang="ja-JP" altLang="en-US" sz="2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a:t>
            </a:r>
            <a:endParaRPr kumimoji="1" lang="en-US" altLang="ja-JP" sz="2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else </a:t>
            </a:r>
            <a:r>
              <a:rPr kumimoji="0" lang="ja-JP" altLang="en-US" sz="2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の直後に「</a:t>
            </a:r>
            <a:r>
              <a:rPr kumimoji="0" lang="en-US" altLang="ja-JP" sz="2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a:t>
            </a:r>
            <a:r>
              <a:rPr kumimoji="0" lang="ja-JP" altLang="en-US" sz="2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a:t>
            </a:r>
            <a:endParaRPr kumimoji="0" lang="en-US" altLang="ja-JP" sz="2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（どちらも，コロン）</a:t>
            </a:r>
            <a:endParaRPr kumimoji="1" lang="en-US" altLang="ja-JP" sz="2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sp>
        <p:nvSpPr>
          <p:cNvPr id="8" name="テキスト ボックス 7"/>
          <p:cNvSpPr txBox="1"/>
          <p:nvPr/>
        </p:nvSpPr>
        <p:spPr>
          <a:xfrm>
            <a:off x="1803395" y="5797030"/>
            <a:ext cx="6389826" cy="954107"/>
          </a:xfrm>
          <a:prstGeom prst="rect">
            <a:avLst/>
          </a:prstGeom>
          <a:noFill/>
          <a:ln>
            <a:solidFill>
              <a:srgbClr val="FF0000"/>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字下げも正確に！</a:t>
            </a:r>
            <a:endParaRPr kumimoji="1" lang="en-US" altLang="ja-JP" sz="2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print </a:t>
            </a:r>
            <a:r>
              <a:rPr kumimoji="1" lang="ja-JP" altLang="en-US" sz="2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の前に，「タブ </a:t>
            </a:r>
            <a:r>
              <a:rPr kumimoji="1" lang="en-US" altLang="ja-JP" sz="2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(Tab)</a:t>
            </a:r>
            <a:r>
              <a:rPr kumimoji="1" lang="ja-JP" altLang="en-US" sz="2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」を </a:t>
            </a:r>
            <a:r>
              <a:rPr kumimoji="1" lang="en-US" altLang="ja-JP" sz="2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1</a:t>
            </a:r>
            <a:r>
              <a:rPr kumimoji="1" lang="ja-JP" altLang="en-US" sz="2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つだけ</a:t>
            </a:r>
          </a:p>
        </p:txBody>
      </p:sp>
      <p:cxnSp>
        <p:nvCxnSpPr>
          <p:cNvPr id="10" name="直線矢印コネクタ 9"/>
          <p:cNvCxnSpPr>
            <a:cxnSpLocks/>
          </p:cNvCxnSpPr>
          <p:nvPr/>
        </p:nvCxnSpPr>
        <p:spPr>
          <a:xfrm flipH="1" flipV="1">
            <a:off x="4657519" y="3030587"/>
            <a:ext cx="652307" cy="32032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a:stCxn id="7" idx="1"/>
          </p:cNvCxnSpPr>
          <p:nvPr/>
        </p:nvCxnSpPr>
        <p:spPr>
          <a:xfrm flipH="1">
            <a:off x="2756896" y="3737904"/>
            <a:ext cx="2552930" cy="17955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正方形/長方形 8"/>
          <p:cNvSpPr/>
          <p:nvPr/>
        </p:nvSpPr>
        <p:spPr>
          <a:xfrm>
            <a:off x="553457" y="914435"/>
            <a:ext cx="7168143" cy="95410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④ </a:t>
            </a:r>
            <a:r>
              <a:rPr kumimoji="0"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Python Tutor </a:t>
            </a:r>
            <a:r>
              <a:rPr kumimoji="0"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のエディタで次のプログラムを入れる</a:t>
            </a:r>
          </a:p>
        </p:txBody>
      </p:sp>
      <p:sp>
        <p:nvSpPr>
          <p:cNvPr id="3" name="タイトル 2">
            <a:extLst>
              <a:ext uri="{FF2B5EF4-FFF2-40B4-BE49-F238E27FC236}">
                <a16:creationId xmlns:a16="http://schemas.microsoft.com/office/drawing/2014/main" id="{AE298570-CBD5-409A-BB6D-0B85A761B21A}"/>
              </a:ext>
            </a:extLst>
          </p:cNvPr>
          <p:cNvSpPr>
            <a:spLocks noGrp="1"/>
          </p:cNvSpPr>
          <p:nvPr>
            <p:ph type="title"/>
          </p:nvPr>
        </p:nvSpPr>
        <p:spPr/>
        <p:txBody>
          <a:bodyPr>
            <a:normAutofit fontScale="90000"/>
          </a:bodyPr>
          <a:lstStyle/>
          <a:p>
            <a:endParaRPr kumimoji="1" lang="ja-JP" altLang="en-US"/>
          </a:p>
        </p:txBody>
      </p:sp>
    </p:spTree>
    <p:extLst>
      <p:ext uri="{BB962C8B-B14F-4D97-AF65-F5344CB8AC3E}">
        <p14:creationId xmlns:p14="http://schemas.microsoft.com/office/powerpoint/2010/main" val="16209879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8" name="コンテンツ プレースホルダー 2"/>
          <p:cNvSpPr txBox="1">
            <a:spLocks/>
          </p:cNvSpPr>
          <p:nvPr/>
        </p:nvSpPr>
        <p:spPr>
          <a:xfrm>
            <a:off x="516535" y="5301121"/>
            <a:ext cx="3900266" cy="1172250"/>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800" b="0" i="0" u="none" strike="noStrike" kern="1200" cap="none" spc="0" normalizeH="0" baseline="0" noProof="0" dirty="0">
                <a:ln>
                  <a:noFill/>
                </a:ln>
                <a:solidFill>
                  <a:srgbClr val="003366"/>
                </a:solidFill>
                <a:effectLst/>
                <a:uLnTx/>
                <a:uFillTx/>
                <a:latin typeface="Calibri" panose="020F0502020204030204"/>
                <a:ea typeface="游ゴシック" panose="020B0400000000000000" pitchFamily="50" charset="-128"/>
                <a:cs typeface="+mn-cs"/>
              </a:rPr>
              <a:t>「</a:t>
            </a:r>
            <a:r>
              <a:rPr kumimoji="1" lang="en-US" altLang="ja-JP" sz="2800" b="0" i="0" u="none" strike="noStrike" kern="1200" cap="none" spc="0" normalizeH="0" baseline="0" noProof="0" dirty="0">
                <a:ln>
                  <a:noFill/>
                </a:ln>
                <a:solidFill>
                  <a:srgbClr val="003366"/>
                </a:solidFill>
                <a:effectLst/>
                <a:uLnTx/>
                <a:uFillTx/>
                <a:latin typeface="Calibri" panose="020F0502020204030204"/>
                <a:ea typeface="游ゴシック" panose="020B0400000000000000" pitchFamily="50" charset="-128"/>
                <a:cs typeface="+mn-cs"/>
              </a:rPr>
              <a:t>del</a:t>
            </a:r>
            <a:r>
              <a:rPr kumimoji="1" lang="ja-JP" altLang="en-US" sz="2800" b="0" i="0" u="none" strike="noStrike" kern="1200" cap="none" spc="0" normalizeH="0" baseline="0" noProof="0" dirty="0">
                <a:ln>
                  <a:noFill/>
                </a:ln>
                <a:solidFill>
                  <a:srgbClr val="003366"/>
                </a:solidFill>
                <a:effectLst/>
                <a:uLnTx/>
                <a:uFillTx/>
                <a:latin typeface="Calibri" panose="020F0502020204030204"/>
                <a:ea typeface="游ゴシック" panose="020B0400000000000000" pitchFamily="50" charset="-128"/>
                <a:cs typeface="+mn-cs"/>
              </a:rPr>
              <a:t>キー」などを使いながら編集</a:t>
            </a:r>
          </a:p>
        </p:txBody>
      </p:sp>
      <p:sp>
        <p:nvSpPr>
          <p:cNvPr id="9" name="テキスト ボックス 8"/>
          <p:cNvSpPr txBox="1"/>
          <p:nvPr/>
        </p:nvSpPr>
        <p:spPr>
          <a:xfrm>
            <a:off x="891486" y="4535056"/>
            <a:ext cx="3057247"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正しくない字下げ</a:t>
            </a:r>
            <a:endParaRPr kumimoji="1" lang="ja-JP" altLang="en-US" sz="2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0" name="テキスト ボックス 9"/>
          <p:cNvSpPr txBox="1"/>
          <p:nvPr/>
        </p:nvSpPr>
        <p:spPr>
          <a:xfrm>
            <a:off x="6003370" y="4469175"/>
            <a:ext cx="2339102"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正しい字下げ</a:t>
            </a:r>
            <a:endParaRPr kumimoji="1" lang="ja-JP" altLang="en-US" sz="2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5" name="図 4">
            <a:extLst>
              <a:ext uri="{FF2B5EF4-FFF2-40B4-BE49-F238E27FC236}">
                <a16:creationId xmlns:a16="http://schemas.microsoft.com/office/drawing/2014/main" id="{F78C5A1F-1511-A3DC-F4F6-AEF69852180F}"/>
              </a:ext>
            </a:extLst>
          </p:cNvPr>
          <p:cNvPicPr>
            <a:picLocks noChangeAspect="1"/>
          </p:cNvPicPr>
          <p:nvPr/>
        </p:nvPicPr>
        <p:blipFill>
          <a:blip r:embed="rId2"/>
          <a:stretch>
            <a:fillRect/>
          </a:stretch>
        </p:blipFill>
        <p:spPr>
          <a:xfrm>
            <a:off x="4848294" y="2051469"/>
            <a:ext cx="4295705" cy="2158717"/>
          </a:xfrm>
          <a:prstGeom prst="rect">
            <a:avLst/>
          </a:prstGeom>
        </p:spPr>
      </p:pic>
      <p:pic>
        <p:nvPicPr>
          <p:cNvPr id="7" name="図 6">
            <a:extLst>
              <a:ext uri="{FF2B5EF4-FFF2-40B4-BE49-F238E27FC236}">
                <a16:creationId xmlns:a16="http://schemas.microsoft.com/office/drawing/2014/main" id="{A2483D52-3B86-4C1D-B9A8-BE512BD8EBC2}"/>
              </a:ext>
            </a:extLst>
          </p:cNvPr>
          <p:cNvPicPr>
            <a:picLocks noChangeAspect="1"/>
          </p:cNvPicPr>
          <p:nvPr/>
        </p:nvPicPr>
        <p:blipFill>
          <a:blip r:embed="rId3"/>
          <a:stretch>
            <a:fillRect/>
          </a:stretch>
        </p:blipFill>
        <p:spPr>
          <a:xfrm>
            <a:off x="0" y="2114257"/>
            <a:ext cx="4591086" cy="2095930"/>
          </a:xfrm>
          <a:prstGeom prst="rect">
            <a:avLst/>
          </a:prstGeom>
        </p:spPr>
      </p:pic>
    </p:spTree>
    <p:extLst>
      <p:ext uri="{BB962C8B-B14F-4D97-AF65-F5344CB8AC3E}">
        <p14:creationId xmlns:p14="http://schemas.microsoft.com/office/powerpoint/2010/main" val="105847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15914BF2-8ADD-D9A3-E8AE-67DEBFE833C4}"/>
              </a:ext>
            </a:extLst>
          </p:cNvPr>
          <p:cNvPicPr>
            <a:picLocks noChangeAspect="1"/>
          </p:cNvPicPr>
          <p:nvPr/>
        </p:nvPicPr>
        <p:blipFill>
          <a:blip r:embed="rId2"/>
          <a:stretch>
            <a:fillRect/>
          </a:stretch>
        </p:blipFill>
        <p:spPr>
          <a:xfrm>
            <a:off x="595832" y="1722609"/>
            <a:ext cx="7952335" cy="4134521"/>
          </a:xfrm>
          <a:prstGeom prst="rect">
            <a:avLst/>
          </a:prstGeom>
        </p:spPr>
      </p:pic>
      <p:sp>
        <p:nvSpPr>
          <p:cNvPr id="3" name="コンテンツ プレースホルダー 2"/>
          <p:cNvSpPr>
            <a:spLocks noGrp="1"/>
          </p:cNvSpPr>
          <p:nvPr>
            <p:ph idx="1"/>
          </p:nvPr>
        </p:nvSpPr>
        <p:spPr>
          <a:xfrm>
            <a:off x="209549" y="210509"/>
            <a:ext cx="8408177" cy="1427517"/>
          </a:xfrm>
        </p:spPr>
        <p:txBody>
          <a:bodyPr>
            <a:normAutofit/>
          </a:bodyPr>
          <a:lstStyle/>
          <a:p>
            <a:pPr marL="0" indent="0">
              <a:lnSpc>
                <a:spcPct val="95000"/>
              </a:lnSpc>
              <a:buNone/>
            </a:pPr>
            <a:r>
              <a:rPr lang="ja-JP" altLang="en-US" dirty="0"/>
              <a:t>⑤ </a:t>
            </a:r>
            <a:r>
              <a:rPr lang="ja-JP" altLang="en-US" b="1" dirty="0"/>
              <a:t>通常実行</a:t>
            </a:r>
            <a:r>
              <a:rPr lang="ja-JP" altLang="en-US" dirty="0"/>
              <a:t>するために，「</a:t>
            </a:r>
            <a:r>
              <a:rPr lang="en-US" altLang="ja-JP" b="1" dirty="0"/>
              <a:t>Visual Execution</a:t>
            </a:r>
            <a:r>
              <a:rPr lang="ja-JP" altLang="en-US" dirty="0"/>
              <a:t>」をクリック．そして「</a:t>
            </a:r>
            <a:r>
              <a:rPr lang="en-US" altLang="ja-JP" b="1" dirty="0"/>
              <a:t>Last</a:t>
            </a:r>
            <a:r>
              <a:rPr lang="ja-JP" altLang="en-US" dirty="0"/>
              <a:t>」をクリック．結果 </a:t>
            </a:r>
            <a:r>
              <a:rPr lang="en-US" altLang="ja-JP" dirty="0"/>
              <a:t>1800 </a:t>
            </a:r>
            <a:r>
              <a:rPr lang="ja-JP" altLang="en-US" dirty="0"/>
              <a:t>を確認</a:t>
            </a:r>
            <a:endParaRPr lang="en-US" altLang="ja-JP" dirty="0"/>
          </a:p>
          <a:p>
            <a:pPr marL="0" indent="0">
              <a:lnSpc>
                <a:spcPct val="95000"/>
              </a:lnSpc>
              <a:buNone/>
            </a:pPr>
            <a:endParaRPr lang="en-US" altLang="ja-JP"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1"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7" name="正方形/長方形 6"/>
          <p:cNvSpPr/>
          <p:nvPr/>
        </p:nvSpPr>
        <p:spPr>
          <a:xfrm>
            <a:off x="5549818" y="3084953"/>
            <a:ext cx="1858977" cy="77091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 name="テキスト ボックス 4">
            <a:extLst>
              <a:ext uri="{FF2B5EF4-FFF2-40B4-BE49-F238E27FC236}">
                <a16:creationId xmlns:a16="http://schemas.microsoft.com/office/drawing/2014/main" id="{E68BE9C8-3BF2-ED9C-96C0-36C361C0A90D}"/>
              </a:ext>
            </a:extLst>
          </p:cNvPr>
          <p:cNvSpPr txBox="1"/>
          <p:nvPr/>
        </p:nvSpPr>
        <p:spPr>
          <a:xfrm>
            <a:off x="5837168" y="4279595"/>
            <a:ext cx="2710999" cy="95410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結果の</a:t>
            </a:r>
            <a:endParaRPr kumimoji="1" lang="en-US" altLang="ja-JP" sz="28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8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a:t>
            </a:r>
            <a:r>
              <a:rPr kumimoji="0" lang="en-US" altLang="ja-JP" sz="2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1800</a:t>
            </a:r>
            <a:r>
              <a:rPr kumimoji="0" lang="ja-JP" altLang="en-US" sz="28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」を</a:t>
            </a:r>
            <a:r>
              <a:rPr kumimoji="1" lang="ja-JP" altLang="en-US" sz="28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確認</a:t>
            </a:r>
          </a:p>
        </p:txBody>
      </p:sp>
      <p:sp>
        <p:nvSpPr>
          <p:cNvPr id="9" name="正方形/長方形 8">
            <a:extLst>
              <a:ext uri="{FF2B5EF4-FFF2-40B4-BE49-F238E27FC236}">
                <a16:creationId xmlns:a16="http://schemas.microsoft.com/office/drawing/2014/main" id="{00D0E401-ADDD-0DF6-8EA0-A253369C1561}"/>
              </a:ext>
            </a:extLst>
          </p:cNvPr>
          <p:cNvSpPr/>
          <p:nvPr/>
        </p:nvSpPr>
        <p:spPr>
          <a:xfrm>
            <a:off x="3097165" y="5086220"/>
            <a:ext cx="876199" cy="44622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2552014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CFCCD461-13BB-205B-149E-2FE97D259D93}"/>
              </a:ext>
            </a:extLst>
          </p:cNvPr>
          <p:cNvPicPr>
            <a:picLocks noChangeAspect="1"/>
          </p:cNvPicPr>
          <p:nvPr/>
        </p:nvPicPr>
        <p:blipFill>
          <a:blip r:embed="rId2"/>
          <a:stretch>
            <a:fillRect/>
          </a:stretch>
        </p:blipFill>
        <p:spPr>
          <a:xfrm>
            <a:off x="1651921" y="1886398"/>
            <a:ext cx="4709408" cy="4755229"/>
          </a:xfrm>
          <a:prstGeom prst="rect">
            <a:avLst/>
          </a:prstGeom>
        </p:spPr>
      </p:pic>
      <p:sp>
        <p:nvSpPr>
          <p:cNvPr id="3" name="コンテンツ プレースホルダー 2"/>
          <p:cNvSpPr>
            <a:spLocks noGrp="1"/>
          </p:cNvSpPr>
          <p:nvPr>
            <p:ph idx="1"/>
          </p:nvPr>
        </p:nvSpPr>
        <p:spPr>
          <a:xfrm>
            <a:off x="209549" y="607230"/>
            <a:ext cx="8934451" cy="1075878"/>
          </a:xfrm>
          <a:solidFill>
            <a:schemeClr val="bg1"/>
          </a:solidFill>
        </p:spPr>
        <p:txBody>
          <a:bodyPr>
            <a:normAutofit/>
          </a:bodyPr>
          <a:lstStyle/>
          <a:p>
            <a:pPr marL="0" indent="0">
              <a:lnSpc>
                <a:spcPct val="95000"/>
              </a:lnSpc>
              <a:buNone/>
            </a:pPr>
            <a:r>
              <a:rPr lang="ja-JP" altLang="en-US" dirty="0"/>
              <a:t>⑥プログラム実行を最初の行に戻す操作</a:t>
            </a:r>
            <a:endParaRPr lang="en-US" altLang="ja-JP" dirty="0"/>
          </a:p>
          <a:p>
            <a:pPr marL="0" indent="0">
              <a:lnSpc>
                <a:spcPct val="95000"/>
              </a:lnSpc>
              <a:buNone/>
            </a:pPr>
            <a:r>
              <a:rPr lang="ja-JP" altLang="en-US" dirty="0"/>
              <a:t>「</a:t>
            </a:r>
            <a:r>
              <a:rPr lang="en-US" altLang="ja-JP" b="1" dirty="0"/>
              <a:t>First</a:t>
            </a:r>
            <a:r>
              <a:rPr lang="ja-JP" altLang="en-US" dirty="0"/>
              <a:t>」をクリックして，</a:t>
            </a:r>
            <a:r>
              <a:rPr lang="ja-JP" altLang="en-US" b="1" u="sng" dirty="0"/>
              <a:t>最初の行に戻す</a:t>
            </a:r>
            <a:endParaRPr lang="en-US" altLang="ja-JP" sz="2400" dirty="0"/>
          </a:p>
          <a:p>
            <a:pPr marL="0" indent="0">
              <a:lnSpc>
                <a:spcPct val="120000"/>
              </a:lnSpc>
              <a:buNone/>
            </a:pPr>
            <a:endParaRPr lang="en-US" altLang="ja-JP" sz="2400"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1"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18" name="正方形/長方形 17"/>
          <p:cNvSpPr/>
          <p:nvPr/>
        </p:nvSpPr>
        <p:spPr>
          <a:xfrm>
            <a:off x="1700444" y="5820910"/>
            <a:ext cx="1450074" cy="535441"/>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4735572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258AAD23-E01B-0FBD-1777-64C3A6D76565}"/>
              </a:ext>
            </a:extLst>
          </p:cNvPr>
          <p:cNvPicPr>
            <a:picLocks noChangeAspect="1"/>
          </p:cNvPicPr>
          <p:nvPr/>
        </p:nvPicPr>
        <p:blipFill>
          <a:blip r:embed="rId2"/>
          <a:stretch>
            <a:fillRect/>
          </a:stretch>
        </p:blipFill>
        <p:spPr>
          <a:xfrm>
            <a:off x="2304892" y="2581301"/>
            <a:ext cx="3688046" cy="4149052"/>
          </a:xfrm>
          <a:prstGeom prst="rect">
            <a:avLst/>
          </a:prstGeom>
        </p:spPr>
      </p:pic>
      <p:sp>
        <p:nvSpPr>
          <p:cNvPr id="6" name="タイトル 5">
            <a:extLst>
              <a:ext uri="{FF2B5EF4-FFF2-40B4-BE49-F238E27FC236}">
                <a16:creationId xmlns:a16="http://schemas.microsoft.com/office/drawing/2014/main" id="{F120BF8B-10A4-4F0D-B255-65B35CA940FB}"/>
              </a:ext>
            </a:extLst>
          </p:cNvPr>
          <p:cNvSpPr>
            <a:spLocks noGrp="1"/>
          </p:cNvSpPr>
          <p:nvPr>
            <p:ph type="title"/>
          </p:nvPr>
        </p:nvSpPr>
        <p:spPr/>
        <p:txBody>
          <a:bodyPr>
            <a:noAutofit/>
          </a:bodyPr>
          <a:lstStyle/>
          <a:p>
            <a:endParaRPr kumimoji="1" lang="ja-JP" altLang="en-US"/>
          </a:p>
        </p:txBody>
      </p:sp>
      <p:sp>
        <p:nvSpPr>
          <p:cNvPr id="3" name="コンテンツ プレースホルダー 2"/>
          <p:cNvSpPr>
            <a:spLocks noGrp="1"/>
          </p:cNvSpPr>
          <p:nvPr>
            <p:ph idx="1"/>
          </p:nvPr>
        </p:nvSpPr>
        <p:spPr>
          <a:xfrm>
            <a:off x="112088" y="846253"/>
            <a:ext cx="8949321" cy="5333166"/>
          </a:xfrm>
        </p:spPr>
        <p:txBody>
          <a:bodyPr>
            <a:noAutofit/>
          </a:bodyPr>
          <a:lstStyle/>
          <a:p>
            <a:pPr marL="0" indent="0">
              <a:buNone/>
            </a:pPr>
            <a:r>
              <a:rPr lang="ja-JP" altLang="en-US" dirty="0"/>
              <a:t>⑦「</a:t>
            </a:r>
            <a:r>
              <a:rPr lang="en-US" altLang="ja-JP" b="1" dirty="0"/>
              <a:t>Step 1 of </a:t>
            </a:r>
            <a:r>
              <a:rPr lang="en-US" altLang="ja-JP" b="1" dirty="0">
                <a:solidFill>
                  <a:srgbClr val="FF0000"/>
                </a:solidFill>
              </a:rPr>
              <a:t>3</a:t>
            </a:r>
            <a:r>
              <a:rPr lang="ja-JP" altLang="en-US" dirty="0"/>
              <a:t>」と表示されているので，</a:t>
            </a:r>
            <a:endParaRPr lang="en-US" altLang="ja-JP" dirty="0"/>
          </a:p>
          <a:p>
            <a:pPr marL="0" indent="0">
              <a:buNone/>
            </a:pPr>
            <a:r>
              <a:rPr lang="ja-JP" altLang="en-US" dirty="0"/>
              <a:t>　　　全部で，</a:t>
            </a:r>
            <a:r>
              <a:rPr lang="ja-JP" altLang="en-US" b="1" dirty="0">
                <a:solidFill>
                  <a:srgbClr val="C00000"/>
                </a:solidFill>
              </a:rPr>
              <a:t>ステップ数</a:t>
            </a:r>
            <a:r>
              <a:rPr lang="ja-JP" altLang="en-US" dirty="0"/>
              <a:t>は </a:t>
            </a:r>
            <a:r>
              <a:rPr lang="en-US" altLang="ja-JP" b="1" dirty="0">
                <a:solidFill>
                  <a:srgbClr val="FF0000"/>
                </a:solidFill>
              </a:rPr>
              <a:t>3</a:t>
            </a:r>
            <a:r>
              <a:rPr lang="en-US" altLang="ja-JP" dirty="0"/>
              <a:t> </a:t>
            </a:r>
            <a:r>
              <a:rPr lang="ja-JP" altLang="en-US" dirty="0"/>
              <a:t>あることが分かる</a:t>
            </a:r>
            <a:endParaRPr lang="en-US" altLang="ja-JP" dirty="0"/>
          </a:p>
          <a:p>
            <a:pPr marL="0" indent="0">
              <a:buNone/>
            </a:pPr>
            <a:r>
              <a:rPr lang="ja-JP" altLang="en-US" sz="2800" dirty="0"/>
              <a:t>         （ステップ数と，プログラムの行数は</a:t>
            </a:r>
            <a:r>
              <a:rPr lang="ja-JP" altLang="en-US" sz="2800" b="1" dirty="0">
                <a:solidFill>
                  <a:srgbClr val="FF0000"/>
                </a:solidFill>
              </a:rPr>
              <a:t>違うもの</a:t>
            </a:r>
            <a:r>
              <a:rPr lang="ja-JP" altLang="en-US" sz="2800" dirty="0"/>
              <a:t>）</a:t>
            </a:r>
          </a:p>
          <a:p>
            <a:pPr marL="0" indent="0">
              <a:buNone/>
            </a:pPr>
            <a:endParaRPr lang="ja-JP" altLang="en-US" dirty="0"/>
          </a:p>
        </p:txBody>
      </p:sp>
      <p:sp>
        <p:nvSpPr>
          <p:cNvPr id="7" name="スライド番号プレースホルダー 3"/>
          <p:cNvSpPr>
            <a:spLocks noGrp="1"/>
          </p:cNvSpPr>
          <p:nvPr>
            <p:ph type="sldNum" sz="quarter" idx="12"/>
          </p:nvPr>
        </p:nvSpPr>
        <p:spPr/>
        <p:txBody>
          <a:bodyP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9" name="正方形/長方形 8"/>
          <p:cNvSpPr/>
          <p:nvPr/>
        </p:nvSpPr>
        <p:spPr>
          <a:xfrm>
            <a:off x="3268150" y="6356351"/>
            <a:ext cx="1551107" cy="39738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28022947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29EAF405-B123-2393-EA52-8C9AC7A49C1D}"/>
              </a:ext>
            </a:extLst>
          </p:cNvPr>
          <p:cNvPicPr>
            <a:picLocks noChangeAspect="1"/>
          </p:cNvPicPr>
          <p:nvPr/>
        </p:nvPicPr>
        <p:blipFill>
          <a:blip r:embed="rId2"/>
          <a:stretch>
            <a:fillRect/>
          </a:stretch>
        </p:blipFill>
        <p:spPr>
          <a:xfrm>
            <a:off x="4785490" y="2423628"/>
            <a:ext cx="3721583" cy="4143151"/>
          </a:xfrm>
          <a:prstGeom prst="rect">
            <a:avLst/>
          </a:prstGeom>
        </p:spPr>
      </p:pic>
      <p:sp>
        <p:nvSpPr>
          <p:cNvPr id="3" name="コンテンツ プレースホルダー 2"/>
          <p:cNvSpPr>
            <a:spLocks noGrp="1"/>
          </p:cNvSpPr>
          <p:nvPr>
            <p:ph idx="1"/>
          </p:nvPr>
        </p:nvSpPr>
        <p:spPr>
          <a:xfrm>
            <a:off x="381847" y="232992"/>
            <a:ext cx="8125226" cy="5333166"/>
          </a:xfrm>
        </p:spPr>
        <p:txBody>
          <a:bodyPr>
            <a:noAutofit/>
          </a:bodyPr>
          <a:lstStyle/>
          <a:p>
            <a:pPr marL="0" indent="0">
              <a:buNone/>
            </a:pPr>
            <a:r>
              <a:rPr lang="ja-JP" altLang="en-US" dirty="0"/>
              <a:t>⑧ </a:t>
            </a:r>
            <a:r>
              <a:rPr lang="ja-JP" altLang="en-US" b="1" dirty="0"/>
              <a:t>ステップ実行</a:t>
            </a:r>
            <a:r>
              <a:rPr lang="ja-JP" altLang="en-US" dirty="0"/>
              <a:t>したいので，</a:t>
            </a:r>
            <a:r>
              <a:rPr lang="ja-JP" altLang="en-US" u="sng" dirty="0"/>
              <a:t>「</a:t>
            </a:r>
            <a:r>
              <a:rPr lang="en-US" altLang="ja-JP" b="1" u="sng" dirty="0"/>
              <a:t>Next</a:t>
            </a:r>
            <a:r>
              <a:rPr lang="ja-JP" altLang="en-US" u="sng" dirty="0"/>
              <a:t>」をクリックしながら</a:t>
            </a:r>
            <a:r>
              <a:rPr lang="ja-JP" altLang="en-US" dirty="0"/>
              <a:t>，</a:t>
            </a:r>
            <a:r>
              <a:rPr lang="ja-JP" altLang="en-US" b="1" dirty="0"/>
              <a:t>矢印の動きを確認</a:t>
            </a:r>
            <a:r>
              <a:rPr lang="ja-JP" altLang="en-US" dirty="0"/>
              <a:t>．</a:t>
            </a:r>
            <a:endParaRPr lang="en-US" altLang="ja-JP" dirty="0"/>
          </a:p>
          <a:p>
            <a:pPr marL="0" indent="0">
              <a:buNone/>
            </a:pPr>
            <a:r>
              <a:rPr lang="en-US" altLang="ja-JP" dirty="0"/>
              <a:t>※</a:t>
            </a:r>
            <a:r>
              <a:rPr lang="ja-JP" altLang="en-US" dirty="0"/>
              <a:t>「</a:t>
            </a:r>
            <a:r>
              <a:rPr lang="en-US" altLang="ja-JP" b="1" dirty="0"/>
              <a:t>Next</a:t>
            </a:r>
            <a:r>
              <a:rPr lang="ja-JP" altLang="en-US" dirty="0"/>
              <a:t>」ボタンを何度かクリックし，それ以上進めなくなったら終了</a:t>
            </a:r>
            <a:endParaRPr lang="en-US" altLang="ja-JP" dirty="0"/>
          </a:p>
          <a:p>
            <a:endParaRPr lang="en-US" altLang="ja-JP" dirty="0"/>
          </a:p>
          <a:p>
            <a:endParaRPr lang="en-US" altLang="ja-JP" dirty="0"/>
          </a:p>
          <a:p>
            <a:endParaRPr lang="en-US" altLang="ja-JP" dirty="0"/>
          </a:p>
        </p:txBody>
      </p:sp>
      <p:sp>
        <p:nvSpPr>
          <p:cNvPr id="4" name="スライド番号プレースホルダー 3"/>
          <p:cNvSpPr>
            <a:spLocks noGrp="1"/>
          </p:cNvSpPr>
          <p:nvPr>
            <p:ph type="sldNum" sz="quarter" idx="12"/>
          </p:nvPr>
        </p:nvSpPr>
        <p:spPr/>
        <p:txBody>
          <a:bodyP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18" name="正方形/長方形 17"/>
          <p:cNvSpPr/>
          <p:nvPr/>
        </p:nvSpPr>
        <p:spPr>
          <a:xfrm>
            <a:off x="6571228" y="5885280"/>
            <a:ext cx="1048983" cy="471071"/>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Arial" panose="020B0604020202020204" pitchFamily="34" charset="0"/>
              <a:ea typeface="メイリオ" panose="020B0604030504040204" pitchFamily="50" charset="-128"/>
              <a:cs typeface="+mn-cs"/>
            </a:endParaRPr>
          </a:p>
        </p:txBody>
      </p:sp>
      <p:sp>
        <p:nvSpPr>
          <p:cNvPr id="7" name="テキスト ボックス 6"/>
          <p:cNvSpPr txBox="1"/>
          <p:nvPr/>
        </p:nvSpPr>
        <p:spPr>
          <a:xfrm>
            <a:off x="1471639" y="3379414"/>
            <a:ext cx="2669320" cy="1061829"/>
          </a:xfrm>
          <a:prstGeom prst="rect">
            <a:avLst/>
          </a:prstGeom>
          <a:noFill/>
        </p:spPr>
        <p:txBody>
          <a:bodyPr wrap="non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sng"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見どころ</a:t>
            </a:r>
            <a:endParaRPr kumimoji="1" lang="en-US" altLang="ja-JP" sz="2400" b="0" i="0" u="sng"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2</a:t>
            </a:r>
            <a:r>
              <a:rPr kumimoji="0" lang="ja-JP" altLang="en-US" sz="2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行目</a:t>
            </a:r>
            <a:r>
              <a:rPr kumimoji="0"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から </a:t>
            </a:r>
            <a:r>
              <a:rPr kumimoji="0" lang="en-US" altLang="ja-JP" sz="2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5</a:t>
            </a:r>
            <a:r>
              <a:rPr kumimoji="0" lang="ja-JP" altLang="en-US" sz="2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行目</a:t>
            </a:r>
            <a:r>
              <a:rPr kumimoji="0"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へ</a:t>
            </a:r>
            <a:endParaRPr kumimoji="0"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srgbClr val="FF0000"/>
                </a:solidFill>
                <a:effectLst/>
                <a:uLnTx/>
                <a:uFillTx/>
                <a:latin typeface="Arial" panose="020B0604020202020204" pitchFamily="34" charset="0"/>
                <a:ea typeface="メイリオ" panose="020B0604030504040204" pitchFamily="50" charset="-128"/>
                <a:cs typeface="+mn-cs"/>
              </a:rPr>
              <a:t>ジャンプ</a:t>
            </a:r>
            <a:r>
              <a:rPr kumimoji="0" lang="ja-JP" altLang="en-US" sz="2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する</a:t>
            </a:r>
            <a:r>
              <a:rPr kumimoji="0"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ところ</a:t>
            </a:r>
            <a:endPar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 name="右カーブ矢印 1"/>
          <p:cNvSpPr/>
          <p:nvPr/>
        </p:nvSpPr>
        <p:spPr>
          <a:xfrm>
            <a:off x="4592644" y="3525570"/>
            <a:ext cx="565150" cy="91567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11711221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1847" y="232992"/>
            <a:ext cx="8125226" cy="5333166"/>
          </a:xfrm>
        </p:spPr>
        <p:txBody>
          <a:bodyPr>
            <a:noAutofit/>
          </a:bodyPr>
          <a:lstStyle/>
          <a:p>
            <a:pPr marL="0" indent="0">
              <a:buNone/>
            </a:pPr>
            <a:r>
              <a:rPr lang="ja-JP" altLang="en-US" dirty="0"/>
              <a:t>⑨ </a:t>
            </a:r>
            <a:r>
              <a:rPr lang="en-US" altLang="ja-JP" dirty="0"/>
              <a:t>First, Prev, Next, Last </a:t>
            </a:r>
            <a:r>
              <a:rPr lang="ja-JP" altLang="en-US" dirty="0"/>
              <a:t>ボタンとスライダーによよりプログラム実行を制御してみる</a:t>
            </a:r>
            <a:endParaRPr lang="en-US" altLang="ja-JP" dirty="0"/>
          </a:p>
          <a:p>
            <a:endParaRPr lang="en-US" altLang="ja-JP" dirty="0"/>
          </a:p>
          <a:p>
            <a:endParaRPr lang="en-US" altLang="ja-JP" dirty="0"/>
          </a:p>
        </p:txBody>
      </p:sp>
      <p:sp>
        <p:nvSpPr>
          <p:cNvPr id="4" name="スライド番号プレースホルダー 3"/>
          <p:cNvSpPr>
            <a:spLocks noGrp="1"/>
          </p:cNvSpPr>
          <p:nvPr>
            <p:ph type="sldNum" sz="quarter" idx="12"/>
          </p:nvPr>
        </p:nvSpPr>
        <p:spPr/>
        <p:txBody>
          <a:bodyP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6" name="図 5">
            <a:extLst>
              <a:ext uri="{FF2B5EF4-FFF2-40B4-BE49-F238E27FC236}">
                <a16:creationId xmlns:a16="http://schemas.microsoft.com/office/drawing/2014/main" id="{3F07A344-3930-59A0-C706-E70DBC5885C9}"/>
              </a:ext>
            </a:extLst>
          </p:cNvPr>
          <p:cNvPicPr>
            <a:picLocks noChangeAspect="1"/>
          </p:cNvPicPr>
          <p:nvPr/>
        </p:nvPicPr>
        <p:blipFill>
          <a:blip r:embed="rId2"/>
          <a:stretch>
            <a:fillRect/>
          </a:stretch>
        </p:blipFill>
        <p:spPr>
          <a:xfrm>
            <a:off x="434409" y="1291842"/>
            <a:ext cx="8072664" cy="5172984"/>
          </a:xfrm>
          <a:prstGeom prst="rect">
            <a:avLst/>
          </a:prstGeom>
        </p:spPr>
      </p:pic>
      <p:sp>
        <p:nvSpPr>
          <p:cNvPr id="9" name="正方形/長方形 8">
            <a:extLst>
              <a:ext uri="{FF2B5EF4-FFF2-40B4-BE49-F238E27FC236}">
                <a16:creationId xmlns:a16="http://schemas.microsoft.com/office/drawing/2014/main" id="{4BBD1585-3FE7-7E74-A63E-C5648FF4FE2B}"/>
              </a:ext>
            </a:extLst>
          </p:cNvPr>
          <p:cNvSpPr/>
          <p:nvPr/>
        </p:nvSpPr>
        <p:spPr>
          <a:xfrm>
            <a:off x="538819" y="5223412"/>
            <a:ext cx="8170772" cy="471071"/>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Arial" panose="020B0604020202020204" pitchFamily="34" charset="0"/>
              <a:ea typeface="メイリオ" panose="020B0604030504040204" pitchFamily="50" charset="-128"/>
              <a:cs typeface="+mn-cs"/>
            </a:endParaRPr>
          </a:p>
        </p:txBody>
      </p:sp>
      <p:sp>
        <p:nvSpPr>
          <p:cNvPr id="10" name="正方形/長方形 9">
            <a:extLst>
              <a:ext uri="{FF2B5EF4-FFF2-40B4-BE49-F238E27FC236}">
                <a16:creationId xmlns:a16="http://schemas.microsoft.com/office/drawing/2014/main" id="{72FB51AB-3E9E-BBB8-B279-3D2CB8D38190}"/>
              </a:ext>
            </a:extLst>
          </p:cNvPr>
          <p:cNvSpPr/>
          <p:nvPr/>
        </p:nvSpPr>
        <p:spPr>
          <a:xfrm>
            <a:off x="2440592" y="5772048"/>
            <a:ext cx="4506217" cy="36512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21949624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3C502E6F-0FBC-6924-C7C5-812CCAFD5BC0}"/>
              </a:ext>
            </a:extLst>
          </p:cNvPr>
          <p:cNvPicPr>
            <a:picLocks noChangeAspect="1"/>
          </p:cNvPicPr>
          <p:nvPr/>
        </p:nvPicPr>
        <p:blipFill>
          <a:blip r:embed="rId2"/>
          <a:stretch>
            <a:fillRect/>
          </a:stretch>
        </p:blipFill>
        <p:spPr>
          <a:xfrm>
            <a:off x="2098157" y="1360629"/>
            <a:ext cx="5198574" cy="5333165"/>
          </a:xfrm>
          <a:prstGeom prst="rect">
            <a:avLst/>
          </a:prstGeom>
        </p:spPr>
      </p:pic>
      <p:sp>
        <p:nvSpPr>
          <p:cNvPr id="3" name="コンテンツ プレースホルダー 2"/>
          <p:cNvSpPr>
            <a:spLocks noGrp="1"/>
          </p:cNvSpPr>
          <p:nvPr>
            <p:ph idx="1"/>
          </p:nvPr>
        </p:nvSpPr>
        <p:spPr>
          <a:xfrm>
            <a:off x="341396" y="295920"/>
            <a:ext cx="8461208" cy="5333166"/>
          </a:xfrm>
        </p:spPr>
        <p:txBody>
          <a:bodyPr>
            <a:noAutofit/>
          </a:bodyPr>
          <a:lstStyle/>
          <a:p>
            <a:pPr marL="0" indent="0">
              <a:buNone/>
            </a:pPr>
            <a:r>
              <a:rPr lang="ja-JP" altLang="en-US" dirty="0"/>
              <a:t>⑩ メイン画面に戻るには、「</a:t>
            </a:r>
            <a:r>
              <a:rPr lang="en-US" altLang="ja-JP" b="1" dirty="0"/>
              <a:t>Edit this code</a:t>
            </a:r>
            <a:r>
              <a:rPr lang="ja-JP" altLang="en-US" dirty="0"/>
              <a:t>」をクリック</a:t>
            </a:r>
          </a:p>
        </p:txBody>
      </p:sp>
      <p:sp>
        <p:nvSpPr>
          <p:cNvPr id="5" name="スライド番号プレースホルダー 3"/>
          <p:cNvSpPr>
            <a:spLocks noGrp="1"/>
          </p:cNvSpPr>
          <p:nvPr>
            <p:ph type="sldNum" sz="quarter" idx="12"/>
          </p:nvPr>
        </p:nvSpPr>
        <p:spPr/>
        <p:txBody>
          <a:bodyP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正方形/長方形 5"/>
          <p:cNvSpPr/>
          <p:nvPr/>
        </p:nvSpPr>
        <p:spPr>
          <a:xfrm>
            <a:off x="3517207" y="4229390"/>
            <a:ext cx="2251273" cy="54763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25497681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0CA389-322E-4FF0-A3F3-220982FA2D76}"/>
              </a:ext>
            </a:extLst>
          </p:cNvPr>
          <p:cNvSpPr>
            <a:spLocks noGrp="1"/>
          </p:cNvSpPr>
          <p:nvPr>
            <p:ph type="title"/>
          </p:nvPr>
        </p:nvSpPr>
        <p:spPr/>
        <p:txBody>
          <a:bodyPr>
            <a:noAutofit/>
          </a:bodyPr>
          <a:lstStyle/>
          <a:p>
            <a:r>
              <a:rPr lang="ja-JP" altLang="en-US" dirty="0"/>
              <a:t>ステップ実行　まとめ</a:t>
            </a:r>
            <a:endParaRPr kumimoji="1" lang="ja-JP" altLang="en-US" dirty="0"/>
          </a:p>
        </p:txBody>
      </p:sp>
      <p:sp>
        <p:nvSpPr>
          <p:cNvPr id="3" name="コンテンツ プレースホルダー 2">
            <a:extLst>
              <a:ext uri="{FF2B5EF4-FFF2-40B4-BE49-F238E27FC236}">
                <a16:creationId xmlns:a16="http://schemas.microsoft.com/office/drawing/2014/main" id="{8E1AA72A-C0DD-4506-8308-BEE6D26A7E9D}"/>
              </a:ext>
            </a:extLst>
          </p:cNvPr>
          <p:cNvSpPr>
            <a:spLocks noGrp="1"/>
          </p:cNvSpPr>
          <p:nvPr>
            <p:ph idx="1"/>
          </p:nvPr>
        </p:nvSpPr>
        <p:spPr>
          <a:xfrm>
            <a:off x="321845" y="846252"/>
            <a:ext cx="8461208" cy="5836719"/>
          </a:xfrm>
        </p:spPr>
        <p:txBody>
          <a:bodyPr>
            <a:normAutofit/>
          </a:bodyPr>
          <a:lstStyle/>
          <a:p>
            <a:r>
              <a:rPr kumimoji="1" lang="ja-JP" altLang="en-US" sz="2400" b="1" dirty="0">
                <a:solidFill>
                  <a:srgbClr val="C00000"/>
                </a:solidFill>
              </a:rPr>
              <a:t>通常実行</a:t>
            </a:r>
            <a:r>
              <a:rPr kumimoji="1" lang="ja-JP" altLang="en-US" sz="2400" dirty="0"/>
              <a:t>は、</a:t>
            </a:r>
            <a:r>
              <a:rPr kumimoji="1" lang="ja-JP" altLang="en-US" sz="2400" b="1" dirty="0"/>
              <a:t>プログラムを最初から最後まで一度に実行</a:t>
            </a:r>
            <a:r>
              <a:rPr kumimoji="1" lang="ja-JP" altLang="en-US" sz="2400" dirty="0"/>
              <a:t>する</a:t>
            </a:r>
            <a:endParaRPr kumimoji="1" lang="en-US" altLang="ja-JP" sz="2400" dirty="0"/>
          </a:p>
          <a:p>
            <a:endParaRPr lang="en-US" altLang="ja-JP" sz="2400" dirty="0"/>
          </a:p>
          <a:p>
            <a:r>
              <a:rPr kumimoji="1" lang="ja-JP" altLang="en-US" sz="2400" b="1" dirty="0">
                <a:solidFill>
                  <a:srgbClr val="C00000"/>
                </a:solidFill>
              </a:rPr>
              <a:t>ステップ実行</a:t>
            </a:r>
            <a:r>
              <a:rPr kumimoji="1" lang="ja-JP" altLang="en-US" sz="2400" dirty="0"/>
              <a:t>は、</a:t>
            </a:r>
            <a:r>
              <a:rPr kumimoji="1" lang="ja-JP" altLang="en-US" sz="2400" b="1" dirty="0"/>
              <a:t>プログラムを１行ずつ実行</a:t>
            </a:r>
            <a:r>
              <a:rPr kumimoji="1" lang="ja-JP" altLang="en-US" sz="2400" dirty="0"/>
              <a:t>し、</a:t>
            </a:r>
            <a:r>
              <a:rPr kumimoji="1" lang="ja-JP" altLang="en-US" sz="2400" b="1" dirty="0"/>
              <a:t>実行後にプログラムを一時停止</a:t>
            </a:r>
            <a:r>
              <a:rPr kumimoji="1" lang="ja-JP" altLang="en-US" sz="2400" dirty="0"/>
              <a:t>するもの</a:t>
            </a:r>
            <a:endParaRPr kumimoji="1" lang="en-US" altLang="ja-JP" sz="2400" dirty="0"/>
          </a:p>
          <a:p>
            <a:endParaRPr lang="en-US" altLang="ja-JP" sz="2400" dirty="0"/>
          </a:p>
          <a:p>
            <a:r>
              <a:rPr kumimoji="1" lang="ja-JP" altLang="en-US" sz="2400" b="1" dirty="0">
                <a:solidFill>
                  <a:srgbClr val="C00000"/>
                </a:solidFill>
              </a:rPr>
              <a:t>ステップ実行</a:t>
            </a:r>
            <a:r>
              <a:rPr kumimoji="1" lang="ja-JP" altLang="en-US" sz="2400" dirty="0"/>
              <a:t>により、</a:t>
            </a:r>
            <a:r>
              <a:rPr kumimoji="1" lang="ja-JP" altLang="en-US" sz="2400" b="1" dirty="0"/>
              <a:t>プログラムの動作を細かく追跡</a:t>
            </a:r>
            <a:r>
              <a:rPr kumimoji="1" lang="ja-JP" altLang="en-US" sz="2400" dirty="0"/>
              <a:t>でき、不具合が発生している箇所の特定、プログラムの学習に役立つ</a:t>
            </a:r>
            <a:endParaRPr lang="en-US" altLang="ja-JP" sz="2400" dirty="0"/>
          </a:p>
          <a:p>
            <a:endParaRPr kumimoji="1" lang="en-US" altLang="ja-JP" sz="2400" dirty="0"/>
          </a:p>
        </p:txBody>
      </p:sp>
      <p:sp>
        <p:nvSpPr>
          <p:cNvPr id="4" name="スライド番号プレースホルダー 3">
            <a:extLst>
              <a:ext uri="{FF2B5EF4-FFF2-40B4-BE49-F238E27FC236}">
                <a16:creationId xmlns:a16="http://schemas.microsoft.com/office/drawing/2014/main" id="{3C74D060-CD35-4EC8-B07C-3FCC6C2D075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19953846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lang="en-US" altLang="ja-JP" sz="4000" dirty="0"/>
              <a:t>12-3.</a:t>
            </a:r>
            <a:r>
              <a:rPr lang="ja-JP" altLang="en-US" sz="4000" dirty="0"/>
              <a:t> 入力と出力</a:t>
            </a:r>
            <a:endParaRPr kumimoji="1" lang="ja-JP" altLang="en-US" sz="4000" dirty="0"/>
          </a:p>
        </p:txBody>
      </p:sp>
      <p:sp>
        <p:nvSpPr>
          <p:cNvPr id="3" name="サブタイトル 2"/>
          <p:cNvSpPr>
            <a:spLocks noGrp="1"/>
          </p:cNvSpPr>
          <p:nvPr>
            <p:ph type="subTitle"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39</a:t>
            </a:fld>
            <a:endParaRPr kumimoji="1" lang="ja-JP" altLang="en-US"/>
          </a:p>
        </p:txBody>
      </p:sp>
    </p:spTree>
    <p:extLst>
      <p:ext uri="{BB962C8B-B14F-4D97-AF65-F5344CB8AC3E}">
        <p14:creationId xmlns:p14="http://schemas.microsoft.com/office/powerpoint/2010/main" val="1932809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E97AEA-70FB-11BB-72BE-F9976333ED4D}"/>
              </a:ext>
            </a:extLst>
          </p:cNvPr>
          <p:cNvSpPr>
            <a:spLocks noGrp="1"/>
          </p:cNvSpPr>
          <p:nvPr>
            <p:ph type="title"/>
          </p:nvPr>
        </p:nvSpPr>
        <p:spPr/>
        <p:txBody>
          <a:bodyPr>
            <a:normAutofit fontScale="90000"/>
          </a:bodyPr>
          <a:lstStyle/>
          <a:p>
            <a:r>
              <a:rPr kumimoji="1" lang="ja-JP" altLang="en-US" dirty="0"/>
              <a:t>プログラミング</a:t>
            </a:r>
          </a:p>
        </p:txBody>
      </p:sp>
      <p:sp>
        <p:nvSpPr>
          <p:cNvPr id="3" name="コンテンツ プレースホルダー 2">
            <a:extLst>
              <a:ext uri="{FF2B5EF4-FFF2-40B4-BE49-F238E27FC236}">
                <a16:creationId xmlns:a16="http://schemas.microsoft.com/office/drawing/2014/main" id="{1400932F-6D81-E28C-B789-0B8B2FCF497C}"/>
              </a:ext>
            </a:extLst>
          </p:cNvPr>
          <p:cNvSpPr>
            <a:spLocks noGrp="1"/>
          </p:cNvSpPr>
          <p:nvPr>
            <p:ph idx="1"/>
          </p:nvPr>
        </p:nvSpPr>
        <p:spPr>
          <a:xfrm>
            <a:off x="465315" y="1033434"/>
            <a:ext cx="8359848" cy="5824566"/>
          </a:xfrm>
        </p:spPr>
        <p:txBody>
          <a:bodyPr>
            <a:noAutofit/>
          </a:bodyPr>
          <a:lstStyle/>
          <a:p>
            <a:r>
              <a:rPr kumimoji="1" lang="ja-JP" altLang="en-US" sz="2400" b="1" dirty="0">
                <a:solidFill>
                  <a:srgbClr val="FF0000"/>
                </a:solidFill>
              </a:rPr>
              <a:t>プログラミング</a:t>
            </a:r>
            <a:r>
              <a:rPr kumimoji="1" lang="ja-JP" altLang="en-US" sz="2400" dirty="0"/>
              <a:t>は</a:t>
            </a:r>
            <a:r>
              <a:rPr kumimoji="1" lang="ja-JP" altLang="en-US" sz="2400" b="1" dirty="0">
                <a:solidFill>
                  <a:srgbClr val="FF0000"/>
                </a:solidFill>
              </a:rPr>
              <a:t>人間の力を増幅</a:t>
            </a:r>
            <a:r>
              <a:rPr kumimoji="1" lang="ja-JP" altLang="en-US" sz="2400" dirty="0"/>
              <a:t>し、私たちができることを大幅に広げる</a:t>
            </a:r>
            <a:endParaRPr lang="en-US" altLang="ja-JP" sz="2400" dirty="0"/>
          </a:p>
          <a:p>
            <a:r>
              <a:rPr kumimoji="1" lang="ja-JP" altLang="en-US" sz="2400" b="1" dirty="0">
                <a:solidFill>
                  <a:srgbClr val="FF0000"/>
                </a:solidFill>
              </a:rPr>
              <a:t>プログラミング</a:t>
            </a:r>
            <a:r>
              <a:rPr kumimoji="1" lang="ja-JP" altLang="en-US" sz="2400" dirty="0"/>
              <a:t>は</a:t>
            </a:r>
            <a:r>
              <a:rPr lang="ja-JP" altLang="en-US" sz="2400" dirty="0"/>
              <a:t>さまざまな分野で活用されている</a:t>
            </a:r>
            <a:endParaRPr lang="en-US" altLang="ja-JP" sz="2400" dirty="0"/>
          </a:p>
          <a:p>
            <a:pPr lvl="1"/>
            <a:r>
              <a:rPr lang="ja-JP" altLang="en-US" dirty="0"/>
              <a:t>シミュレーション：</a:t>
            </a:r>
            <a:r>
              <a:rPr kumimoji="1" lang="ja-JP" altLang="en-US" dirty="0"/>
              <a:t>複雑な現象をモデル化し、予測や分析を行います</a:t>
            </a:r>
            <a:endParaRPr kumimoji="1" lang="en-US" altLang="ja-JP" dirty="0"/>
          </a:p>
          <a:p>
            <a:pPr lvl="1"/>
            <a:r>
              <a:rPr kumimoji="1" lang="ja-JP" altLang="en-US" dirty="0"/>
              <a:t>大量データ処理：データの収集、加工、分析</a:t>
            </a:r>
            <a:endParaRPr kumimoji="1" lang="en-US" altLang="ja-JP" dirty="0"/>
          </a:p>
          <a:p>
            <a:pPr lvl="1"/>
            <a:r>
              <a:rPr kumimoji="1" lang="en-US" altLang="ja-JP" dirty="0"/>
              <a:t>AI</a:t>
            </a:r>
            <a:r>
              <a:rPr kumimoji="1" lang="ja-JP" altLang="en-US" dirty="0"/>
              <a:t>システムの開発</a:t>
            </a:r>
            <a:endParaRPr kumimoji="1" lang="en-US" altLang="ja-JP" dirty="0"/>
          </a:p>
          <a:p>
            <a:pPr lvl="1"/>
            <a:r>
              <a:rPr kumimoji="1" lang="en-US" altLang="ja-JP" dirty="0"/>
              <a:t>Web</a:t>
            </a:r>
            <a:r>
              <a:rPr kumimoji="1" lang="ja-JP" altLang="en-US" dirty="0"/>
              <a:t>サイト，アプリケーションなどのソフトウェア</a:t>
            </a:r>
            <a:endParaRPr lang="en-US" altLang="ja-JP" sz="2800" dirty="0"/>
          </a:p>
          <a:p>
            <a:pPr lvl="1"/>
            <a:endParaRPr lang="en-US" altLang="ja-JP" sz="2400" dirty="0"/>
          </a:p>
          <a:p>
            <a:r>
              <a:rPr kumimoji="1" lang="ja-JP" altLang="en-US" sz="2400" b="1" dirty="0">
                <a:solidFill>
                  <a:srgbClr val="FF0000"/>
                </a:solidFill>
              </a:rPr>
              <a:t>プログラミングはクリエイティブな行為</a:t>
            </a:r>
            <a:endParaRPr lang="en-US" altLang="ja-JP" sz="2400" dirty="0"/>
          </a:p>
          <a:p>
            <a:r>
              <a:rPr kumimoji="1" lang="ja-JP" altLang="en-US" sz="2400" dirty="0"/>
              <a:t>さまざまな</a:t>
            </a:r>
            <a:r>
              <a:rPr kumimoji="1" lang="ja-JP" altLang="en-US" sz="2400" b="1" dirty="0">
                <a:solidFill>
                  <a:srgbClr val="FF0000"/>
                </a:solidFill>
              </a:rPr>
              <a:t>作業を自動化</a:t>
            </a:r>
            <a:r>
              <a:rPr kumimoji="1" lang="ja-JP" altLang="en-US" sz="2400" dirty="0"/>
              <a:t>したいとき、</a:t>
            </a:r>
            <a:r>
              <a:rPr kumimoji="1" lang="ja-JP" altLang="en-US" sz="2400" b="1" dirty="0">
                <a:solidFill>
                  <a:srgbClr val="FF0000"/>
                </a:solidFill>
              </a:rPr>
              <a:t>問題解決</a:t>
            </a:r>
            <a:r>
              <a:rPr kumimoji="1" lang="ja-JP" altLang="en-US" sz="2400" dirty="0"/>
              <a:t>したいときにも役立つ</a:t>
            </a:r>
            <a:endParaRPr kumimoji="1" lang="en-US" altLang="ja-JP" sz="2400" dirty="0"/>
          </a:p>
          <a:p>
            <a:endParaRPr lang="en-US" altLang="ja-JP" sz="2400" b="1" dirty="0">
              <a:solidFill>
                <a:srgbClr val="FF0000"/>
              </a:solidFill>
            </a:endParaRPr>
          </a:p>
        </p:txBody>
      </p:sp>
      <p:sp>
        <p:nvSpPr>
          <p:cNvPr id="4" name="スライド番号プレースホルダー 3">
            <a:extLst>
              <a:ext uri="{FF2B5EF4-FFF2-40B4-BE49-F238E27FC236}">
                <a16:creationId xmlns:a16="http://schemas.microsoft.com/office/drawing/2014/main" id="{9EBDF594-28FA-452F-54B7-CAB229A50D4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DD4950-D159-4EF1-90C3-DB06CAAE7C11}"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19410565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3C864B-91A1-B651-6C5F-749278628020}"/>
              </a:ext>
            </a:extLst>
          </p:cNvPr>
          <p:cNvSpPr>
            <a:spLocks noGrp="1"/>
          </p:cNvSpPr>
          <p:nvPr>
            <p:ph type="title"/>
          </p:nvPr>
        </p:nvSpPr>
        <p:spPr/>
        <p:txBody>
          <a:bodyPr>
            <a:normAutofit fontScale="90000"/>
          </a:bodyPr>
          <a:lstStyle/>
          <a:p>
            <a:r>
              <a:rPr kumimoji="1" lang="ja-JP" altLang="en-US" dirty="0"/>
              <a:t>入力と出力</a:t>
            </a:r>
          </a:p>
        </p:txBody>
      </p:sp>
      <p:sp>
        <p:nvSpPr>
          <p:cNvPr id="3" name="コンテンツ プレースホルダー 2">
            <a:extLst>
              <a:ext uri="{FF2B5EF4-FFF2-40B4-BE49-F238E27FC236}">
                <a16:creationId xmlns:a16="http://schemas.microsoft.com/office/drawing/2014/main" id="{B8DC29A3-3057-E6BD-3311-34F359C8CFB4}"/>
              </a:ext>
            </a:extLst>
          </p:cNvPr>
          <p:cNvSpPr>
            <a:spLocks noGrp="1"/>
          </p:cNvSpPr>
          <p:nvPr>
            <p:ph idx="1"/>
          </p:nvPr>
        </p:nvSpPr>
        <p:spPr/>
        <p:txBody>
          <a:bodyPr/>
          <a:lstStyle/>
          <a:p>
            <a:r>
              <a:rPr kumimoji="1" lang="ja-JP" altLang="en-US" dirty="0"/>
              <a:t>入力は，他のコンピュータや人間などが，コンピュータにデータを入れる</a:t>
            </a:r>
            <a:endParaRPr kumimoji="1" lang="en-US" altLang="ja-JP" dirty="0"/>
          </a:p>
          <a:p>
            <a:pPr lvl="1"/>
            <a:r>
              <a:rPr lang="en-US" altLang="ja-JP" sz="2400" b="1" dirty="0"/>
              <a:t>input </a:t>
            </a:r>
            <a:r>
              <a:rPr lang="ja-JP" altLang="en-US" sz="2400" dirty="0"/>
              <a:t>は，</a:t>
            </a:r>
            <a:r>
              <a:rPr lang="ja-JP" altLang="en-US" sz="2400" b="1" dirty="0"/>
              <a:t>キーボードから与えられたデータ（文字列）</a:t>
            </a:r>
            <a:r>
              <a:rPr lang="ja-JP" altLang="en-US" sz="2400" dirty="0"/>
              <a:t>を，</a:t>
            </a:r>
            <a:r>
              <a:rPr lang="en-US" altLang="ja-JP" sz="2400" b="1" dirty="0"/>
              <a:t>Enter </a:t>
            </a:r>
            <a:r>
              <a:rPr lang="ja-JP" altLang="en-US" sz="2400" b="1" dirty="0"/>
              <a:t>キーが押されるまで読み込む</a:t>
            </a:r>
            <a:r>
              <a:rPr lang="ja-JP" altLang="en-US" sz="2400" dirty="0"/>
              <a:t>．</a:t>
            </a:r>
            <a:endParaRPr lang="en-US" altLang="ja-JP" sz="2400" dirty="0"/>
          </a:p>
          <a:p>
            <a:pPr lvl="1"/>
            <a:endParaRPr kumimoji="1" lang="en-US" altLang="ja-JP" dirty="0"/>
          </a:p>
          <a:p>
            <a:r>
              <a:rPr lang="ja-JP" altLang="en-US" dirty="0"/>
              <a:t>出力は，コンピュータが，他のコンピュータや人間などにデータを出す</a:t>
            </a:r>
            <a:endParaRPr lang="en-US" altLang="ja-JP" dirty="0"/>
          </a:p>
          <a:p>
            <a:pPr lvl="1"/>
            <a:r>
              <a:rPr lang="en-US" altLang="ja-JP" sz="2400" b="1" dirty="0"/>
              <a:t>print</a:t>
            </a:r>
            <a:r>
              <a:rPr lang="en-US" altLang="ja-JP" sz="2400" dirty="0"/>
              <a:t> </a:t>
            </a:r>
            <a:r>
              <a:rPr lang="ja-JP" altLang="en-US" sz="2400" dirty="0"/>
              <a:t>は，</a:t>
            </a:r>
            <a:r>
              <a:rPr lang="ja-JP" altLang="en-US" sz="2400" b="1" u="sng" dirty="0">
                <a:solidFill>
                  <a:srgbClr val="FF0000"/>
                </a:solidFill>
              </a:rPr>
              <a:t>メッセージ（文字列）</a:t>
            </a:r>
            <a:r>
              <a:rPr lang="ja-JP" altLang="en-US" sz="2400" dirty="0"/>
              <a:t>や，</a:t>
            </a:r>
            <a:r>
              <a:rPr lang="ja-JP" altLang="en-US" sz="2400" b="1" u="sng" dirty="0">
                <a:solidFill>
                  <a:srgbClr val="FF0000"/>
                </a:solidFill>
              </a:rPr>
              <a:t>変数の値</a:t>
            </a:r>
            <a:r>
              <a:rPr lang="ja-JP" altLang="en-US" sz="2400" dirty="0"/>
              <a:t>の</a:t>
            </a:r>
            <a:r>
              <a:rPr lang="ja-JP" altLang="en-US" sz="2400" b="1" u="sng" dirty="0">
                <a:solidFill>
                  <a:srgbClr val="FF0000"/>
                </a:solidFill>
              </a:rPr>
              <a:t>表示</a:t>
            </a:r>
            <a:r>
              <a:rPr lang="ja-JP" altLang="en-US" sz="2400" dirty="0"/>
              <a:t>を行う</a:t>
            </a:r>
            <a:endParaRPr lang="en-US" altLang="ja-JP" sz="2400" dirty="0"/>
          </a:p>
          <a:p>
            <a:pPr lvl="1"/>
            <a:endParaRPr kumimoji="1" lang="ja-JP" altLang="en-US" dirty="0"/>
          </a:p>
        </p:txBody>
      </p:sp>
      <p:sp>
        <p:nvSpPr>
          <p:cNvPr id="4" name="スライド番号プレースホルダー 3">
            <a:extLst>
              <a:ext uri="{FF2B5EF4-FFF2-40B4-BE49-F238E27FC236}">
                <a16:creationId xmlns:a16="http://schemas.microsoft.com/office/drawing/2014/main" id="{EB5B3092-D5BA-F408-C82A-BD524094C73B}"/>
              </a:ext>
            </a:extLst>
          </p:cNvPr>
          <p:cNvSpPr>
            <a:spLocks noGrp="1"/>
          </p:cNvSpPr>
          <p:nvPr>
            <p:ph type="sldNum" sz="quarter" idx="12"/>
          </p:nvPr>
        </p:nvSpPr>
        <p:spPr/>
        <p:txBody>
          <a:bodyPr/>
          <a:lstStyle/>
          <a:p>
            <a:fld id="{E205D82C-95A1-431E-8E38-AA614A14CDCF}" type="slidenum">
              <a:rPr kumimoji="1" lang="ja-JP" altLang="en-US" smtClean="0"/>
              <a:t>40</a:t>
            </a:fld>
            <a:endParaRPr kumimoji="1" lang="ja-JP" altLang="en-US"/>
          </a:p>
        </p:txBody>
      </p:sp>
    </p:spTree>
    <p:extLst>
      <p:ext uri="{BB962C8B-B14F-4D97-AF65-F5344CB8AC3E}">
        <p14:creationId xmlns:p14="http://schemas.microsoft.com/office/powerpoint/2010/main" val="15428253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24072" y="629268"/>
            <a:ext cx="4939868" cy="1286160"/>
          </a:xfrm>
        </p:spPr>
        <p:txBody>
          <a:bodyPr anchor="b">
            <a:normAutofit fontScale="90000"/>
          </a:bodyPr>
          <a:lstStyle/>
          <a:p>
            <a:pPr algn="l"/>
            <a:r>
              <a:rPr lang="ja-JP" altLang="en-US" dirty="0"/>
              <a:t>演習３</a:t>
            </a:r>
            <a:br>
              <a:rPr lang="en-US" altLang="ja-JP" dirty="0"/>
            </a:br>
            <a:r>
              <a:rPr lang="en-US" altLang="ja-JP" dirty="0"/>
              <a:t>input </a:t>
            </a:r>
            <a:r>
              <a:rPr lang="ja-JP" altLang="en-US" dirty="0"/>
              <a:t>による入力と </a:t>
            </a:r>
            <a:r>
              <a:rPr lang="en-US" altLang="ja-JP" dirty="0"/>
              <a:t>print </a:t>
            </a:r>
            <a:r>
              <a:rPr lang="ja-JP" altLang="en-US" dirty="0"/>
              <a:t>による出力</a:t>
            </a:r>
            <a:endParaRPr lang="ja-JP" altLang="en-US" b="1" dirty="0"/>
          </a:p>
        </p:txBody>
      </p:sp>
      <p:sp>
        <p:nvSpPr>
          <p:cNvPr id="3" name="コンテンツ プレースホルダー 2"/>
          <p:cNvSpPr>
            <a:spLocks noGrp="1"/>
          </p:cNvSpPr>
          <p:nvPr>
            <p:ph idx="1"/>
          </p:nvPr>
        </p:nvSpPr>
        <p:spPr>
          <a:xfrm>
            <a:off x="3724073" y="2027321"/>
            <a:ext cx="4939867" cy="4626141"/>
          </a:xfrm>
        </p:spPr>
        <p:txBody>
          <a:bodyPr>
            <a:normAutofit/>
          </a:bodyPr>
          <a:lstStyle/>
          <a:p>
            <a:pPr marL="0" indent="0">
              <a:spcAft>
                <a:spcPts val="600"/>
              </a:spcAft>
              <a:buNone/>
            </a:pPr>
            <a:r>
              <a:rPr lang="ja-JP" altLang="en-US" sz="2400" b="1" dirty="0"/>
              <a:t>ページ４１～４３</a:t>
            </a:r>
            <a:endParaRPr lang="en-US" altLang="ja-JP" sz="2400" b="1" dirty="0"/>
          </a:p>
          <a:p>
            <a:pPr marL="0" indent="0">
              <a:spcAft>
                <a:spcPts val="600"/>
              </a:spcAft>
              <a:buNone/>
            </a:pPr>
            <a:r>
              <a:rPr lang="en-US" altLang="ja-JP" sz="2400" b="1" dirty="0"/>
              <a:t>【</a:t>
            </a:r>
            <a:r>
              <a:rPr lang="ja-JP" altLang="en-US" sz="2400" b="1" dirty="0"/>
              <a:t>トピックス</a:t>
            </a:r>
            <a:r>
              <a:rPr lang="en-US" altLang="ja-JP" sz="2400" b="1" dirty="0"/>
              <a:t>】</a:t>
            </a:r>
          </a:p>
          <a:p>
            <a:pPr lvl="1">
              <a:spcAft>
                <a:spcPts val="600"/>
              </a:spcAft>
            </a:pPr>
            <a:r>
              <a:rPr lang="en-US" altLang="ja-JP" b="1" dirty="0"/>
              <a:t>trinket </a:t>
            </a:r>
            <a:r>
              <a:rPr lang="ja-JP" altLang="en-US" b="1" dirty="0"/>
              <a:t>の利用</a:t>
            </a:r>
            <a:endParaRPr lang="en-US" altLang="ja-JP" b="1" dirty="0"/>
          </a:p>
          <a:p>
            <a:pPr lvl="1">
              <a:spcAft>
                <a:spcPts val="600"/>
              </a:spcAft>
            </a:pPr>
            <a:r>
              <a:rPr lang="en-US" altLang="ja-JP" b="1" dirty="0"/>
              <a:t>input</a:t>
            </a:r>
          </a:p>
          <a:p>
            <a:pPr lvl="1">
              <a:spcAft>
                <a:spcPts val="600"/>
              </a:spcAft>
            </a:pPr>
            <a:r>
              <a:rPr lang="en-US" altLang="ja-JP" b="1" dirty="0"/>
              <a:t>print</a:t>
            </a:r>
          </a:p>
          <a:p>
            <a:pPr lvl="1">
              <a:spcAft>
                <a:spcPts val="600"/>
              </a:spcAft>
            </a:pPr>
            <a:endParaRPr lang="en-US" altLang="ja-JP" b="1" dirty="0"/>
          </a:p>
        </p:txBody>
      </p:sp>
      <p:pic>
        <p:nvPicPr>
          <p:cNvPr id="6" name="Picture 5">
            <a:extLst>
              <a:ext uri="{FF2B5EF4-FFF2-40B4-BE49-F238E27FC236}">
                <a16:creationId xmlns:a16="http://schemas.microsoft.com/office/drawing/2014/main" id="{1825C89A-4CA9-463F-B084-0B2641B9566B}"/>
              </a:ext>
            </a:extLst>
          </p:cNvPr>
          <p:cNvPicPr>
            <a:picLocks noChangeAspect="1"/>
          </p:cNvPicPr>
          <p:nvPr/>
        </p:nvPicPr>
        <p:blipFill rotWithShape="1">
          <a:blip r:embed="rId2"/>
          <a:srcRect l="32677" r="29301"/>
          <a:stretch/>
        </p:blipFill>
        <p:spPr>
          <a:xfrm>
            <a:off x="20" y="10"/>
            <a:ext cx="3476673" cy="6857990"/>
          </a:xfrm>
          <a:prstGeom prst="rect">
            <a:avLst/>
          </a:prstGeom>
          <a:effectLst/>
        </p:spPr>
      </p:pic>
      <p:sp>
        <p:nvSpPr>
          <p:cNvPr id="4" name="スライド番号プレースホルダー 3"/>
          <p:cNvSpPr>
            <a:spLocks noGrp="1"/>
          </p:cNvSpPr>
          <p:nvPr>
            <p:ph type="sldNum" sz="quarter" idx="12"/>
          </p:nvPr>
        </p:nvSpPr>
        <p:spPr>
          <a:xfrm>
            <a:off x="8011648" y="6364538"/>
            <a:ext cx="890069" cy="365125"/>
          </a:xfrm>
        </p:spPr>
        <p:txBody>
          <a:bodyPr>
            <a:noAutofit/>
          </a:bodyPr>
          <a:lstStyle/>
          <a:p>
            <a:pPr>
              <a:lnSpc>
                <a:spcPct val="90000"/>
              </a:lnSpc>
              <a:spcAft>
                <a:spcPts val="600"/>
              </a:spcAft>
            </a:pPr>
            <a:fld id="{16F77370-7F48-49C1-8603-DB37AE8840E1}" type="slidenum">
              <a:rPr lang="ja-JP" altLang="en-US" sz="2400" smtClean="0"/>
              <a:pPr>
                <a:lnSpc>
                  <a:spcPct val="90000"/>
                </a:lnSpc>
                <a:spcAft>
                  <a:spcPts val="600"/>
                </a:spcAft>
              </a:pPr>
              <a:t>41</a:t>
            </a:fld>
            <a:endParaRPr lang="ja-JP" altLang="en-US" sz="2400" dirty="0"/>
          </a:p>
        </p:txBody>
      </p:sp>
    </p:spTree>
    <p:extLst>
      <p:ext uri="{BB962C8B-B14F-4D97-AF65-F5344CB8AC3E}">
        <p14:creationId xmlns:p14="http://schemas.microsoft.com/office/powerpoint/2010/main" val="35811089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08AF9A70-3861-8057-F79F-3605FF218321}"/>
              </a:ext>
            </a:extLst>
          </p:cNvPr>
          <p:cNvSpPr>
            <a:spLocks noGrp="1"/>
          </p:cNvSpPr>
          <p:nvPr>
            <p:ph idx="1"/>
          </p:nvPr>
        </p:nvSpPr>
        <p:spPr>
          <a:xfrm>
            <a:off x="341396" y="187992"/>
            <a:ext cx="8461208" cy="6670008"/>
          </a:xfrm>
        </p:spPr>
        <p:txBody>
          <a:bodyPr>
            <a:normAutofit lnSpcReduction="10000"/>
          </a:bodyPr>
          <a:lstStyle/>
          <a:p>
            <a:pPr marL="0" indent="0">
              <a:buNone/>
            </a:pPr>
            <a:r>
              <a:rPr lang="ja-JP" altLang="en-US" sz="2400" dirty="0"/>
              <a:t>① </a:t>
            </a:r>
            <a:r>
              <a:rPr lang="en-US" altLang="ja-JP" sz="2400" dirty="0"/>
              <a:t>trinket </a:t>
            </a:r>
            <a:r>
              <a:rPr lang="ja-JP" altLang="en-US" sz="2400" dirty="0"/>
              <a:t>の次のページを開く</a:t>
            </a:r>
            <a:endParaRPr lang="en-US" altLang="ja-JP" sz="2400" dirty="0"/>
          </a:p>
          <a:p>
            <a:pPr marL="0" indent="0">
              <a:buNone/>
            </a:pPr>
            <a:r>
              <a:rPr lang="en-US" altLang="ja-JP" sz="2400" dirty="0">
                <a:hlinkClick r:id="rId2"/>
              </a:rPr>
              <a:t>https://trinket.io/python/bdca234a3e</a:t>
            </a:r>
            <a:endParaRPr lang="en-US" altLang="ja-JP" sz="2400" dirty="0"/>
          </a:p>
          <a:p>
            <a:pPr marL="0" indent="0">
              <a:buNone/>
            </a:pPr>
            <a:r>
              <a:rPr lang="ja-JP" altLang="en-US" sz="2400" dirty="0"/>
              <a:t>② 実行する。</a:t>
            </a:r>
            <a:endParaRPr lang="en-US" altLang="ja-JP" sz="2400" dirty="0"/>
          </a:p>
          <a:p>
            <a:pPr marL="0" indent="0">
              <a:buNone/>
            </a:pPr>
            <a:r>
              <a:rPr lang="ja-JP" altLang="en-US" sz="2400" dirty="0"/>
              <a:t>③ 右下の画面で </a:t>
            </a:r>
            <a:r>
              <a:rPr lang="en-US" altLang="ja-JP" sz="2400" dirty="0"/>
              <a:t>   </a:t>
            </a:r>
            <a:r>
              <a:rPr lang="en-US" altLang="ja-JP" sz="2400" b="1" dirty="0"/>
              <a:t>3  Enter </a:t>
            </a:r>
            <a:r>
              <a:rPr lang="ja-JP" altLang="en-US" sz="2400" b="1" dirty="0"/>
              <a:t>キー</a:t>
            </a:r>
            <a:endParaRPr lang="en-US" altLang="ja-JP" sz="2400" b="1" dirty="0"/>
          </a:p>
          <a:p>
            <a:pPr marL="0" indent="0">
              <a:buNone/>
            </a:pPr>
            <a:endParaRPr lang="en-US" altLang="ja-JP" sz="2400" dirty="0"/>
          </a:p>
          <a:p>
            <a:pPr marL="0" indent="0">
              <a:buNone/>
            </a:pPr>
            <a:endParaRPr lang="en-US" altLang="ja-JP" sz="2400" dirty="0"/>
          </a:p>
          <a:p>
            <a:pPr marL="0" indent="0">
              <a:buNone/>
            </a:pPr>
            <a:r>
              <a:rPr lang="ja-JP" altLang="en-US" sz="2400" dirty="0"/>
              <a:t>④ 右下の画面で，続けて </a:t>
            </a:r>
            <a:r>
              <a:rPr lang="en-US" altLang="ja-JP" sz="2400" b="1" dirty="0"/>
              <a:t>5 Enter </a:t>
            </a:r>
            <a:r>
              <a:rPr lang="ja-JP" altLang="en-US" sz="2400" b="1" dirty="0"/>
              <a:t>キー</a:t>
            </a:r>
            <a:endParaRPr lang="en-US" altLang="ja-JP" sz="2400" b="1" dirty="0"/>
          </a:p>
          <a:p>
            <a:pPr marL="0" indent="0">
              <a:buNone/>
            </a:pPr>
            <a:endParaRPr lang="en-US" altLang="ja-JP" sz="2400" dirty="0"/>
          </a:p>
          <a:p>
            <a:pPr marL="0" indent="0">
              <a:buNone/>
            </a:pPr>
            <a:endParaRPr lang="en-US" altLang="ja-JP" sz="2400" dirty="0"/>
          </a:p>
          <a:p>
            <a:pPr marL="0" indent="0">
              <a:buNone/>
            </a:pPr>
            <a:r>
              <a:rPr lang="ja-JP" altLang="en-US" sz="2400" dirty="0"/>
              <a:t>⑤ 結果の </a:t>
            </a:r>
            <a:r>
              <a:rPr lang="en-US" altLang="ja-JP" sz="2400" b="1" dirty="0"/>
              <a:t>7.5</a:t>
            </a:r>
            <a:r>
              <a:rPr lang="en-US" altLang="ja-JP" sz="2400" dirty="0"/>
              <a:t> </a:t>
            </a:r>
            <a:r>
              <a:rPr lang="ja-JP" altLang="en-US" sz="2400" dirty="0"/>
              <a:t>を確認</a:t>
            </a:r>
            <a:endParaRPr lang="en-US" altLang="ja-JP" sz="2400" dirty="0"/>
          </a:p>
          <a:p>
            <a:pPr marL="0" indent="0">
              <a:buNone/>
            </a:pPr>
            <a:endParaRPr lang="en-US" altLang="ja-JP" sz="2400" dirty="0"/>
          </a:p>
          <a:p>
            <a:pPr marL="0" indent="0">
              <a:buNone/>
            </a:pPr>
            <a:endParaRPr lang="en-US" altLang="ja-JP" sz="2400" dirty="0"/>
          </a:p>
          <a:p>
            <a:pPr marL="0" indent="0">
              <a:buNone/>
            </a:pPr>
            <a:r>
              <a:rPr lang="ja-JP" altLang="en-US" sz="2400" dirty="0"/>
              <a:t>⑥ </a:t>
            </a:r>
            <a:r>
              <a:rPr lang="en-US" altLang="ja-JP" sz="2400" b="1" dirty="0"/>
              <a:t>3</a:t>
            </a:r>
            <a:r>
              <a:rPr lang="ja-JP" altLang="en-US" sz="2400" b="1" dirty="0"/>
              <a:t>角形の面積を求めるプログラム</a:t>
            </a:r>
            <a:r>
              <a:rPr lang="ja-JP" altLang="en-US" sz="2400" dirty="0"/>
              <a:t>である．いろいろ試してみよう．</a:t>
            </a:r>
            <a:endParaRPr lang="en-US" altLang="ja-JP" sz="2400" dirty="0"/>
          </a:p>
        </p:txBody>
      </p:sp>
      <p:sp>
        <p:nvSpPr>
          <p:cNvPr id="4" name="スライド番号プレースホルダー 3">
            <a:extLst>
              <a:ext uri="{FF2B5EF4-FFF2-40B4-BE49-F238E27FC236}">
                <a16:creationId xmlns:a16="http://schemas.microsoft.com/office/drawing/2014/main" id="{C26C1D8A-4F75-182B-75C2-E9D793C66B9F}"/>
              </a:ext>
            </a:extLst>
          </p:cNvPr>
          <p:cNvSpPr>
            <a:spLocks noGrp="1"/>
          </p:cNvSpPr>
          <p:nvPr>
            <p:ph type="sldNum" sz="quarter" idx="12"/>
          </p:nvPr>
        </p:nvSpPr>
        <p:spPr/>
        <p:txBody>
          <a:bodyPr/>
          <a:lstStyle/>
          <a:p>
            <a:fld id="{E205D82C-95A1-431E-8E38-AA614A14CDCF}" type="slidenum">
              <a:rPr kumimoji="1" lang="ja-JP" altLang="en-US" smtClean="0"/>
              <a:t>42</a:t>
            </a:fld>
            <a:endParaRPr kumimoji="1" lang="ja-JP" altLang="en-US"/>
          </a:p>
        </p:txBody>
      </p:sp>
      <p:pic>
        <p:nvPicPr>
          <p:cNvPr id="5" name="図 4">
            <a:extLst>
              <a:ext uri="{FF2B5EF4-FFF2-40B4-BE49-F238E27FC236}">
                <a16:creationId xmlns:a16="http://schemas.microsoft.com/office/drawing/2014/main" id="{2DFA972E-110B-6531-0157-B78148D54943}"/>
              </a:ext>
            </a:extLst>
          </p:cNvPr>
          <p:cNvPicPr>
            <a:picLocks noChangeAspect="1"/>
          </p:cNvPicPr>
          <p:nvPr/>
        </p:nvPicPr>
        <p:blipFill>
          <a:blip r:embed="rId3"/>
          <a:stretch>
            <a:fillRect/>
          </a:stretch>
        </p:blipFill>
        <p:spPr>
          <a:xfrm>
            <a:off x="1725575" y="1944675"/>
            <a:ext cx="3030575" cy="903151"/>
          </a:xfrm>
          <a:prstGeom prst="rect">
            <a:avLst/>
          </a:prstGeom>
        </p:spPr>
      </p:pic>
      <p:pic>
        <p:nvPicPr>
          <p:cNvPr id="8" name="図 7">
            <a:extLst>
              <a:ext uri="{FF2B5EF4-FFF2-40B4-BE49-F238E27FC236}">
                <a16:creationId xmlns:a16="http://schemas.microsoft.com/office/drawing/2014/main" id="{B2B61DEA-D0B5-2AAB-1279-B8A1433A7149}"/>
              </a:ext>
            </a:extLst>
          </p:cNvPr>
          <p:cNvPicPr>
            <a:picLocks noChangeAspect="1"/>
          </p:cNvPicPr>
          <p:nvPr/>
        </p:nvPicPr>
        <p:blipFill>
          <a:blip r:embed="rId4"/>
          <a:stretch>
            <a:fillRect/>
          </a:stretch>
        </p:blipFill>
        <p:spPr>
          <a:xfrm>
            <a:off x="1725575" y="3354705"/>
            <a:ext cx="2440025" cy="904410"/>
          </a:xfrm>
          <a:prstGeom prst="rect">
            <a:avLst/>
          </a:prstGeom>
        </p:spPr>
      </p:pic>
      <p:pic>
        <p:nvPicPr>
          <p:cNvPr id="10" name="図 9">
            <a:extLst>
              <a:ext uri="{FF2B5EF4-FFF2-40B4-BE49-F238E27FC236}">
                <a16:creationId xmlns:a16="http://schemas.microsoft.com/office/drawing/2014/main" id="{755611E8-40A0-B092-9FBE-A0AD042397ED}"/>
              </a:ext>
            </a:extLst>
          </p:cNvPr>
          <p:cNvPicPr>
            <a:picLocks noChangeAspect="1"/>
          </p:cNvPicPr>
          <p:nvPr/>
        </p:nvPicPr>
        <p:blipFill>
          <a:blip r:embed="rId5"/>
          <a:stretch>
            <a:fillRect/>
          </a:stretch>
        </p:blipFill>
        <p:spPr>
          <a:xfrm>
            <a:off x="1725575" y="4604508"/>
            <a:ext cx="2706725" cy="942883"/>
          </a:xfrm>
          <a:prstGeom prst="rect">
            <a:avLst/>
          </a:prstGeom>
        </p:spPr>
      </p:pic>
      <p:pic>
        <p:nvPicPr>
          <p:cNvPr id="6" name="図 5">
            <a:extLst>
              <a:ext uri="{FF2B5EF4-FFF2-40B4-BE49-F238E27FC236}">
                <a16:creationId xmlns:a16="http://schemas.microsoft.com/office/drawing/2014/main" id="{2DD97D71-20C9-289D-5152-EA4C0AFFF49E}"/>
              </a:ext>
            </a:extLst>
          </p:cNvPr>
          <p:cNvPicPr>
            <a:picLocks noChangeAspect="1"/>
          </p:cNvPicPr>
          <p:nvPr/>
        </p:nvPicPr>
        <p:blipFill>
          <a:blip r:embed="rId6"/>
          <a:stretch>
            <a:fillRect/>
          </a:stretch>
        </p:blipFill>
        <p:spPr>
          <a:xfrm>
            <a:off x="5668404" y="1039402"/>
            <a:ext cx="3432954" cy="668628"/>
          </a:xfrm>
          <a:prstGeom prst="rect">
            <a:avLst/>
          </a:prstGeom>
        </p:spPr>
      </p:pic>
    </p:spTree>
    <p:extLst>
      <p:ext uri="{BB962C8B-B14F-4D97-AF65-F5344CB8AC3E}">
        <p14:creationId xmlns:p14="http://schemas.microsoft.com/office/powerpoint/2010/main" val="29327613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08AF9A70-3861-8057-F79F-3605FF218321}"/>
              </a:ext>
            </a:extLst>
          </p:cNvPr>
          <p:cNvSpPr>
            <a:spLocks noGrp="1"/>
          </p:cNvSpPr>
          <p:nvPr>
            <p:ph idx="1"/>
          </p:nvPr>
        </p:nvSpPr>
        <p:spPr>
          <a:xfrm>
            <a:off x="341396" y="187992"/>
            <a:ext cx="8461208" cy="6670008"/>
          </a:xfrm>
        </p:spPr>
        <p:txBody>
          <a:bodyPr>
            <a:normAutofit/>
          </a:bodyPr>
          <a:lstStyle/>
          <a:p>
            <a:pPr marL="0" indent="0">
              <a:buNone/>
            </a:pPr>
            <a:r>
              <a:rPr lang="ja-JP" altLang="en-US" sz="2400" dirty="0"/>
              <a:t>① </a:t>
            </a:r>
            <a:r>
              <a:rPr lang="en-US" altLang="ja-JP" sz="2400" dirty="0"/>
              <a:t>trinket </a:t>
            </a:r>
            <a:r>
              <a:rPr lang="ja-JP" altLang="en-US" sz="2400" dirty="0"/>
              <a:t>の次のページを開く</a:t>
            </a:r>
            <a:endParaRPr lang="en-US" altLang="ja-JP" sz="2400" dirty="0"/>
          </a:p>
          <a:p>
            <a:pPr marL="0" indent="0">
              <a:buNone/>
            </a:pPr>
            <a:r>
              <a:rPr lang="en-US" altLang="ja-JP" sz="2400" dirty="0">
                <a:hlinkClick r:id="rId2"/>
              </a:rPr>
              <a:t>https://trinket.io/python/3b490869e4</a:t>
            </a:r>
            <a:endParaRPr lang="en-US" altLang="ja-JP" sz="2400" dirty="0"/>
          </a:p>
          <a:p>
            <a:pPr marL="0" indent="0">
              <a:buNone/>
            </a:pPr>
            <a:r>
              <a:rPr lang="ja-JP" altLang="en-US" sz="2400" dirty="0"/>
              <a:t>② 実行する。</a:t>
            </a:r>
            <a:endParaRPr lang="en-US" altLang="ja-JP" sz="2400" dirty="0"/>
          </a:p>
          <a:p>
            <a:pPr marL="0" indent="0">
              <a:buNone/>
            </a:pPr>
            <a:r>
              <a:rPr lang="ja-JP" altLang="en-US" sz="2400" dirty="0"/>
              <a:t>③ 右下の画面で </a:t>
            </a:r>
            <a:r>
              <a:rPr lang="en-US" altLang="ja-JP" sz="2400" dirty="0"/>
              <a:t>   </a:t>
            </a:r>
            <a:r>
              <a:rPr lang="en-US" altLang="ja-JP" sz="2400" b="1" dirty="0"/>
              <a:t>3  Enter </a:t>
            </a:r>
            <a:r>
              <a:rPr lang="ja-JP" altLang="en-US" sz="2400" b="1" dirty="0"/>
              <a:t>キー</a:t>
            </a:r>
            <a:endParaRPr lang="en-US" altLang="ja-JP" sz="2400" b="1"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r>
              <a:rPr lang="ja-JP" altLang="en-US" sz="2400" dirty="0"/>
              <a:t>④ 結果の </a:t>
            </a:r>
            <a:r>
              <a:rPr lang="en-US" altLang="ja-JP" sz="2400" b="1" dirty="0"/>
              <a:t>28.26</a:t>
            </a:r>
            <a:r>
              <a:rPr lang="en-US" altLang="ja-JP" sz="2400" dirty="0"/>
              <a:t> </a:t>
            </a:r>
            <a:r>
              <a:rPr lang="ja-JP" altLang="en-US" sz="2400" dirty="0"/>
              <a:t>を確認</a:t>
            </a: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r>
              <a:rPr lang="ja-JP" altLang="en-US" sz="2400" dirty="0"/>
              <a:t>⑤ </a:t>
            </a:r>
            <a:r>
              <a:rPr lang="ja-JP" altLang="en-US" sz="2400" b="1" dirty="0"/>
              <a:t>円周率を </a:t>
            </a:r>
            <a:r>
              <a:rPr lang="en-US" altLang="ja-JP" sz="2400" b="1" dirty="0"/>
              <a:t>3.14 </a:t>
            </a:r>
            <a:r>
              <a:rPr lang="ja-JP" altLang="en-US" sz="2400" b="1" dirty="0"/>
              <a:t>として，半径から円の面積を求めるプログラム</a:t>
            </a:r>
            <a:r>
              <a:rPr lang="ja-JP" altLang="en-US" sz="2400" dirty="0"/>
              <a:t>である．いろいろ試してみよう．</a:t>
            </a:r>
            <a:endParaRPr lang="en-US" altLang="ja-JP" sz="2400" dirty="0"/>
          </a:p>
        </p:txBody>
      </p:sp>
      <p:sp>
        <p:nvSpPr>
          <p:cNvPr id="4" name="スライド番号プレースホルダー 3">
            <a:extLst>
              <a:ext uri="{FF2B5EF4-FFF2-40B4-BE49-F238E27FC236}">
                <a16:creationId xmlns:a16="http://schemas.microsoft.com/office/drawing/2014/main" id="{C26C1D8A-4F75-182B-75C2-E9D793C66B9F}"/>
              </a:ext>
            </a:extLst>
          </p:cNvPr>
          <p:cNvSpPr>
            <a:spLocks noGrp="1"/>
          </p:cNvSpPr>
          <p:nvPr>
            <p:ph type="sldNum" sz="quarter" idx="12"/>
          </p:nvPr>
        </p:nvSpPr>
        <p:spPr/>
        <p:txBody>
          <a:bodyPr/>
          <a:lstStyle/>
          <a:p>
            <a:fld id="{E205D82C-95A1-431E-8E38-AA614A14CDCF}" type="slidenum">
              <a:rPr kumimoji="1" lang="ja-JP" altLang="en-US" smtClean="0"/>
              <a:t>43</a:t>
            </a:fld>
            <a:endParaRPr kumimoji="1" lang="ja-JP" altLang="en-US"/>
          </a:p>
        </p:txBody>
      </p:sp>
      <p:pic>
        <p:nvPicPr>
          <p:cNvPr id="6" name="図 5">
            <a:extLst>
              <a:ext uri="{FF2B5EF4-FFF2-40B4-BE49-F238E27FC236}">
                <a16:creationId xmlns:a16="http://schemas.microsoft.com/office/drawing/2014/main" id="{324E38F3-0AA4-8C30-980D-A8388309446B}"/>
              </a:ext>
            </a:extLst>
          </p:cNvPr>
          <p:cNvPicPr>
            <a:picLocks noChangeAspect="1"/>
          </p:cNvPicPr>
          <p:nvPr/>
        </p:nvPicPr>
        <p:blipFill>
          <a:blip r:embed="rId3"/>
          <a:stretch>
            <a:fillRect/>
          </a:stretch>
        </p:blipFill>
        <p:spPr>
          <a:xfrm>
            <a:off x="1664124" y="2218440"/>
            <a:ext cx="4034031" cy="1132359"/>
          </a:xfrm>
          <a:prstGeom prst="rect">
            <a:avLst/>
          </a:prstGeom>
        </p:spPr>
      </p:pic>
      <p:pic>
        <p:nvPicPr>
          <p:cNvPr id="9" name="図 8">
            <a:extLst>
              <a:ext uri="{FF2B5EF4-FFF2-40B4-BE49-F238E27FC236}">
                <a16:creationId xmlns:a16="http://schemas.microsoft.com/office/drawing/2014/main" id="{DE57A1B9-9B6A-082B-FC7E-A876A2270122}"/>
              </a:ext>
            </a:extLst>
          </p:cNvPr>
          <p:cNvPicPr>
            <a:picLocks noChangeAspect="1"/>
          </p:cNvPicPr>
          <p:nvPr/>
        </p:nvPicPr>
        <p:blipFill>
          <a:blip r:embed="rId4"/>
          <a:stretch>
            <a:fillRect/>
          </a:stretch>
        </p:blipFill>
        <p:spPr>
          <a:xfrm>
            <a:off x="1664124" y="4103475"/>
            <a:ext cx="4826115" cy="1277772"/>
          </a:xfrm>
          <a:prstGeom prst="rect">
            <a:avLst/>
          </a:prstGeom>
        </p:spPr>
      </p:pic>
      <p:pic>
        <p:nvPicPr>
          <p:cNvPr id="12" name="図 11">
            <a:extLst>
              <a:ext uri="{FF2B5EF4-FFF2-40B4-BE49-F238E27FC236}">
                <a16:creationId xmlns:a16="http://schemas.microsoft.com/office/drawing/2014/main" id="{9F0FD21F-8F1D-899D-BF1E-5202F74EEFDE}"/>
              </a:ext>
            </a:extLst>
          </p:cNvPr>
          <p:cNvPicPr>
            <a:picLocks noChangeAspect="1"/>
          </p:cNvPicPr>
          <p:nvPr/>
        </p:nvPicPr>
        <p:blipFill>
          <a:blip r:embed="rId5"/>
          <a:stretch>
            <a:fillRect/>
          </a:stretch>
        </p:blipFill>
        <p:spPr>
          <a:xfrm>
            <a:off x="5775601" y="749406"/>
            <a:ext cx="3351194" cy="559630"/>
          </a:xfrm>
          <a:prstGeom prst="rect">
            <a:avLst/>
          </a:prstGeom>
        </p:spPr>
      </p:pic>
    </p:spTree>
    <p:extLst>
      <p:ext uri="{BB962C8B-B14F-4D97-AF65-F5344CB8AC3E}">
        <p14:creationId xmlns:p14="http://schemas.microsoft.com/office/powerpoint/2010/main" val="7067839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Autofit/>
          </a:bodyPr>
          <a:lstStyle/>
          <a:p>
            <a:r>
              <a:rPr lang="en-US" altLang="ja-JP" sz="4000" dirty="0"/>
              <a:t>12-4. </a:t>
            </a:r>
            <a:r>
              <a:rPr lang="ja-JP" altLang="en-US" sz="4000" dirty="0"/>
              <a:t>式の抽象化と関数</a:t>
            </a:r>
          </a:p>
        </p:txBody>
      </p:sp>
      <p:sp>
        <p:nvSpPr>
          <p:cNvPr id="4" name="スライド番号プレースホルダー 3"/>
          <p:cNvSpPr>
            <a:spLocks noGrp="1"/>
          </p:cNvSpPr>
          <p:nvPr>
            <p:ph type="sldNum" sz="quarter" idx="12"/>
          </p:nvPr>
        </p:nvSpPr>
        <p:spPr/>
        <p:txBody>
          <a:bodyP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3" name="字幕 2">
            <a:extLst>
              <a:ext uri="{FF2B5EF4-FFF2-40B4-BE49-F238E27FC236}">
                <a16:creationId xmlns:a16="http://schemas.microsoft.com/office/drawing/2014/main" id="{B1920BFB-2B02-D5EC-8C44-C45D980F4725}"/>
              </a:ext>
            </a:extLst>
          </p:cNvPr>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11561533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B04D84-77F9-C237-04C5-4EF3FF743BEB}"/>
              </a:ext>
            </a:extLst>
          </p:cNvPr>
          <p:cNvSpPr>
            <a:spLocks noGrp="1"/>
          </p:cNvSpPr>
          <p:nvPr>
            <p:ph type="title"/>
          </p:nvPr>
        </p:nvSpPr>
        <p:spPr/>
        <p:txBody>
          <a:bodyPr>
            <a:normAutofit fontScale="90000"/>
          </a:bodyPr>
          <a:lstStyle/>
          <a:p>
            <a:r>
              <a:rPr kumimoji="1" lang="ja-JP" altLang="en-US" dirty="0"/>
              <a:t>プログラミングの本質を考える</a:t>
            </a:r>
          </a:p>
        </p:txBody>
      </p:sp>
      <p:sp>
        <p:nvSpPr>
          <p:cNvPr id="3" name="コンテンツ プレースホルダー 2">
            <a:extLst>
              <a:ext uri="{FF2B5EF4-FFF2-40B4-BE49-F238E27FC236}">
                <a16:creationId xmlns:a16="http://schemas.microsoft.com/office/drawing/2014/main" id="{8C3814F4-C9C4-71B3-B3BB-A7373317F0CC}"/>
              </a:ext>
            </a:extLst>
          </p:cNvPr>
          <p:cNvSpPr>
            <a:spLocks noGrp="1"/>
          </p:cNvSpPr>
          <p:nvPr>
            <p:ph idx="1"/>
          </p:nvPr>
        </p:nvSpPr>
        <p:spPr/>
        <p:txBody>
          <a:bodyPr>
            <a:normAutofit lnSpcReduction="10000"/>
          </a:bodyPr>
          <a:lstStyle/>
          <a:p>
            <a:pPr marL="0" indent="0">
              <a:buNone/>
            </a:pPr>
            <a:r>
              <a:rPr kumimoji="1" lang="ja-JP" altLang="en-US" sz="2400" dirty="0"/>
              <a:t>以下の問いについて、あなたの考えを書き出してみましょう。</a:t>
            </a:r>
            <a:endParaRPr kumimoji="1" lang="en-US" altLang="ja-JP" sz="2400" dirty="0"/>
          </a:p>
          <a:p>
            <a:pPr marL="0" indent="0">
              <a:buNone/>
            </a:pPr>
            <a:endParaRPr lang="en-US" altLang="ja-JP" sz="2400" b="1" dirty="0"/>
          </a:p>
          <a:p>
            <a:pPr marL="0" indent="0">
              <a:buNone/>
            </a:pPr>
            <a:r>
              <a:rPr kumimoji="1" lang="ja-JP" altLang="en-US" sz="2400" b="1" dirty="0"/>
              <a:t>１．プログラミングで最も難しい課題は何だと思いますか？</a:t>
            </a:r>
            <a:endParaRPr kumimoji="1" lang="en-US" altLang="ja-JP" sz="2400" b="1" dirty="0"/>
          </a:p>
          <a:p>
            <a:pPr marL="0" indent="0">
              <a:buNone/>
            </a:pPr>
            <a:r>
              <a:rPr kumimoji="1" lang="ja-JP" altLang="en-US" sz="2400" dirty="0"/>
              <a:t>例</a:t>
            </a:r>
            <a:r>
              <a:rPr kumimoji="1" lang="en-US" altLang="ja-JP" sz="2400" dirty="0"/>
              <a:t>: </a:t>
            </a:r>
            <a:r>
              <a:rPr kumimoji="1" lang="ja-JP" altLang="en-US" sz="2400" dirty="0"/>
              <a:t>バグの少ないプログラムを書くこと、複雑な問題を解決すること</a:t>
            </a:r>
            <a:endParaRPr kumimoji="1" lang="en-US" altLang="ja-JP" sz="2400" dirty="0"/>
          </a:p>
          <a:p>
            <a:pPr marL="0" indent="0">
              <a:buNone/>
            </a:pPr>
            <a:r>
              <a:rPr lang="ja-JP" altLang="en-US" sz="2400" b="1" dirty="0"/>
              <a:t>２．</a:t>
            </a:r>
            <a:r>
              <a:rPr kumimoji="1" lang="ja-JP" altLang="en-US" sz="2400" b="1" dirty="0"/>
              <a:t>効率的にプログラムを書くために必要な基本スキルは何でしょうか？</a:t>
            </a:r>
            <a:endParaRPr kumimoji="1" lang="en-US" altLang="ja-JP" sz="2400" b="1" dirty="0"/>
          </a:p>
          <a:p>
            <a:pPr marL="0" indent="0">
              <a:buNone/>
            </a:pPr>
            <a:r>
              <a:rPr kumimoji="1" lang="ja-JP" altLang="en-US" sz="2400" dirty="0"/>
              <a:t>例</a:t>
            </a:r>
            <a:r>
              <a:rPr kumimoji="1" lang="en-US" altLang="ja-JP" sz="2400" dirty="0"/>
              <a:t>: </a:t>
            </a:r>
            <a:r>
              <a:rPr kumimoji="1" lang="ja-JP" altLang="en-US" sz="2400" dirty="0"/>
              <a:t>論理的思考力、問題分析力</a:t>
            </a:r>
            <a:endParaRPr kumimoji="1" lang="en-US" altLang="ja-JP" sz="2400" dirty="0"/>
          </a:p>
          <a:p>
            <a:pPr marL="0" indent="0">
              <a:buNone/>
            </a:pPr>
            <a:endParaRPr lang="en-US" altLang="ja-JP" sz="2400" dirty="0"/>
          </a:p>
          <a:p>
            <a:pPr marL="0" indent="0">
              <a:buNone/>
            </a:pPr>
            <a:r>
              <a:rPr lang="ja-JP" altLang="en-US" sz="2400" dirty="0"/>
              <a:t>これらの問いについて考えたら、</a:t>
            </a:r>
            <a:r>
              <a:rPr lang="ja-JP" altLang="en-US" sz="2400" b="1" dirty="0"/>
              <a:t>次のページから学ぶ「抽象化」という概念</a:t>
            </a:r>
            <a:r>
              <a:rPr lang="ja-JP" altLang="en-US" sz="2400" dirty="0"/>
              <a:t>が、 </a:t>
            </a:r>
            <a:r>
              <a:rPr lang="ja-JP" altLang="en-US" sz="2400" b="1" dirty="0"/>
              <a:t>あなたの回答とどのように関連しているか</a:t>
            </a:r>
            <a:r>
              <a:rPr lang="ja-JP" altLang="en-US" sz="2400" dirty="0"/>
              <a:t>注目しながら読み進めてください</a:t>
            </a:r>
            <a:endParaRPr kumimoji="1" lang="ja-JP" altLang="en-US" sz="2400" dirty="0"/>
          </a:p>
        </p:txBody>
      </p:sp>
      <p:sp>
        <p:nvSpPr>
          <p:cNvPr id="4" name="スライド番号プレースホルダー 3">
            <a:extLst>
              <a:ext uri="{FF2B5EF4-FFF2-40B4-BE49-F238E27FC236}">
                <a16:creationId xmlns:a16="http://schemas.microsoft.com/office/drawing/2014/main" id="{FDCAC549-DD87-5692-9F55-4A4B48D3066F}"/>
              </a:ext>
            </a:extLst>
          </p:cNvPr>
          <p:cNvSpPr>
            <a:spLocks noGrp="1"/>
          </p:cNvSpPr>
          <p:nvPr>
            <p:ph type="sldNum" sz="quarter" idx="12"/>
          </p:nvPr>
        </p:nvSpPr>
        <p:spPr/>
        <p:txBody>
          <a:bodyPr/>
          <a:lstStyle/>
          <a:p>
            <a:fld id="{E205D82C-95A1-431E-8E38-AA614A14CDCF}" type="slidenum">
              <a:rPr kumimoji="1" lang="ja-JP" altLang="en-US" smtClean="0"/>
              <a:t>45</a:t>
            </a:fld>
            <a:endParaRPr kumimoji="1" lang="ja-JP" altLang="en-US"/>
          </a:p>
        </p:txBody>
      </p:sp>
    </p:spTree>
    <p:extLst>
      <p:ext uri="{BB962C8B-B14F-4D97-AF65-F5344CB8AC3E}">
        <p14:creationId xmlns:p14="http://schemas.microsoft.com/office/powerpoint/2010/main" val="36623921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D7D7B7E-2F90-3F9A-2EED-8AD6E5EDF4CF}"/>
              </a:ext>
            </a:extLst>
          </p:cNvPr>
          <p:cNvSpPr>
            <a:spLocks noGrp="1"/>
          </p:cNvSpPr>
          <p:nvPr>
            <p:ph type="title"/>
          </p:nvPr>
        </p:nvSpPr>
        <p:spPr/>
        <p:txBody>
          <a:bodyPr>
            <a:normAutofit fontScale="90000"/>
          </a:bodyPr>
          <a:lstStyle/>
          <a:p>
            <a:r>
              <a:rPr kumimoji="1" lang="ja-JP" altLang="en-US" dirty="0"/>
              <a:t>プログラミングでの抽象化</a:t>
            </a:r>
          </a:p>
        </p:txBody>
      </p:sp>
      <p:sp>
        <p:nvSpPr>
          <p:cNvPr id="3" name="コンテンツ プレースホルダー 2">
            <a:extLst>
              <a:ext uri="{FF2B5EF4-FFF2-40B4-BE49-F238E27FC236}">
                <a16:creationId xmlns:a16="http://schemas.microsoft.com/office/drawing/2014/main" id="{72D7492E-9765-E20E-9BC5-3FE0A245933C}"/>
              </a:ext>
            </a:extLst>
          </p:cNvPr>
          <p:cNvSpPr>
            <a:spLocks noGrp="1"/>
          </p:cNvSpPr>
          <p:nvPr>
            <p:ph idx="1"/>
          </p:nvPr>
        </p:nvSpPr>
        <p:spPr/>
        <p:txBody>
          <a:bodyPr/>
          <a:lstStyle/>
          <a:p>
            <a:r>
              <a:rPr kumimoji="1" lang="ja-JP" altLang="en-US" dirty="0"/>
              <a:t>プログラミングでの根本問題：</a:t>
            </a:r>
            <a:endParaRPr kumimoji="1" lang="en-US" altLang="ja-JP" dirty="0"/>
          </a:p>
          <a:p>
            <a:pPr marL="0" indent="0">
              <a:buNone/>
            </a:pPr>
            <a:r>
              <a:rPr lang="ja-JP" altLang="en-US" dirty="0"/>
              <a:t>　</a:t>
            </a:r>
            <a:r>
              <a:rPr kumimoji="1" lang="ja-JP" altLang="en-US" b="1" dirty="0"/>
              <a:t>誤り（バグ）のないプログラムの作成</a:t>
            </a:r>
            <a:endParaRPr lang="en-US" altLang="ja-JP" b="1" dirty="0"/>
          </a:p>
          <a:p>
            <a:r>
              <a:rPr kumimoji="1" lang="ja-JP" altLang="en-US" dirty="0"/>
              <a:t>プログラミングの一番の基礎</a:t>
            </a:r>
            <a:endParaRPr kumimoji="1" lang="en-US" altLang="ja-JP" dirty="0"/>
          </a:p>
          <a:p>
            <a:pPr marL="0" indent="0">
              <a:buNone/>
            </a:pPr>
            <a:r>
              <a:rPr kumimoji="1" lang="ja-JP" altLang="en-US" dirty="0"/>
              <a:t>　</a:t>
            </a:r>
            <a:r>
              <a:rPr kumimoji="1" lang="ja-JP" altLang="en-US" b="1" dirty="0"/>
              <a:t>抽象化を行うこと</a:t>
            </a:r>
            <a:endParaRPr kumimoji="1" lang="en-US" altLang="ja-JP" b="1" dirty="0"/>
          </a:p>
          <a:p>
            <a:pPr marL="0" indent="0">
              <a:buNone/>
            </a:pPr>
            <a:endParaRPr lang="en-US" altLang="ja-JP" dirty="0"/>
          </a:p>
          <a:p>
            <a:pPr marL="0" indent="0">
              <a:buNone/>
            </a:pPr>
            <a:r>
              <a:rPr kumimoji="1" lang="ja-JP" altLang="en-US" dirty="0"/>
              <a:t>以降のページでは、</a:t>
            </a:r>
            <a:r>
              <a:rPr kumimoji="1" lang="ja-JP" altLang="en-US" b="1" dirty="0"/>
              <a:t>抽象化</a:t>
            </a:r>
            <a:r>
              <a:rPr kumimoji="1" lang="ja-JP" altLang="en-US" dirty="0"/>
              <a:t>の概念とその</a:t>
            </a:r>
            <a:r>
              <a:rPr kumimoji="1" lang="ja-JP" altLang="en-US" b="1" dirty="0"/>
              <a:t>重要性</a:t>
            </a:r>
            <a:r>
              <a:rPr kumimoji="1" lang="ja-JP" altLang="en-US" dirty="0"/>
              <a:t>について詳しく説明します。</a:t>
            </a:r>
          </a:p>
        </p:txBody>
      </p:sp>
      <p:sp>
        <p:nvSpPr>
          <p:cNvPr id="4" name="スライド番号プレースホルダー 3">
            <a:extLst>
              <a:ext uri="{FF2B5EF4-FFF2-40B4-BE49-F238E27FC236}">
                <a16:creationId xmlns:a16="http://schemas.microsoft.com/office/drawing/2014/main" id="{0898732C-8291-4663-FF01-65BAA0D4702A}"/>
              </a:ext>
            </a:extLst>
          </p:cNvPr>
          <p:cNvSpPr>
            <a:spLocks noGrp="1"/>
          </p:cNvSpPr>
          <p:nvPr>
            <p:ph type="sldNum" sz="quarter" idx="12"/>
          </p:nvPr>
        </p:nvSpPr>
        <p:spPr/>
        <p:txBody>
          <a:bodyPr/>
          <a:lstStyle/>
          <a:p>
            <a:fld id="{E205D82C-95A1-431E-8E38-AA614A14CDCF}" type="slidenum">
              <a:rPr kumimoji="1" lang="ja-JP" altLang="en-US" smtClean="0"/>
              <a:t>46</a:t>
            </a:fld>
            <a:endParaRPr kumimoji="1" lang="ja-JP" altLang="en-US"/>
          </a:p>
        </p:txBody>
      </p:sp>
    </p:spTree>
    <p:extLst>
      <p:ext uri="{BB962C8B-B14F-4D97-AF65-F5344CB8AC3E}">
        <p14:creationId xmlns:p14="http://schemas.microsoft.com/office/powerpoint/2010/main" val="22247054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D3E6BA-FA64-B39F-5423-9A06EEFE2E67}"/>
              </a:ext>
            </a:extLst>
          </p:cNvPr>
          <p:cNvSpPr>
            <a:spLocks noGrp="1"/>
          </p:cNvSpPr>
          <p:nvPr>
            <p:ph type="title"/>
          </p:nvPr>
        </p:nvSpPr>
        <p:spPr/>
        <p:txBody>
          <a:bodyPr>
            <a:normAutofit fontScale="90000"/>
          </a:bodyPr>
          <a:lstStyle/>
          <a:p>
            <a:r>
              <a:rPr lang="ja-JP" altLang="en-US" dirty="0"/>
              <a:t>抽象化：複雑さを単純化する技術 </a:t>
            </a:r>
            <a:endParaRPr kumimoji="1" lang="ja-JP" altLang="en-US" dirty="0"/>
          </a:p>
        </p:txBody>
      </p:sp>
      <p:sp>
        <p:nvSpPr>
          <p:cNvPr id="3" name="コンテンツ プレースホルダー 2">
            <a:extLst>
              <a:ext uri="{FF2B5EF4-FFF2-40B4-BE49-F238E27FC236}">
                <a16:creationId xmlns:a16="http://schemas.microsoft.com/office/drawing/2014/main" id="{A02E888F-5420-341A-B222-8D4E2FCA9A78}"/>
              </a:ext>
            </a:extLst>
          </p:cNvPr>
          <p:cNvSpPr>
            <a:spLocks noGrp="1"/>
          </p:cNvSpPr>
          <p:nvPr>
            <p:ph idx="1"/>
          </p:nvPr>
        </p:nvSpPr>
        <p:spPr>
          <a:xfrm>
            <a:off x="321845" y="846253"/>
            <a:ext cx="8461208" cy="1190703"/>
          </a:xfrm>
        </p:spPr>
        <p:txBody>
          <a:bodyPr/>
          <a:lstStyle/>
          <a:p>
            <a:pPr marL="0" indent="0">
              <a:buNone/>
            </a:pPr>
            <a:r>
              <a:rPr lang="ja-JP" altLang="en-US" b="1" dirty="0"/>
              <a:t>抽象化</a:t>
            </a:r>
            <a:r>
              <a:rPr lang="ja-JP" altLang="en-US" dirty="0"/>
              <a:t>は、複雑な詳細を隠し、</a:t>
            </a:r>
            <a:r>
              <a:rPr lang="ja-JP" altLang="en-US" b="1" dirty="0"/>
              <a:t>本質的な特徴だけを取り出す</a:t>
            </a:r>
            <a:endParaRPr lang="en-US" altLang="ja-JP" b="1" dirty="0"/>
          </a:p>
          <a:p>
            <a:pPr marL="0" indent="0">
              <a:buNone/>
            </a:pPr>
            <a:endParaRPr lang="en-US" altLang="ja-JP" b="1" dirty="0"/>
          </a:p>
          <a:p>
            <a:pPr marL="0" indent="0">
              <a:buNone/>
            </a:pPr>
            <a:endParaRPr kumimoji="1" lang="en-US" altLang="ja-JP" b="1" dirty="0"/>
          </a:p>
        </p:txBody>
      </p:sp>
      <p:sp>
        <p:nvSpPr>
          <p:cNvPr id="4" name="スライド番号プレースホルダー 3">
            <a:extLst>
              <a:ext uri="{FF2B5EF4-FFF2-40B4-BE49-F238E27FC236}">
                <a16:creationId xmlns:a16="http://schemas.microsoft.com/office/drawing/2014/main" id="{451CF883-C3F4-51A3-5BAD-4D6E2C1CFD76}"/>
              </a:ext>
            </a:extLst>
          </p:cNvPr>
          <p:cNvSpPr>
            <a:spLocks noGrp="1"/>
          </p:cNvSpPr>
          <p:nvPr>
            <p:ph type="sldNum" sz="quarter" idx="12"/>
          </p:nvPr>
        </p:nvSpPr>
        <p:spPr/>
        <p:txBody>
          <a:bodyPr/>
          <a:lstStyle/>
          <a:p>
            <a:fld id="{E205D82C-95A1-431E-8E38-AA614A14CDCF}" type="slidenum">
              <a:rPr kumimoji="1" lang="ja-JP" altLang="en-US" smtClean="0"/>
              <a:t>47</a:t>
            </a:fld>
            <a:endParaRPr kumimoji="1" lang="ja-JP" altLang="en-US"/>
          </a:p>
        </p:txBody>
      </p:sp>
      <p:sp>
        <p:nvSpPr>
          <p:cNvPr id="12" name="テキスト ボックス 11">
            <a:extLst>
              <a:ext uri="{FF2B5EF4-FFF2-40B4-BE49-F238E27FC236}">
                <a16:creationId xmlns:a16="http://schemas.microsoft.com/office/drawing/2014/main" id="{6D50DEF8-6587-627B-DC28-E318AECD8430}"/>
              </a:ext>
            </a:extLst>
          </p:cNvPr>
          <p:cNvSpPr txBox="1"/>
          <p:nvPr/>
        </p:nvSpPr>
        <p:spPr>
          <a:xfrm>
            <a:off x="657922" y="2019760"/>
            <a:ext cx="7779834" cy="1569660"/>
          </a:xfrm>
          <a:prstGeom prst="rect">
            <a:avLst/>
          </a:prstGeom>
          <a:noFill/>
        </p:spPr>
        <p:txBody>
          <a:bodyPr wrap="square">
            <a:spAutoFit/>
          </a:bodyPr>
          <a:lstStyle/>
          <a:p>
            <a:r>
              <a:rPr lang="ja-JP" altLang="en-US" sz="2400" dirty="0"/>
              <a:t>例： 交通手段の抽象化</a:t>
            </a:r>
            <a:endParaRPr lang="en-US" altLang="ja-JP" sz="2400" dirty="0"/>
          </a:p>
          <a:p>
            <a:r>
              <a:rPr lang="ja-JP" altLang="en-US" sz="2400" dirty="0"/>
              <a:t>タクシー、バス、鉄道、自転車、徒歩 </a:t>
            </a:r>
            <a:endParaRPr lang="en-US" altLang="ja-JP" sz="2400" dirty="0"/>
          </a:p>
          <a:p>
            <a:r>
              <a:rPr lang="ja-JP" altLang="en-US" sz="2400" dirty="0"/>
              <a:t>　抽象化後：「移動手段」</a:t>
            </a:r>
            <a:endParaRPr lang="en-US" altLang="ja-JP" sz="2400" dirty="0"/>
          </a:p>
          <a:p>
            <a:r>
              <a:rPr lang="ja-JP" altLang="en-US" sz="2400" dirty="0"/>
              <a:t>　 共通の本質：ある場所から別の場所へ移動すること</a:t>
            </a:r>
          </a:p>
        </p:txBody>
      </p:sp>
      <p:sp>
        <p:nvSpPr>
          <p:cNvPr id="13" name="コンテンツ プレースホルダー 2">
            <a:extLst>
              <a:ext uri="{FF2B5EF4-FFF2-40B4-BE49-F238E27FC236}">
                <a16:creationId xmlns:a16="http://schemas.microsoft.com/office/drawing/2014/main" id="{54B549A2-088F-9736-EB05-7E5764C1627A}"/>
              </a:ext>
            </a:extLst>
          </p:cNvPr>
          <p:cNvSpPr txBox="1">
            <a:spLocks/>
          </p:cNvSpPr>
          <p:nvPr/>
        </p:nvSpPr>
        <p:spPr>
          <a:xfrm>
            <a:off x="341396" y="4462965"/>
            <a:ext cx="8148399" cy="1548782"/>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dirty="0"/>
              <a:t>プログラミングでの応用： </a:t>
            </a:r>
            <a:endParaRPr lang="en-US" altLang="ja-JP" dirty="0"/>
          </a:p>
          <a:p>
            <a:pPr marL="0" indent="0">
              <a:buFont typeface="Arial" panose="020B0604020202020204" pitchFamily="34" charset="0"/>
              <a:buNone/>
            </a:pPr>
            <a:r>
              <a:rPr lang="ja-JP" altLang="en-US" dirty="0"/>
              <a:t>抽象化を使うと、複雑な問題を扱いやすくすることができる</a:t>
            </a:r>
            <a:endParaRPr lang="en-US" altLang="ja-JP" b="1" dirty="0"/>
          </a:p>
        </p:txBody>
      </p:sp>
    </p:spTree>
    <p:extLst>
      <p:ext uri="{BB962C8B-B14F-4D97-AF65-F5344CB8AC3E}">
        <p14:creationId xmlns:p14="http://schemas.microsoft.com/office/powerpoint/2010/main" val="15100234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dirty="0"/>
              <a:t>プログラミングにおける抽象化</a:t>
            </a:r>
          </a:p>
        </p:txBody>
      </p:sp>
      <p:sp>
        <p:nvSpPr>
          <p:cNvPr id="8" name="スライド番号プレースホルダー 7"/>
          <p:cNvSpPr>
            <a:spLocks noGrp="1"/>
          </p:cNvSpPr>
          <p:nvPr>
            <p:ph type="sldNum" sz="quarter" idx="12"/>
          </p:nvPr>
        </p:nvSpPr>
        <p:spPr/>
        <p:txBody>
          <a:bodyP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5" name="テキスト ボックス 4"/>
          <p:cNvSpPr txBox="1"/>
          <p:nvPr/>
        </p:nvSpPr>
        <p:spPr>
          <a:xfrm>
            <a:off x="-5155" y="5539504"/>
            <a:ext cx="4577155" cy="1211383"/>
          </a:xfrm>
          <a:prstGeom prst="rect">
            <a:avLst/>
          </a:prstGeom>
          <a:noFill/>
        </p:spPr>
        <p:txBody>
          <a:bodyPr wrap="non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a:t>
            </a:r>
            <a:r>
              <a:rPr kumimoji="0" lang="ja-JP" altLang="en-US" sz="28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ある値に </a:t>
            </a:r>
            <a:r>
              <a:rPr kumimoji="0" lang="en-US" altLang="ja-JP" sz="28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1.1 </a:t>
            </a:r>
            <a:r>
              <a:rPr kumimoji="0" lang="ja-JP" altLang="en-US" sz="28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を掛ける</a:t>
            </a:r>
            <a:r>
              <a:rPr kumimoji="0" lang="ja-JP" altLang="en-US"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a:t>
            </a:r>
            <a:endParaRPr kumimoji="0" lang="en-US" altLang="ja-JP"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2800" dirty="0">
                <a:solidFill>
                  <a:prstClr val="black"/>
                </a:solidFill>
                <a:latin typeface="Arial" panose="020B0604020202020204" pitchFamily="34" charset="0"/>
                <a:ea typeface="メイリオ" panose="020B0604030504040204" pitchFamily="50" charset="-128"/>
              </a:rPr>
              <a:t>という共通の操作を行う</a:t>
            </a:r>
            <a:endParaRPr kumimoji="0" lang="ja-JP" altLang="en-US"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9" name="テキスト ボックス 8"/>
          <p:cNvSpPr txBox="1"/>
          <p:nvPr/>
        </p:nvSpPr>
        <p:spPr>
          <a:xfrm>
            <a:off x="4749553" y="4514941"/>
            <a:ext cx="4192918" cy="1384995"/>
          </a:xfrm>
          <a:prstGeom prst="rect">
            <a:avLst/>
          </a:prstGeom>
          <a:noFill/>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800" b="0" i="0" u="sng"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抽象化された式</a:t>
            </a:r>
            <a:endParaRPr kumimoji="0" lang="en-US" altLang="ja-JP" sz="2800" b="0" i="0" u="sng"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2800" dirty="0">
                <a:solidFill>
                  <a:prstClr val="black"/>
                </a:solidFill>
                <a:latin typeface="Arial" panose="020B0604020202020204" pitchFamily="34" charset="0"/>
                <a:ea typeface="メイリオ" panose="020B0604030504040204" pitchFamily="50" charset="-128"/>
              </a:rPr>
              <a:t>a </a:t>
            </a:r>
            <a:r>
              <a:rPr lang="ja-JP" altLang="en-US" sz="2800" dirty="0">
                <a:solidFill>
                  <a:prstClr val="black"/>
                </a:solidFill>
                <a:latin typeface="Arial" panose="020B0604020202020204" pitchFamily="34" charset="0"/>
                <a:ea typeface="メイリオ" panose="020B0604030504040204" pitchFamily="50" charset="-128"/>
              </a:rPr>
              <a:t>は任意の数を表す</a:t>
            </a:r>
            <a:r>
              <a:rPr lang="ja-JP" altLang="en-US" sz="2800" b="1" dirty="0">
                <a:solidFill>
                  <a:prstClr val="black"/>
                </a:solidFill>
                <a:latin typeface="Arial" panose="020B0604020202020204" pitchFamily="34" charset="0"/>
                <a:ea typeface="メイリオ" panose="020B0604030504040204" pitchFamily="50" charset="-128"/>
              </a:rPr>
              <a:t>変数</a:t>
            </a:r>
            <a:endParaRPr kumimoji="0" lang="en-US" altLang="ja-JP" sz="28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 name="右矢印 2"/>
          <p:cNvSpPr/>
          <p:nvPr/>
        </p:nvSpPr>
        <p:spPr>
          <a:xfrm>
            <a:off x="3658981" y="3610342"/>
            <a:ext cx="497205" cy="4157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800" b="0" i="0" u="none" strike="noStrike" kern="1200" cap="none" spc="0" normalizeH="0" baseline="0" noProof="0">
              <a:ln>
                <a:noFill/>
              </a:ln>
              <a:solidFill>
                <a:prstClr val="white"/>
              </a:solidFill>
              <a:effectLst/>
              <a:uLnTx/>
              <a:uFillTx/>
              <a:latin typeface="Arial" panose="020B0604020202020204" pitchFamily="34" charset="0"/>
              <a:ea typeface="メイリオ" panose="020B0604030504040204" pitchFamily="50" charset="-128"/>
              <a:cs typeface="+mn-cs"/>
            </a:endParaRPr>
          </a:p>
        </p:txBody>
      </p:sp>
      <p:sp>
        <p:nvSpPr>
          <p:cNvPr id="11" name="テキスト ボックス 10"/>
          <p:cNvSpPr txBox="1"/>
          <p:nvPr/>
        </p:nvSpPr>
        <p:spPr>
          <a:xfrm>
            <a:off x="4935383" y="3484362"/>
            <a:ext cx="1223412" cy="523220"/>
          </a:xfrm>
          <a:prstGeom prst="rect">
            <a:avLst/>
          </a:prstGeom>
          <a:noFill/>
        </p:spPr>
        <p:txBody>
          <a:bodyPr wrap="non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srgbClr val="FF0000"/>
                </a:solidFill>
                <a:effectLst/>
                <a:uLnTx/>
                <a:uFillTx/>
                <a:latin typeface="Arial" panose="020B0604020202020204" pitchFamily="34" charset="0"/>
                <a:ea typeface="メイリオ" panose="020B0604030504040204" pitchFamily="50" charset="-128"/>
                <a:cs typeface="+mn-cs"/>
              </a:rPr>
              <a:t>a</a:t>
            </a:r>
            <a:r>
              <a:rPr kumimoji="1" lang="en-US" altLang="ja-JP"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 * 1.1</a:t>
            </a:r>
            <a:endParaRPr kumimoji="1" lang="ja-JP" altLang="en-US"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10" name="テキスト ボックス 9"/>
          <p:cNvSpPr txBox="1"/>
          <p:nvPr/>
        </p:nvSpPr>
        <p:spPr>
          <a:xfrm>
            <a:off x="1139133" y="2928477"/>
            <a:ext cx="1624163" cy="2677656"/>
          </a:xfrm>
          <a:prstGeom prst="rect">
            <a:avLst/>
          </a:prstGeom>
          <a:noFill/>
        </p:spPr>
        <p:txBody>
          <a:bodyPr wrap="non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800" b="1" i="0" u="none" strike="noStrike" kern="1200" cap="none" spc="0" normalizeH="0" baseline="0" noProof="0" dirty="0">
                <a:ln>
                  <a:noFill/>
                </a:ln>
                <a:solidFill>
                  <a:srgbClr val="FF0000"/>
                </a:solidFill>
                <a:effectLst/>
                <a:uLnTx/>
                <a:uFillTx/>
                <a:latin typeface="Arial" panose="020B0604020202020204" pitchFamily="34" charset="0"/>
                <a:ea typeface="メイリオ" panose="020B0604030504040204" pitchFamily="50" charset="-128"/>
                <a:cs typeface="+mn-cs"/>
              </a:rPr>
              <a:t>100</a:t>
            </a:r>
            <a:r>
              <a:rPr kumimoji="1" lang="en-US" altLang="ja-JP"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 * 1.1</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800" b="1" i="0" u="none" strike="noStrike" kern="1200" cap="none" spc="0" normalizeH="0" baseline="0" noProof="0" dirty="0">
                <a:ln>
                  <a:noFill/>
                </a:ln>
                <a:solidFill>
                  <a:srgbClr val="FF0000"/>
                </a:solidFill>
                <a:effectLst/>
                <a:uLnTx/>
                <a:uFillTx/>
                <a:latin typeface="Arial" panose="020B0604020202020204" pitchFamily="34" charset="0"/>
                <a:ea typeface="メイリオ" panose="020B0604030504040204" pitchFamily="50" charset="-128"/>
                <a:cs typeface="+mn-cs"/>
              </a:rPr>
              <a:t>150</a:t>
            </a:r>
            <a:r>
              <a:rPr kumimoji="0" lang="en-US" altLang="ja-JP"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 * 1.1</a:t>
            </a:r>
            <a:endParaRPr kumimoji="0" lang="ja-JP" altLang="en-US"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800" b="1" i="0" u="none" strike="noStrike" kern="1200" cap="none" spc="0" normalizeH="0" baseline="0" noProof="0" dirty="0">
                <a:ln>
                  <a:noFill/>
                </a:ln>
                <a:solidFill>
                  <a:srgbClr val="FF0000"/>
                </a:solidFill>
                <a:effectLst/>
                <a:uLnTx/>
                <a:uFillTx/>
                <a:latin typeface="Arial" panose="020B0604020202020204" pitchFamily="34" charset="0"/>
                <a:ea typeface="メイリオ" panose="020B0604030504040204" pitchFamily="50" charset="-128"/>
                <a:cs typeface="+mn-cs"/>
              </a:rPr>
              <a:t>400</a:t>
            </a:r>
            <a:r>
              <a:rPr kumimoji="0" lang="en-US" altLang="ja-JP"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 * 1.1</a:t>
            </a:r>
            <a:endParaRPr kumimoji="0" lang="ja-JP" altLang="en-US"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4" name="テキスト ボックス 3">
            <a:extLst>
              <a:ext uri="{FF2B5EF4-FFF2-40B4-BE49-F238E27FC236}">
                <a16:creationId xmlns:a16="http://schemas.microsoft.com/office/drawing/2014/main" id="{72B0E2CA-0F22-2A6E-4AAD-858A07E12CB4}"/>
              </a:ext>
            </a:extLst>
          </p:cNvPr>
          <p:cNvSpPr txBox="1"/>
          <p:nvPr/>
        </p:nvSpPr>
        <p:spPr>
          <a:xfrm>
            <a:off x="426025" y="964090"/>
            <a:ext cx="7870482" cy="1384995"/>
          </a:xfrm>
          <a:prstGeom prst="rect">
            <a:avLst/>
          </a:prstGeom>
          <a:noFill/>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2800" b="1" dirty="0">
                <a:solidFill>
                  <a:srgbClr val="C00000"/>
                </a:solidFill>
                <a:latin typeface="Arial" panose="020B0604020202020204" pitchFamily="34" charset="0"/>
                <a:ea typeface="メイリオ" panose="020B0604030504040204" pitchFamily="50" charset="-128"/>
              </a:rPr>
              <a:t>式の抽象化：</a:t>
            </a:r>
            <a:r>
              <a:rPr kumimoji="0" lang="ja-JP" altLang="en-US" sz="2800" b="1" i="0" u="none" strike="noStrike" kern="1200" cap="none" spc="0" normalizeH="0" baseline="0" noProof="0" dirty="0">
                <a:ln>
                  <a:noFill/>
                </a:ln>
                <a:effectLst/>
                <a:uLnTx/>
                <a:uFillTx/>
                <a:latin typeface="Arial" panose="020B0604020202020204" pitchFamily="34" charset="0"/>
                <a:ea typeface="メイリオ" panose="020B0604030504040204" pitchFamily="50" charset="-128"/>
                <a:cs typeface="+mn-cs"/>
              </a:rPr>
              <a:t>類似した複数の式</a:t>
            </a:r>
            <a:r>
              <a:rPr kumimoji="0" lang="ja-JP" altLang="en-US"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を１つにまとめる</a:t>
            </a:r>
            <a:endParaRPr kumimoji="0" lang="en-US" altLang="ja-JP"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6" name="テキスト ボックス 5">
            <a:extLst>
              <a:ext uri="{FF2B5EF4-FFF2-40B4-BE49-F238E27FC236}">
                <a16:creationId xmlns:a16="http://schemas.microsoft.com/office/drawing/2014/main" id="{2131DAFE-27B2-B26B-D861-C10B01E834F8}"/>
              </a:ext>
            </a:extLst>
          </p:cNvPr>
          <p:cNvSpPr txBox="1"/>
          <p:nvPr/>
        </p:nvSpPr>
        <p:spPr>
          <a:xfrm>
            <a:off x="1139133" y="2220629"/>
            <a:ext cx="2288578" cy="1211383"/>
          </a:xfrm>
          <a:prstGeom prst="rect">
            <a:avLst/>
          </a:prstGeom>
          <a:noFill/>
        </p:spPr>
        <p:txBody>
          <a:bodyPr wrap="non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800" b="0" i="0" u="sng"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複数の式</a:t>
            </a:r>
          </a:p>
        </p:txBody>
      </p:sp>
    </p:spTree>
    <p:extLst>
      <p:ext uri="{BB962C8B-B14F-4D97-AF65-F5344CB8AC3E}">
        <p14:creationId xmlns:p14="http://schemas.microsoft.com/office/powerpoint/2010/main" val="5295085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dirty="0"/>
              <a:t>関数による抽象化</a:t>
            </a:r>
          </a:p>
        </p:txBody>
      </p:sp>
      <p:sp>
        <p:nvSpPr>
          <p:cNvPr id="8" name="スライド番号プレースホルダー 7"/>
          <p:cNvSpPr>
            <a:spLocks noGrp="1"/>
          </p:cNvSpPr>
          <p:nvPr>
            <p:ph type="sldNum" sz="quarter" idx="12"/>
          </p:nvPr>
        </p:nvSpPr>
        <p:spPr/>
        <p:txBody>
          <a:bodyP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4" name="テキスト ボックス 3">
            <a:extLst>
              <a:ext uri="{FF2B5EF4-FFF2-40B4-BE49-F238E27FC236}">
                <a16:creationId xmlns:a16="http://schemas.microsoft.com/office/drawing/2014/main" id="{8522C8A7-424C-3B3E-8EBB-079F42DC9F7C}"/>
              </a:ext>
            </a:extLst>
          </p:cNvPr>
          <p:cNvSpPr txBox="1"/>
          <p:nvPr/>
        </p:nvSpPr>
        <p:spPr>
          <a:xfrm>
            <a:off x="2475679" y="2981483"/>
            <a:ext cx="3030238" cy="752364"/>
          </a:xfrm>
          <a:prstGeom prst="rect">
            <a:avLst/>
          </a:prstGeom>
          <a:noFill/>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800" b="0" i="0" u="sng"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抽象化された式</a:t>
            </a:r>
            <a:endParaRPr kumimoji="0" lang="en-US" altLang="ja-JP" sz="2800" b="0" i="0" u="sng"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6" name="右矢印 2">
            <a:extLst>
              <a:ext uri="{FF2B5EF4-FFF2-40B4-BE49-F238E27FC236}">
                <a16:creationId xmlns:a16="http://schemas.microsoft.com/office/drawing/2014/main" id="{0FAA1274-E35A-6449-924D-395E2C159C7E}"/>
              </a:ext>
            </a:extLst>
          </p:cNvPr>
          <p:cNvSpPr/>
          <p:nvPr/>
        </p:nvSpPr>
        <p:spPr>
          <a:xfrm>
            <a:off x="2037294" y="2374651"/>
            <a:ext cx="497205" cy="4157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800" b="0" i="0" u="none" strike="noStrike" kern="1200" cap="none" spc="0" normalizeH="0" baseline="0" noProof="0">
              <a:ln>
                <a:noFill/>
              </a:ln>
              <a:solidFill>
                <a:prstClr val="white"/>
              </a:solidFill>
              <a:effectLst/>
              <a:uLnTx/>
              <a:uFillTx/>
              <a:latin typeface="Arial" panose="020B0604020202020204" pitchFamily="34" charset="0"/>
              <a:ea typeface="メイリオ" panose="020B0604030504040204" pitchFamily="50" charset="-128"/>
              <a:cs typeface="+mn-cs"/>
            </a:endParaRPr>
          </a:p>
        </p:txBody>
      </p:sp>
      <p:sp>
        <p:nvSpPr>
          <p:cNvPr id="18" name="テキスト ボックス 17">
            <a:extLst>
              <a:ext uri="{FF2B5EF4-FFF2-40B4-BE49-F238E27FC236}">
                <a16:creationId xmlns:a16="http://schemas.microsoft.com/office/drawing/2014/main" id="{7CA3577D-B1D0-186E-F552-E74AA173E0A3}"/>
              </a:ext>
            </a:extLst>
          </p:cNvPr>
          <p:cNvSpPr txBox="1"/>
          <p:nvPr/>
        </p:nvSpPr>
        <p:spPr>
          <a:xfrm>
            <a:off x="3159899" y="2305449"/>
            <a:ext cx="1223412" cy="523220"/>
          </a:xfrm>
          <a:prstGeom prst="rect">
            <a:avLst/>
          </a:prstGeom>
          <a:noFill/>
        </p:spPr>
        <p:txBody>
          <a:bodyPr wrap="non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srgbClr val="FF0000"/>
                </a:solidFill>
                <a:effectLst/>
                <a:uLnTx/>
                <a:uFillTx/>
                <a:latin typeface="Arial" panose="020B0604020202020204" pitchFamily="34" charset="0"/>
                <a:ea typeface="メイリオ" panose="020B0604030504040204" pitchFamily="50" charset="-128"/>
                <a:cs typeface="+mn-cs"/>
              </a:rPr>
              <a:t>a</a:t>
            </a:r>
            <a:r>
              <a:rPr kumimoji="1" lang="en-US" altLang="ja-JP"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 * 1.1</a:t>
            </a:r>
            <a:endParaRPr kumimoji="1" lang="ja-JP" altLang="en-US"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19" name="テキスト ボックス 18">
            <a:extLst>
              <a:ext uri="{FF2B5EF4-FFF2-40B4-BE49-F238E27FC236}">
                <a16:creationId xmlns:a16="http://schemas.microsoft.com/office/drawing/2014/main" id="{BEA6D446-8CC3-FEBA-7970-A6F0F008A296}"/>
              </a:ext>
            </a:extLst>
          </p:cNvPr>
          <p:cNvSpPr txBox="1"/>
          <p:nvPr/>
        </p:nvSpPr>
        <p:spPr>
          <a:xfrm>
            <a:off x="180245" y="1525459"/>
            <a:ext cx="1624163" cy="2677656"/>
          </a:xfrm>
          <a:prstGeom prst="rect">
            <a:avLst/>
          </a:prstGeom>
          <a:noFill/>
        </p:spPr>
        <p:txBody>
          <a:bodyPr wrap="non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800" b="1" i="0" u="none" strike="noStrike" kern="1200" cap="none" spc="0" normalizeH="0" baseline="0" noProof="0" dirty="0">
                <a:ln>
                  <a:noFill/>
                </a:ln>
                <a:solidFill>
                  <a:srgbClr val="FF0000"/>
                </a:solidFill>
                <a:effectLst/>
                <a:uLnTx/>
                <a:uFillTx/>
                <a:latin typeface="Arial" panose="020B0604020202020204" pitchFamily="34" charset="0"/>
                <a:ea typeface="メイリオ" panose="020B0604030504040204" pitchFamily="50" charset="-128"/>
                <a:cs typeface="+mn-cs"/>
              </a:rPr>
              <a:t>100</a:t>
            </a:r>
            <a:r>
              <a:rPr kumimoji="1" lang="en-US" altLang="ja-JP"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 * 1.1</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800" b="1" i="0" u="none" strike="noStrike" kern="1200" cap="none" spc="0" normalizeH="0" baseline="0" noProof="0" dirty="0">
                <a:ln>
                  <a:noFill/>
                </a:ln>
                <a:solidFill>
                  <a:srgbClr val="FF0000"/>
                </a:solidFill>
                <a:effectLst/>
                <a:uLnTx/>
                <a:uFillTx/>
                <a:latin typeface="Arial" panose="020B0604020202020204" pitchFamily="34" charset="0"/>
                <a:ea typeface="メイリオ" panose="020B0604030504040204" pitchFamily="50" charset="-128"/>
                <a:cs typeface="+mn-cs"/>
              </a:rPr>
              <a:t>150</a:t>
            </a:r>
            <a:r>
              <a:rPr kumimoji="0" lang="en-US" altLang="ja-JP"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 * 1.1</a:t>
            </a:r>
            <a:endParaRPr kumimoji="0" lang="ja-JP" altLang="en-US"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800" b="1" i="0" u="none" strike="noStrike" kern="1200" cap="none" spc="0" normalizeH="0" baseline="0" noProof="0" dirty="0">
                <a:ln>
                  <a:noFill/>
                </a:ln>
                <a:solidFill>
                  <a:srgbClr val="FF0000"/>
                </a:solidFill>
                <a:effectLst/>
                <a:uLnTx/>
                <a:uFillTx/>
                <a:latin typeface="Arial" panose="020B0604020202020204" pitchFamily="34" charset="0"/>
                <a:ea typeface="メイリオ" panose="020B0604030504040204" pitchFamily="50" charset="-128"/>
                <a:cs typeface="+mn-cs"/>
              </a:rPr>
              <a:t>400</a:t>
            </a:r>
            <a:r>
              <a:rPr kumimoji="0" lang="en-US" altLang="ja-JP"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 * 1.1</a:t>
            </a:r>
            <a:endParaRPr kumimoji="0" lang="ja-JP" altLang="en-US"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0" name="テキスト ボックス 19">
            <a:extLst>
              <a:ext uri="{FF2B5EF4-FFF2-40B4-BE49-F238E27FC236}">
                <a16:creationId xmlns:a16="http://schemas.microsoft.com/office/drawing/2014/main" id="{730F32C6-28B4-4E41-24B4-AA74AC5788B3}"/>
              </a:ext>
            </a:extLst>
          </p:cNvPr>
          <p:cNvSpPr txBox="1"/>
          <p:nvPr/>
        </p:nvSpPr>
        <p:spPr>
          <a:xfrm>
            <a:off x="180245" y="817611"/>
            <a:ext cx="2288578" cy="1211383"/>
          </a:xfrm>
          <a:prstGeom prst="rect">
            <a:avLst/>
          </a:prstGeom>
          <a:noFill/>
        </p:spPr>
        <p:txBody>
          <a:bodyPr wrap="non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800" b="0" i="0" u="sng"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複数の式</a:t>
            </a:r>
          </a:p>
        </p:txBody>
      </p:sp>
      <p:sp>
        <p:nvSpPr>
          <p:cNvPr id="21" name="テキスト ボックス 20">
            <a:extLst>
              <a:ext uri="{FF2B5EF4-FFF2-40B4-BE49-F238E27FC236}">
                <a16:creationId xmlns:a16="http://schemas.microsoft.com/office/drawing/2014/main" id="{446EDF04-7C0A-4F35-BAA9-400E4D96BECB}"/>
              </a:ext>
            </a:extLst>
          </p:cNvPr>
          <p:cNvSpPr txBox="1"/>
          <p:nvPr/>
        </p:nvSpPr>
        <p:spPr>
          <a:xfrm>
            <a:off x="5667569" y="3450751"/>
            <a:ext cx="3030238" cy="752364"/>
          </a:xfrm>
          <a:prstGeom prst="rect">
            <a:avLst/>
          </a:prstGeom>
          <a:noFill/>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800" b="0" i="0" u="sng"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抽象化された式</a:t>
            </a:r>
            <a:r>
              <a:rPr lang="ja-JP" altLang="en-US" sz="2800" u="sng" dirty="0">
                <a:solidFill>
                  <a:prstClr val="black"/>
                </a:solidFill>
                <a:latin typeface="Arial" panose="020B0604020202020204" pitchFamily="34" charset="0"/>
                <a:ea typeface="メイリオ" panose="020B0604030504040204" pitchFamily="50" charset="-128"/>
              </a:rPr>
              <a:t>を関数として定義</a:t>
            </a:r>
            <a:endParaRPr kumimoji="0" lang="en-US" altLang="ja-JP" sz="2800" b="0" i="0" u="sng"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2" name="右矢印 2">
            <a:extLst>
              <a:ext uri="{FF2B5EF4-FFF2-40B4-BE49-F238E27FC236}">
                <a16:creationId xmlns:a16="http://schemas.microsoft.com/office/drawing/2014/main" id="{78615979-CC8E-961C-1791-CA1707839F5D}"/>
              </a:ext>
            </a:extLst>
          </p:cNvPr>
          <p:cNvSpPr/>
          <p:nvPr/>
        </p:nvSpPr>
        <p:spPr>
          <a:xfrm>
            <a:off x="5087499" y="2420423"/>
            <a:ext cx="497205" cy="4157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800" b="0" i="0" u="none" strike="noStrike" kern="1200" cap="none" spc="0" normalizeH="0" baseline="0" noProof="0">
              <a:ln>
                <a:noFill/>
              </a:ln>
              <a:solidFill>
                <a:prstClr val="white"/>
              </a:solidFill>
              <a:effectLst/>
              <a:uLnTx/>
              <a:uFillTx/>
              <a:latin typeface="Arial" panose="020B0604020202020204" pitchFamily="34" charset="0"/>
              <a:ea typeface="メイリオ" panose="020B0604030504040204" pitchFamily="50" charset="-128"/>
              <a:cs typeface="+mn-cs"/>
            </a:endParaRPr>
          </a:p>
        </p:txBody>
      </p:sp>
      <p:sp>
        <p:nvSpPr>
          <p:cNvPr id="23" name="テキスト ボックス 22">
            <a:extLst>
              <a:ext uri="{FF2B5EF4-FFF2-40B4-BE49-F238E27FC236}">
                <a16:creationId xmlns:a16="http://schemas.microsoft.com/office/drawing/2014/main" id="{B14222B2-983E-9338-3FF3-988C1148FB4A}"/>
              </a:ext>
            </a:extLst>
          </p:cNvPr>
          <p:cNvSpPr txBox="1"/>
          <p:nvPr/>
        </p:nvSpPr>
        <p:spPr>
          <a:xfrm>
            <a:off x="5817590" y="2024717"/>
            <a:ext cx="2698771" cy="1084683"/>
          </a:xfrm>
          <a:prstGeom prst="rect">
            <a:avLst/>
          </a:prstGeom>
          <a:noFill/>
        </p:spPr>
        <p:txBody>
          <a:bodyPr wrap="non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dirty="0">
                <a:solidFill>
                  <a:prstClr val="black"/>
                </a:solidFill>
                <a:latin typeface="Arial" panose="020B0604020202020204" pitchFamily="34" charset="0"/>
                <a:ea typeface="メイリオ" panose="020B0604030504040204" pitchFamily="50" charset="-128"/>
              </a:rPr>
              <a:t>def </a:t>
            </a:r>
            <a:r>
              <a:rPr kumimoji="1" lang="en-US" altLang="ja-JP" sz="2800" b="1" dirty="0">
                <a:solidFill>
                  <a:srgbClr val="FF0000"/>
                </a:solidFill>
                <a:latin typeface="Arial" panose="020B0604020202020204" pitchFamily="34" charset="0"/>
                <a:ea typeface="メイリオ" panose="020B0604030504040204" pitchFamily="50" charset="-128"/>
              </a:rPr>
              <a:t>foo</a:t>
            </a:r>
            <a:r>
              <a:rPr kumimoji="1" lang="en-US" altLang="ja-JP" sz="2800" dirty="0">
                <a:solidFill>
                  <a:prstClr val="black"/>
                </a:solidFill>
                <a:latin typeface="Arial" panose="020B0604020202020204" pitchFamily="34" charset="0"/>
                <a:ea typeface="メイリオ" panose="020B0604030504040204" pitchFamily="50" charset="-128"/>
              </a:rPr>
              <a:t>(</a:t>
            </a:r>
            <a:r>
              <a:rPr kumimoji="1" lang="en-US" altLang="ja-JP" sz="2800" b="1" dirty="0">
                <a:solidFill>
                  <a:srgbClr val="FF0000"/>
                </a:solidFill>
                <a:latin typeface="Arial" panose="020B0604020202020204" pitchFamily="34" charset="0"/>
                <a:ea typeface="メイリオ" panose="020B0604030504040204" pitchFamily="50" charset="-128"/>
              </a:rPr>
              <a:t>a</a:t>
            </a:r>
            <a:r>
              <a:rPr kumimoji="1" lang="en-US" altLang="ja-JP" sz="2800" dirty="0">
                <a:solidFill>
                  <a:prstClr val="black"/>
                </a:solidFill>
                <a:latin typeface="Arial" panose="020B0604020202020204" pitchFamily="34" charset="0"/>
                <a:ea typeface="メイリオ" panose="020B0604030504040204" pitchFamily="50" charset="-128"/>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    return </a:t>
            </a:r>
            <a:r>
              <a:rPr kumimoji="1" lang="en-US" altLang="ja-JP" sz="2800" b="0" i="0" u="none" strike="noStrike" kern="1200" cap="none" spc="0" normalizeH="0" baseline="0" noProof="0" dirty="0">
                <a:ln>
                  <a:noFill/>
                </a:ln>
                <a:solidFill>
                  <a:srgbClr val="FF0000"/>
                </a:solidFill>
                <a:effectLst/>
                <a:uLnTx/>
                <a:uFillTx/>
                <a:latin typeface="Arial" panose="020B0604020202020204" pitchFamily="34" charset="0"/>
                <a:ea typeface="メイリオ" panose="020B0604030504040204" pitchFamily="50" charset="-128"/>
                <a:cs typeface="+mn-cs"/>
              </a:rPr>
              <a:t>a</a:t>
            </a:r>
            <a:r>
              <a:rPr kumimoji="1" lang="en-US" altLang="ja-JP"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 * 1.1</a:t>
            </a:r>
            <a:endParaRPr kumimoji="1" lang="ja-JP" altLang="en-US"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4" name="テキスト ボックス 23">
            <a:extLst>
              <a:ext uri="{FF2B5EF4-FFF2-40B4-BE49-F238E27FC236}">
                <a16:creationId xmlns:a16="http://schemas.microsoft.com/office/drawing/2014/main" id="{28F3E42E-1AE3-5BA5-4C81-B33C6D385195}"/>
              </a:ext>
            </a:extLst>
          </p:cNvPr>
          <p:cNvSpPr txBox="1"/>
          <p:nvPr/>
        </p:nvSpPr>
        <p:spPr>
          <a:xfrm>
            <a:off x="432954" y="4231890"/>
            <a:ext cx="7900713" cy="2201301"/>
          </a:xfrm>
          <a:prstGeom prst="rect">
            <a:avLst/>
          </a:prstGeom>
          <a:noFill/>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800" b="0" i="0"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a:t>
            </a:r>
            <a:r>
              <a:rPr kumimoji="0" lang="ja-JP" altLang="en-US" sz="2800" b="0" i="0"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利点</a:t>
            </a:r>
            <a:r>
              <a:rPr kumimoji="0" lang="en-US" altLang="ja-JP" sz="2800" b="0" i="0"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800" b="0" i="0"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抽象化された式</a:t>
            </a:r>
            <a:r>
              <a:rPr lang="ja-JP" altLang="en-US" sz="2800" dirty="0">
                <a:solidFill>
                  <a:prstClr val="black"/>
                </a:solidFill>
                <a:latin typeface="Arial" panose="020B0604020202020204" pitchFamily="34" charset="0"/>
                <a:ea typeface="メイリオ" panose="020B0604030504040204" pitchFamily="50" charset="-128"/>
              </a:rPr>
              <a:t>を関数として定義することで、</a:t>
            </a:r>
            <a:endParaRPr lang="en-US" altLang="ja-JP" sz="2800" dirty="0">
              <a:solidFill>
                <a:prstClr val="black"/>
              </a:solidFill>
              <a:latin typeface="Arial" panose="020B0604020202020204" pitchFamily="34" charset="0"/>
              <a:ea typeface="メイリオ" panose="020B0604030504040204" pitchFamily="50" charset="-128"/>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2800" b="0" i="0"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同じ式を</a:t>
            </a:r>
            <a:r>
              <a:rPr kumimoji="0" lang="ja-JP" altLang="en-US" sz="2800" b="1" i="0"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何度も書く必要がなくなる</a:t>
            </a:r>
            <a:endParaRPr kumimoji="0" lang="en-US" altLang="ja-JP" sz="2800" b="1" i="0"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2800" dirty="0">
                <a:solidFill>
                  <a:prstClr val="black"/>
                </a:solidFill>
                <a:latin typeface="Arial" panose="020B0604020202020204" pitchFamily="34" charset="0"/>
                <a:ea typeface="メイリオ" panose="020B0604030504040204" pitchFamily="50" charset="-128"/>
              </a:rPr>
              <a:t>「抽象化された式」に</a:t>
            </a:r>
            <a:r>
              <a:rPr lang="ja-JP" altLang="en-US" sz="2800" b="1" dirty="0">
                <a:solidFill>
                  <a:prstClr val="black"/>
                </a:solidFill>
                <a:latin typeface="Arial" panose="020B0604020202020204" pitchFamily="34" charset="0"/>
                <a:ea typeface="メイリオ" panose="020B0604030504040204" pitchFamily="50" charset="-128"/>
              </a:rPr>
              <a:t>名前</a:t>
            </a:r>
            <a:r>
              <a:rPr lang="ja-JP" altLang="en-US" sz="2800" dirty="0">
                <a:solidFill>
                  <a:prstClr val="black"/>
                </a:solidFill>
                <a:latin typeface="Arial" panose="020B0604020202020204" pitchFamily="34" charset="0"/>
                <a:ea typeface="メイリオ" panose="020B0604030504040204" pitchFamily="50" charset="-128"/>
              </a:rPr>
              <a:t>が付くので、分かりやすくなる</a:t>
            </a:r>
            <a:endParaRPr lang="en-US" altLang="ja-JP" sz="2800" dirty="0">
              <a:solidFill>
                <a:prstClr val="black"/>
              </a:solidFill>
              <a:latin typeface="Arial" panose="020B0604020202020204" pitchFamily="34" charset="0"/>
              <a:ea typeface="メイリオ" panose="020B0604030504040204" pitchFamily="50" charset="-128"/>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2800" b="0" i="0"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変更は、関数内の変更だけで済む</a:t>
            </a:r>
            <a:endParaRPr kumimoji="0" lang="en-US" altLang="ja-JP" sz="2800" b="0" i="0"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1267116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F8AC9A-61D3-2765-9D09-6A1145EE289F}"/>
              </a:ext>
            </a:extLst>
          </p:cNvPr>
          <p:cNvSpPr>
            <a:spLocks noGrp="1"/>
          </p:cNvSpPr>
          <p:nvPr>
            <p:ph type="title"/>
          </p:nvPr>
        </p:nvSpPr>
        <p:spPr>
          <a:xfrm>
            <a:off x="465315" y="221838"/>
            <a:ext cx="8450085" cy="557296"/>
          </a:xfrm>
        </p:spPr>
        <p:txBody>
          <a:bodyPr/>
          <a:lstStyle/>
          <a:p>
            <a:r>
              <a:rPr lang="ja-JP" altLang="en-US" dirty="0"/>
              <a:t>プログラミング</a:t>
            </a:r>
            <a:r>
              <a:rPr kumimoji="1" lang="ja-JP" altLang="en-US" dirty="0"/>
              <a:t>の</a:t>
            </a:r>
            <a:r>
              <a:rPr lang="ja-JP" altLang="en-US" dirty="0"/>
              <a:t>楽しさと達成感</a:t>
            </a:r>
            <a:endParaRPr kumimoji="1" lang="ja-JP" altLang="en-US" dirty="0"/>
          </a:p>
        </p:txBody>
      </p:sp>
      <p:sp>
        <p:nvSpPr>
          <p:cNvPr id="3" name="コンテンツ プレースホルダー 2">
            <a:extLst>
              <a:ext uri="{FF2B5EF4-FFF2-40B4-BE49-F238E27FC236}">
                <a16:creationId xmlns:a16="http://schemas.microsoft.com/office/drawing/2014/main" id="{6DEF1E50-D59B-448E-4BF5-7DFD7D58B1D7}"/>
              </a:ext>
            </a:extLst>
          </p:cNvPr>
          <p:cNvSpPr>
            <a:spLocks noGrp="1"/>
          </p:cNvSpPr>
          <p:nvPr>
            <p:ph idx="1"/>
          </p:nvPr>
        </p:nvSpPr>
        <p:spPr>
          <a:xfrm>
            <a:off x="465315" y="1120140"/>
            <a:ext cx="8528290" cy="5676247"/>
          </a:xfrm>
        </p:spPr>
        <p:txBody>
          <a:bodyPr>
            <a:normAutofit/>
          </a:bodyPr>
          <a:lstStyle/>
          <a:p>
            <a:pPr algn="l">
              <a:lnSpc>
                <a:spcPct val="100000"/>
              </a:lnSpc>
              <a:spcBef>
                <a:spcPts val="1200"/>
              </a:spcBef>
              <a:buFont typeface="Arial" panose="020B0604020202020204" pitchFamily="34" charset="0"/>
              <a:buChar char="•"/>
            </a:pPr>
            <a:r>
              <a:rPr lang="ja-JP" altLang="en-US" sz="2400" b="1" i="0" dirty="0">
                <a:solidFill>
                  <a:srgbClr val="374151"/>
                </a:solidFill>
                <a:effectLst/>
                <a:latin typeface="Söhne"/>
              </a:rPr>
              <a:t>楽しさ</a:t>
            </a:r>
            <a:endParaRPr lang="en-US" altLang="ja-JP" sz="2400" b="1" i="0" dirty="0">
              <a:solidFill>
                <a:srgbClr val="374151"/>
              </a:solidFill>
              <a:effectLst/>
              <a:latin typeface="Söhne"/>
            </a:endParaRPr>
          </a:p>
          <a:p>
            <a:pPr lvl="1">
              <a:lnSpc>
                <a:spcPct val="100000"/>
              </a:lnSpc>
              <a:spcBef>
                <a:spcPts val="1200"/>
              </a:spcBef>
            </a:pPr>
            <a:r>
              <a:rPr lang="ja-JP" altLang="en-US" b="1" i="0" dirty="0">
                <a:solidFill>
                  <a:srgbClr val="374151"/>
                </a:solidFill>
                <a:effectLst/>
                <a:latin typeface="Söhne"/>
              </a:rPr>
              <a:t>未来の技術を学ぶ</a:t>
            </a:r>
            <a:r>
              <a:rPr lang="ja-JP" altLang="en-US" b="0" i="0" dirty="0">
                <a:solidFill>
                  <a:srgbClr val="374151"/>
                </a:solidFill>
                <a:effectLst/>
                <a:latin typeface="Söhne"/>
              </a:rPr>
              <a:t>ことは楽しい。</a:t>
            </a:r>
          </a:p>
          <a:p>
            <a:pPr lvl="1">
              <a:lnSpc>
                <a:spcPct val="100000"/>
              </a:lnSpc>
              <a:spcBef>
                <a:spcPts val="1200"/>
              </a:spcBef>
            </a:pPr>
            <a:r>
              <a:rPr lang="ja-JP" altLang="en-US" b="0" i="0" dirty="0">
                <a:solidFill>
                  <a:srgbClr val="374151"/>
                </a:solidFill>
                <a:effectLst/>
                <a:latin typeface="Söhne"/>
              </a:rPr>
              <a:t>プログラミングは</a:t>
            </a:r>
            <a:r>
              <a:rPr lang="ja-JP" altLang="en-US" b="1" i="0" dirty="0">
                <a:solidFill>
                  <a:srgbClr val="374151"/>
                </a:solidFill>
                <a:effectLst/>
                <a:latin typeface="Söhne"/>
              </a:rPr>
              <a:t>自分のアイデアを形</a:t>
            </a:r>
            <a:r>
              <a:rPr lang="ja-JP" altLang="en-US" b="0" i="0" dirty="0">
                <a:solidFill>
                  <a:srgbClr val="374151"/>
                </a:solidFill>
                <a:effectLst/>
                <a:latin typeface="Söhne"/>
              </a:rPr>
              <a:t>にできる</a:t>
            </a:r>
            <a:r>
              <a:rPr lang="ja-JP" altLang="en-US" b="1" i="0" dirty="0">
                <a:solidFill>
                  <a:srgbClr val="374151"/>
                </a:solidFill>
                <a:effectLst/>
                <a:latin typeface="Söhne"/>
              </a:rPr>
              <a:t>クリエイティブな行為。</a:t>
            </a:r>
            <a:endParaRPr lang="en-US" altLang="ja-JP" b="1" i="0" dirty="0">
              <a:solidFill>
                <a:srgbClr val="374151"/>
              </a:solidFill>
              <a:effectLst/>
              <a:latin typeface="Söhne"/>
            </a:endParaRPr>
          </a:p>
          <a:p>
            <a:pPr lvl="1">
              <a:lnSpc>
                <a:spcPct val="100000"/>
              </a:lnSpc>
              <a:spcBef>
                <a:spcPts val="1200"/>
              </a:spcBef>
            </a:pPr>
            <a:r>
              <a:rPr lang="ja-JP" altLang="en-US" dirty="0"/>
              <a:t>視覚的なプログラムを書くことで、ゲーム感覚をもって楽しみながら学習することも可能。</a:t>
            </a:r>
            <a:endParaRPr lang="en-US" altLang="ja-JP" b="1" dirty="0">
              <a:solidFill>
                <a:srgbClr val="374151"/>
              </a:solidFill>
              <a:latin typeface="Söhne"/>
            </a:endParaRPr>
          </a:p>
          <a:p>
            <a:pPr algn="l">
              <a:lnSpc>
                <a:spcPct val="100000"/>
              </a:lnSpc>
              <a:spcBef>
                <a:spcPts val="1200"/>
              </a:spcBef>
              <a:buFont typeface="Arial" panose="020B0604020202020204" pitchFamily="34" charset="0"/>
              <a:buChar char="•"/>
            </a:pPr>
            <a:r>
              <a:rPr lang="ja-JP" altLang="en-US" sz="2400" b="1" dirty="0"/>
              <a:t>達成感</a:t>
            </a:r>
            <a:endParaRPr lang="en-US" altLang="ja-JP" sz="2400" b="1" dirty="0"/>
          </a:p>
          <a:p>
            <a:pPr lvl="1">
              <a:lnSpc>
                <a:spcPct val="100000"/>
              </a:lnSpc>
              <a:spcBef>
                <a:spcPts val="1200"/>
              </a:spcBef>
            </a:pPr>
            <a:r>
              <a:rPr lang="ja-JP" altLang="en-US" b="1" dirty="0"/>
              <a:t>プログラミング</a:t>
            </a:r>
            <a:r>
              <a:rPr lang="ja-JP" altLang="en-US" dirty="0"/>
              <a:t>を通じて</a:t>
            </a:r>
            <a:r>
              <a:rPr lang="ja-JP" altLang="en-US" b="1" dirty="0"/>
              <a:t>問題解決のスキルを身につける</a:t>
            </a:r>
            <a:r>
              <a:rPr lang="ja-JP" altLang="en-US" dirty="0"/>
              <a:t>ことは、大きな達成感につながる</a:t>
            </a:r>
            <a:endParaRPr lang="en-US" altLang="ja-JP" dirty="0"/>
          </a:p>
          <a:p>
            <a:pPr lvl="1">
              <a:lnSpc>
                <a:spcPct val="100000"/>
              </a:lnSpc>
              <a:spcBef>
                <a:spcPts val="1200"/>
              </a:spcBef>
            </a:pPr>
            <a:r>
              <a:rPr lang="ja-JP" altLang="en-US" dirty="0"/>
              <a:t>新しいソフトウェアや技術を生み出す。</a:t>
            </a:r>
            <a:endParaRPr lang="en-US" altLang="ja-JP" dirty="0"/>
          </a:p>
          <a:p>
            <a:pPr lvl="1">
              <a:lnSpc>
                <a:spcPct val="100000"/>
              </a:lnSpc>
              <a:spcBef>
                <a:spcPts val="1200"/>
              </a:spcBef>
            </a:pPr>
            <a:endParaRPr lang="ja-JP" altLang="en-US" b="1" i="0" dirty="0">
              <a:solidFill>
                <a:srgbClr val="374151"/>
              </a:solidFill>
              <a:effectLst/>
              <a:latin typeface="Söhne"/>
            </a:endParaRPr>
          </a:p>
        </p:txBody>
      </p:sp>
      <p:sp>
        <p:nvSpPr>
          <p:cNvPr id="4" name="スライド番号プレースホルダー 3">
            <a:extLst>
              <a:ext uri="{FF2B5EF4-FFF2-40B4-BE49-F238E27FC236}">
                <a16:creationId xmlns:a16="http://schemas.microsoft.com/office/drawing/2014/main" id="{61DE8037-9A19-EB02-EC9A-08EC700B107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DD4950-D159-4EF1-90C3-DB06CAAE7C11}"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40431109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04C5D28-F7D1-909D-B0B1-5F88AE7CA587}"/>
              </a:ext>
            </a:extLst>
          </p:cNvPr>
          <p:cNvSpPr>
            <a:spLocks noGrp="1"/>
          </p:cNvSpPr>
          <p:nvPr>
            <p:ph type="title"/>
          </p:nvPr>
        </p:nvSpPr>
        <p:spPr>
          <a:xfrm>
            <a:off x="321845" y="175028"/>
            <a:ext cx="8461208" cy="724504"/>
          </a:xfrm>
        </p:spPr>
        <p:txBody>
          <a:bodyPr>
            <a:normAutofit fontScale="90000"/>
          </a:bodyPr>
          <a:lstStyle/>
          <a:p>
            <a:r>
              <a:rPr kumimoji="1" lang="ja-JP" altLang="en-US" sz="3200" dirty="0"/>
              <a:t>関数による抽象化：プログラムの再利用性と</a:t>
            </a:r>
            <a:br>
              <a:rPr kumimoji="1" lang="en-US" altLang="ja-JP" sz="3200" dirty="0"/>
            </a:br>
            <a:r>
              <a:rPr kumimoji="1" lang="ja-JP" altLang="en-US" sz="3200" dirty="0"/>
              <a:t>可読性の向上</a:t>
            </a:r>
            <a:endParaRPr kumimoji="1" lang="ja-JP" altLang="en-US" dirty="0"/>
          </a:p>
        </p:txBody>
      </p:sp>
      <p:sp>
        <p:nvSpPr>
          <p:cNvPr id="3" name="コンテンツ プレースホルダー 2">
            <a:extLst>
              <a:ext uri="{FF2B5EF4-FFF2-40B4-BE49-F238E27FC236}">
                <a16:creationId xmlns:a16="http://schemas.microsoft.com/office/drawing/2014/main" id="{26F1E2F8-795B-3E15-C266-C0B4FFCAE7D1}"/>
              </a:ext>
            </a:extLst>
          </p:cNvPr>
          <p:cNvSpPr>
            <a:spLocks noGrp="1"/>
          </p:cNvSpPr>
          <p:nvPr>
            <p:ph idx="1"/>
          </p:nvPr>
        </p:nvSpPr>
        <p:spPr>
          <a:xfrm>
            <a:off x="321845" y="1025913"/>
            <a:ext cx="8383540" cy="5925014"/>
          </a:xfrm>
        </p:spPr>
        <p:txBody>
          <a:bodyPr>
            <a:normAutofit/>
          </a:bodyPr>
          <a:lstStyle/>
          <a:p>
            <a:pPr marL="0" indent="0">
              <a:buNone/>
            </a:pPr>
            <a:r>
              <a:rPr kumimoji="1" lang="ja-JP" altLang="en-US" sz="2400" dirty="0"/>
              <a:t>①コードの簡潔化   </a:t>
            </a:r>
            <a:endParaRPr kumimoji="1" lang="en-US" altLang="ja-JP" sz="2400" dirty="0"/>
          </a:p>
          <a:p>
            <a:pPr marL="0" indent="0">
              <a:buNone/>
            </a:pPr>
            <a:r>
              <a:rPr kumimoji="1" lang="ja-JP" altLang="en-US" sz="2400" dirty="0"/>
              <a:t>抽象化前</a:t>
            </a:r>
            <a:r>
              <a:rPr kumimoji="1" lang="en-US" altLang="ja-JP" sz="2400" dirty="0"/>
              <a:t>:</a:t>
            </a:r>
          </a:p>
          <a:p>
            <a:pPr marL="0" indent="0">
              <a:buNone/>
            </a:pPr>
            <a:r>
              <a:rPr kumimoji="1" lang="en-US" altLang="ja-JP" sz="2400" dirty="0"/>
              <a:t>   price1 = 100 * 1.1</a:t>
            </a:r>
          </a:p>
          <a:p>
            <a:pPr marL="0" indent="0">
              <a:buNone/>
            </a:pPr>
            <a:r>
              <a:rPr kumimoji="1" lang="en-US" altLang="ja-JP" sz="2400" dirty="0"/>
              <a:t>   price2 = 150 * 1.1</a:t>
            </a:r>
          </a:p>
          <a:p>
            <a:pPr marL="0" indent="0">
              <a:buNone/>
            </a:pPr>
            <a:r>
              <a:rPr kumimoji="1" lang="en-US" altLang="ja-JP" sz="2400" dirty="0"/>
              <a:t>   price3 = 400 * 1.1</a:t>
            </a:r>
          </a:p>
          <a:p>
            <a:pPr marL="0" indent="0">
              <a:buNone/>
            </a:pPr>
            <a:r>
              <a:rPr kumimoji="1" lang="ja-JP" altLang="en-US" sz="2400" dirty="0"/>
              <a:t>抽象化後</a:t>
            </a:r>
            <a:endParaRPr kumimoji="1" lang="en-US" altLang="ja-JP" sz="2400" dirty="0"/>
          </a:p>
          <a:p>
            <a:pPr marL="0" indent="0">
              <a:buNone/>
            </a:pPr>
            <a:r>
              <a:rPr kumimoji="1" lang="en-US" altLang="ja-JP" sz="2400" dirty="0"/>
              <a:t>   def </a:t>
            </a:r>
            <a:r>
              <a:rPr kumimoji="1" lang="en-US" altLang="ja-JP" sz="2400" dirty="0">
                <a:solidFill>
                  <a:srgbClr val="FF0000"/>
                </a:solidFill>
              </a:rPr>
              <a:t>foo</a:t>
            </a:r>
            <a:r>
              <a:rPr kumimoji="1" lang="en-US" altLang="ja-JP" sz="2400" dirty="0"/>
              <a:t>(</a:t>
            </a:r>
            <a:r>
              <a:rPr kumimoji="1" lang="en-US" altLang="ja-JP" sz="2400" dirty="0">
                <a:solidFill>
                  <a:srgbClr val="FF0000"/>
                </a:solidFill>
              </a:rPr>
              <a:t>a</a:t>
            </a:r>
            <a:r>
              <a:rPr kumimoji="1" lang="en-US" altLang="ja-JP" sz="2400" dirty="0"/>
              <a:t>):</a:t>
            </a:r>
          </a:p>
          <a:p>
            <a:pPr marL="0" indent="0">
              <a:buNone/>
            </a:pPr>
            <a:r>
              <a:rPr kumimoji="1" lang="en-US" altLang="ja-JP" sz="2400" dirty="0"/>
              <a:t>       return </a:t>
            </a:r>
            <a:r>
              <a:rPr kumimoji="1" lang="en-US" altLang="ja-JP" sz="2400" dirty="0">
                <a:solidFill>
                  <a:srgbClr val="FF0000"/>
                </a:solidFill>
              </a:rPr>
              <a:t>a</a:t>
            </a:r>
            <a:r>
              <a:rPr kumimoji="1" lang="en-US" altLang="ja-JP" sz="2400" dirty="0"/>
              <a:t> * 1.1</a:t>
            </a:r>
          </a:p>
          <a:p>
            <a:pPr marL="0" indent="0">
              <a:buNone/>
            </a:pPr>
            <a:r>
              <a:rPr kumimoji="1" lang="en-US" altLang="ja-JP" sz="2400" dirty="0"/>
              <a:t>   price1 = </a:t>
            </a:r>
            <a:r>
              <a:rPr kumimoji="1" lang="en-US" altLang="ja-JP" sz="2400" dirty="0">
                <a:solidFill>
                  <a:srgbClr val="FF0000"/>
                </a:solidFill>
              </a:rPr>
              <a:t>foo</a:t>
            </a:r>
            <a:r>
              <a:rPr kumimoji="1" lang="en-US" altLang="ja-JP" sz="2400" dirty="0"/>
              <a:t>(100)</a:t>
            </a:r>
          </a:p>
          <a:p>
            <a:pPr marL="0" indent="0">
              <a:buNone/>
            </a:pPr>
            <a:r>
              <a:rPr kumimoji="1" lang="en-US" altLang="ja-JP" sz="2400" dirty="0"/>
              <a:t>   price2 = </a:t>
            </a:r>
            <a:r>
              <a:rPr kumimoji="1" lang="en-US" altLang="ja-JP" sz="2400" dirty="0">
                <a:solidFill>
                  <a:srgbClr val="FF0000"/>
                </a:solidFill>
              </a:rPr>
              <a:t>foo</a:t>
            </a:r>
            <a:r>
              <a:rPr kumimoji="1" lang="en-US" altLang="ja-JP" sz="2400" dirty="0"/>
              <a:t>(150)</a:t>
            </a:r>
          </a:p>
          <a:p>
            <a:pPr marL="0" indent="0">
              <a:buNone/>
            </a:pPr>
            <a:r>
              <a:rPr kumimoji="1" lang="en-US" altLang="ja-JP" sz="2400" dirty="0"/>
              <a:t>   price3 =</a:t>
            </a:r>
            <a:r>
              <a:rPr kumimoji="1" lang="en-US" altLang="ja-JP" sz="2400" dirty="0">
                <a:solidFill>
                  <a:srgbClr val="FF0000"/>
                </a:solidFill>
              </a:rPr>
              <a:t> foo</a:t>
            </a:r>
            <a:r>
              <a:rPr kumimoji="1" lang="en-US" altLang="ja-JP" sz="2400" dirty="0"/>
              <a:t>(400)</a:t>
            </a:r>
          </a:p>
        </p:txBody>
      </p:sp>
      <p:sp>
        <p:nvSpPr>
          <p:cNvPr id="4" name="スライド番号プレースホルダー 3">
            <a:extLst>
              <a:ext uri="{FF2B5EF4-FFF2-40B4-BE49-F238E27FC236}">
                <a16:creationId xmlns:a16="http://schemas.microsoft.com/office/drawing/2014/main" id="{CBE23E50-8F42-3795-7951-8D3C851DE007}"/>
              </a:ext>
            </a:extLst>
          </p:cNvPr>
          <p:cNvSpPr>
            <a:spLocks noGrp="1"/>
          </p:cNvSpPr>
          <p:nvPr>
            <p:ph type="sldNum" sz="quarter" idx="12"/>
          </p:nvPr>
        </p:nvSpPr>
        <p:spPr/>
        <p:txBody>
          <a:bodyPr/>
          <a:lstStyle/>
          <a:p>
            <a:fld id="{E205D82C-95A1-431E-8E38-AA614A14CDCF}" type="slidenum">
              <a:rPr kumimoji="1" lang="ja-JP" altLang="en-US" smtClean="0"/>
              <a:t>50</a:t>
            </a:fld>
            <a:endParaRPr kumimoji="1" lang="ja-JP" altLang="en-US"/>
          </a:p>
        </p:txBody>
      </p:sp>
    </p:spTree>
    <p:extLst>
      <p:ext uri="{BB962C8B-B14F-4D97-AF65-F5344CB8AC3E}">
        <p14:creationId xmlns:p14="http://schemas.microsoft.com/office/powerpoint/2010/main" val="41655913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04C5D28-F7D1-909D-B0B1-5F88AE7CA587}"/>
              </a:ext>
            </a:extLst>
          </p:cNvPr>
          <p:cNvSpPr>
            <a:spLocks noGrp="1"/>
          </p:cNvSpPr>
          <p:nvPr>
            <p:ph type="title"/>
          </p:nvPr>
        </p:nvSpPr>
        <p:spPr>
          <a:xfrm>
            <a:off x="321845" y="175028"/>
            <a:ext cx="8461208" cy="724504"/>
          </a:xfrm>
        </p:spPr>
        <p:txBody>
          <a:bodyPr>
            <a:normAutofit fontScale="90000"/>
          </a:bodyPr>
          <a:lstStyle/>
          <a:p>
            <a:r>
              <a:rPr kumimoji="1" lang="ja-JP" altLang="en-US" sz="3200" dirty="0"/>
              <a:t>関数による抽象化：プログラムの再利用性と</a:t>
            </a:r>
            <a:br>
              <a:rPr kumimoji="1" lang="en-US" altLang="ja-JP" sz="3200" dirty="0"/>
            </a:br>
            <a:r>
              <a:rPr kumimoji="1" lang="ja-JP" altLang="en-US" sz="3200" dirty="0"/>
              <a:t>可読性の向上</a:t>
            </a:r>
            <a:endParaRPr kumimoji="1" lang="ja-JP" altLang="en-US" dirty="0"/>
          </a:p>
        </p:txBody>
      </p:sp>
      <p:sp>
        <p:nvSpPr>
          <p:cNvPr id="3" name="コンテンツ プレースホルダー 2">
            <a:extLst>
              <a:ext uri="{FF2B5EF4-FFF2-40B4-BE49-F238E27FC236}">
                <a16:creationId xmlns:a16="http://schemas.microsoft.com/office/drawing/2014/main" id="{26F1E2F8-795B-3E15-C266-C0B4FFCAE7D1}"/>
              </a:ext>
            </a:extLst>
          </p:cNvPr>
          <p:cNvSpPr>
            <a:spLocks noGrp="1"/>
          </p:cNvSpPr>
          <p:nvPr>
            <p:ph idx="1"/>
          </p:nvPr>
        </p:nvSpPr>
        <p:spPr>
          <a:xfrm>
            <a:off x="3578001" y="1371511"/>
            <a:ext cx="4882057" cy="4523767"/>
          </a:xfrm>
        </p:spPr>
        <p:txBody>
          <a:bodyPr>
            <a:normAutofit/>
          </a:bodyPr>
          <a:lstStyle/>
          <a:p>
            <a:pPr marL="0" indent="0">
              <a:buNone/>
            </a:pPr>
            <a:r>
              <a:rPr lang="ja-JP" altLang="en-US" sz="2400" dirty="0"/>
              <a:t>② </a:t>
            </a:r>
            <a:r>
              <a:rPr kumimoji="1" lang="ja-JP" altLang="en-US" sz="2400" b="1" dirty="0"/>
              <a:t>エラーリスクの低減   </a:t>
            </a:r>
            <a:endParaRPr kumimoji="1" lang="en-US" altLang="ja-JP" sz="2400" b="1" dirty="0"/>
          </a:p>
          <a:p>
            <a:pPr marL="0" indent="0">
              <a:buNone/>
            </a:pPr>
            <a:r>
              <a:rPr kumimoji="1" lang="en-US" altLang="ja-JP" sz="2400" dirty="0"/>
              <a:t>• </a:t>
            </a:r>
            <a:r>
              <a:rPr kumimoji="1" lang="ja-JP" altLang="en-US" sz="2400" dirty="0"/>
              <a:t>計算式を</a:t>
            </a:r>
            <a:r>
              <a:rPr kumimoji="1" lang="en-US" altLang="ja-JP" sz="2400" dirty="0"/>
              <a:t>1</a:t>
            </a:r>
            <a:r>
              <a:rPr kumimoji="1" lang="ja-JP" altLang="en-US" sz="2400" dirty="0"/>
              <a:t>回だけ書くため、タイプミスなどのヒューマンエラーが減少</a:t>
            </a:r>
            <a:endParaRPr kumimoji="1" lang="en-US" altLang="ja-JP" sz="2400" dirty="0"/>
          </a:p>
          <a:p>
            <a:pPr marL="0" indent="0">
              <a:buNone/>
            </a:pPr>
            <a:r>
              <a:rPr kumimoji="1" lang="ja-JP" altLang="en-US" sz="2400" dirty="0"/>
              <a:t>③ </a:t>
            </a:r>
            <a:r>
              <a:rPr kumimoji="1" lang="ja-JP" altLang="en-US" sz="2400" b="1" dirty="0"/>
              <a:t>保守性の向上</a:t>
            </a:r>
            <a:endParaRPr kumimoji="1" lang="en-US" altLang="ja-JP" sz="2400" b="1" dirty="0"/>
          </a:p>
          <a:p>
            <a:pPr marL="0" indent="0">
              <a:buNone/>
            </a:pPr>
            <a:r>
              <a:rPr kumimoji="1" lang="ja-JP" altLang="en-US" sz="2400" dirty="0"/>
              <a:t> 例：税率が</a:t>
            </a:r>
            <a:r>
              <a:rPr kumimoji="1" lang="en-US" altLang="ja-JP" sz="2400" dirty="0"/>
              <a:t>10%</a:t>
            </a:r>
            <a:r>
              <a:rPr kumimoji="1" lang="ja-JP" altLang="en-US" sz="2400" dirty="0"/>
              <a:t>から</a:t>
            </a:r>
            <a:r>
              <a:rPr kumimoji="1" lang="en-US" altLang="ja-JP" sz="2400" dirty="0"/>
              <a:t>8%</a:t>
            </a:r>
            <a:r>
              <a:rPr kumimoji="1" lang="ja-JP" altLang="en-US" sz="2400" dirty="0"/>
              <a:t>に変更された場合   修正箇所は</a:t>
            </a:r>
            <a:r>
              <a:rPr kumimoji="1" lang="en-US" altLang="ja-JP" sz="2400" dirty="0"/>
              <a:t>1</a:t>
            </a:r>
            <a:r>
              <a:rPr kumimoji="1" lang="ja-JP" altLang="en-US" sz="2400" dirty="0"/>
              <a:t>か所だけ：</a:t>
            </a:r>
            <a:endParaRPr kumimoji="1" lang="en-US" altLang="ja-JP" sz="2400" dirty="0"/>
          </a:p>
          <a:p>
            <a:pPr marL="0" indent="0">
              <a:buNone/>
            </a:pPr>
            <a:r>
              <a:rPr kumimoji="1" lang="ja-JP" altLang="en-US" sz="2400" dirty="0"/>
              <a:t>   </a:t>
            </a:r>
            <a:r>
              <a:rPr kumimoji="1" lang="en-US" altLang="ja-JP" sz="2400" dirty="0"/>
              <a:t>def foo(a):</a:t>
            </a:r>
          </a:p>
          <a:p>
            <a:pPr marL="0" indent="0">
              <a:buNone/>
            </a:pPr>
            <a:r>
              <a:rPr kumimoji="1" lang="en-US" altLang="ja-JP" sz="2400" dirty="0"/>
              <a:t>       return a * 1.08</a:t>
            </a:r>
          </a:p>
        </p:txBody>
      </p:sp>
      <p:sp>
        <p:nvSpPr>
          <p:cNvPr id="4" name="スライド番号プレースホルダー 3">
            <a:extLst>
              <a:ext uri="{FF2B5EF4-FFF2-40B4-BE49-F238E27FC236}">
                <a16:creationId xmlns:a16="http://schemas.microsoft.com/office/drawing/2014/main" id="{CBE23E50-8F42-3795-7951-8D3C851DE007}"/>
              </a:ext>
            </a:extLst>
          </p:cNvPr>
          <p:cNvSpPr>
            <a:spLocks noGrp="1"/>
          </p:cNvSpPr>
          <p:nvPr>
            <p:ph type="sldNum" sz="quarter" idx="12"/>
          </p:nvPr>
        </p:nvSpPr>
        <p:spPr/>
        <p:txBody>
          <a:bodyPr/>
          <a:lstStyle/>
          <a:p>
            <a:fld id="{E205D82C-95A1-431E-8E38-AA614A14CDCF}" type="slidenum">
              <a:rPr kumimoji="1" lang="ja-JP" altLang="en-US" smtClean="0"/>
              <a:t>51</a:t>
            </a:fld>
            <a:endParaRPr kumimoji="1" lang="ja-JP" altLang="en-US"/>
          </a:p>
        </p:txBody>
      </p:sp>
      <p:sp>
        <p:nvSpPr>
          <p:cNvPr id="7" name="テキスト ボックス 6">
            <a:extLst>
              <a:ext uri="{FF2B5EF4-FFF2-40B4-BE49-F238E27FC236}">
                <a16:creationId xmlns:a16="http://schemas.microsoft.com/office/drawing/2014/main" id="{80688560-86D3-C812-581A-33BA8954F8A4}"/>
              </a:ext>
            </a:extLst>
          </p:cNvPr>
          <p:cNvSpPr txBox="1"/>
          <p:nvPr/>
        </p:nvSpPr>
        <p:spPr>
          <a:xfrm>
            <a:off x="-1" y="1371511"/>
            <a:ext cx="5939883" cy="3785652"/>
          </a:xfrm>
          <a:prstGeom prst="rect">
            <a:avLst/>
          </a:prstGeom>
          <a:noFill/>
        </p:spPr>
        <p:txBody>
          <a:bodyPr wrap="square">
            <a:spAutoFit/>
          </a:bodyPr>
          <a:lstStyle/>
          <a:p>
            <a:pPr marL="0" indent="0">
              <a:buNone/>
            </a:pPr>
            <a:r>
              <a:rPr kumimoji="1" lang="ja-JP" altLang="en-US" sz="2400" dirty="0"/>
              <a:t>抽象化前</a:t>
            </a:r>
            <a:r>
              <a:rPr kumimoji="1" lang="en-US" altLang="ja-JP" sz="2400" dirty="0"/>
              <a:t>:</a:t>
            </a:r>
          </a:p>
          <a:p>
            <a:pPr marL="0" indent="0">
              <a:buNone/>
            </a:pPr>
            <a:r>
              <a:rPr kumimoji="1" lang="en-US" altLang="ja-JP" sz="2400" dirty="0"/>
              <a:t>   price1 = 100 * 1.1</a:t>
            </a:r>
          </a:p>
          <a:p>
            <a:pPr marL="0" indent="0">
              <a:buNone/>
            </a:pPr>
            <a:r>
              <a:rPr kumimoji="1" lang="en-US" altLang="ja-JP" sz="2400" dirty="0"/>
              <a:t>   price2 = 150 * 1.1</a:t>
            </a:r>
          </a:p>
          <a:p>
            <a:pPr marL="0" indent="0">
              <a:buNone/>
            </a:pPr>
            <a:r>
              <a:rPr kumimoji="1" lang="en-US" altLang="ja-JP" sz="2400" dirty="0"/>
              <a:t>   price3 = 400 * 1.1</a:t>
            </a:r>
          </a:p>
          <a:p>
            <a:pPr marL="0" indent="0">
              <a:buNone/>
            </a:pPr>
            <a:r>
              <a:rPr kumimoji="1" lang="ja-JP" altLang="en-US" sz="2400" dirty="0"/>
              <a:t>抽象化後</a:t>
            </a:r>
            <a:endParaRPr kumimoji="1" lang="en-US" altLang="ja-JP" sz="2400" dirty="0"/>
          </a:p>
          <a:p>
            <a:pPr marL="0" indent="0">
              <a:buNone/>
            </a:pPr>
            <a:r>
              <a:rPr kumimoji="1" lang="en-US" altLang="ja-JP" sz="2400" dirty="0"/>
              <a:t>   def foo(a):</a:t>
            </a:r>
          </a:p>
          <a:p>
            <a:pPr marL="0" indent="0">
              <a:buNone/>
            </a:pPr>
            <a:r>
              <a:rPr kumimoji="1" lang="en-US" altLang="ja-JP" sz="2400" dirty="0"/>
              <a:t>       return a * 1.1</a:t>
            </a:r>
          </a:p>
          <a:p>
            <a:pPr marL="0" indent="0">
              <a:buNone/>
            </a:pPr>
            <a:r>
              <a:rPr kumimoji="1" lang="en-US" altLang="ja-JP" sz="2400" dirty="0"/>
              <a:t>   price1 = foo(100)</a:t>
            </a:r>
          </a:p>
          <a:p>
            <a:pPr marL="0" indent="0">
              <a:buNone/>
            </a:pPr>
            <a:r>
              <a:rPr kumimoji="1" lang="en-US" altLang="ja-JP" sz="2400" dirty="0"/>
              <a:t>   price2 = foo(150)</a:t>
            </a:r>
          </a:p>
          <a:p>
            <a:pPr marL="0" indent="0">
              <a:buNone/>
            </a:pPr>
            <a:r>
              <a:rPr kumimoji="1" lang="en-US" altLang="ja-JP" sz="2400" dirty="0"/>
              <a:t>   price3 = foo(400)</a:t>
            </a:r>
            <a:endParaRPr lang="ja-JP" altLang="en-US" sz="2400" dirty="0"/>
          </a:p>
        </p:txBody>
      </p:sp>
    </p:spTree>
    <p:extLst>
      <p:ext uri="{BB962C8B-B14F-4D97-AF65-F5344CB8AC3E}">
        <p14:creationId xmlns:p14="http://schemas.microsoft.com/office/powerpoint/2010/main" val="23920556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9646A6-344E-AEE5-141D-C1228FCD0E38}"/>
              </a:ext>
            </a:extLst>
          </p:cNvPr>
          <p:cNvSpPr>
            <a:spLocks noGrp="1"/>
          </p:cNvSpPr>
          <p:nvPr>
            <p:ph type="title"/>
          </p:nvPr>
        </p:nvSpPr>
        <p:spPr>
          <a:xfrm>
            <a:off x="321845" y="175028"/>
            <a:ext cx="8011833" cy="917792"/>
          </a:xfrm>
        </p:spPr>
        <p:txBody>
          <a:bodyPr>
            <a:noAutofit/>
          </a:bodyPr>
          <a:lstStyle/>
          <a:p>
            <a:r>
              <a:rPr kumimoji="1" lang="ja-JP" altLang="en-US" dirty="0"/>
              <a:t>抽象化の重要性：</a:t>
            </a:r>
            <a:r>
              <a:rPr kumimoji="1" lang="en-US" altLang="ja-JP" dirty="0"/>
              <a:t>40</a:t>
            </a:r>
            <a:r>
              <a:rPr kumimoji="1" lang="ja-JP" altLang="en-US" dirty="0"/>
              <a:t>ページの問いかけへの詳細な回答</a:t>
            </a:r>
          </a:p>
        </p:txBody>
      </p:sp>
      <p:sp>
        <p:nvSpPr>
          <p:cNvPr id="3" name="コンテンツ プレースホルダー 2">
            <a:extLst>
              <a:ext uri="{FF2B5EF4-FFF2-40B4-BE49-F238E27FC236}">
                <a16:creationId xmlns:a16="http://schemas.microsoft.com/office/drawing/2014/main" id="{08B0E4F6-533B-6B26-2B7C-9C43BE2E65D5}"/>
              </a:ext>
            </a:extLst>
          </p:cNvPr>
          <p:cNvSpPr>
            <a:spLocks noGrp="1"/>
          </p:cNvSpPr>
          <p:nvPr>
            <p:ph idx="1"/>
          </p:nvPr>
        </p:nvSpPr>
        <p:spPr>
          <a:xfrm>
            <a:off x="321845" y="1375316"/>
            <a:ext cx="8130005" cy="5482683"/>
          </a:xfrm>
        </p:spPr>
        <p:txBody>
          <a:bodyPr>
            <a:normAutofit/>
          </a:bodyPr>
          <a:lstStyle/>
          <a:p>
            <a:r>
              <a:rPr kumimoji="1" lang="ja-JP" altLang="en-US" sz="2400" dirty="0"/>
              <a:t>プログラミングでの根本問題</a:t>
            </a:r>
            <a:endParaRPr kumimoji="1" lang="en-US" altLang="ja-JP" sz="2400" dirty="0"/>
          </a:p>
          <a:p>
            <a:pPr marL="0" indent="0">
              <a:buNone/>
            </a:pPr>
            <a:r>
              <a:rPr kumimoji="1" lang="ja-JP" altLang="en-US" sz="2400" dirty="0"/>
              <a:t>　</a:t>
            </a:r>
            <a:r>
              <a:rPr kumimoji="1" lang="ja-JP" altLang="en-US" sz="2400" b="1" dirty="0"/>
              <a:t>誤り（バグ）のないプログラムの作成 </a:t>
            </a:r>
            <a:endParaRPr kumimoji="1" lang="en-US" altLang="ja-JP" sz="2400" b="1" dirty="0"/>
          </a:p>
          <a:p>
            <a:pPr marL="0" indent="0">
              <a:buNone/>
            </a:pPr>
            <a:r>
              <a:rPr kumimoji="1" lang="ja-JP" altLang="en-US" sz="2400" dirty="0"/>
              <a:t>　抽象化により、</a:t>
            </a:r>
            <a:r>
              <a:rPr lang="ja-JP" altLang="en-US" sz="2400" dirty="0"/>
              <a:t>同じようなことを何度も書くことが減り</a:t>
            </a:r>
            <a:r>
              <a:rPr kumimoji="1" lang="ja-JP" altLang="en-US" sz="2400" dirty="0"/>
              <a:t>、エラーの可能性が減少</a:t>
            </a:r>
            <a:endParaRPr lang="en-US" altLang="ja-JP" sz="2400" dirty="0"/>
          </a:p>
          <a:p>
            <a:r>
              <a:rPr kumimoji="1" lang="ja-JP" altLang="en-US" sz="2400" dirty="0"/>
              <a:t>プログラミングの一番の基礎</a:t>
            </a:r>
            <a:endParaRPr kumimoji="1" lang="en-US" altLang="ja-JP" sz="2400" dirty="0"/>
          </a:p>
          <a:p>
            <a:pPr marL="0" indent="0">
              <a:buNone/>
            </a:pPr>
            <a:r>
              <a:rPr kumimoji="1" lang="ja-JP" altLang="en-US" sz="2400" dirty="0"/>
              <a:t>　</a:t>
            </a:r>
            <a:r>
              <a:rPr kumimoji="1" lang="ja-JP" altLang="en-US" sz="2400" b="1" dirty="0"/>
              <a:t>抽象化を行うこと</a:t>
            </a:r>
            <a:endParaRPr kumimoji="1" lang="en-US" altLang="ja-JP" sz="2400" b="1" dirty="0"/>
          </a:p>
          <a:p>
            <a:pPr marL="0" indent="0">
              <a:buNone/>
            </a:pPr>
            <a:r>
              <a:rPr kumimoji="1" lang="ja-JP" altLang="en-US" sz="2400" dirty="0"/>
              <a:t>　式の抽象化により、 バグの防止ができ、プログラムの変更が容易になる</a:t>
            </a:r>
            <a:endParaRPr kumimoji="1" lang="en-US" altLang="ja-JP" sz="2400" dirty="0"/>
          </a:p>
          <a:p>
            <a:pPr marL="0" indent="0">
              <a:buNone/>
            </a:pPr>
            <a:endParaRPr kumimoji="1" lang="en-US" altLang="ja-JP" sz="2400" dirty="0"/>
          </a:p>
          <a:p>
            <a:pPr marL="0" indent="0">
              <a:buNone/>
            </a:pPr>
            <a:r>
              <a:rPr kumimoji="1" lang="ja-JP" altLang="en-US" sz="2400" dirty="0"/>
              <a:t>抽象化はプログラミングの根本問題を解決し、基礎となる重要な概念です。</a:t>
            </a:r>
          </a:p>
        </p:txBody>
      </p:sp>
      <p:sp>
        <p:nvSpPr>
          <p:cNvPr id="4" name="スライド番号プレースホルダー 3">
            <a:extLst>
              <a:ext uri="{FF2B5EF4-FFF2-40B4-BE49-F238E27FC236}">
                <a16:creationId xmlns:a16="http://schemas.microsoft.com/office/drawing/2014/main" id="{C191676B-1FBD-A873-08DA-0F60286499DF}"/>
              </a:ext>
            </a:extLst>
          </p:cNvPr>
          <p:cNvSpPr>
            <a:spLocks noGrp="1"/>
          </p:cNvSpPr>
          <p:nvPr>
            <p:ph type="sldNum" sz="quarter" idx="12"/>
          </p:nvPr>
        </p:nvSpPr>
        <p:spPr/>
        <p:txBody>
          <a:bodyPr/>
          <a:lstStyle/>
          <a:p>
            <a:fld id="{E205D82C-95A1-431E-8E38-AA614A14CDCF}" type="slidenum">
              <a:rPr kumimoji="1" lang="ja-JP" altLang="en-US" smtClean="0"/>
              <a:t>52</a:t>
            </a:fld>
            <a:endParaRPr kumimoji="1" lang="ja-JP" altLang="en-US"/>
          </a:p>
        </p:txBody>
      </p:sp>
    </p:spTree>
    <p:extLst>
      <p:ext uri="{BB962C8B-B14F-4D97-AF65-F5344CB8AC3E}">
        <p14:creationId xmlns:p14="http://schemas.microsoft.com/office/powerpoint/2010/main" val="28833650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Autofit/>
          </a:bodyPr>
          <a:lstStyle/>
          <a:p>
            <a:r>
              <a:rPr lang="en-US" altLang="ja-JP" sz="4000" dirty="0"/>
              <a:t>12-5. </a:t>
            </a:r>
            <a:r>
              <a:rPr lang="ja-JP" altLang="en-US" sz="4000" dirty="0"/>
              <a:t>関数定義，</a:t>
            </a:r>
            <a:r>
              <a:rPr lang="en-US" altLang="ja-JP" sz="4000" dirty="0"/>
              <a:t>def</a:t>
            </a:r>
            <a:endParaRPr lang="ja-JP" altLang="en-US" sz="4000" dirty="0"/>
          </a:p>
        </p:txBody>
      </p:sp>
      <p:sp>
        <p:nvSpPr>
          <p:cNvPr id="4" name="スライド番号プレースホルダー 3"/>
          <p:cNvSpPr>
            <a:spLocks noGrp="1"/>
          </p:cNvSpPr>
          <p:nvPr>
            <p:ph type="sldNum" sz="quarter" idx="12"/>
          </p:nvPr>
        </p:nvSpPr>
        <p:spPr/>
        <p:txBody>
          <a:bodyP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3" name="字幕 2">
            <a:extLst>
              <a:ext uri="{FF2B5EF4-FFF2-40B4-BE49-F238E27FC236}">
                <a16:creationId xmlns:a16="http://schemas.microsoft.com/office/drawing/2014/main" id="{B1920BFB-2B02-D5EC-8C44-C45D980F4725}"/>
              </a:ext>
            </a:extLst>
          </p:cNvPr>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19130816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dirty="0"/>
              <a:t>関数定義</a:t>
            </a:r>
          </a:p>
        </p:txBody>
      </p:sp>
      <p:sp>
        <p:nvSpPr>
          <p:cNvPr id="8" name="スライド番号プレースホルダー 7"/>
          <p:cNvSpPr>
            <a:spLocks noGrp="1"/>
          </p:cNvSpPr>
          <p:nvPr>
            <p:ph type="sldNum" sz="quarter" idx="12"/>
          </p:nvPr>
        </p:nvSpPr>
        <p:spPr/>
        <p:txBody>
          <a:bodyP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14" name="テキスト ボックス 13"/>
          <p:cNvSpPr txBox="1"/>
          <p:nvPr/>
        </p:nvSpPr>
        <p:spPr>
          <a:xfrm>
            <a:off x="577343" y="2750210"/>
            <a:ext cx="7950212" cy="2246769"/>
          </a:xfrm>
          <a:prstGeom prst="rect">
            <a:avLst/>
          </a:prstGeom>
          <a:noFill/>
        </p:spPr>
        <p:txBody>
          <a:bodyPr wrap="square" rtlCol="0">
            <a:noAutofit/>
          </a:bodyPr>
          <a:lstStyle/>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この</a:t>
            </a:r>
            <a:r>
              <a:rPr kumimoji="0" lang="ja-JP" altLang="en-US" sz="2800" b="1" i="0" u="none" strike="noStrike" kern="1200" cap="none" spc="0" normalizeH="0" baseline="0" noProof="0" dirty="0">
                <a:ln>
                  <a:noFill/>
                </a:ln>
                <a:solidFill>
                  <a:srgbClr val="C00000"/>
                </a:solidFill>
                <a:effectLst/>
                <a:uLnTx/>
                <a:uFillTx/>
                <a:latin typeface="Arial" panose="020B0604020202020204" pitchFamily="34" charset="0"/>
                <a:ea typeface="メイリオ" panose="020B0604030504040204" pitchFamily="50" charset="-128"/>
                <a:cs typeface="+mn-cs"/>
              </a:rPr>
              <a:t>関数</a:t>
            </a:r>
            <a:r>
              <a:rPr kumimoji="0" lang="ja-JP" altLang="en-US"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の</a:t>
            </a:r>
            <a:r>
              <a:rPr kumimoji="0" lang="ja-JP" altLang="en-US" sz="2800" b="1" i="0" u="none" strike="noStrike" kern="1200" cap="none" spc="0" normalizeH="0" baseline="0" noProof="0" dirty="0">
                <a:ln>
                  <a:noFill/>
                </a:ln>
                <a:solidFill>
                  <a:srgbClr val="C00000"/>
                </a:solidFill>
                <a:effectLst/>
                <a:uLnTx/>
                <a:uFillTx/>
                <a:latin typeface="Arial" panose="020B0604020202020204" pitchFamily="34" charset="0"/>
                <a:ea typeface="メイリオ" panose="020B0604030504040204" pitchFamily="50" charset="-128"/>
                <a:cs typeface="+mn-cs"/>
              </a:rPr>
              <a:t>本体</a:t>
            </a:r>
            <a:r>
              <a:rPr kumimoji="0" lang="ja-JP" altLang="en-US"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は</a:t>
            </a:r>
            <a:endParaRPr kumimoji="0" lang="en-US" altLang="ja-JP"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800" b="1" i="0" u="none" strike="noStrike" kern="1200" cap="none" spc="0" normalizeH="0" baseline="0" noProof="0" dirty="0">
                <a:ln>
                  <a:noFill/>
                </a:ln>
                <a:solidFill>
                  <a:srgbClr val="C00000"/>
                </a:solidFill>
                <a:effectLst/>
                <a:uLnTx/>
                <a:uFillTx/>
                <a:latin typeface="Arial" panose="020B0604020202020204" pitchFamily="34" charset="0"/>
                <a:ea typeface="メイリオ" panose="020B0604030504040204" pitchFamily="50" charset="-128"/>
                <a:cs typeface="+mn-cs"/>
              </a:rPr>
              <a:t>	</a:t>
            </a:r>
            <a:r>
              <a:rPr kumimoji="0" lang="ja-JP" altLang="en-US"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a:t>
            </a:r>
            <a:r>
              <a:rPr kumimoji="0" lang="en-US" altLang="ja-JP" sz="28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return a * 1.1</a:t>
            </a:r>
            <a:r>
              <a:rPr kumimoji="0" lang="ja-JP" altLang="en-US"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a:t>
            </a:r>
            <a:endParaRPr kumimoji="0" lang="en-US" altLang="ja-JP"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2800" b="1" i="0" u="none" strike="noStrike" kern="1200" cap="none" spc="0" normalizeH="0" baseline="0" noProof="0" dirty="0">
              <a:ln>
                <a:noFill/>
              </a:ln>
              <a:solidFill>
                <a:srgbClr val="C00000"/>
              </a:solidFill>
              <a:effectLst/>
              <a:uLnTx/>
              <a:uFillTx/>
              <a:latin typeface="Arial" panose="020B0604020202020204" pitchFamily="34" charset="0"/>
              <a:ea typeface="メイリオ" panose="020B0604030504040204" pitchFamily="50" charset="-128"/>
              <a:cs typeface="+mn-cs"/>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この</a:t>
            </a:r>
            <a:r>
              <a:rPr kumimoji="0" lang="ja-JP" altLang="en-US" sz="2800" b="1" i="0" u="none" strike="noStrike" kern="1200" cap="none" spc="0" normalizeH="0" baseline="0" noProof="0" dirty="0">
                <a:ln>
                  <a:noFill/>
                </a:ln>
                <a:solidFill>
                  <a:srgbClr val="C00000"/>
                </a:solidFill>
                <a:effectLst/>
                <a:uLnTx/>
                <a:uFillTx/>
                <a:latin typeface="Arial" panose="020B0604020202020204" pitchFamily="34" charset="0"/>
                <a:ea typeface="メイリオ" panose="020B0604030504040204" pitchFamily="50" charset="-128"/>
                <a:cs typeface="+mn-cs"/>
              </a:rPr>
              <a:t>関数</a:t>
            </a:r>
            <a:r>
              <a:rPr kumimoji="0" lang="ja-JP" altLang="en-US"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は，</a:t>
            </a:r>
            <a:r>
              <a:rPr kumimoji="0" lang="ja-JP" altLang="en-US" sz="2800" b="0" i="0" u="sng"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式「</a:t>
            </a:r>
            <a:r>
              <a:rPr kumimoji="0" lang="en-US" altLang="ja-JP" sz="2800" b="1" i="0" u="sng"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a * 1.1</a:t>
            </a:r>
            <a:r>
              <a:rPr kumimoji="0" lang="ja-JP" altLang="en-US" sz="2800" b="0" i="0" u="sng"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」に，</a:t>
            </a:r>
            <a:r>
              <a:rPr kumimoji="0" lang="ja-JP" altLang="en-US" sz="2800" b="1" i="0" u="sng"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名前</a:t>
            </a:r>
            <a:r>
              <a:rPr kumimoji="0" lang="en-US" altLang="ja-JP" sz="2800" b="1" i="0" u="sng"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 foo</a:t>
            </a:r>
            <a:r>
              <a:rPr kumimoji="0" lang="en-US" altLang="ja-JP" sz="2800" b="0" i="0" u="sng"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 </a:t>
            </a:r>
            <a:r>
              <a:rPr kumimoji="0" lang="ja-JP" altLang="en-US" sz="2800" b="0" i="0" u="sng"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を付けたもの</a:t>
            </a:r>
            <a:r>
              <a:rPr kumimoji="0" lang="ja-JP" altLang="en-US"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と考えることもできる</a:t>
            </a:r>
          </a:p>
        </p:txBody>
      </p:sp>
      <p:pic>
        <p:nvPicPr>
          <p:cNvPr id="3" name="図 2">
            <a:extLst>
              <a:ext uri="{FF2B5EF4-FFF2-40B4-BE49-F238E27FC236}">
                <a16:creationId xmlns:a16="http://schemas.microsoft.com/office/drawing/2014/main" id="{D0C16FAD-248D-4C20-9EC5-4BB0184264B8}"/>
              </a:ext>
            </a:extLst>
          </p:cNvPr>
          <p:cNvPicPr>
            <a:picLocks noChangeAspect="1"/>
          </p:cNvPicPr>
          <p:nvPr/>
        </p:nvPicPr>
        <p:blipFill>
          <a:blip r:embed="rId2"/>
          <a:stretch>
            <a:fillRect/>
          </a:stretch>
        </p:blipFill>
        <p:spPr>
          <a:xfrm>
            <a:off x="1039938" y="901674"/>
            <a:ext cx="6271693" cy="1406520"/>
          </a:xfrm>
          <a:prstGeom prst="rect">
            <a:avLst/>
          </a:prstGeom>
        </p:spPr>
      </p:pic>
    </p:spTree>
    <p:extLst>
      <p:ext uri="{BB962C8B-B14F-4D97-AF65-F5344CB8AC3E}">
        <p14:creationId xmlns:p14="http://schemas.microsoft.com/office/powerpoint/2010/main" val="10706317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BD7789B3-8B87-CD2B-A1F3-227AAEDA3A61}"/>
              </a:ext>
            </a:extLst>
          </p:cNvPr>
          <p:cNvPicPr>
            <a:picLocks noChangeAspect="1"/>
          </p:cNvPicPr>
          <p:nvPr/>
        </p:nvPicPr>
        <p:blipFill>
          <a:blip r:embed="rId3"/>
          <a:stretch>
            <a:fillRect/>
          </a:stretch>
        </p:blipFill>
        <p:spPr>
          <a:xfrm>
            <a:off x="4705325" y="1359946"/>
            <a:ext cx="4423720" cy="1848183"/>
          </a:xfrm>
          <a:prstGeom prst="rect">
            <a:avLst/>
          </a:prstGeom>
        </p:spPr>
      </p:pic>
      <p:sp>
        <p:nvSpPr>
          <p:cNvPr id="26626" name="Rectangle 2"/>
          <p:cNvSpPr>
            <a:spLocks noGrp="1" noChangeArrowheads="1"/>
          </p:cNvSpPr>
          <p:nvPr>
            <p:ph type="title"/>
          </p:nvPr>
        </p:nvSpPr>
        <p:spPr/>
        <p:txBody>
          <a:bodyPr>
            <a:noAutofit/>
          </a:bodyPr>
          <a:lstStyle/>
          <a:p>
            <a:r>
              <a:rPr lang="ja-JP" altLang="en-US" dirty="0"/>
              <a:t>式の抽象化と関数</a:t>
            </a:r>
          </a:p>
        </p:txBody>
      </p:sp>
      <p:sp>
        <p:nvSpPr>
          <p:cNvPr id="12" name="スライド番号プレースホルダー 11"/>
          <p:cNvSpPr>
            <a:spLocks noGrp="1"/>
          </p:cNvSpPr>
          <p:nvPr>
            <p:ph type="sldNum" sz="quarter" idx="12"/>
          </p:nvPr>
        </p:nvSpPr>
        <p:spPr/>
        <p:txBody>
          <a:bodyP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14" name="テキスト ボックス 13"/>
          <p:cNvSpPr txBox="1"/>
          <p:nvPr/>
        </p:nvSpPr>
        <p:spPr>
          <a:xfrm>
            <a:off x="1047053" y="3611275"/>
            <a:ext cx="2339102" cy="415498"/>
          </a:xfrm>
          <a:prstGeom prst="rect">
            <a:avLst/>
          </a:prstGeom>
          <a:noFill/>
        </p:spPr>
        <p:txBody>
          <a:bodyPr wrap="non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類似した複数の</a:t>
            </a:r>
            <a:r>
              <a:rPr kumimoji="0" lang="ja-JP" altLang="en-US" sz="2400" b="1" i="0" u="none" strike="noStrike" kern="1200" cap="none" spc="0" normalizeH="0" baseline="0" noProof="0" dirty="0">
                <a:ln>
                  <a:noFill/>
                </a:ln>
                <a:solidFill>
                  <a:srgbClr val="C00000"/>
                </a:solidFill>
                <a:effectLst/>
                <a:uLnTx/>
                <a:uFillTx/>
                <a:latin typeface="Arial" panose="020B0604020202020204" pitchFamily="34" charset="0"/>
                <a:ea typeface="メイリオ" panose="020B0604030504040204" pitchFamily="50" charset="-128"/>
                <a:cs typeface="+mn-cs"/>
              </a:rPr>
              <a:t>式</a:t>
            </a:r>
            <a:endParaRPr kumimoji="0"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16" name="テキスト ボックス 15"/>
          <p:cNvSpPr txBox="1"/>
          <p:nvPr/>
        </p:nvSpPr>
        <p:spPr>
          <a:xfrm>
            <a:off x="1508718" y="6092127"/>
            <a:ext cx="1261884" cy="415498"/>
          </a:xfrm>
          <a:prstGeom prst="rect">
            <a:avLst/>
          </a:prstGeom>
          <a:noFill/>
        </p:spPr>
        <p:txBody>
          <a:bodyPr wrap="non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実行結果</a:t>
            </a:r>
          </a:p>
        </p:txBody>
      </p:sp>
      <p:sp>
        <p:nvSpPr>
          <p:cNvPr id="18" name="テキスト ボックス 17"/>
          <p:cNvSpPr txBox="1"/>
          <p:nvPr/>
        </p:nvSpPr>
        <p:spPr>
          <a:xfrm>
            <a:off x="5589988" y="3547226"/>
            <a:ext cx="2877711" cy="415498"/>
          </a:xfrm>
          <a:prstGeom prst="rect">
            <a:avLst/>
          </a:prstGeom>
          <a:noFill/>
        </p:spPr>
        <p:txBody>
          <a:bodyPr wrap="non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srgbClr val="C00000"/>
                </a:solidFill>
                <a:effectLst/>
                <a:uLnTx/>
                <a:uFillTx/>
                <a:latin typeface="Arial" panose="020B0604020202020204" pitchFamily="34" charset="0"/>
                <a:ea typeface="メイリオ" panose="020B0604030504040204" pitchFamily="50" charset="-128"/>
                <a:cs typeface="+mn-cs"/>
              </a:rPr>
              <a:t>関数</a:t>
            </a:r>
            <a:r>
              <a:rPr kumimoji="0"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の定義と使用</a:t>
            </a:r>
          </a:p>
        </p:txBody>
      </p:sp>
      <p:sp>
        <p:nvSpPr>
          <p:cNvPr id="21" name="テキスト ボックス 20"/>
          <p:cNvSpPr txBox="1"/>
          <p:nvPr/>
        </p:nvSpPr>
        <p:spPr>
          <a:xfrm>
            <a:off x="5721855" y="6053446"/>
            <a:ext cx="2069797" cy="738664"/>
          </a:xfrm>
          <a:prstGeom prst="rect">
            <a:avLst/>
          </a:prstGeom>
          <a:noFill/>
        </p:spPr>
        <p:txBody>
          <a:bodyPr wrap="non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同じ</a:t>
            </a:r>
            <a:endParaRPr kumimoji="0"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実行結果になる</a:t>
            </a:r>
          </a:p>
        </p:txBody>
      </p:sp>
      <p:sp>
        <p:nvSpPr>
          <p:cNvPr id="19" name="テキスト ボックス 18"/>
          <p:cNvSpPr txBox="1"/>
          <p:nvPr/>
        </p:nvSpPr>
        <p:spPr>
          <a:xfrm>
            <a:off x="1508718" y="827052"/>
            <a:ext cx="1415772" cy="461665"/>
          </a:xfrm>
          <a:prstGeom prst="rect">
            <a:avLst/>
          </a:prstGeom>
          <a:noFill/>
        </p:spPr>
        <p:txBody>
          <a:bodyPr wrap="non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抽象化前</a:t>
            </a:r>
          </a:p>
        </p:txBody>
      </p:sp>
      <p:sp>
        <p:nvSpPr>
          <p:cNvPr id="25" name="テキスト ボックス 24"/>
          <p:cNvSpPr txBox="1"/>
          <p:nvPr/>
        </p:nvSpPr>
        <p:spPr>
          <a:xfrm>
            <a:off x="6177185" y="768449"/>
            <a:ext cx="1415772" cy="461665"/>
          </a:xfrm>
          <a:prstGeom prst="rect">
            <a:avLst/>
          </a:prstGeom>
          <a:noFill/>
        </p:spPr>
        <p:txBody>
          <a:bodyPr wrap="non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抽象化後</a:t>
            </a:r>
          </a:p>
        </p:txBody>
      </p:sp>
      <p:sp>
        <p:nvSpPr>
          <p:cNvPr id="28" name="正方形/長方形 27"/>
          <p:cNvSpPr/>
          <p:nvPr/>
        </p:nvSpPr>
        <p:spPr>
          <a:xfrm>
            <a:off x="5212887" y="2185234"/>
            <a:ext cx="3087734" cy="118354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Arial" panose="020B0604020202020204" pitchFamily="34" charset="0"/>
              <a:ea typeface="メイリオ" panose="020B0604030504040204" pitchFamily="50" charset="-128"/>
              <a:cs typeface="+mn-cs"/>
            </a:endParaRPr>
          </a:p>
        </p:txBody>
      </p:sp>
      <p:sp>
        <p:nvSpPr>
          <p:cNvPr id="29" name="正方形/長方形 28"/>
          <p:cNvSpPr/>
          <p:nvPr/>
        </p:nvSpPr>
        <p:spPr>
          <a:xfrm>
            <a:off x="5212887" y="1329193"/>
            <a:ext cx="3729584" cy="8155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Arial" panose="020B0604020202020204" pitchFamily="34" charset="0"/>
              <a:ea typeface="メイリオ" panose="020B0604030504040204" pitchFamily="50" charset="-128"/>
              <a:cs typeface="+mn-cs"/>
            </a:endParaRPr>
          </a:p>
        </p:txBody>
      </p:sp>
      <p:pic>
        <p:nvPicPr>
          <p:cNvPr id="3" name="図 2">
            <a:extLst>
              <a:ext uri="{FF2B5EF4-FFF2-40B4-BE49-F238E27FC236}">
                <a16:creationId xmlns:a16="http://schemas.microsoft.com/office/drawing/2014/main" id="{43DAFDC8-7E63-0E20-09BE-B9A00C12C493}"/>
              </a:ext>
            </a:extLst>
          </p:cNvPr>
          <p:cNvPicPr>
            <a:picLocks noChangeAspect="1"/>
          </p:cNvPicPr>
          <p:nvPr/>
        </p:nvPicPr>
        <p:blipFill>
          <a:blip r:embed="rId4"/>
          <a:stretch>
            <a:fillRect/>
          </a:stretch>
        </p:blipFill>
        <p:spPr>
          <a:xfrm>
            <a:off x="4534989" y="4241283"/>
            <a:ext cx="4380114" cy="1651517"/>
          </a:xfrm>
          <a:prstGeom prst="rect">
            <a:avLst/>
          </a:prstGeom>
        </p:spPr>
      </p:pic>
      <p:pic>
        <p:nvPicPr>
          <p:cNvPr id="5" name="図 4">
            <a:extLst>
              <a:ext uri="{FF2B5EF4-FFF2-40B4-BE49-F238E27FC236}">
                <a16:creationId xmlns:a16="http://schemas.microsoft.com/office/drawing/2014/main" id="{1BB65470-FF0E-8284-1A6A-D78DD2149B59}"/>
              </a:ext>
            </a:extLst>
          </p:cNvPr>
          <p:cNvPicPr>
            <a:picLocks noChangeAspect="1"/>
          </p:cNvPicPr>
          <p:nvPr/>
        </p:nvPicPr>
        <p:blipFill>
          <a:blip r:embed="rId5"/>
          <a:stretch>
            <a:fillRect/>
          </a:stretch>
        </p:blipFill>
        <p:spPr>
          <a:xfrm>
            <a:off x="0" y="1412500"/>
            <a:ext cx="4438677" cy="1554951"/>
          </a:xfrm>
          <a:prstGeom prst="rect">
            <a:avLst/>
          </a:prstGeom>
        </p:spPr>
      </p:pic>
      <p:pic>
        <p:nvPicPr>
          <p:cNvPr id="7" name="図 6">
            <a:extLst>
              <a:ext uri="{FF2B5EF4-FFF2-40B4-BE49-F238E27FC236}">
                <a16:creationId xmlns:a16="http://schemas.microsoft.com/office/drawing/2014/main" id="{EC0EE9E0-D13F-D916-8383-A4274A8D2771}"/>
              </a:ext>
            </a:extLst>
          </p:cNvPr>
          <p:cNvPicPr>
            <a:picLocks noChangeAspect="1"/>
          </p:cNvPicPr>
          <p:nvPr/>
        </p:nvPicPr>
        <p:blipFill>
          <a:blip r:embed="rId6"/>
          <a:stretch>
            <a:fillRect/>
          </a:stretch>
        </p:blipFill>
        <p:spPr>
          <a:xfrm>
            <a:off x="127633" y="4255329"/>
            <a:ext cx="4209258" cy="1554951"/>
          </a:xfrm>
          <a:prstGeom prst="rect">
            <a:avLst/>
          </a:prstGeom>
        </p:spPr>
      </p:pic>
    </p:spTree>
    <p:extLst>
      <p:ext uri="{BB962C8B-B14F-4D97-AF65-F5344CB8AC3E}">
        <p14:creationId xmlns:p14="http://schemas.microsoft.com/office/powerpoint/2010/main" val="16254057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24072" y="629268"/>
            <a:ext cx="4939868" cy="1286160"/>
          </a:xfrm>
        </p:spPr>
        <p:txBody>
          <a:bodyPr anchor="b">
            <a:normAutofit/>
          </a:bodyPr>
          <a:lstStyle/>
          <a:p>
            <a:pPr algn="l"/>
            <a:r>
              <a:rPr lang="ja-JP" altLang="en-US" dirty="0"/>
              <a:t>演習４</a:t>
            </a:r>
          </a:p>
        </p:txBody>
      </p:sp>
      <p:sp>
        <p:nvSpPr>
          <p:cNvPr id="3" name="コンテンツ プレースホルダー 2"/>
          <p:cNvSpPr>
            <a:spLocks noGrp="1"/>
          </p:cNvSpPr>
          <p:nvPr>
            <p:ph idx="1"/>
          </p:nvPr>
        </p:nvSpPr>
        <p:spPr>
          <a:xfrm>
            <a:off x="3724073" y="2438400"/>
            <a:ext cx="4939867" cy="3785419"/>
          </a:xfrm>
        </p:spPr>
        <p:txBody>
          <a:bodyPr>
            <a:normAutofit/>
          </a:bodyPr>
          <a:lstStyle/>
          <a:p>
            <a:pPr marL="0" indent="0">
              <a:spcAft>
                <a:spcPts val="600"/>
              </a:spcAft>
              <a:buNone/>
            </a:pPr>
            <a:r>
              <a:rPr lang="ja-JP" altLang="en-US" sz="2400" b="1" dirty="0"/>
              <a:t>関数を定義し使ってみる</a:t>
            </a:r>
            <a:endParaRPr lang="en-US" altLang="ja-JP" sz="2400" b="1" dirty="0"/>
          </a:p>
          <a:p>
            <a:pPr marL="0" indent="0">
              <a:spcAft>
                <a:spcPts val="600"/>
              </a:spcAft>
              <a:buNone/>
            </a:pPr>
            <a:r>
              <a:rPr lang="ja-JP" altLang="en-US" sz="2400" b="1" dirty="0"/>
              <a:t>ページ５６，５７</a:t>
            </a:r>
            <a:endParaRPr lang="en-US" altLang="ja-JP" sz="2400" b="1" dirty="0"/>
          </a:p>
          <a:p>
            <a:pPr>
              <a:spcAft>
                <a:spcPts val="600"/>
              </a:spcAft>
            </a:pPr>
            <a:endParaRPr lang="en-US" altLang="ja-JP" sz="2400" b="1" dirty="0"/>
          </a:p>
          <a:p>
            <a:pPr marL="0" indent="0">
              <a:spcAft>
                <a:spcPts val="600"/>
              </a:spcAft>
              <a:buNone/>
            </a:pPr>
            <a:r>
              <a:rPr lang="en-US" altLang="ja-JP" sz="2400" b="1" dirty="0"/>
              <a:t>【</a:t>
            </a:r>
            <a:r>
              <a:rPr lang="ja-JP" altLang="en-US" sz="2400" b="1" dirty="0"/>
              <a:t>トピックス</a:t>
            </a:r>
            <a:r>
              <a:rPr lang="en-US" altLang="ja-JP" sz="2400" b="1" dirty="0"/>
              <a:t>】</a:t>
            </a:r>
          </a:p>
          <a:p>
            <a:pPr lvl="1">
              <a:spcAft>
                <a:spcPts val="600"/>
              </a:spcAft>
            </a:pPr>
            <a:r>
              <a:rPr lang="en-US" altLang="ja-JP" b="1" dirty="0"/>
              <a:t>trinket </a:t>
            </a:r>
            <a:r>
              <a:rPr lang="ja-JP" altLang="en-US" b="1" dirty="0"/>
              <a:t>の利用</a:t>
            </a:r>
            <a:endParaRPr lang="en-US" altLang="ja-JP" b="1" dirty="0"/>
          </a:p>
          <a:p>
            <a:pPr lvl="1">
              <a:spcAft>
                <a:spcPts val="600"/>
              </a:spcAft>
            </a:pPr>
            <a:r>
              <a:rPr lang="ja-JP" altLang="en-US" b="1" dirty="0"/>
              <a:t>式の抽象化と関数</a:t>
            </a:r>
            <a:endParaRPr lang="en-US" altLang="ja-JP" b="1" dirty="0"/>
          </a:p>
          <a:p>
            <a:pPr lvl="1">
              <a:spcAft>
                <a:spcPts val="600"/>
              </a:spcAft>
            </a:pPr>
            <a:r>
              <a:rPr lang="ja-JP" altLang="en-US" b="1" dirty="0"/>
              <a:t>関数定義</a:t>
            </a:r>
            <a:endParaRPr lang="en-US" altLang="ja-JP" b="1" dirty="0"/>
          </a:p>
          <a:p>
            <a:pPr lvl="1">
              <a:spcAft>
                <a:spcPts val="600"/>
              </a:spcAft>
            </a:pPr>
            <a:r>
              <a:rPr lang="en-US" altLang="ja-JP" b="1" dirty="0"/>
              <a:t>def</a:t>
            </a:r>
            <a:endParaRPr lang="en-US" altLang="ja-JP" dirty="0"/>
          </a:p>
          <a:p>
            <a:pPr lvl="1">
              <a:spcAft>
                <a:spcPts val="600"/>
              </a:spcAft>
            </a:pPr>
            <a:endParaRPr lang="en-US" altLang="ja-JP" sz="1700" dirty="0"/>
          </a:p>
        </p:txBody>
      </p:sp>
      <p:pic>
        <p:nvPicPr>
          <p:cNvPr id="6" name="Picture 5">
            <a:extLst>
              <a:ext uri="{FF2B5EF4-FFF2-40B4-BE49-F238E27FC236}">
                <a16:creationId xmlns:a16="http://schemas.microsoft.com/office/drawing/2014/main" id="{1825C89A-4CA9-463F-B084-0B2641B9566B}"/>
              </a:ext>
            </a:extLst>
          </p:cNvPr>
          <p:cNvPicPr>
            <a:picLocks noChangeAspect="1"/>
          </p:cNvPicPr>
          <p:nvPr/>
        </p:nvPicPr>
        <p:blipFill rotWithShape="1">
          <a:blip r:embed="rId2"/>
          <a:srcRect l="32677" r="29301"/>
          <a:stretch/>
        </p:blipFill>
        <p:spPr>
          <a:xfrm>
            <a:off x="20" y="10"/>
            <a:ext cx="3476673" cy="6857990"/>
          </a:xfrm>
          <a:prstGeom prst="rect">
            <a:avLst/>
          </a:prstGeom>
          <a:effectLst/>
        </p:spPr>
      </p:pic>
      <p:sp>
        <p:nvSpPr>
          <p:cNvPr id="4" name="スライド番号プレースホルダー 3"/>
          <p:cNvSpPr>
            <a:spLocks noGrp="1"/>
          </p:cNvSpPr>
          <p:nvPr>
            <p:ph type="sldNum" sz="quarter" idx="12"/>
          </p:nvPr>
        </p:nvSpPr>
        <p:spPr>
          <a:xfrm>
            <a:off x="8011648" y="6364538"/>
            <a:ext cx="890069" cy="365125"/>
          </a:xfrm>
        </p:spPr>
        <p:txBody>
          <a:bodyPr>
            <a:noAutofit/>
          </a:bodyPr>
          <a:lstStyle/>
          <a:p>
            <a:pPr>
              <a:lnSpc>
                <a:spcPct val="90000"/>
              </a:lnSpc>
              <a:spcAft>
                <a:spcPts val="600"/>
              </a:spcAft>
            </a:pPr>
            <a:fld id="{16F77370-7F48-49C1-8603-DB37AE8840E1}" type="slidenum">
              <a:rPr lang="ja-JP" altLang="en-US" sz="2400" smtClean="0"/>
              <a:pPr>
                <a:lnSpc>
                  <a:spcPct val="90000"/>
                </a:lnSpc>
                <a:spcAft>
                  <a:spcPts val="600"/>
                </a:spcAft>
              </a:pPr>
              <a:t>56</a:t>
            </a:fld>
            <a:endParaRPr lang="ja-JP" altLang="en-US" sz="2400" dirty="0"/>
          </a:p>
        </p:txBody>
      </p:sp>
    </p:spTree>
    <p:extLst>
      <p:ext uri="{BB962C8B-B14F-4D97-AF65-F5344CB8AC3E}">
        <p14:creationId xmlns:p14="http://schemas.microsoft.com/office/powerpoint/2010/main" val="3977578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BDC2A5-6C11-7153-1E0E-0BB19D536B2C}"/>
              </a:ext>
            </a:extLst>
          </p:cNvPr>
          <p:cNvSpPr>
            <a:spLocks noGrp="1"/>
          </p:cNvSpPr>
          <p:nvPr>
            <p:ph type="title"/>
          </p:nvPr>
        </p:nvSpPr>
        <p:spPr/>
        <p:txBody>
          <a:bodyPr>
            <a:normAutofit fontScale="90000"/>
          </a:bodyPr>
          <a:lstStyle/>
          <a:p>
            <a:endParaRPr kumimoji="1" lang="ja-JP" altLang="en-US"/>
          </a:p>
        </p:txBody>
      </p:sp>
      <p:sp>
        <p:nvSpPr>
          <p:cNvPr id="3" name="コンテンツ プレースホルダー 2">
            <a:extLst>
              <a:ext uri="{FF2B5EF4-FFF2-40B4-BE49-F238E27FC236}">
                <a16:creationId xmlns:a16="http://schemas.microsoft.com/office/drawing/2014/main" id="{08AF9A70-3861-8057-F79F-3605FF218321}"/>
              </a:ext>
            </a:extLst>
          </p:cNvPr>
          <p:cNvSpPr>
            <a:spLocks noGrp="1"/>
          </p:cNvSpPr>
          <p:nvPr>
            <p:ph idx="1"/>
          </p:nvPr>
        </p:nvSpPr>
        <p:spPr>
          <a:xfrm>
            <a:off x="321845" y="846252"/>
            <a:ext cx="8461208" cy="5875223"/>
          </a:xfrm>
        </p:spPr>
        <p:txBody>
          <a:bodyPr>
            <a:normAutofit/>
          </a:bodyPr>
          <a:lstStyle/>
          <a:p>
            <a:pPr marL="0" indent="0">
              <a:buNone/>
            </a:pPr>
            <a:r>
              <a:rPr lang="ja-JP" altLang="en-US" dirty="0"/>
              <a:t>① </a:t>
            </a:r>
            <a:r>
              <a:rPr lang="en-US" altLang="ja-JP" dirty="0"/>
              <a:t>trinket </a:t>
            </a:r>
            <a:r>
              <a:rPr lang="ja-JP" altLang="en-US" dirty="0"/>
              <a:t>の次のページを開く</a:t>
            </a:r>
            <a:endParaRPr lang="en-US" altLang="ja-JP" dirty="0"/>
          </a:p>
          <a:p>
            <a:pPr marL="0" indent="0">
              <a:buNone/>
            </a:pPr>
            <a:r>
              <a:rPr lang="en-US" altLang="ja-JP" dirty="0">
                <a:hlinkClick r:id="rId2"/>
              </a:rPr>
              <a:t>https://trinket.io/python/68a090babf</a:t>
            </a:r>
            <a:endParaRPr lang="en-US" altLang="ja-JP" dirty="0"/>
          </a:p>
          <a:p>
            <a:pPr marL="0" indent="0">
              <a:buNone/>
            </a:pPr>
            <a:endParaRPr lang="en-US" altLang="ja-JP" dirty="0"/>
          </a:p>
          <a:p>
            <a:pPr marL="0" indent="0">
              <a:buNone/>
            </a:pPr>
            <a:r>
              <a:rPr lang="ja-JP" altLang="en-US" dirty="0"/>
              <a:t>② 実行結果が，次のように表示されることを確認</a:t>
            </a: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p:txBody>
      </p:sp>
      <p:sp>
        <p:nvSpPr>
          <p:cNvPr id="4" name="スライド番号プレースホルダー 3">
            <a:extLst>
              <a:ext uri="{FF2B5EF4-FFF2-40B4-BE49-F238E27FC236}">
                <a16:creationId xmlns:a16="http://schemas.microsoft.com/office/drawing/2014/main" id="{C26C1D8A-4F75-182B-75C2-E9D793C66B9F}"/>
              </a:ext>
            </a:extLst>
          </p:cNvPr>
          <p:cNvSpPr>
            <a:spLocks noGrp="1"/>
          </p:cNvSpPr>
          <p:nvPr>
            <p:ph type="sldNum" sz="quarter" idx="12"/>
          </p:nvPr>
        </p:nvSpPr>
        <p:spPr/>
        <p:txBody>
          <a:bodyPr/>
          <a:lstStyle/>
          <a:p>
            <a:fld id="{E205D82C-95A1-431E-8E38-AA614A14CDCF}" type="slidenum">
              <a:rPr kumimoji="1" lang="ja-JP" altLang="en-US" smtClean="0"/>
              <a:t>57</a:t>
            </a:fld>
            <a:endParaRPr kumimoji="1" lang="ja-JP" altLang="en-US"/>
          </a:p>
        </p:txBody>
      </p:sp>
      <p:pic>
        <p:nvPicPr>
          <p:cNvPr id="7" name="図 6">
            <a:extLst>
              <a:ext uri="{FF2B5EF4-FFF2-40B4-BE49-F238E27FC236}">
                <a16:creationId xmlns:a16="http://schemas.microsoft.com/office/drawing/2014/main" id="{DDB70EB7-7B3D-5FD9-CC08-4910D12BDB5B}"/>
              </a:ext>
            </a:extLst>
          </p:cNvPr>
          <p:cNvPicPr>
            <a:picLocks noChangeAspect="1"/>
          </p:cNvPicPr>
          <p:nvPr/>
        </p:nvPicPr>
        <p:blipFill>
          <a:blip r:embed="rId3"/>
          <a:stretch>
            <a:fillRect/>
          </a:stretch>
        </p:blipFill>
        <p:spPr>
          <a:xfrm>
            <a:off x="232264" y="3135286"/>
            <a:ext cx="8695053" cy="2465414"/>
          </a:xfrm>
          <a:prstGeom prst="rect">
            <a:avLst/>
          </a:prstGeom>
        </p:spPr>
      </p:pic>
    </p:spTree>
    <p:extLst>
      <p:ext uri="{BB962C8B-B14F-4D97-AF65-F5344CB8AC3E}">
        <p14:creationId xmlns:p14="http://schemas.microsoft.com/office/powerpoint/2010/main" val="39063770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15D433-80C9-6084-6D83-BE7D7F6C8FFF}"/>
              </a:ext>
            </a:extLst>
          </p:cNvPr>
          <p:cNvSpPr>
            <a:spLocks noGrp="1"/>
          </p:cNvSpPr>
          <p:nvPr>
            <p:ph type="title"/>
          </p:nvPr>
        </p:nvSpPr>
        <p:spPr/>
        <p:txBody>
          <a:bodyPr>
            <a:normAutofit fontScale="90000"/>
          </a:bodyPr>
          <a:lstStyle/>
          <a:p>
            <a:r>
              <a:rPr kumimoji="1" lang="ja-JP" altLang="en-US" dirty="0"/>
              <a:t>全体まとめ</a:t>
            </a:r>
          </a:p>
        </p:txBody>
      </p:sp>
      <p:sp>
        <p:nvSpPr>
          <p:cNvPr id="3" name="コンテンツ プレースホルダー 2">
            <a:extLst>
              <a:ext uri="{FF2B5EF4-FFF2-40B4-BE49-F238E27FC236}">
                <a16:creationId xmlns:a16="http://schemas.microsoft.com/office/drawing/2014/main" id="{90C9F0AA-9717-23A0-DC4B-8CC872F3AEED}"/>
              </a:ext>
            </a:extLst>
          </p:cNvPr>
          <p:cNvSpPr>
            <a:spLocks noGrp="1"/>
          </p:cNvSpPr>
          <p:nvPr>
            <p:ph idx="1"/>
          </p:nvPr>
        </p:nvSpPr>
        <p:spPr>
          <a:xfrm>
            <a:off x="321845" y="644894"/>
            <a:ext cx="8461208" cy="6213106"/>
          </a:xfrm>
        </p:spPr>
        <p:txBody>
          <a:bodyPr>
            <a:normAutofit fontScale="70000" lnSpcReduction="20000"/>
          </a:bodyPr>
          <a:lstStyle/>
          <a:p>
            <a:pPr marL="0" indent="0">
              <a:buNone/>
            </a:pPr>
            <a:r>
              <a:rPr kumimoji="1" lang="ja-JP" altLang="en-US" dirty="0"/>
              <a:t>プログラム実行の方法</a:t>
            </a:r>
            <a:endParaRPr kumimoji="1" lang="en-US" altLang="ja-JP" dirty="0"/>
          </a:p>
          <a:p>
            <a:pPr marL="0" indent="0">
              <a:buNone/>
            </a:pPr>
            <a:r>
              <a:rPr kumimoji="1" lang="en-US" altLang="ja-JP" dirty="0"/>
              <a:t>• </a:t>
            </a:r>
            <a:r>
              <a:rPr kumimoji="1" lang="ja-JP" altLang="en-US" b="1" dirty="0"/>
              <a:t>通常実行</a:t>
            </a:r>
            <a:r>
              <a:rPr kumimoji="1" lang="en-US" altLang="ja-JP" dirty="0"/>
              <a:t>: </a:t>
            </a:r>
            <a:r>
              <a:rPr kumimoji="1" lang="ja-JP" altLang="en-US" dirty="0"/>
              <a:t>プログラムを最初から最後まで一度に実行</a:t>
            </a:r>
            <a:endParaRPr kumimoji="1" lang="en-US" altLang="ja-JP" dirty="0"/>
          </a:p>
          <a:p>
            <a:pPr marL="0" indent="0">
              <a:buNone/>
            </a:pPr>
            <a:r>
              <a:rPr kumimoji="1" lang="en-US" altLang="ja-JP" dirty="0"/>
              <a:t>• </a:t>
            </a:r>
            <a:r>
              <a:rPr kumimoji="1" lang="ja-JP" altLang="en-US" b="1" dirty="0"/>
              <a:t>ステップ実行</a:t>
            </a:r>
            <a:r>
              <a:rPr kumimoji="1" lang="en-US" altLang="ja-JP" dirty="0"/>
              <a:t>: </a:t>
            </a:r>
            <a:r>
              <a:rPr kumimoji="1" lang="ja-JP" altLang="en-US" dirty="0"/>
              <a:t>プログラムを</a:t>
            </a:r>
            <a:r>
              <a:rPr kumimoji="1" lang="en-US" altLang="ja-JP" dirty="0"/>
              <a:t>1</a:t>
            </a:r>
            <a:r>
              <a:rPr kumimoji="1" lang="ja-JP" altLang="en-US" dirty="0"/>
              <a:t>行ずつ実行し、動作を細かく追跡</a:t>
            </a:r>
            <a:endParaRPr kumimoji="1" lang="en-US" altLang="ja-JP" dirty="0"/>
          </a:p>
          <a:p>
            <a:pPr marL="0" indent="0">
              <a:buNone/>
            </a:pPr>
            <a:r>
              <a:rPr kumimoji="1" lang="en-US" altLang="ja-JP" dirty="0"/>
              <a:t>Python </a:t>
            </a:r>
            <a:r>
              <a:rPr kumimoji="1" lang="ja-JP" altLang="en-US" dirty="0"/>
              <a:t>プログラムの基本構造</a:t>
            </a:r>
            <a:endParaRPr kumimoji="1" lang="en-US" altLang="ja-JP" dirty="0"/>
          </a:p>
          <a:p>
            <a:pPr marL="0" indent="0">
              <a:buNone/>
            </a:pPr>
            <a:r>
              <a:rPr kumimoji="1" lang="en-US" altLang="ja-JP" dirty="0"/>
              <a:t>• </a:t>
            </a:r>
            <a:r>
              <a:rPr kumimoji="1" lang="ja-JP" altLang="en-US" b="1" dirty="0"/>
              <a:t>繰り返し</a:t>
            </a:r>
            <a:r>
              <a:rPr kumimoji="1" lang="en-US" altLang="ja-JP" dirty="0"/>
              <a:t>: </a:t>
            </a:r>
            <a:r>
              <a:rPr kumimoji="1" lang="ja-JP" altLang="en-US" dirty="0"/>
              <a:t>特定の処理を反復</a:t>
            </a:r>
            <a:endParaRPr kumimoji="1" lang="en-US" altLang="ja-JP" dirty="0"/>
          </a:p>
          <a:p>
            <a:pPr marL="0" indent="0">
              <a:buNone/>
            </a:pPr>
            <a:r>
              <a:rPr kumimoji="1" lang="en-US" altLang="ja-JP" dirty="0"/>
              <a:t>•</a:t>
            </a:r>
            <a:r>
              <a:rPr kumimoji="1" lang="en-US" altLang="ja-JP" b="1" dirty="0"/>
              <a:t> </a:t>
            </a:r>
            <a:r>
              <a:rPr kumimoji="1" lang="ja-JP" altLang="en-US" b="1" dirty="0"/>
              <a:t>条件分岐</a:t>
            </a:r>
            <a:r>
              <a:rPr kumimoji="1" lang="en-US" altLang="ja-JP" dirty="0"/>
              <a:t>: </a:t>
            </a:r>
            <a:r>
              <a:rPr kumimoji="1" lang="ja-JP" altLang="en-US" dirty="0"/>
              <a:t>プログラムの流れを制御</a:t>
            </a:r>
            <a:endParaRPr kumimoji="1" lang="en-US" altLang="ja-JP" dirty="0"/>
          </a:p>
          <a:p>
            <a:pPr marL="0" indent="0">
              <a:buNone/>
            </a:pPr>
            <a:r>
              <a:rPr kumimoji="1" lang="en-US" altLang="ja-JP" dirty="0"/>
              <a:t>• </a:t>
            </a:r>
            <a:r>
              <a:rPr kumimoji="1" lang="ja-JP" altLang="en-US" b="1" dirty="0"/>
              <a:t>入出力</a:t>
            </a:r>
            <a:r>
              <a:rPr kumimoji="1" lang="en-US" altLang="ja-JP" b="1" dirty="0"/>
              <a:t>: input()</a:t>
            </a:r>
            <a:r>
              <a:rPr kumimoji="1" lang="ja-JP" altLang="en-US" b="1" dirty="0"/>
              <a:t>で入力、</a:t>
            </a:r>
            <a:r>
              <a:rPr kumimoji="1" lang="en-US" altLang="ja-JP" b="1" dirty="0"/>
              <a:t>print()</a:t>
            </a:r>
            <a:r>
              <a:rPr kumimoji="1" lang="ja-JP" altLang="en-US" b="1" dirty="0"/>
              <a:t>で表示</a:t>
            </a:r>
            <a:endParaRPr lang="en-US" altLang="ja-JP" b="1" dirty="0"/>
          </a:p>
          <a:p>
            <a:pPr marL="0" indent="0">
              <a:buNone/>
            </a:pPr>
            <a:r>
              <a:rPr kumimoji="1" lang="ja-JP" altLang="en-US" dirty="0"/>
              <a:t>抽象化と関数</a:t>
            </a:r>
            <a:endParaRPr kumimoji="1" lang="en-US" altLang="ja-JP" dirty="0"/>
          </a:p>
          <a:p>
            <a:pPr marL="0" indent="0">
              <a:buNone/>
            </a:pPr>
            <a:r>
              <a:rPr kumimoji="1" lang="en-US" altLang="ja-JP" dirty="0"/>
              <a:t>• </a:t>
            </a:r>
            <a:r>
              <a:rPr kumimoji="1" lang="ja-JP" altLang="en-US" b="1" dirty="0"/>
              <a:t>式の抽象化</a:t>
            </a:r>
            <a:r>
              <a:rPr kumimoji="1" lang="en-US" altLang="ja-JP" dirty="0"/>
              <a:t>: </a:t>
            </a:r>
            <a:r>
              <a:rPr kumimoji="1" lang="ja-JP" altLang="en-US" b="1" dirty="0"/>
              <a:t>類似した複数の式を一つにまとめる</a:t>
            </a:r>
            <a:endParaRPr kumimoji="1" lang="en-US" altLang="ja-JP" b="1" dirty="0"/>
          </a:p>
          <a:p>
            <a:pPr marL="0" indent="0">
              <a:buNone/>
            </a:pPr>
            <a:r>
              <a:rPr kumimoji="1" lang="en-US" altLang="ja-JP" dirty="0"/>
              <a:t>•</a:t>
            </a:r>
            <a:r>
              <a:rPr kumimoji="1" lang="en-US" altLang="ja-JP" b="1" dirty="0"/>
              <a:t> </a:t>
            </a:r>
            <a:r>
              <a:rPr kumimoji="1" lang="ja-JP" altLang="en-US" b="1" dirty="0"/>
              <a:t>関数定義</a:t>
            </a:r>
            <a:r>
              <a:rPr kumimoji="1" lang="en-US" altLang="ja-JP" dirty="0"/>
              <a:t>: def </a:t>
            </a:r>
            <a:r>
              <a:rPr kumimoji="1" lang="ja-JP" altLang="en-US" dirty="0"/>
              <a:t>キーワードを使用して</a:t>
            </a:r>
            <a:r>
              <a:rPr kumimoji="1" lang="ja-JP" altLang="en-US" b="1" dirty="0"/>
              <a:t>式に名前をつける</a:t>
            </a:r>
            <a:endParaRPr kumimoji="1" lang="en-US" altLang="ja-JP" b="1" dirty="0"/>
          </a:p>
          <a:p>
            <a:pPr marL="0" indent="0">
              <a:buNone/>
            </a:pPr>
            <a:r>
              <a:rPr kumimoji="1" lang="ja-JP" altLang="en-US" dirty="0"/>
              <a:t>例</a:t>
            </a:r>
            <a:r>
              <a:rPr kumimoji="1" lang="en-US" altLang="ja-JP" dirty="0"/>
              <a:t>: def foo(a):</a:t>
            </a:r>
          </a:p>
          <a:p>
            <a:pPr marL="0" indent="0">
              <a:buNone/>
            </a:pPr>
            <a:r>
              <a:rPr lang="ja-JP" altLang="en-US" dirty="0"/>
              <a:t>    </a:t>
            </a:r>
            <a:r>
              <a:rPr kumimoji="1" lang="en-US" altLang="ja-JP" dirty="0"/>
              <a:t>return a * 1.1</a:t>
            </a:r>
          </a:p>
          <a:p>
            <a:r>
              <a:rPr kumimoji="1" lang="ja-JP" altLang="en-US" dirty="0"/>
              <a:t>抽象化と関数の利点</a:t>
            </a:r>
            <a:r>
              <a:rPr lang="ja-JP" altLang="en-US" dirty="0"/>
              <a:t>：</a:t>
            </a:r>
            <a:r>
              <a:rPr kumimoji="1" lang="ja-JP" altLang="en-US" dirty="0"/>
              <a:t>同じ処理を何度も書く必要がなくなる</a:t>
            </a:r>
            <a:r>
              <a:rPr lang="ja-JP" altLang="en-US" dirty="0"/>
              <a:t>、</a:t>
            </a:r>
            <a:r>
              <a:rPr kumimoji="1" lang="ja-JP" altLang="en-US" dirty="0"/>
              <a:t>可読性の向上、</a:t>
            </a:r>
            <a:r>
              <a:rPr kumimoji="1" lang="en-US" altLang="ja-JP" dirty="0"/>
              <a:t> </a:t>
            </a:r>
            <a:r>
              <a:rPr kumimoji="1" lang="ja-JP" altLang="en-US" dirty="0"/>
              <a:t>保守性の向上</a:t>
            </a:r>
            <a:r>
              <a:rPr kumimoji="1" lang="en-US" altLang="ja-JP" dirty="0"/>
              <a:t>: </a:t>
            </a:r>
            <a:r>
              <a:rPr kumimoji="1" lang="ja-JP" altLang="en-US" dirty="0"/>
              <a:t>変更が</a:t>
            </a:r>
            <a:r>
              <a:rPr kumimoji="1" lang="en-US" altLang="ja-JP" dirty="0"/>
              <a:t>1</a:t>
            </a:r>
            <a:r>
              <a:rPr kumimoji="1" lang="ja-JP" altLang="en-US" dirty="0"/>
              <a:t>箇所で済み、バグの防止にも貢献</a:t>
            </a:r>
            <a:endParaRPr kumimoji="1" lang="en-US" altLang="ja-JP" dirty="0"/>
          </a:p>
          <a:p>
            <a:pPr marL="0" indent="0">
              <a:buNone/>
            </a:pPr>
            <a:r>
              <a:rPr kumimoji="1" lang="ja-JP" altLang="en-US" b="1" dirty="0"/>
              <a:t>学習ツール</a:t>
            </a:r>
            <a:endParaRPr kumimoji="1" lang="en-US" altLang="ja-JP" b="1" dirty="0"/>
          </a:p>
          <a:p>
            <a:pPr marL="0" indent="0">
              <a:buNone/>
            </a:pPr>
            <a:r>
              <a:rPr kumimoji="1" lang="en-US" altLang="ja-JP" dirty="0"/>
              <a:t>• </a:t>
            </a:r>
            <a:r>
              <a:rPr kumimoji="1" lang="en-US" altLang="ja-JP" b="1" dirty="0"/>
              <a:t>Trinket</a:t>
            </a:r>
            <a:r>
              <a:rPr kumimoji="1" lang="en-US" altLang="ja-JP" dirty="0"/>
              <a:t>: </a:t>
            </a:r>
            <a:r>
              <a:rPr kumimoji="1" lang="ja-JP" altLang="en-US" dirty="0"/>
              <a:t>オンラインでのプログラム実行と結果確認</a:t>
            </a:r>
            <a:endParaRPr kumimoji="1" lang="en-US" altLang="ja-JP" dirty="0"/>
          </a:p>
          <a:p>
            <a:pPr marL="0" indent="0">
              <a:buNone/>
            </a:pPr>
            <a:r>
              <a:rPr kumimoji="1" lang="en-US" altLang="ja-JP" dirty="0"/>
              <a:t>• </a:t>
            </a:r>
            <a:r>
              <a:rPr kumimoji="1" lang="en-US" altLang="ja-JP" b="1" dirty="0"/>
              <a:t>Python Tutor</a:t>
            </a:r>
            <a:r>
              <a:rPr kumimoji="1" lang="en-US" altLang="ja-JP" dirty="0"/>
              <a:t>: </a:t>
            </a:r>
            <a:r>
              <a:rPr kumimoji="1" lang="ja-JP" altLang="en-US" dirty="0"/>
              <a:t>プログラムの実行過程の視覚化とデバッグ</a:t>
            </a:r>
          </a:p>
        </p:txBody>
      </p:sp>
      <p:sp>
        <p:nvSpPr>
          <p:cNvPr id="4" name="スライド番号プレースホルダー 3">
            <a:extLst>
              <a:ext uri="{FF2B5EF4-FFF2-40B4-BE49-F238E27FC236}">
                <a16:creationId xmlns:a16="http://schemas.microsoft.com/office/drawing/2014/main" id="{5B58A42B-AB70-E2B0-91B3-B744E95F782C}"/>
              </a:ext>
            </a:extLst>
          </p:cNvPr>
          <p:cNvSpPr>
            <a:spLocks noGrp="1"/>
          </p:cNvSpPr>
          <p:nvPr>
            <p:ph type="sldNum" sz="quarter" idx="12"/>
          </p:nvPr>
        </p:nvSpPr>
        <p:spPr/>
        <p:txBody>
          <a:bodyPr/>
          <a:lstStyle/>
          <a:p>
            <a:fld id="{E205D82C-95A1-431E-8E38-AA614A14CDCF}" type="slidenum">
              <a:rPr kumimoji="1" lang="ja-JP" altLang="en-US" smtClean="0"/>
              <a:t>58</a:t>
            </a:fld>
            <a:endParaRPr kumimoji="1" lang="ja-JP" altLang="en-US"/>
          </a:p>
        </p:txBody>
      </p:sp>
    </p:spTree>
    <p:extLst>
      <p:ext uri="{BB962C8B-B14F-4D97-AF65-F5344CB8AC3E}">
        <p14:creationId xmlns:p14="http://schemas.microsoft.com/office/powerpoint/2010/main" val="4271885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DE5C89F-0CB4-504E-E8F6-BD3C6D03C720}"/>
              </a:ext>
            </a:extLst>
          </p:cNvPr>
          <p:cNvPicPr>
            <a:picLocks noChangeAspect="1"/>
          </p:cNvPicPr>
          <p:nvPr/>
        </p:nvPicPr>
        <p:blipFill>
          <a:blip r:embed="rId2" cstate="print">
            <a:extLst>
              <a:ext uri="{28A0092B-C50C-407E-A947-70E740481C1C}">
                <a14:useLocalDpi xmlns:a14="http://schemas.microsoft.com/office/drawing/2010/main" val="0"/>
              </a:ext>
            </a:extLst>
          </a:blip>
          <a:srcRect l="33021" r="33021"/>
          <a:stretch/>
        </p:blipFill>
        <p:spPr>
          <a:xfrm>
            <a:off x="20" y="10"/>
            <a:ext cx="2373066" cy="5042289"/>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effectLst>
            <a:softEdge rad="635000"/>
          </a:effectLst>
        </p:spPr>
      </p:pic>
      <p:sp>
        <p:nvSpPr>
          <p:cNvPr id="3" name="コンテンツ プレースホルダー 2"/>
          <p:cNvSpPr>
            <a:spLocks noGrp="1"/>
          </p:cNvSpPr>
          <p:nvPr>
            <p:ph idx="1"/>
          </p:nvPr>
        </p:nvSpPr>
        <p:spPr>
          <a:xfrm>
            <a:off x="2373085" y="1451241"/>
            <a:ext cx="6664635" cy="4905110"/>
          </a:xfrm>
        </p:spPr>
        <p:txBody>
          <a:bodyPr>
            <a:noAutofit/>
          </a:bodyPr>
          <a:lstStyle/>
          <a:p>
            <a:pPr marL="0" indent="0">
              <a:buNone/>
            </a:pPr>
            <a:r>
              <a:rPr lang="ja-JP" altLang="en-US" sz="2400" dirty="0">
                <a:solidFill>
                  <a:srgbClr val="374151"/>
                </a:solidFill>
                <a:latin typeface="メイリオ" panose="020B0604030504040204" pitchFamily="50" charset="-128"/>
              </a:rPr>
              <a:t>① </a:t>
            </a:r>
            <a:r>
              <a:rPr lang="ja-JP" altLang="en-US" sz="2400" b="1" dirty="0">
                <a:solidFill>
                  <a:srgbClr val="374151"/>
                </a:solidFill>
                <a:latin typeface="メイリオ" panose="020B0604030504040204" pitchFamily="50" charset="-128"/>
              </a:rPr>
              <a:t>実践的スキルと思考力の向上</a:t>
            </a:r>
            <a:r>
              <a:rPr lang="ja-JP" altLang="en-US" sz="2400" dirty="0">
                <a:solidFill>
                  <a:srgbClr val="374151"/>
                </a:solidFill>
                <a:latin typeface="メイリオ" panose="020B0604030504040204" pitchFamily="50" charset="-128"/>
              </a:rPr>
              <a:t>。</a:t>
            </a:r>
            <a:r>
              <a:rPr lang="en-US" altLang="ja-JP" sz="2400" dirty="0">
                <a:solidFill>
                  <a:srgbClr val="374151"/>
                </a:solidFill>
                <a:latin typeface="メイリオ" panose="020B0604030504040204" pitchFamily="50" charset="-128"/>
              </a:rPr>
              <a:t>Python</a:t>
            </a:r>
            <a:r>
              <a:rPr lang="ja-JP" altLang="en-US" sz="2400" dirty="0">
                <a:solidFill>
                  <a:srgbClr val="374151"/>
                </a:solidFill>
                <a:latin typeface="メイリオ" panose="020B0604030504040204" pitchFamily="50" charset="-128"/>
              </a:rPr>
              <a:t>プログラミングの基礎習得。問題解決能力の向上。「</a:t>
            </a:r>
            <a:r>
              <a:rPr lang="ja-JP" altLang="en-US" sz="2400" b="1" dirty="0">
                <a:solidFill>
                  <a:srgbClr val="374151"/>
                </a:solidFill>
                <a:latin typeface="メイリオ" panose="020B0604030504040204" pitchFamily="50" charset="-128"/>
              </a:rPr>
              <a:t>抽象化</a:t>
            </a:r>
            <a:r>
              <a:rPr lang="ja-JP" altLang="en-US" sz="2400" dirty="0">
                <a:solidFill>
                  <a:srgbClr val="374151"/>
                </a:solidFill>
                <a:latin typeface="メイリオ" panose="020B0604030504040204" pitchFamily="50" charset="-128"/>
              </a:rPr>
              <a:t>」の理解。論理的思考力の向上。</a:t>
            </a:r>
            <a:endParaRPr lang="en-US" altLang="ja-JP" sz="2400" dirty="0">
              <a:solidFill>
                <a:srgbClr val="374151"/>
              </a:solidFill>
              <a:latin typeface="メイリオ" panose="020B0604030504040204" pitchFamily="50" charset="-128"/>
            </a:endParaRPr>
          </a:p>
          <a:p>
            <a:pPr marL="0" indent="0">
              <a:buNone/>
            </a:pPr>
            <a:r>
              <a:rPr lang="ja-JP" altLang="en-US" sz="2400" dirty="0">
                <a:solidFill>
                  <a:srgbClr val="374151"/>
                </a:solidFill>
                <a:latin typeface="メイリオ" panose="020B0604030504040204" pitchFamily="50" charset="-128"/>
              </a:rPr>
              <a:t>② 学習体験。</a:t>
            </a:r>
            <a:r>
              <a:rPr lang="ja-JP" altLang="en-US" sz="2400" b="1" dirty="0">
                <a:solidFill>
                  <a:srgbClr val="374151"/>
                </a:solidFill>
                <a:latin typeface="メイリオ" panose="020B0604030504040204" pitchFamily="50" charset="-128"/>
              </a:rPr>
              <a:t>プログラム実行の成功体験</a:t>
            </a:r>
            <a:r>
              <a:rPr lang="ja-JP" altLang="en-US" sz="2400" dirty="0">
                <a:solidFill>
                  <a:srgbClr val="374151"/>
                </a:solidFill>
                <a:latin typeface="メイリオ" panose="020B0604030504040204" pitchFamily="50" charset="-128"/>
              </a:rPr>
              <a:t>。実践的ツールによる体験。抽象化と関数の有用性の実感。</a:t>
            </a:r>
            <a:endParaRPr lang="en-US" altLang="ja-JP" sz="2400" dirty="0">
              <a:solidFill>
                <a:srgbClr val="374151"/>
              </a:solidFill>
              <a:latin typeface="メイリオ" panose="020B0604030504040204" pitchFamily="50" charset="-128"/>
            </a:endParaRPr>
          </a:p>
          <a:p>
            <a:pPr marL="0" indent="0">
              <a:buNone/>
            </a:pPr>
            <a:r>
              <a:rPr lang="ja-JP" altLang="en-US" sz="2400" dirty="0">
                <a:solidFill>
                  <a:srgbClr val="374151"/>
                </a:solidFill>
                <a:latin typeface="メイリオ" panose="020B0604030504040204" pitchFamily="50" charset="-128"/>
              </a:rPr>
              <a:t>③ デジタル社会のための実力。</a:t>
            </a:r>
            <a:r>
              <a:rPr lang="ja-JP" altLang="en-US" sz="2400" b="1" dirty="0">
                <a:solidFill>
                  <a:srgbClr val="374151"/>
                </a:solidFill>
                <a:latin typeface="メイリオ" panose="020B0604030504040204" pitchFamily="50" charset="-128"/>
              </a:rPr>
              <a:t>将来のプログラミング応用へ向けた基礎取得</a:t>
            </a:r>
            <a:r>
              <a:rPr lang="ja-JP" altLang="en-US" sz="2400" dirty="0">
                <a:solidFill>
                  <a:srgbClr val="374151"/>
                </a:solidFill>
                <a:latin typeface="メイリオ" panose="020B0604030504040204" pitchFamily="50" charset="-128"/>
              </a:rPr>
              <a:t>。継続的学習の基礎構築。</a:t>
            </a:r>
            <a:endParaRPr lang="en-US" altLang="ja-JP" sz="2400" dirty="0">
              <a:solidFill>
                <a:srgbClr val="374151"/>
              </a:solidFill>
              <a:latin typeface="メイリオ" panose="020B0604030504040204" pitchFamily="50" charset="-128"/>
            </a:endParaRPr>
          </a:p>
          <a:p>
            <a:pPr marL="0" indent="0">
              <a:buNone/>
            </a:pPr>
            <a:r>
              <a:rPr lang="ja-JP" altLang="en-US" sz="2400" dirty="0">
                <a:solidFill>
                  <a:srgbClr val="374151"/>
                </a:solidFill>
                <a:latin typeface="メイリオ" panose="020B0604030504040204" pitchFamily="50" charset="-128"/>
              </a:rPr>
              <a:t>④ </a:t>
            </a:r>
            <a:r>
              <a:rPr lang="ja-JP" altLang="en-US" sz="2400" b="1" dirty="0">
                <a:solidFill>
                  <a:srgbClr val="374151"/>
                </a:solidFill>
                <a:latin typeface="メイリオ" panose="020B0604030504040204" pitchFamily="50" charset="-128"/>
              </a:rPr>
              <a:t>実用性と将来性</a:t>
            </a:r>
            <a:r>
              <a:rPr lang="ja-JP" altLang="en-US" sz="2400" dirty="0">
                <a:solidFill>
                  <a:srgbClr val="374151"/>
                </a:solidFill>
                <a:latin typeface="メイリオ" panose="020B0604030504040204" pitchFamily="50" charset="-128"/>
              </a:rPr>
              <a:t>。プログラミングは、作業の自動化やデータ分析などの多様な用途がある。将来の</a:t>
            </a:r>
            <a:r>
              <a:rPr lang="en-US" altLang="ja-JP" sz="2400" dirty="0">
                <a:solidFill>
                  <a:srgbClr val="374151"/>
                </a:solidFill>
                <a:latin typeface="メイリオ" panose="020B0604030504040204" pitchFamily="50" charset="-128"/>
              </a:rPr>
              <a:t>IT</a:t>
            </a:r>
            <a:r>
              <a:rPr lang="ja-JP" altLang="en-US" sz="2400" dirty="0">
                <a:solidFill>
                  <a:srgbClr val="374151"/>
                </a:solidFill>
                <a:latin typeface="メイリオ" panose="020B0604030504040204" pitchFamily="50" charset="-128"/>
              </a:rPr>
              <a:t>エンジニアとしての実力強化。</a:t>
            </a:r>
            <a:endParaRPr lang="en-US" altLang="ja-JP" sz="2400" dirty="0">
              <a:solidFill>
                <a:srgbClr val="374151"/>
              </a:solidFill>
              <a:latin typeface="メイリオ" panose="020B0604030504040204" pitchFamily="50" charset="-128"/>
            </a:endParaRPr>
          </a:p>
        </p:txBody>
      </p:sp>
      <p:sp>
        <p:nvSpPr>
          <p:cNvPr id="5" name="スライド番号プレースホルダー 4">
            <a:extLst>
              <a:ext uri="{FF2B5EF4-FFF2-40B4-BE49-F238E27FC236}">
                <a16:creationId xmlns:a16="http://schemas.microsoft.com/office/drawing/2014/main" id="{271AC035-0C11-72EC-EAF9-C2E472D8960F}"/>
              </a:ext>
            </a:extLst>
          </p:cNvPr>
          <p:cNvSpPr>
            <a:spLocks noGrp="1"/>
          </p:cNvSpPr>
          <p:nvPr>
            <p:ph type="sldNum" sz="quarter" idx="12"/>
          </p:nvPr>
        </p:nvSpPr>
        <p:spPr/>
        <p:txBody>
          <a:bodyPr/>
          <a:lstStyle/>
          <a:p>
            <a:fld id="{E7DD4950-D159-4EF1-90C3-DB06CAAE7C11}" type="slidenum">
              <a:rPr kumimoji="1" lang="ja-JP" altLang="en-US" smtClean="0"/>
              <a:t>59</a:t>
            </a:fld>
            <a:endParaRPr kumimoji="1" lang="ja-JP" altLang="en-US" dirty="0"/>
          </a:p>
        </p:txBody>
      </p:sp>
      <p:sp>
        <p:nvSpPr>
          <p:cNvPr id="4" name="テキスト ボックス 3">
            <a:extLst>
              <a:ext uri="{FF2B5EF4-FFF2-40B4-BE49-F238E27FC236}">
                <a16:creationId xmlns:a16="http://schemas.microsoft.com/office/drawing/2014/main" id="{DC7A78C7-3C5E-1EC4-4BB9-B74DC0F72AED}"/>
              </a:ext>
            </a:extLst>
          </p:cNvPr>
          <p:cNvSpPr txBox="1"/>
          <p:nvPr/>
        </p:nvSpPr>
        <p:spPr>
          <a:xfrm>
            <a:off x="2237678" y="594732"/>
            <a:ext cx="5929828" cy="584775"/>
          </a:xfrm>
          <a:prstGeom prst="rect">
            <a:avLst/>
          </a:prstGeom>
          <a:noFill/>
        </p:spPr>
        <p:txBody>
          <a:bodyPr wrap="none" rtlCol="0">
            <a:spAutoFit/>
          </a:bodyPr>
          <a:lstStyle/>
          <a:p>
            <a:r>
              <a:rPr kumimoji="1" lang="ja-JP" altLang="en-US" sz="3200" dirty="0">
                <a:solidFill>
                  <a:srgbClr val="FF0000"/>
                </a:solidFill>
                <a:latin typeface="メイリオ" panose="020B0604030504040204" pitchFamily="50" charset="-128"/>
                <a:ea typeface="メイリオ" panose="020B0604030504040204" pitchFamily="50" charset="-128"/>
              </a:rPr>
              <a:t>今回の授業の学ぶ意義と満足感</a:t>
            </a:r>
          </a:p>
        </p:txBody>
      </p:sp>
    </p:spTree>
    <p:extLst>
      <p:ext uri="{BB962C8B-B14F-4D97-AF65-F5344CB8AC3E}">
        <p14:creationId xmlns:p14="http://schemas.microsoft.com/office/powerpoint/2010/main" val="1184026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58A90F-92D6-4F03-8819-199DBCBC9580}"/>
              </a:ext>
            </a:extLst>
          </p:cNvPr>
          <p:cNvSpPr>
            <a:spLocks noGrp="1"/>
          </p:cNvSpPr>
          <p:nvPr>
            <p:ph type="title"/>
          </p:nvPr>
        </p:nvSpPr>
        <p:spPr/>
        <p:txBody>
          <a:bodyPr>
            <a:normAutofit fontScale="90000"/>
          </a:bodyPr>
          <a:lstStyle/>
          <a:p>
            <a:r>
              <a:rPr lang="en-US" altLang="ja-JP" dirty="0"/>
              <a:t>trinket</a:t>
            </a:r>
            <a:endParaRPr kumimoji="1" lang="ja-JP" altLang="en-US" dirty="0"/>
          </a:p>
        </p:txBody>
      </p:sp>
      <p:sp>
        <p:nvSpPr>
          <p:cNvPr id="3" name="コンテンツ プレースホルダー 2">
            <a:extLst>
              <a:ext uri="{FF2B5EF4-FFF2-40B4-BE49-F238E27FC236}">
                <a16:creationId xmlns:a16="http://schemas.microsoft.com/office/drawing/2014/main" id="{75CC115E-177C-4A9A-B883-1E1A7F4972A7}"/>
              </a:ext>
            </a:extLst>
          </p:cNvPr>
          <p:cNvSpPr>
            <a:spLocks noGrp="1"/>
          </p:cNvSpPr>
          <p:nvPr>
            <p:ph idx="1"/>
          </p:nvPr>
        </p:nvSpPr>
        <p:spPr>
          <a:xfrm>
            <a:off x="321845" y="846252"/>
            <a:ext cx="8461208" cy="5962761"/>
          </a:xfrm>
        </p:spPr>
        <p:txBody>
          <a:bodyPr>
            <a:normAutofit/>
          </a:bodyPr>
          <a:lstStyle/>
          <a:p>
            <a:r>
              <a:rPr lang="en-US" altLang="ja-JP" sz="2400" b="1" dirty="0"/>
              <a:t>Trinket</a:t>
            </a:r>
            <a:r>
              <a:rPr lang="en-US" altLang="ja-JP" sz="2400" dirty="0"/>
              <a:t> </a:t>
            </a:r>
            <a:r>
              <a:rPr lang="ja-JP" altLang="en-US" sz="2400" dirty="0"/>
              <a:t>は</a:t>
            </a:r>
            <a:r>
              <a:rPr lang="ja-JP" altLang="en-US" sz="2400" b="1" dirty="0"/>
              <a:t>オンライン</a:t>
            </a:r>
            <a:r>
              <a:rPr lang="ja-JP" altLang="en-US" sz="2400" dirty="0"/>
              <a:t>の </a:t>
            </a:r>
            <a:r>
              <a:rPr lang="en-US" altLang="ja-JP" sz="2400" b="1" dirty="0"/>
              <a:t>Python</a:t>
            </a:r>
            <a:r>
              <a:rPr lang="ja-JP" altLang="en-US" sz="2400" b="1" dirty="0"/>
              <a:t>、</a:t>
            </a:r>
            <a:r>
              <a:rPr lang="en-US" altLang="ja-JP" sz="2400" b="1" dirty="0"/>
              <a:t>HTML </a:t>
            </a:r>
            <a:r>
              <a:rPr lang="ja-JP" altLang="en-US" sz="2400" dirty="0"/>
              <a:t>等の</a:t>
            </a:r>
            <a:r>
              <a:rPr lang="ja-JP" altLang="en-US" sz="2400" b="1" dirty="0"/>
              <a:t>学習サイト</a:t>
            </a:r>
            <a:endParaRPr lang="en-US" altLang="ja-JP" sz="2400" b="1" dirty="0"/>
          </a:p>
          <a:p>
            <a:r>
              <a:rPr lang="ja-JP" altLang="en-US" sz="2400" dirty="0"/>
              <a:t>有料の機能と無料の機能がある</a:t>
            </a:r>
            <a:endParaRPr lang="en-US" altLang="ja-JP" sz="2400" dirty="0"/>
          </a:p>
          <a:p>
            <a:r>
              <a:rPr lang="ja-JP" altLang="en-US" sz="2400" b="1" dirty="0"/>
              <a:t>自分が作成した </a:t>
            </a:r>
            <a:r>
              <a:rPr lang="en-US" altLang="ja-JP" sz="2400" b="1" dirty="0"/>
              <a:t>Python </a:t>
            </a:r>
            <a:r>
              <a:rPr lang="ja-JP" altLang="en-US" sz="2400" b="1" dirty="0"/>
              <a:t>プログラムを公開し、他の人に実行してもらうことが可能</a:t>
            </a:r>
            <a:r>
              <a:rPr lang="ja-JP" altLang="en-US" sz="2400" dirty="0"/>
              <a:t>（そのとき、書き替えて実行も可能）</a:t>
            </a:r>
            <a:endParaRPr lang="en-US" altLang="ja-JP" sz="2400" dirty="0"/>
          </a:p>
          <a:p>
            <a:endParaRPr lang="en-US" altLang="ja-JP" sz="2400" dirty="0"/>
          </a:p>
          <a:p>
            <a:r>
              <a:rPr lang="en-US" altLang="ja-JP" sz="2400" b="1" dirty="0"/>
              <a:t>Python </a:t>
            </a:r>
            <a:r>
              <a:rPr lang="ja-JP" altLang="en-US" sz="2400" b="1" dirty="0"/>
              <a:t>の標準機能</a:t>
            </a:r>
            <a:r>
              <a:rPr lang="ja-JP" altLang="en-US" sz="2400" dirty="0"/>
              <a:t>を登載、その他、次のモジュールやパッケージがインストール済み</a:t>
            </a:r>
          </a:p>
          <a:p>
            <a:pPr marL="0" indent="0">
              <a:buNone/>
            </a:pPr>
            <a:r>
              <a:rPr lang="en-US" altLang="ja-JP" sz="2400" dirty="0"/>
              <a:t>math, </a:t>
            </a:r>
            <a:r>
              <a:rPr lang="en-US" altLang="ja-JP" sz="2400" dirty="0" err="1"/>
              <a:t>matplotlib.pyplot</a:t>
            </a:r>
            <a:r>
              <a:rPr lang="en-US" altLang="ja-JP" sz="2400" dirty="0"/>
              <a:t>, </a:t>
            </a:r>
            <a:r>
              <a:rPr lang="en-US" altLang="ja-JP" sz="2400" dirty="0" err="1"/>
              <a:t>numpy</a:t>
            </a:r>
            <a:r>
              <a:rPr lang="en-US" altLang="ja-JP" sz="2400" dirty="0"/>
              <a:t>, operator, processing, </a:t>
            </a:r>
            <a:r>
              <a:rPr lang="en-US" altLang="ja-JP" sz="2400" dirty="0" err="1"/>
              <a:t>pygal</a:t>
            </a:r>
            <a:r>
              <a:rPr lang="en-US" altLang="ja-JP" sz="2400" dirty="0"/>
              <a:t>, random, re, string, time, turtle, </a:t>
            </a:r>
            <a:r>
              <a:rPr lang="en-US" altLang="ja-JP" sz="2400" dirty="0" err="1"/>
              <a:t>urllib.request</a:t>
            </a:r>
            <a:endParaRPr lang="en-US" altLang="ja-JP" sz="2400" dirty="0"/>
          </a:p>
        </p:txBody>
      </p:sp>
      <p:sp>
        <p:nvSpPr>
          <p:cNvPr id="4" name="スライド番号プレースホルダー 3">
            <a:extLst>
              <a:ext uri="{FF2B5EF4-FFF2-40B4-BE49-F238E27FC236}">
                <a16:creationId xmlns:a16="http://schemas.microsoft.com/office/drawing/2014/main" id="{A915B582-13F3-4F13-B0B0-2DF096846D7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2050295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5CC115E-177C-4A9A-B883-1E1A7F4972A7}"/>
              </a:ext>
            </a:extLst>
          </p:cNvPr>
          <p:cNvSpPr>
            <a:spLocks noGrp="1"/>
          </p:cNvSpPr>
          <p:nvPr>
            <p:ph idx="1"/>
          </p:nvPr>
        </p:nvSpPr>
        <p:spPr>
          <a:xfrm>
            <a:off x="321844" y="585480"/>
            <a:ext cx="8822156" cy="6223534"/>
          </a:xfrm>
          <a:solidFill>
            <a:schemeClr val="bg1"/>
          </a:solidFill>
        </p:spPr>
        <p:txBody>
          <a:bodyPr>
            <a:noAutofit/>
          </a:bodyPr>
          <a:lstStyle/>
          <a:p>
            <a:r>
              <a:rPr lang="en-US" altLang="ja-JP" sz="2400" b="1" dirty="0"/>
              <a:t>trinket</a:t>
            </a:r>
            <a:r>
              <a:rPr lang="en-US" altLang="ja-JP" sz="2400" dirty="0"/>
              <a:t> </a:t>
            </a:r>
            <a:r>
              <a:rPr lang="ja-JP" altLang="en-US" sz="2400" dirty="0"/>
              <a:t>は </a:t>
            </a:r>
            <a:r>
              <a:rPr lang="en-US" altLang="ja-JP" sz="2400" b="1" dirty="0"/>
              <a:t>Python, HTML </a:t>
            </a:r>
            <a:r>
              <a:rPr lang="ja-JP" altLang="en-US" sz="2400" b="1" dirty="0"/>
              <a:t>などのプログラムを書き実行できる</a:t>
            </a:r>
            <a:r>
              <a:rPr lang="ja-JP" altLang="en-US" sz="2400" dirty="0"/>
              <a:t>サイト</a:t>
            </a:r>
            <a:endParaRPr lang="en-US" altLang="ja-JP" sz="2400" dirty="0"/>
          </a:p>
          <a:p>
            <a:pPr marL="0" indent="0">
              <a:buNone/>
            </a:pPr>
            <a:r>
              <a:rPr kumimoji="1" lang="en-US" altLang="ja-JP" sz="2400" dirty="0">
                <a:hlinkClick r:id="rId2"/>
              </a:rPr>
              <a:t>https://trinket.io/python/cdc4896571</a:t>
            </a:r>
            <a:endParaRPr kumimoji="1" lang="en-US" altLang="ja-JP" sz="2400" dirty="0"/>
          </a:p>
          <a:p>
            <a:pPr marL="0" indent="0">
              <a:buNone/>
            </a:pPr>
            <a:r>
              <a:rPr lang="ja-JP" altLang="en-US" sz="2400" dirty="0"/>
              <a:t>のように、違うプログラムには違う </a:t>
            </a:r>
            <a:r>
              <a:rPr lang="en-US" altLang="ja-JP" sz="2400" dirty="0"/>
              <a:t>URL </a:t>
            </a:r>
            <a:r>
              <a:rPr lang="ja-JP" altLang="en-US" sz="2400" dirty="0"/>
              <a:t>が割り当てられる</a:t>
            </a: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r>
              <a:rPr lang="ja-JP" altLang="en-US" sz="2400" dirty="0"/>
              <a:t>実行が開始しないときは、「</a:t>
            </a:r>
            <a:r>
              <a:rPr lang="ja-JP" altLang="en-US" sz="2400" b="1" dirty="0"/>
              <a:t>実行ボタン</a:t>
            </a:r>
            <a:r>
              <a:rPr lang="ja-JP" altLang="en-US" sz="2400" dirty="0"/>
              <a:t>」で</a:t>
            </a:r>
            <a:r>
              <a:rPr lang="ja-JP" altLang="en-US" sz="2400" b="1" dirty="0"/>
              <a:t>実行</a:t>
            </a:r>
            <a:endParaRPr lang="en-US" altLang="ja-JP" sz="2400" b="1" dirty="0"/>
          </a:p>
          <a:p>
            <a:r>
              <a:rPr lang="ja-JP" altLang="en-US" sz="2400" dirty="0"/>
              <a:t>ソースコードを</a:t>
            </a:r>
            <a:r>
              <a:rPr lang="ja-JP" altLang="en-US" sz="2400" b="1" dirty="0"/>
              <a:t>書き替えて再度実行</a:t>
            </a:r>
            <a:r>
              <a:rPr lang="ja-JP" altLang="en-US" sz="2400" dirty="0"/>
              <a:t>することも可能</a:t>
            </a:r>
            <a:endParaRPr lang="en-US" altLang="ja-JP" sz="2400" dirty="0"/>
          </a:p>
        </p:txBody>
      </p:sp>
      <p:pic>
        <p:nvPicPr>
          <p:cNvPr id="6" name="図 5">
            <a:extLst>
              <a:ext uri="{FF2B5EF4-FFF2-40B4-BE49-F238E27FC236}">
                <a16:creationId xmlns:a16="http://schemas.microsoft.com/office/drawing/2014/main" id="{C50F07C5-FB06-0A1B-074A-B52D19376542}"/>
              </a:ext>
            </a:extLst>
          </p:cNvPr>
          <p:cNvPicPr>
            <a:picLocks noChangeAspect="1"/>
          </p:cNvPicPr>
          <p:nvPr/>
        </p:nvPicPr>
        <p:blipFill>
          <a:blip r:embed="rId3"/>
          <a:stretch>
            <a:fillRect/>
          </a:stretch>
        </p:blipFill>
        <p:spPr>
          <a:xfrm>
            <a:off x="1240234" y="2327545"/>
            <a:ext cx="4717189" cy="2309060"/>
          </a:xfrm>
          <a:prstGeom prst="rect">
            <a:avLst/>
          </a:prstGeom>
        </p:spPr>
      </p:pic>
      <p:sp>
        <p:nvSpPr>
          <p:cNvPr id="2" name="タイトル 1">
            <a:extLst>
              <a:ext uri="{FF2B5EF4-FFF2-40B4-BE49-F238E27FC236}">
                <a16:creationId xmlns:a16="http://schemas.microsoft.com/office/drawing/2014/main" id="{1158A90F-92D6-4F03-8819-199DBCBC9580}"/>
              </a:ext>
            </a:extLst>
          </p:cNvPr>
          <p:cNvSpPr>
            <a:spLocks noGrp="1"/>
          </p:cNvSpPr>
          <p:nvPr>
            <p:ph type="title"/>
          </p:nvPr>
        </p:nvSpPr>
        <p:spPr/>
        <p:txBody>
          <a:bodyPr>
            <a:normAutofit fontScale="90000"/>
          </a:bodyPr>
          <a:lstStyle/>
          <a:p>
            <a:r>
              <a:rPr lang="en-US" altLang="ja-JP" dirty="0"/>
              <a:t>trinket </a:t>
            </a:r>
            <a:r>
              <a:rPr kumimoji="1" lang="ja-JP" altLang="en-US" dirty="0"/>
              <a:t>でのプログラム実行</a:t>
            </a:r>
          </a:p>
        </p:txBody>
      </p:sp>
      <p:sp>
        <p:nvSpPr>
          <p:cNvPr id="4" name="スライド番号プレースホルダー 3">
            <a:extLst>
              <a:ext uri="{FF2B5EF4-FFF2-40B4-BE49-F238E27FC236}">
                <a16:creationId xmlns:a16="http://schemas.microsoft.com/office/drawing/2014/main" id="{A915B582-13F3-4F13-B0B0-2DF096846D7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7" name="右中かっこ 6">
            <a:extLst>
              <a:ext uri="{FF2B5EF4-FFF2-40B4-BE49-F238E27FC236}">
                <a16:creationId xmlns:a16="http://schemas.microsoft.com/office/drawing/2014/main" id="{5CFE043C-DC4C-4062-B60C-FD394D4CC3EC}"/>
              </a:ext>
            </a:extLst>
          </p:cNvPr>
          <p:cNvSpPr/>
          <p:nvPr/>
        </p:nvSpPr>
        <p:spPr>
          <a:xfrm rot="5400000">
            <a:off x="2472981" y="3758073"/>
            <a:ext cx="218512" cy="246603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8" name="右中かっこ 7">
            <a:extLst>
              <a:ext uri="{FF2B5EF4-FFF2-40B4-BE49-F238E27FC236}">
                <a16:creationId xmlns:a16="http://schemas.microsoft.com/office/drawing/2014/main" id="{8854BCCF-7937-49F2-9FE6-C07FB349A19B}"/>
              </a:ext>
            </a:extLst>
          </p:cNvPr>
          <p:cNvSpPr/>
          <p:nvPr/>
        </p:nvSpPr>
        <p:spPr>
          <a:xfrm rot="5400000">
            <a:off x="4687849" y="4209624"/>
            <a:ext cx="170463" cy="161098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9" name="テキスト ボックス 8">
            <a:extLst>
              <a:ext uri="{FF2B5EF4-FFF2-40B4-BE49-F238E27FC236}">
                <a16:creationId xmlns:a16="http://schemas.microsoft.com/office/drawing/2014/main" id="{A96BD922-CC0B-412A-9DF4-A337A36CD975}"/>
              </a:ext>
            </a:extLst>
          </p:cNvPr>
          <p:cNvSpPr txBox="1"/>
          <p:nvPr/>
        </p:nvSpPr>
        <p:spPr>
          <a:xfrm>
            <a:off x="1476153" y="5070208"/>
            <a:ext cx="2339102" cy="83099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ソースコードの</a:t>
            </a: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メイン画面</a:t>
            </a:r>
          </a:p>
        </p:txBody>
      </p:sp>
      <p:sp>
        <p:nvSpPr>
          <p:cNvPr id="10" name="テキスト ボックス 9">
            <a:extLst>
              <a:ext uri="{FF2B5EF4-FFF2-40B4-BE49-F238E27FC236}">
                <a16:creationId xmlns:a16="http://schemas.microsoft.com/office/drawing/2014/main" id="{902784C6-0936-4E5D-91AB-5FF9C54086F2}"/>
              </a:ext>
            </a:extLst>
          </p:cNvPr>
          <p:cNvSpPr txBox="1"/>
          <p:nvPr/>
        </p:nvSpPr>
        <p:spPr>
          <a:xfrm>
            <a:off x="4077673" y="5233854"/>
            <a:ext cx="1415772"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実行結果</a:t>
            </a:r>
          </a:p>
        </p:txBody>
      </p:sp>
      <p:sp>
        <p:nvSpPr>
          <p:cNvPr id="12" name="正方形/長方形 11">
            <a:extLst>
              <a:ext uri="{FF2B5EF4-FFF2-40B4-BE49-F238E27FC236}">
                <a16:creationId xmlns:a16="http://schemas.microsoft.com/office/drawing/2014/main" id="{F5672B9D-D768-2700-E6C1-AE4C965CF5F4}"/>
              </a:ext>
            </a:extLst>
          </p:cNvPr>
          <p:cNvSpPr/>
          <p:nvPr/>
        </p:nvSpPr>
        <p:spPr>
          <a:xfrm>
            <a:off x="2615459" y="2840145"/>
            <a:ext cx="670867" cy="402771"/>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C23A46CF-BB57-F763-CA0A-379D4E7AEFB7}"/>
              </a:ext>
            </a:extLst>
          </p:cNvPr>
          <p:cNvSpPr txBox="1"/>
          <p:nvPr/>
        </p:nvSpPr>
        <p:spPr>
          <a:xfrm>
            <a:off x="3724509" y="2579865"/>
            <a:ext cx="2743443"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実行、</a:t>
            </a:r>
            <a:r>
              <a:rPr kumimoji="1" lang="en-US" altLang="ja-JP" sz="2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STOP </a:t>
            </a:r>
            <a:r>
              <a:rPr kumimoji="1" lang="ja-JP" altLang="en-US" sz="2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ボタン</a:t>
            </a:r>
          </a:p>
        </p:txBody>
      </p:sp>
    </p:spTree>
    <p:extLst>
      <p:ext uri="{BB962C8B-B14F-4D97-AF65-F5344CB8AC3E}">
        <p14:creationId xmlns:p14="http://schemas.microsoft.com/office/powerpoint/2010/main" val="2217028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lang="en-US" altLang="ja-JP" sz="4000" dirty="0"/>
              <a:t>12-1.</a:t>
            </a:r>
            <a:r>
              <a:rPr lang="ja-JP" altLang="en-US" sz="4000" dirty="0"/>
              <a:t> </a:t>
            </a:r>
            <a:r>
              <a:rPr lang="en-US" altLang="ja-JP" sz="4000" dirty="0"/>
              <a:t>for</a:t>
            </a:r>
            <a:r>
              <a:rPr lang="ja-JP" altLang="en-US" sz="4000" dirty="0"/>
              <a:t> による繰り返し</a:t>
            </a:r>
            <a:endParaRPr kumimoji="1" lang="ja-JP" altLang="en-US" sz="4000" dirty="0"/>
          </a:p>
        </p:txBody>
      </p:sp>
      <p:sp>
        <p:nvSpPr>
          <p:cNvPr id="3" name="サブタイトル 2"/>
          <p:cNvSpPr>
            <a:spLocks noGrp="1"/>
          </p:cNvSpPr>
          <p:nvPr>
            <p:ph type="subTitle"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117609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BD7A77E-DAAB-1413-DAE9-3470148D2BD0}"/>
              </a:ext>
            </a:extLst>
          </p:cNvPr>
          <p:cNvSpPr>
            <a:spLocks noGrp="1"/>
          </p:cNvSpPr>
          <p:nvPr>
            <p:ph type="title"/>
          </p:nvPr>
        </p:nvSpPr>
        <p:spPr/>
        <p:txBody>
          <a:bodyPr>
            <a:normAutofit fontScale="90000"/>
          </a:bodyPr>
          <a:lstStyle/>
          <a:p>
            <a:r>
              <a:rPr kumimoji="1" lang="ja-JP" altLang="en-US" dirty="0"/>
              <a:t>タートルグラフィックス</a:t>
            </a:r>
          </a:p>
        </p:txBody>
      </p:sp>
      <p:sp>
        <p:nvSpPr>
          <p:cNvPr id="3" name="コンテンツ プレースホルダー 2">
            <a:extLst>
              <a:ext uri="{FF2B5EF4-FFF2-40B4-BE49-F238E27FC236}">
                <a16:creationId xmlns:a16="http://schemas.microsoft.com/office/drawing/2014/main" id="{52EA5173-DBF6-2E24-2F25-0E7E1C3247E0}"/>
              </a:ext>
            </a:extLst>
          </p:cNvPr>
          <p:cNvSpPr>
            <a:spLocks noGrp="1"/>
          </p:cNvSpPr>
          <p:nvPr>
            <p:ph idx="1"/>
          </p:nvPr>
        </p:nvSpPr>
        <p:spPr>
          <a:xfrm>
            <a:off x="321845" y="846252"/>
            <a:ext cx="8461208" cy="5836719"/>
          </a:xfrm>
        </p:spPr>
        <p:txBody>
          <a:bodyPr>
            <a:normAutofit/>
          </a:bodyPr>
          <a:lstStyle/>
          <a:p>
            <a:pPr marL="0" indent="0">
              <a:buNone/>
            </a:pPr>
            <a:r>
              <a:rPr kumimoji="1" lang="ja-JP" altLang="en-US" sz="2400" dirty="0"/>
              <a:t>カーソルを使って絵を描く</a:t>
            </a:r>
            <a:endParaRPr lang="en-US" altLang="ja-JP" sz="2400" dirty="0"/>
          </a:p>
          <a:p>
            <a:r>
              <a:rPr lang="ja-JP" altLang="en-US" sz="2400" b="1" dirty="0"/>
              <a:t>タートルグラフィックス</a:t>
            </a:r>
            <a:r>
              <a:rPr lang="ja-JP" altLang="en-US" sz="2400" dirty="0"/>
              <a:t>を用いた演習により、</a:t>
            </a:r>
            <a:r>
              <a:rPr lang="ja-JP" altLang="en-US" sz="2400" b="1" dirty="0"/>
              <a:t>プログラムによって図形を描画</a:t>
            </a:r>
            <a:r>
              <a:rPr lang="ja-JP" altLang="en-US" sz="2400" dirty="0"/>
              <a:t>する．それを通して、プログラムの</a:t>
            </a:r>
            <a:r>
              <a:rPr lang="ja-JP" altLang="en-US" sz="2400" b="1" dirty="0"/>
              <a:t>動作を視覚的に理解</a:t>
            </a:r>
            <a:endParaRPr lang="en-US" altLang="ja-JP" sz="2400" b="1" dirty="0"/>
          </a:p>
          <a:p>
            <a:r>
              <a:rPr lang="ja-JP" altLang="en-US" sz="2400" dirty="0"/>
              <a:t>論理的思考力や課題解決力の向上にもつながる</a:t>
            </a:r>
            <a:endParaRPr kumimoji="1" lang="en-US" altLang="ja-JP" sz="2400" dirty="0"/>
          </a:p>
          <a:p>
            <a:pPr marL="0" indent="0">
              <a:buNone/>
            </a:pPr>
            <a:endParaRPr lang="en-US" altLang="ja-JP" sz="2400" dirty="0"/>
          </a:p>
          <a:p>
            <a:pPr marL="0" indent="0">
              <a:buNone/>
            </a:pPr>
            <a:endParaRPr kumimoji="1" lang="en-US" altLang="ja-JP" sz="2400" dirty="0"/>
          </a:p>
          <a:p>
            <a:pPr marL="0" indent="0">
              <a:buNone/>
            </a:pPr>
            <a:endParaRPr lang="en-US" altLang="ja-JP" sz="2400" dirty="0"/>
          </a:p>
          <a:p>
            <a:pPr marL="0" indent="0">
              <a:buNone/>
            </a:pPr>
            <a:endParaRPr kumimoji="1" lang="en-US" altLang="ja-JP" sz="2400" dirty="0"/>
          </a:p>
          <a:p>
            <a:pPr marL="0" indent="0">
              <a:buNone/>
            </a:pPr>
            <a:endParaRPr lang="en-US" altLang="ja-JP" sz="2400" dirty="0"/>
          </a:p>
          <a:p>
            <a:pPr marL="0" indent="0">
              <a:buNone/>
            </a:pPr>
            <a:endParaRPr kumimoji="1" lang="ja-JP" altLang="en-US" sz="2400" b="1" dirty="0"/>
          </a:p>
        </p:txBody>
      </p:sp>
      <p:sp>
        <p:nvSpPr>
          <p:cNvPr id="4" name="スライド番号プレースホルダー 3">
            <a:extLst>
              <a:ext uri="{FF2B5EF4-FFF2-40B4-BE49-F238E27FC236}">
                <a16:creationId xmlns:a16="http://schemas.microsoft.com/office/drawing/2014/main" id="{24522B42-52AF-D0AE-19E0-30F31420573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7" name="図 6">
            <a:extLst>
              <a:ext uri="{FF2B5EF4-FFF2-40B4-BE49-F238E27FC236}">
                <a16:creationId xmlns:a16="http://schemas.microsoft.com/office/drawing/2014/main" id="{F20BF10A-7077-A044-8A01-C50D1821EE9E}"/>
              </a:ext>
            </a:extLst>
          </p:cNvPr>
          <p:cNvPicPr>
            <a:picLocks noChangeAspect="1"/>
          </p:cNvPicPr>
          <p:nvPr/>
        </p:nvPicPr>
        <p:blipFill>
          <a:blip r:embed="rId2"/>
          <a:stretch>
            <a:fillRect/>
          </a:stretch>
        </p:blipFill>
        <p:spPr>
          <a:xfrm>
            <a:off x="360947" y="4097809"/>
            <a:ext cx="4768456" cy="1372738"/>
          </a:xfrm>
          <a:prstGeom prst="rect">
            <a:avLst/>
          </a:prstGeom>
        </p:spPr>
      </p:pic>
      <p:pic>
        <p:nvPicPr>
          <p:cNvPr id="9" name="図 8">
            <a:extLst>
              <a:ext uri="{FF2B5EF4-FFF2-40B4-BE49-F238E27FC236}">
                <a16:creationId xmlns:a16="http://schemas.microsoft.com/office/drawing/2014/main" id="{72867005-06D9-5668-E59E-F7137E5A70FB}"/>
              </a:ext>
            </a:extLst>
          </p:cNvPr>
          <p:cNvPicPr>
            <a:picLocks noChangeAspect="1"/>
          </p:cNvPicPr>
          <p:nvPr/>
        </p:nvPicPr>
        <p:blipFill>
          <a:blip r:embed="rId3"/>
          <a:stretch>
            <a:fillRect/>
          </a:stretch>
        </p:blipFill>
        <p:spPr>
          <a:xfrm>
            <a:off x="5432277" y="3653525"/>
            <a:ext cx="3061210" cy="2192419"/>
          </a:xfrm>
          <a:prstGeom prst="rect">
            <a:avLst/>
          </a:prstGeom>
        </p:spPr>
      </p:pic>
      <p:sp>
        <p:nvSpPr>
          <p:cNvPr id="10" name="テキスト ボックス 9">
            <a:extLst>
              <a:ext uri="{FF2B5EF4-FFF2-40B4-BE49-F238E27FC236}">
                <a16:creationId xmlns:a16="http://schemas.microsoft.com/office/drawing/2014/main" id="{BDDE0297-29E6-0BDA-76E9-66415A2F0D03}"/>
              </a:ext>
            </a:extLst>
          </p:cNvPr>
          <p:cNvSpPr txBox="1"/>
          <p:nvPr/>
        </p:nvSpPr>
        <p:spPr>
          <a:xfrm>
            <a:off x="5821372" y="5472745"/>
            <a:ext cx="3069065"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n-cs"/>
              </a:rPr>
              <a:t> </a:t>
            </a:r>
            <a:r>
              <a:rPr kumimoji="0" lang="en-US" altLang="ja-JP" sz="2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n-cs"/>
              </a:rPr>
              <a:t>(</a:t>
            </a:r>
            <a:r>
              <a:rPr kumimoji="0" lang="ja-JP" altLang="en-US" sz="2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n-cs"/>
              </a:rPr>
              <a:t>０</a:t>
            </a:r>
            <a:r>
              <a:rPr kumimoji="0" lang="en-US" altLang="ja-JP" sz="2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n-cs"/>
              </a:rPr>
              <a:t>, 0) </a:t>
            </a:r>
            <a:endParaRPr kumimoji="0" lang="ja-JP" altLang="en-US" sz="2400" b="0" i="0" u="none" strike="noStrike" kern="1200" cap="none" spc="0" normalizeH="0" baseline="0" noProof="0" dirty="0">
              <a:ln>
                <a:noFill/>
              </a:ln>
              <a:solidFill>
                <a:srgbClr val="5B9BD5"/>
              </a:solidFill>
              <a:effectLst/>
              <a:uLnTx/>
              <a:uFillTx/>
              <a:latin typeface="Calibri" panose="020F0502020204030204"/>
              <a:ea typeface="游ゴシック" panose="020B0400000000000000" pitchFamily="50" charset="-128"/>
              <a:cs typeface="+mn-cs"/>
            </a:endParaRPr>
          </a:p>
        </p:txBody>
      </p:sp>
      <p:sp>
        <p:nvSpPr>
          <p:cNvPr id="11" name="テキスト ボックス 10">
            <a:extLst>
              <a:ext uri="{FF2B5EF4-FFF2-40B4-BE49-F238E27FC236}">
                <a16:creationId xmlns:a16="http://schemas.microsoft.com/office/drawing/2014/main" id="{26BEDD02-5E15-0294-768F-613B1685E173}"/>
              </a:ext>
            </a:extLst>
          </p:cNvPr>
          <p:cNvSpPr txBox="1"/>
          <p:nvPr/>
        </p:nvSpPr>
        <p:spPr>
          <a:xfrm>
            <a:off x="5821371" y="3653525"/>
            <a:ext cx="3069065"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n-cs"/>
              </a:rPr>
              <a:t> </a:t>
            </a:r>
            <a:r>
              <a:rPr kumimoji="0" lang="en-US" altLang="ja-JP" sz="2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n-cs"/>
              </a:rPr>
              <a:t>(</a:t>
            </a:r>
            <a:r>
              <a:rPr kumimoji="0" lang="ja-JP" altLang="en-US" sz="2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n-cs"/>
              </a:rPr>
              <a:t>０</a:t>
            </a:r>
            <a:r>
              <a:rPr kumimoji="0" lang="en-US" altLang="ja-JP" sz="2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n-cs"/>
              </a:rPr>
              <a:t>, 100) </a:t>
            </a:r>
            <a:endParaRPr kumimoji="0" lang="ja-JP" altLang="en-US" sz="2400" b="0" i="0" u="none" strike="noStrike" kern="1200" cap="none" spc="0" normalizeH="0" baseline="0" noProof="0" dirty="0">
              <a:ln>
                <a:noFill/>
              </a:ln>
              <a:solidFill>
                <a:srgbClr val="5B9BD5"/>
              </a:solidFill>
              <a:effectLst/>
              <a:uLnTx/>
              <a:uFillTx/>
              <a:latin typeface="Calibri" panose="020F0502020204030204"/>
              <a:ea typeface="游ゴシック" panose="020B0400000000000000" pitchFamily="50" charset="-128"/>
              <a:cs typeface="+mn-cs"/>
            </a:endParaRPr>
          </a:p>
        </p:txBody>
      </p:sp>
      <p:sp>
        <p:nvSpPr>
          <p:cNvPr id="12" name="テキスト ボックス 11">
            <a:extLst>
              <a:ext uri="{FF2B5EF4-FFF2-40B4-BE49-F238E27FC236}">
                <a16:creationId xmlns:a16="http://schemas.microsoft.com/office/drawing/2014/main" id="{5CAD6B46-D400-1605-56C3-620E1EB8C15F}"/>
              </a:ext>
            </a:extLst>
          </p:cNvPr>
          <p:cNvSpPr txBox="1"/>
          <p:nvPr/>
        </p:nvSpPr>
        <p:spPr>
          <a:xfrm>
            <a:off x="7222726" y="5539439"/>
            <a:ext cx="1829887"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n-cs"/>
              </a:rPr>
              <a:t> </a:t>
            </a:r>
            <a:r>
              <a:rPr kumimoji="0" lang="en-US" altLang="ja-JP" sz="2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n-cs"/>
              </a:rPr>
              <a:t>(100, 0) </a:t>
            </a:r>
            <a:endParaRPr kumimoji="0" lang="ja-JP" altLang="en-US" sz="2400" b="0" i="0" u="none" strike="noStrike" kern="1200" cap="none" spc="0" normalizeH="0" baseline="0" noProof="0" dirty="0">
              <a:ln>
                <a:noFill/>
              </a:ln>
              <a:solidFill>
                <a:srgbClr val="5B9BD5"/>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553E7F2B-4588-20AA-09E0-F8A028D20B57}"/>
              </a:ext>
            </a:extLst>
          </p:cNvPr>
          <p:cNvSpPr txBox="1"/>
          <p:nvPr/>
        </p:nvSpPr>
        <p:spPr>
          <a:xfrm>
            <a:off x="739043" y="5470547"/>
            <a:ext cx="4689474"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タートルグラフィックスの機能をインポートする「import turtle」が必要</a:t>
            </a:r>
          </a:p>
        </p:txBody>
      </p:sp>
    </p:spTree>
    <p:extLst>
      <p:ext uri="{BB962C8B-B14F-4D97-AF65-F5344CB8AC3E}">
        <p14:creationId xmlns:p14="http://schemas.microsoft.com/office/powerpoint/2010/main" val="82190274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872</TotalTime>
  <Words>3268</Words>
  <Application>Microsoft Office PowerPoint</Application>
  <PresentationFormat>画面に合わせる (4:3)</PresentationFormat>
  <Paragraphs>503</Paragraphs>
  <Slides>59</Slides>
  <Notes>5</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59</vt:i4>
      </vt:variant>
    </vt:vector>
  </HeadingPairs>
  <TitlesOfParts>
    <vt:vector size="70" baseType="lpstr">
      <vt:lpstr>ＭＳ ゴシック</vt:lpstr>
      <vt:lpstr>Söhne</vt:lpstr>
      <vt:lpstr>メイリオ</vt:lpstr>
      <vt:lpstr>游ゴシック</vt:lpstr>
      <vt:lpstr>Abadi</vt:lpstr>
      <vt:lpstr>Arial</vt:lpstr>
      <vt:lpstr>Calibri</vt:lpstr>
      <vt:lpstr>Segoe UI</vt:lpstr>
      <vt:lpstr>Times New Roman</vt:lpstr>
      <vt:lpstr>Office テーマ</vt:lpstr>
      <vt:lpstr>1_Office テーマ</vt:lpstr>
      <vt:lpstr>cs-12. 変数，入力と出力，関数 </vt:lpstr>
      <vt:lpstr>PowerPoint プレゼンテーション</vt:lpstr>
      <vt:lpstr>アウトライン</vt:lpstr>
      <vt:lpstr>プログラミング</vt:lpstr>
      <vt:lpstr>プログラミングの楽しさと達成感</vt:lpstr>
      <vt:lpstr>trinket</vt:lpstr>
      <vt:lpstr>trinket でのプログラム実行</vt:lpstr>
      <vt:lpstr>12-1. for による繰り返し</vt:lpstr>
      <vt:lpstr>タートルグラフィックス</vt:lpstr>
      <vt:lpstr>タートルグラフィックス入門</vt:lpstr>
      <vt:lpstr>PowerPoint プレゼンテーション</vt:lpstr>
      <vt:lpstr>演習１ for による繰り返し</vt:lpstr>
      <vt:lpstr>PowerPoint プレゼンテーション</vt:lpstr>
      <vt:lpstr>PowerPoint プレゼンテーション</vt:lpstr>
      <vt:lpstr>まとめ</vt:lpstr>
      <vt:lpstr>12-2. 条件分岐のステップ実行</vt:lpstr>
      <vt:lpstr>ステップ実行</vt:lpstr>
      <vt:lpstr>条件分岐の Python プログラム</vt:lpstr>
      <vt:lpstr>Python Tutor</vt:lpstr>
      <vt:lpstr>Trinket と Python Tutor の特徴と使い分け</vt:lpstr>
      <vt:lpstr>Python Tutor の使用方法</vt:lpstr>
      <vt:lpstr>Python Tutor の編集画面</vt:lpstr>
      <vt:lpstr>Python Tutor でのプログラム実行</vt:lpstr>
      <vt:lpstr>Python Tutor でのプログラム実行手順</vt:lpstr>
      <vt:lpstr>Python Tutor 使用上の注意点①</vt:lpstr>
      <vt:lpstr>Python Tutor 使用上の注意点②</vt:lpstr>
      <vt:lpstr>演習２ 条件分岐のステップ実行</vt:lpstr>
      <vt:lpstr>ステップ実行により確認できること</vt:lpstr>
      <vt:lpstr>Python Tutor の起動</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ステップ実行　まとめ</vt:lpstr>
      <vt:lpstr>12-3. 入力と出力</vt:lpstr>
      <vt:lpstr>入力と出力</vt:lpstr>
      <vt:lpstr>演習３ input による入力と print による出力</vt:lpstr>
      <vt:lpstr>PowerPoint プレゼンテーション</vt:lpstr>
      <vt:lpstr>PowerPoint プレゼンテーション</vt:lpstr>
      <vt:lpstr>12-4. 式の抽象化と関数</vt:lpstr>
      <vt:lpstr>プログラミングの本質を考える</vt:lpstr>
      <vt:lpstr>プログラミングでの抽象化</vt:lpstr>
      <vt:lpstr>抽象化：複雑さを単純化する技術 </vt:lpstr>
      <vt:lpstr>プログラミングにおける抽象化</vt:lpstr>
      <vt:lpstr>関数による抽象化</vt:lpstr>
      <vt:lpstr>関数による抽象化：プログラムの再利用性と 可読性の向上</vt:lpstr>
      <vt:lpstr>関数による抽象化：プログラムの再利用性と 可読性の向上</vt:lpstr>
      <vt:lpstr>抽象化の重要性：40ページの問いかけへの詳細な回答</vt:lpstr>
      <vt:lpstr>12-5. 関数定義，def</vt:lpstr>
      <vt:lpstr>関数定義</vt:lpstr>
      <vt:lpstr>式の抽象化と関数</vt:lpstr>
      <vt:lpstr>演習４</vt:lpstr>
      <vt:lpstr>PowerPoint プレゼンテーション</vt:lpstr>
      <vt:lpstr>全体まとめ</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コンピューターサイエンス</dc:title>
  <dc:creator>kunihiko</dc:creator>
  <cp:lastModifiedBy>金子　邦彦</cp:lastModifiedBy>
  <cp:revision>66</cp:revision>
  <dcterms:created xsi:type="dcterms:W3CDTF">2020-06-03T12:20:31Z</dcterms:created>
  <dcterms:modified xsi:type="dcterms:W3CDTF">2024-10-28T15:14:49Z</dcterms:modified>
</cp:coreProperties>
</file>