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44" r:id="rId2"/>
    <p:sldId id="1750" r:id="rId3"/>
    <p:sldId id="1773" r:id="rId4"/>
    <p:sldId id="670" r:id="rId5"/>
    <p:sldId id="671" r:id="rId6"/>
    <p:sldId id="672" r:id="rId7"/>
    <p:sldId id="1774" r:id="rId8"/>
    <p:sldId id="1775" r:id="rId9"/>
    <p:sldId id="606" r:id="rId10"/>
    <p:sldId id="1776" r:id="rId11"/>
    <p:sldId id="1777" r:id="rId12"/>
    <p:sldId id="1778" r:id="rId13"/>
    <p:sldId id="630" r:id="rId14"/>
    <p:sldId id="607" r:id="rId15"/>
    <p:sldId id="608" r:id="rId16"/>
    <p:sldId id="609" r:id="rId17"/>
    <p:sldId id="610" r:id="rId18"/>
    <p:sldId id="1779" r:id="rId19"/>
    <p:sldId id="552" r:id="rId20"/>
    <p:sldId id="553" r:id="rId21"/>
    <p:sldId id="549" r:id="rId22"/>
    <p:sldId id="550" r:id="rId23"/>
    <p:sldId id="559" r:id="rId24"/>
    <p:sldId id="558" r:id="rId25"/>
    <p:sldId id="623" r:id="rId26"/>
    <p:sldId id="611" r:id="rId27"/>
    <p:sldId id="625" r:id="rId28"/>
    <p:sldId id="612" r:id="rId29"/>
    <p:sldId id="626" r:id="rId30"/>
    <p:sldId id="627" r:id="rId31"/>
    <p:sldId id="628" r:id="rId32"/>
    <p:sldId id="614" r:id="rId33"/>
    <p:sldId id="615" r:id="rId34"/>
    <p:sldId id="616" r:id="rId35"/>
    <p:sldId id="649" r:id="rId36"/>
    <p:sldId id="1780" r:id="rId37"/>
    <p:sldId id="1790" r:id="rId38"/>
    <p:sldId id="1791" r:id="rId39"/>
    <p:sldId id="1821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1792" r:id="rId50"/>
    <p:sldId id="1793" r:id="rId51"/>
    <p:sldId id="644" r:id="rId52"/>
    <p:sldId id="645" r:id="rId53"/>
    <p:sldId id="646" r:id="rId54"/>
    <p:sldId id="647" r:id="rId55"/>
    <p:sldId id="665" r:id="rId56"/>
    <p:sldId id="666" r:id="rId57"/>
    <p:sldId id="669" r:id="rId58"/>
    <p:sldId id="667" r:id="rId59"/>
    <p:sldId id="668" r:id="rId60"/>
    <p:sldId id="1796" r:id="rId61"/>
    <p:sldId id="575" r:id="rId62"/>
    <p:sldId id="585" r:id="rId63"/>
    <p:sldId id="677" r:id="rId64"/>
    <p:sldId id="1794" r:id="rId65"/>
    <p:sldId id="1820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4" d="100"/>
          <a:sy n="54" d="100"/>
        </p:scale>
        <p:origin x="690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9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05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E513E-87C5-47BA-8922-59F080397895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304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B338BF-1C46-4ED2-9D70-01399B63061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285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245D0-A082-4262-BB5B-059B67DBAA7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977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2BA1D-E35D-48F1-AED1-00E898B42EDE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643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5091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50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36A2A-C93E-4DC5-9136-7D0BA6A7450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509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394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39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0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465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4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58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945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7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5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8C4B1-EC03-44EA-9400-A8B50484B74D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994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80771-C78F-4A18-BA05-1F5FB9451DB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040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FBCA6-878C-4E3A-BDF8-14C55CBF990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327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4A296-44E9-40FE-8737-77418FCBECE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97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461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46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BCB7C-BFB9-41E5-8237-2AA586BED10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946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3075" cy="41656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7" y="5276973"/>
            <a:ext cx="5161198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01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1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inket.io/python/595c091dd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inket.io/python/595c091dd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rinket.io/python/7f31113af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cs-13. </a:t>
            </a:r>
            <a:r>
              <a:rPr lang="ja-JP" altLang="en-US" sz="4000" dirty="0"/>
              <a:t>プロセッサ，メモリ，文字コード，論理演算，２の補数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1019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1A7233-4573-49E8-8A28-9BA1E1F02BE0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2DEA9-5F41-82BA-E1D7-995FC717E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プロセッサとメモリ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661B09-5F09-C280-93C9-32AD39097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プロセッサとメモリはコンピュータの基本的な動作を支える重要な部分。</a:t>
            </a:r>
          </a:p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計算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制御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データやプログラムの一時的な保存</a:t>
            </a:r>
            <a:r>
              <a:rPr kumimoji="1" lang="ja-JP" altLang="en-US" sz="2400" dirty="0"/>
              <a:t>を行う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EA4D68-6965-5F63-0008-B74D3152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2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786F2-1226-B8CC-8E45-A0CECF9B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プロセッサ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9EC2A-5ADB-E827-E6A7-DD4A6EB08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プロセッサ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コンピュータの「脳」</a:t>
            </a:r>
            <a:r>
              <a:rPr kumimoji="1" lang="ja-JP" altLang="en-US" sz="2400" dirty="0"/>
              <a:t>で、すべての計算とデータ処理を行う．</a:t>
            </a:r>
            <a:endParaRPr kumimoji="1" lang="en-US" altLang="ja-JP" sz="2400" dirty="0"/>
          </a:p>
          <a:p>
            <a:r>
              <a:rPr kumimoji="1" lang="ja-JP" altLang="en-US" sz="2400" dirty="0"/>
              <a:t>プロセッサは精密な電子回路で、数億個以上の**</a:t>
            </a:r>
            <a:r>
              <a:rPr kumimoji="1" lang="ja-JP" altLang="en-US" sz="2400" b="1" dirty="0"/>
              <a:t>微小な電子スイッチ（トランジスタ）</a:t>
            </a:r>
            <a:r>
              <a:rPr kumimoji="1" lang="ja-JP" altLang="en-US" sz="2400" dirty="0"/>
              <a:t>で構成されている．</a:t>
            </a:r>
            <a:endParaRPr kumimoji="1" lang="en-US" altLang="ja-JP" sz="2400" dirty="0"/>
          </a:p>
          <a:p>
            <a:r>
              <a:rPr kumimoji="1" lang="ja-JP" altLang="en-US" sz="2400" dirty="0"/>
              <a:t>これらの電子スイッチを使って、</a:t>
            </a:r>
            <a:r>
              <a:rPr kumimoji="1" lang="ja-JP" altLang="en-US" sz="2400" b="1" dirty="0"/>
              <a:t>「</a:t>
            </a:r>
            <a:r>
              <a:rPr kumimoji="1" lang="en-US" altLang="ja-JP" sz="2400" b="1" dirty="0"/>
              <a:t>AND</a:t>
            </a:r>
            <a:r>
              <a:rPr kumimoji="1" lang="ja-JP" altLang="en-US" sz="2400" b="1" dirty="0"/>
              <a:t>」「</a:t>
            </a:r>
            <a:r>
              <a:rPr kumimoji="1" lang="en-US" altLang="ja-JP" sz="2400" b="1" dirty="0"/>
              <a:t>OR</a:t>
            </a:r>
            <a:r>
              <a:rPr kumimoji="1" lang="ja-JP" altLang="en-US" sz="2400" b="1" dirty="0"/>
              <a:t>」「</a:t>
            </a:r>
            <a:r>
              <a:rPr kumimoji="1" lang="en-US" altLang="ja-JP" sz="2400" b="1" dirty="0"/>
              <a:t>NOT</a:t>
            </a:r>
            <a:r>
              <a:rPr kumimoji="1" lang="ja-JP" altLang="en-US" sz="2400" b="1" dirty="0"/>
              <a:t>」などの論理演算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r>
              <a:rPr kumimoji="1" lang="ja-JP" altLang="en-US" sz="2400" dirty="0"/>
              <a:t>単純な</a:t>
            </a:r>
            <a:r>
              <a:rPr kumimoji="1" lang="ja-JP" altLang="en-US" sz="2400" b="1" dirty="0"/>
              <a:t>論理演算を組み合わせる</a:t>
            </a:r>
            <a:r>
              <a:rPr kumimoji="1" lang="ja-JP" altLang="en-US" sz="2400" dirty="0"/>
              <a:t>ことで，プロセッサは複雑な計算や判断を高速に実行する．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032BC8-DCFF-3902-ECB9-B3B58470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Picture 4" descr="http://ascii.jp/elem/000/000/191/191612/die_shot_800x555.jpg">
            <a:extLst>
              <a:ext uri="{FF2B5EF4-FFF2-40B4-BE49-F238E27FC236}">
                <a16:creationId xmlns:a16="http://schemas.microsoft.com/office/drawing/2014/main" id="{BF469BB7-500F-72C6-AEF6-A6E7036D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82" y="4306907"/>
            <a:ext cx="3561347" cy="24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A0E556-E4BA-E948-CF4E-21DCD282DF33}"/>
              </a:ext>
            </a:extLst>
          </p:cNvPr>
          <p:cNvSpPr txBox="1"/>
          <p:nvPr/>
        </p:nvSpPr>
        <p:spPr>
          <a:xfrm>
            <a:off x="670516" y="5067400"/>
            <a:ext cx="2895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インテル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Core i7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91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29B68-79E9-F180-8259-A1A6E671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5C91B9-3BD9-E69B-8EFF-6157470C5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メモリ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コンピュータの「作業台」</a:t>
            </a:r>
            <a:r>
              <a:rPr kumimoji="1" lang="ja-JP" altLang="en-US" sz="2400" dirty="0"/>
              <a:t>で、</a:t>
            </a:r>
            <a:r>
              <a:rPr kumimoji="1" lang="ja-JP" altLang="en-US" sz="2400" b="1" dirty="0"/>
              <a:t>データやプログラム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一時的に保存</a:t>
            </a:r>
            <a:r>
              <a:rPr kumimoji="1" lang="ja-JP" altLang="en-US" sz="2400" dirty="0"/>
              <a:t>します</a:t>
            </a:r>
            <a:endParaRPr kumimoji="1" lang="en-US" altLang="ja-JP" sz="2400" dirty="0"/>
          </a:p>
          <a:p>
            <a:r>
              <a:rPr kumimoji="1" lang="ja-JP" altLang="en-US" sz="2400" dirty="0"/>
              <a:t>メモリは高速だが，電源が切れるとデータが消失する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（ハードディスクや</a:t>
            </a:r>
            <a:r>
              <a:rPr kumimoji="1" lang="en-US" altLang="ja-JP" sz="2400" dirty="0"/>
              <a:t>SSD</a:t>
            </a:r>
            <a:r>
              <a:rPr kumimoji="1" lang="ja-JP" altLang="en-US" sz="2400" dirty="0"/>
              <a:t>は電源が切れてもデータを保持）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プロセッサはメモリにアクセス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データの書き込み（記憶）と読み出し、プログラムの読み出し</a:t>
            </a:r>
            <a:r>
              <a:rPr kumimoji="1" lang="ja-JP" altLang="en-US" sz="2400" dirty="0"/>
              <a:t>を行う．プロセッサは必要なデータに素早くアクセスでき、結果を素早く保存できる．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D62D0B-48AB-CF30-173C-39893878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5AC85D-1928-9417-4735-171508509219}"/>
              </a:ext>
            </a:extLst>
          </p:cNvPr>
          <p:cNvSpPr txBox="1"/>
          <p:nvPr/>
        </p:nvSpPr>
        <p:spPr>
          <a:xfrm>
            <a:off x="529389" y="4642732"/>
            <a:ext cx="7736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メモリもプロセッサと同様に電子回路で構成</a:t>
            </a:r>
            <a:r>
              <a:rPr lang="ja-JP" altLang="en-US" sz="2400"/>
              <a:t>されているが</a:t>
            </a:r>
            <a:r>
              <a:rPr lang="ja-JP" altLang="en-US" sz="2400" dirty="0"/>
              <a:t>，</a:t>
            </a:r>
            <a:r>
              <a:rPr lang="ja-JP" altLang="en-US" sz="2400"/>
              <a:t>その</a:t>
            </a:r>
            <a:r>
              <a:rPr lang="ja-JP" altLang="en-US" sz="2400" dirty="0"/>
              <a:t>役割は一時的なデータの</a:t>
            </a:r>
            <a:r>
              <a:rPr lang="ja-JP" altLang="en-US" sz="2400"/>
              <a:t>保存である．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971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557213" indent="-214313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8572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2001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1543050" indent="-171450" algn="ctr"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D6036-02A3-465A-BE79-B494421C6A91}" type="slidenum">
              <a:rPr kumimoji="0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dirty="0"/>
              <a:t>コンピュータの入力と出力</a:t>
            </a:r>
          </a:p>
        </p:txBody>
      </p:sp>
      <p:sp>
        <p:nvSpPr>
          <p:cNvPr id="8197" name="Text Box 12"/>
          <p:cNvSpPr txBox="1">
            <a:spLocks noChangeArrowheads="1"/>
          </p:cNvSpPr>
          <p:nvPr/>
        </p:nvSpPr>
        <p:spPr bwMode="auto">
          <a:xfrm>
            <a:off x="9257467" y="3379240"/>
            <a:ext cx="7232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auto">
          <a:xfrm>
            <a:off x="4455010" y="4033277"/>
            <a:ext cx="2339102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コンピュータ</a:t>
            </a:r>
          </a:p>
        </p:txBody>
      </p:sp>
      <p:sp>
        <p:nvSpPr>
          <p:cNvPr id="8200" name="AutoShape 16"/>
          <p:cNvSpPr>
            <a:spLocks noChangeArrowheads="1"/>
          </p:cNvSpPr>
          <p:nvPr/>
        </p:nvSpPr>
        <p:spPr bwMode="auto">
          <a:xfrm rot="5400000">
            <a:off x="3997811" y="2076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1" name="AutoShape 17"/>
          <p:cNvSpPr>
            <a:spLocks noChangeArrowheads="1"/>
          </p:cNvSpPr>
          <p:nvPr/>
        </p:nvSpPr>
        <p:spPr bwMode="auto">
          <a:xfrm rot="16200000">
            <a:off x="2511911" y="3219739"/>
            <a:ext cx="1543050" cy="1200150"/>
          </a:xfrm>
          <a:custGeom>
            <a:avLst/>
            <a:gdLst>
              <a:gd name="T0" fmla="*/ 1440752 w 21600"/>
              <a:gd name="T1" fmla="*/ 0 h 21600"/>
              <a:gd name="T2" fmla="*/ 1440752 w 21600"/>
              <a:gd name="T3" fmla="*/ 900705 h 21600"/>
              <a:gd name="T4" fmla="*/ 308324 w 21600"/>
              <a:gd name="T5" fmla="*/ 1600200 h 21600"/>
              <a:gd name="T6" fmla="*/ 2057400 w 21600"/>
              <a:gd name="T7" fmla="*/ 45035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5260082" y="1694131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入力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1780549" y="4068119"/>
            <a:ext cx="902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出力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6238" y="1694131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人間や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他のコンピュータ</a:t>
            </a:r>
          </a:p>
        </p:txBody>
      </p:sp>
    </p:spTree>
    <p:extLst>
      <p:ext uri="{BB962C8B-B14F-4D97-AF65-F5344CB8AC3E}">
        <p14:creationId xmlns:p14="http://schemas.microsoft.com/office/powerpoint/2010/main" val="89012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767882" y="1721942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72718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3113171" y="54120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76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3562" y="1429942"/>
            <a:ext cx="1781177" cy="1026319"/>
            <a:chOff x="2159" y="481"/>
            <a:chExt cx="1496" cy="862"/>
          </a:xfrm>
        </p:grpSpPr>
        <p:sp>
          <p:nvSpPr>
            <p:cNvPr id="19475" name="Text Box 3"/>
            <p:cNvSpPr txBox="1">
              <a:spLocks noChangeArrowheads="1"/>
            </p:cNvSpPr>
            <p:nvPr/>
          </p:nvSpPr>
          <p:spPr bwMode="auto">
            <a:xfrm>
              <a:off x="2183" y="746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  <a:endPara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19476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074319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684985" y="3752851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7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　</a:t>
            </a: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3711181" y="1428751"/>
            <a:ext cx="1781177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0516" name="AutoShape 20"/>
          <p:cNvSpPr>
            <a:spLocks noChangeArrowheads="1"/>
          </p:cNvSpPr>
          <p:nvPr/>
        </p:nvSpPr>
        <p:spPr bwMode="auto">
          <a:xfrm>
            <a:off x="1901430" y="3128965"/>
            <a:ext cx="5436394" cy="1386542"/>
          </a:xfrm>
          <a:prstGeom prst="wedgeRoundRectCallout">
            <a:avLst>
              <a:gd name="adj1" fmla="val -7620"/>
              <a:gd name="adj2" fmla="val -93991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プロセッサ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コンピュータの「脳」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であり、すべての計算やデータの処理を行う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13560" y="1429942"/>
            <a:ext cx="1781175" cy="10263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77954" y="2456261"/>
            <a:ext cx="0" cy="13061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84985" y="3752851"/>
            <a:ext cx="1781175" cy="845344"/>
            <a:chOff x="2135" y="2432"/>
            <a:chExt cx="1496" cy="710"/>
          </a:xfrm>
        </p:grpSpPr>
        <p:sp>
          <p:nvSpPr>
            <p:cNvPr id="20499" name="Text Box 6"/>
            <p:cNvSpPr txBox="1">
              <a:spLocks noChangeArrowheads="1"/>
            </p:cNvSpPr>
            <p:nvPr/>
          </p:nvSpPr>
          <p:spPr bwMode="auto">
            <a:xfrm>
              <a:off x="2378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50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49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84985" y="3751661"/>
            <a:ext cx="1781175" cy="845344"/>
            <a:chOff x="2135" y="2432"/>
            <a:chExt cx="1496" cy="710"/>
          </a:xfrm>
        </p:grpSpPr>
        <p:sp>
          <p:nvSpPr>
            <p:cNvPr id="20497" name="Text Box 19"/>
            <p:cNvSpPr txBox="1">
              <a:spLocks noChangeArrowheads="1"/>
            </p:cNvSpPr>
            <p:nvPr/>
          </p:nvSpPr>
          <p:spPr bwMode="auto">
            <a:xfrm>
              <a:off x="2370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42372" y="170572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2561" name="AutoShape 17"/>
          <p:cNvSpPr>
            <a:spLocks noChangeArrowheads="1"/>
          </p:cNvSpPr>
          <p:nvPr/>
        </p:nvSpPr>
        <p:spPr bwMode="auto">
          <a:xfrm>
            <a:off x="2174082" y="2172891"/>
            <a:ext cx="5436394" cy="1140620"/>
          </a:xfrm>
          <a:prstGeom prst="wedgeRoundRectCallout">
            <a:avLst>
              <a:gd name="adj1" fmla="val -12833"/>
              <a:gd name="adj2" fmla="val 89269"/>
              <a:gd name="adj3" fmla="val 16667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メモリ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データやプログラム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一時的な保存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を行う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1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84983" y="1429942"/>
            <a:ext cx="1809750" cy="3168252"/>
            <a:chOff x="2135" y="481"/>
            <a:chExt cx="1520" cy="2661"/>
          </a:xfrm>
        </p:grpSpPr>
        <p:sp>
          <p:nvSpPr>
            <p:cNvPr id="21524" name="Text Box 3"/>
            <p:cNvSpPr txBox="1">
              <a:spLocks noChangeArrowheads="1"/>
            </p:cNvSpPr>
            <p:nvPr/>
          </p:nvSpPr>
          <p:spPr bwMode="auto">
            <a:xfrm>
              <a:off x="2180" y="71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1525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6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1528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3443289" y="3212306"/>
            <a:ext cx="23217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2471738" y="2349103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676168" y="2651523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入力装置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5765006" y="2295526"/>
            <a:ext cx="971550" cy="18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5980152" y="2608660"/>
            <a:ext cx="5539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出力装置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>
            <a:off x="4577954" y="4580336"/>
            <a:ext cx="0" cy="3631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515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857251"/>
            <a:ext cx="5829300" cy="460772"/>
          </a:xfrm>
        </p:spPr>
        <p:txBody>
          <a:bodyPr/>
          <a:lstStyle/>
          <a:p>
            <a:pPr eaLnBrk="1" hangingPunct="1"/>
            <a:r>
              <a:rPr lang="ja-JP" altLang="en-US" sz="2400">
                <a:latin typeface="メイリオ" panose="020B0604030504040204" pitchFamily="50" charset="-128"/>
              </a:rPr>
              <a:t>　</a:t>
            </a:r>
          </a:p>
        </p:txBody>
      </p:sp>
      <p:sp>
        <p:nvSpPr>
          <p:cNvPr id="494610" name="Rectangle 18"/>
          <p:cNvSpPr>
            <a:spLocks noChangeArrowheads="1"/>
          </p:cNvSpPr>
          <p:nvPr/>
        </p:nvSpPr>
        <p:spPr bwMode="auto">
          <a:xfrm>
            <a:off x="3709988" y="1429942"/>
            <a:ext cx="1781175" cy="10263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1" name="Line 19"/>
          <p:cNvSpPr>
            <a:spLocks noChangeShapeType="1"/>
          </p:cNvSpPr>
          <p:nvPr/>
        </p:nvSpPr>
        <p:spPr bwMode="auto">
          <a:xfrm>
            <a:off x="4574381" y="2456261"/>
            <a:ext cx="0" cy="130611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2" name="Text Box 20"/>
          <p:cNvSpPr txBox="1">
            <a:spLocks noChangeArrowheads="1"/>
          </p:cNvSpPr>
          <p:nvPr/>
        </p:nvSpPr>
        <p:spPr bwMode="auto">
          <a:xfrm>
            <a:off x="3931266" y="3885010"/>
            <a:ext cx="13388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494613" name="Rectangle 21"/>
          <p:cNvSpPr>
            <a:spLocks noChangeArrowheads="1"/>
          </p:cNvSpPr>
          <p:nvPr/>
        </p:nvSpPr>
        <p:spPr bwMode="auto">
          <a:xfrm>
            <a:off x="3681413" y="3752851"/>
            <a:ext cx="1781175" cy="845344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4" name="Line 22"/>
          <p:cNvSpPr>
            <a:spLocks noChangeShapeType="1"/>
          </p:cNvSpPr>
          <p:nvPr/>
        </p:nvSpPr>
        <p:spPr bwMode="auto">
          <a:xfrm>
            <a:off x="4789886" y="2599135"/>
            <a:ext cx="10715" cy="1022747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5" name="Rectangle 23"/>
          <p:cNvSpPr>
            <a:spLocks noChangeArrowheads="1"/>
          </p:cNvSpPr>
          <p:nvPr/>
        </p:nvSpPr>
        <p:spPr bwMode="auto">
          <a:xfrm>
            <a:off x="4963717" y="2413398"/>
            <a:ext cx="3015853" cy="14263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4616" name="Text Box 24"/>
          <p:cNvSpPr txBox="1">
            <a:spLocks noChangeArrowheads="1"/>
          </p:cNvSpPr>
          <p:nvPr/>
        </p:nvSpPr>
        <p:spPr bwMode="auto">
          <a:xfrm>
            <a:off x="4999436" y="2381251"/>
            <a:ext cx="36471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プロセッサ，メモリ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間でデータが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やり取りされる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1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9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4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4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4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9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10" grpId="0" animBg="1"/>
      <p:bldP spid="494611" grpId="0" animBg="1"/>
      <p:bldP spid="494612" grpId="0"/>
      <p:bldP spid="494613" grpId="0" animBg="1"/>
      <p:bldP spid="494614" grpId="0" animBg="1"/>
      <p:bldP spid="4946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13-3 </a:t>
            </a:r>
            <a:r>
              <a:rPr lang="ja-JP" altLang="en-US" sz="3975" dirty="0">
                <a:latin typeface="メイリオ" panose="020B0604030504040204" pitchFamily="50" charset="-128"/>
              </a:rPr>
              <a:t>デジタル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161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デジタル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デジタル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コンピュータが情報を表現・処理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する基本的な方式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コンピュータ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すべてのデータとプログラム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を二進数、つまり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」と「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」の形式で表現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すべてが「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」の組み合わせ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、つまり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で表現され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3814" y="4920535"/>
            <a:ext cx="9110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008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7797ADF-97B3-4005-A5CC-AE300B5F0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8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251284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コンピュータの仕組みの基礎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について、ビジュアルな説明で理解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コンピュータシステムの構造と原理：</a:t>
            </a:r>
            <a:r>
              <a:rPr lang="en-US" altLang="ja-JP" sz="2400" b="1" dirty="0"/>
              <a:t>OS</a:t>
            </a:r>
            <a:r>
              <a:rPr lang="ja-JP" altLang="en-US" sz="2400" b="1" dirty="0"/>
              <a:t>、プロセッサ、メモリ、文字コード、論理演算、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の補数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知識とスキル：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コンピューターの基本構造と動作原理、デジタルデータの表現方法（二進数、十六進数）、論理演算の基本と応用、メモリとアドレッシング、文字コード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プログラミング、システム設計、デジタルリテラシーなど、将来につながる内容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ビット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一つの「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0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」または「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1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」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一ビット（</a:t>
            </a:r>
            <a:r>
              <a:rPr lang="en-US" altLang="ja-JP" sz="2400" b="1" i="0" dirty="0">
                <a:solidFill>
                  <a:srgbClr val="374151"/>
                </a:solidFill>
                <a:effectLst/>
                <a:latin typeface="Söhne"/>
              </a:rPr>
              <a:t>Bit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）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情報の最小単位</a:t>
            </a:r>
            <a:endParaRPr lang="en-US" altLang="ja-JP" sz="2400" b="1" dirty="0"/>
          </a:p>
          <a:p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0011010111101110101011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　・・・ </a:t>
            </a:r>
            <a:r>
              <a:rPr lang="en-US" altLang="ja-JP" sz="2400" b="0" i="0" dirty="0">
                <a:solidFill>
                  <a:srgbClr val="374151"/>
                </a:solidFill>
                <a:effectLst/>
                <a:latin typeface="Söhne"/>
              </a:rPr>
              <a:t>23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ビットのデータ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ja-JP" altLang="en-US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ビット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二進数の一桁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398C3A-88D2-431E-B36A-0258D31E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45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１６進数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１６進数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データを効率的に表現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するための重要な概念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dirty="0"/>
              <a:t>１６個の記号</a:t>
            </a:r>
            <a:r>
              <a:rPr lang="en-US" altLang="ja-JP" dirty="0" err="1"/>
              <a:t>0,1,2,3,4,5,6,7,8,9,A,B,C,D,E,F</a:t>
            </a:r>
            <a:r>
              <a:rPr lang="en-US" altLang="ja-JP" dirty="0"/>
              <a:t>  </a:t>
            </a:r>
            <a:r>
              <a:rPr lang="ja-JP" altLang="en-US" dirty="0"/>
              <a:t>を使う</a:t>
            </a:r>
          </a:p>
          <a:p>
            <a:pPr marL="0" indent="0">
              <a:buNone/>
            </a:pPr>
            <a:r>
              <a:rPr lang="ja-JP" altLang="en-US" dirty="0"/>
              <a:t>	例）  </a:t>
            </a:r>
            <a:r>
              <a:rPr lang="en-US" altLang="ja-JP" dirty="0" err="1"/>
              <a:t>0065FDF0</a:t>
            </a: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</a:t>
            </a: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42B0C3-A197-4EA0-A707-5959F770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5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3651" name="Group 3"/>
          <p:cNvGraphicFramePr>
            <a:graphicFrameLocks noGrp="1"/>
          </p:cNvGraphicFramePr>
          <p:nvPr/>
        </p:nvGraphicFramePr>
        <p:xfrm>
          <a:off x="2362200" y="1219200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78249276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4255547276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0974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77322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222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9063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01149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6762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30701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6149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02045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76636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114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7518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１２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23493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１３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19127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１４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69898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１５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810184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１０進数と１６進数の対応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009F6F-1C22-49DA-BB45-1FE69957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63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二進数の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は、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進数の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桁</a:t>
            </a:r>
            <a:r>
              <a:rPr lang="ja-JP" altLang="en-US" sz="2400" dirty="0"/>
              <a:t>に相当（</a:t>
            </a:r>
            <a:r>
              <a:rPr lang="en-US" altLang="ja-JP" sz="2400" b="1" dirty="0"/>
              <a:t>16</a:t>
            </a:r>
            <a:r>
              <a:rPr lang="ja-JP" altLang="en-US" sz="2400" b="1" dirty="0"/>
              <a:t>が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の</a:t>
            </a:r>
            <a:r>
              <a:rPr lang="en-US" altLang="ja-JP" sz="2400" b="1" dirty="0"/>
              <a:t>4</a:t>
            </a:r>
            <a:r>
              <a:rPr lang="ja-JP" altLang="en-US" sz="2400" b="1" dirty="0"/>
              <a:t>乗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    ００１１  ０１０１  １００１  １１００</a:t>
            </a:r>
          </a:p>
          <a:p>
            <a:pPr marL="0" indent="0">
              <a:buNone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          ３            ５              ９             </a:t>
            </a:r>
            <a:r>
              <a:rPr lang="en-US" altLang="ja-JP" sz="2400" dirty="0"/>
              <a:t>C</a:t>
            </a:r>
          </a:p>
          <a:p>
            <a:pPr marL="0" indent="0">
              <a:buNone/>
            </a:pPr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dirty="0"/>
              <a:t>二進数の</a:t>
            </a:r>
            <a:r>
              <a:rPr lang="en-US" altLang="ja-JP" sz="2400" dirty="0"/>
              <a:t>16</a:t>
            </a:r>
            <a:r>
              <a:rPr lang="ja-JP" altLang="en-US" sz="2400" dirty="0"/>
              <a:t>桁は、</a:t>
            </a:r>
            <a:r>
              <a:rPr lang="en-US" altLang="ja-JP" sz="2400" dirty="0"/>
              <a:t>16</a:t>
            </a:r>
            <a:r>
              <a:rPr lang="ja-JP" altLang="en-US" sz="2400" dirty="0"/>
              <a:t>進数の</a:t>
            </a:r>
            <a:r>
              <a:rPr lang="en-US" altLang="ja-JP" sz="2400" dirty="0"/>
              <a:t>4</a:t>
            </a:r>
            <a:r>
              <a:rPr lang="ja-JP" altLang="en-US" sz="2400" dirty="0"/>
              <a:t>桁に相当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6606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70664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048926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374788" y="227747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F01C62-0A3E-45C3-B1F2-2F130453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50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1" name="Group 3"/>
          <p:cNvGraphicFramePr>
            <a:graphicFrameLocks noGrp="1"/>
          </p:cNvGraphicFramePr>
          <p:nvPr/>
        </p:nvGraphicFramePr>
        <p:xfrm>
          <a:off x="2048539" y="991967"/>
          <a:ext cx="4572000" cy="5364384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198354112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483345363"/>
                    </a:ext>
                  </a:extLst>
                </a:gridCol>
              </a:tblGrid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807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8476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11253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18911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４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7424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５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2676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６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04331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７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０１１１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195380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８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82425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９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32937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045384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１０１１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438508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5379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１１０１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88633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E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１１１０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631509"/>
                  </a:ext>
                </a:extLst>
              </a:tr>
              <a:tr h="335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F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１１１１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38489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２進数と１６進数の関係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3D6E395-192E-4DB9-87C6-B3292C8B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70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13-4 </a:t>
            </a:r>
            <a:r>
              <a:rPr lang="ja-JP" altLang="en-US" sz="3975" dirty="0">
                <a:latin typeface="メイリオ" panose="020B0604030504040204" pitchFamily="50" charset="-128"/>
              </a:rPr>
              <a:t>メモリとアドレス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58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6636" name="Text Box 3"/>
            <p:cNvSpPr txBox="1">
              <a:spLocks noChangeArrowheads="1"/>
            </p:cNvSpPr>
            <p:nvPr/>
          </p:nvSpPr>
          <p:spPr bwMode="auto">
            <a:xfrm>
              <a:off x="2204" y="757"/>
              <a:ext cx="1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</p:txBody>
        </p:sp>
        <p:sp>
          <p:nvSpPr>
            <p:cNvPr id="26637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8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39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6640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1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2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3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6644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5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6646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6647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6648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6627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6628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0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1" name="AutoShape 19"/>
          <p:cNvSpPr>
            <a:spLocks noChangeArrowheads="1"/>
          </p:cNvSpPr>
          <p:nvPr/>
        </p:nvSpPr>
        <p:spPr bwMode="auto">
          <a:xfrm flipV="1">
            <a:off x="4776787" y="2566987"/>
            <a:ext cx="338138" cy="1044179"/>
          </a:xfrm>
          <a:prstGeom prst="downArrow">
            <a:avLst>
              <a:gd name="adj1" fmla="val 50000"/>
              <a:gd name="adj2" fmla="val 77201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2" name="Text Box 20"/>
          <p:cNvSpPr txBox="1">
            <a:spLocks noChangeArrowheads="1"/>
          </p:cNvSpPr>
          <p:nvPr/>
        </p:nvSpPr>
        <p:spPr bwMode="auto">
          <a:xfrm>
            <a:off x="2301479" y="2724150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4853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6633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5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4856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メモリからプロセッサへの読み出し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8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50" grpId="0" animBg="1"/>
      <p:bldP spid="504851" grpId="0" animBg="1"/>
      <p:bldP spid="504852" grpId="0" animBg="1"/>
      <p:bldP spid="504853" grpId="0" animBg="1"/>
      <p:bldP spid="504855" grpId="0" animBg="1"/>
      <p:bldP spid="5048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76795" y="1144339"/>
            <a:ext cx="7308668" cy="36248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（８ビット）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単位に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区切られて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いる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には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０から始まる通し番号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が付けられている。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という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番地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ともいう）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5577" y="440578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メモリ内のデータ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メモリとアドレス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960AE87B-4C1C-440E-9DF7-A6B3E925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5132388"/>
            <a:ext cx="762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００１０１１１０１００１０１００１０１００１０１０１００１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AB797F64-C8EA-42BF-83E1-4FCCE8314CE9}"/>
              </a:ext>
            </a:extLst>
          </p:cNvPr>
          <p:cNvSpPr>
            <a:spLocks/>
          </p:cNvSpPr>
          <p:nvPr/>
        </p:nvSpPr>
        <p:spPr bwMode="auto">
          <a:xfrm rot="5390088">
            <a:off x="1342995" y="4967696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098B715-8571-4717-A1CE-A4CCDB3D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2" y="518160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D617DB4-DD3A-41F4-8895-7F01C442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768" y="6059327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23C65B68-86B4-4D80-947E-EE2B49986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181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9C9FFC13-2697-4ABE-A960-8ECE05237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420" y="5715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97A75611-03B3-4486-B576-B363220829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420" y="518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8B6F85F1-3CE1-4FBD-A6AC-F2DC9B05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3580" y="5189537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7191C48-20AA-4600-8D73-C62F4FF48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88330"/>
            <a:ext cx="202842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645ED2DC-7F1F-4536-8E05-694ABD18831A}"/>
              </a:ext>
            </a:extLst>
          </p:cNvPr>
          <p:cNvSpPr>
            <a:spLocks/>
          </p:cNvSpPr>
          <p:nvPr/>
        </p:nvSpPr>
        <p:spPr bwMode="auto">
          <a:xfrm rot="5390088">
            <a:off x="3415635" y="4977920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223F998-7A29-4C99-AE6F-36EC795E1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408" y="6069551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20F9C7E3-7D51-4E47-BC3F-E832C852EC19}"/>
              </a:ext>
            </a:extLst>
          </p:cNvPr>
          <p:cNvSpPr>
            <a:spLocks/>
          </p:cNvSpPr>
          <p:nvPr/>
        </p:nvSpPr>
        <p:spPr bwMode="auto">
          <a:xfrm rot="5390088">
            <a:off x="5488275" y="4988144"/>
            <a:ext cx="229302" cy="1838935"/>
          </a:xfrm>
          <a:prstGeom prst="rightBrace">
            <a:avLst>
              <a:gd name="adj1" fmla="val 795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5B2E9B3-6612-49C7-AF0D-6F3507E0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6048" y="6079775"/>
            <a:ext cx="1415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８ビット</a:t>
            </a:r>
          </a:p>
        </p:txBody>
      </p:sp>
    </p:spTree>
    <p:extLst>
      <p:ext uri="{BB962C8B-B14F-4D97-AF65-F5344CB8AC3E}">
        <p14:creationId xmlns:p14="http://schemas.microsoft.com/office/powerpoint/2010/main" val="74155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471739" y="1429942"/>
            <a:ext cx="4264819" cy="4358878"/>
            <a:chOff x="1116" y="481"/>
            <a:chExt cx="3582" cy="3661"/>
          </a:xfrm>
        </p:grpSpPr>
        <p:sp>
          <p:nvSpPr>
            <p:cNvPr id="27660" name="Text Box 3"/>
            <p:cNvSpPr txBox="1">
              <a:spLocks noChangeArrowheads="1"/>
            </p:cNvSpPr>
            <p:nvPr/>
          </p:nvSpPr>
          <p:spPr bwMode="auto">
            <a:xfrm>
              <a:off x="2190" y="745"/>
              <a:ext cx="1448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プロセッサ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1" name="Rectangle 4"/>
            <p:cNvSpPr>
              <a:spLocks noChangeArrowheads="1"/>
            </p:cNvSpPr>
            <p:nvPr/>
          </p:nvSpPr>
          <p:spPr bwMode="auto">
            <a:xfrm>
              <a:off x="2159" y="481"/>
              <a:ext cx="1496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2885" y="1343"/>
              <a:ext cx="0" cy="10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3" name="Text Box 6"/>
            <p:cNvSpPr txBox="1">
              <a:spLocks noChangeArrowheads="1"/>
            </p:cNvSpPr>
            <p:nvPr/>
          </p:nvSpPr>
          <p:spPr bwMode="auto">
            <a:xfrm>
              <a:off x="2342" y="2543"/>
              <a:ext cx="1124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メモリ</a:t>
              </a:r>
            </a:p>
          </p:txBody>
        </p:sp>
        <p:sp>
          <p:nvSpPr>
            <p:cNvPr id="27664" name="Rectangle 7"/>
            <p:cNvSpPr>
              <a:spLocks noChangeArrowheads="1"/>
            </p:cNvSpPr>
            <p:nvPr/>
          </p:nvSpPr>
          <p:spPr bwMode="auto">
            <a:xfrm>
              <a:off x="2135" y="2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>
              <a:off x="1932" y="1978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6" name="Rectangle 9"/>
            <p:cNvSpPr>
              <a:spLocks noChangeArrowheads="1"/>
            </p:cNvSpPr>
            <p:nvPr/>
          </p:nvSpPr>
          <p:spPr bwMode="auto">
            <a:xfrm>
              <a:off x="1116" y="1253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7" name="Text Box 10"/>
            <p:cNvSpPr txBox="1">
              <a:spLocks noChangeArrowheads="1"/>
            </p:cNvSpPr>
            <p:nvPr/>
          </p:nvSpPr>
          <p:spPr bwMode="auto">
            <a:xfrm>
              <a:off x="1288" y="1507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入力装置</a:t>
              </a:r>
            </a:p>
          </p:txBody>
        </p:sp>
        <p:sp>
          <p:nvSpPr>
            <p:cNvPr id="27668" name="Rectangle 11"/>
            <p:cNvSpPr>
              <a:spLocks noChangeArrowheads="1"/>
            </p:cNvSpPr>
            <p:nvPr/>
          </p:nvSpPr>
          <p:spPr bwMode="auto">
            <a:xfrm>
              <a:off x="3882" y="1208"/>
              <a:ext cx="816" cy="158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69" name="Text Box 12"/>
            <p:cNvSpPr txBox="1">
              <a:spLocks noChangeArrowheads="1"/>
            </p:cNvSpPr>
            <p:nvPr/>
          </p:nvSpPr>
          <p:spPr bwMode="auto">
            <a:xfrm>
              <a:off x="4063" y="1471"/>
              <a:ext cx="465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出力装置</a:t>
              </a:r>
            </a:p>
          </p:txBody>
        </p:sp>
        <p:sp>
          <p:nvSpPr>
            <p:cNvPr id="27670" name="Text Box 13"/>
            <p:cNvSpPr txBox="1">
              <a:spLocks noChangeArrowheads="1"/>
            </p:cNvSpPr>
            <p:nvPr/>
          </p:nvSpPr>
          <p:spPr bwMode="auto">
            <a:xfrm>
              <a:off x="2140" y="3624"/>
              <a:ext cx="151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メイリオ" panose="020B0604030504040204" pitchFamily="50" charset="-128"/>
                  <a:ea typeface="メイリオ" panose="020B0604030504040204" pitchFamily="50" charset="-128"/>
                  <a:cs typeface="+mn-cs"/>
                </a:rPr>
                <a:t>補助記憶装置</a:t>
              </a:r>
            </a:p>
          </p:txBody>
        </p:sp>
        <p:sp>
          <p:nvSpPr>
            <p:cNvPr id="27671" name="Rectangle 14"/>
            <p:cNvSpPr>
              <a:spLocks noChangeArrowheads="1"/>
            </p:cNvSpPr>
            <p:nvPr/>
          </p:nvSpPr>
          <p:spPr bwMode="auto">
            <a:xfrm>
              <a:off x="2135" y="3432"/>
              <a:ext cx="1496" cy="71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27672" name="Line 15"/>
            <p:cNvSpPr>
              <a:spLocks noChangeShapeType="1"/>
            </p:cNvSpPr>
            <p:nvPr/>
          </p:nvSpPr>
          <p:spPr bwMode="auto">
            <a:xfrm>
              <a:off x="2885" y="3127"/>
              <a:ext cx="0" cy="3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3690938" y="5172076"/>
            <a:ext cx="180049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補助記憶装置</a:t>
            </a:r>
          </a:p>
        </p:txBody>
      </p:sp>
      <p:sp>
        <p:nvSpPr>
          <p:cNvPr id="27652" name="Rectangle 17"/>
          <p:cNvSpPr>
            <a:spLocks noChangeArrowheads="1"/>
          </p:cNvSpPr>
          <p:nvPr/>
        </p:nvSpPr>
        <p:spPr bwMode="auto">
          <a:xfrm>
            <a:off x="3684985" y="4943476"/>
            <a:ext cx="1781175" cy="8453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8" name="AutoShape 18"/>
          <p:cNvSpPr>
            <a:spLocks noChangeArrowheads="1"/>
          </p:cNvSpPr>
          <p:nvPr/>
        </p:nvSpPr>
        <p:spPr bwMode="auto">
          <a:xfrm>
            <a:off x="4015978" y="2566989"/>
            <a:ext cx="338138" cy="1056085"/>
          </a:xfrm>
          <a:prstGeom prst="downArrow">
            <a:avLst>
              <a:gd name="adj1" fmla="val 50000"/>
              <a:gd name="adj2" fmla="val 78081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899" name="AutoShape 19"/>
          <p:cNvSpPr>
            <a:spLocks noChangeArrowheads="1"/>
          </p:cNvSpPr>
          <p:nvPr/>
        </p:nvSpPr>
        <p:spPr bwMode="auto">
          <a:xfrm>
            <a:off x="4792266" y="2590800"/>
            <a:ext cx="338138" cy="1029891"/>
          </a:xfrm>
          <a:prstGeom prst="downArrow">
            <a:avLst>
              <a:gd name="adj1" fmla="val 50000"/>
              <a:gd name="adj2" fmla="val 76144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2358629" y="2714625"/>
            <a:ext cx="1877437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506901" name="Text Box 21"/>
          <p:cNvSpPr txBox="1">
            <a:spLocks noChangeArrowheads="1"/>
          </p:cNvSpPr>
          <p:nvPr/>
        </p:nvSpPr>
        <p:spPr bwMode="auto">
          <a:xfrm>
            <a:off x="5185173" y="2695575"/>
            <a:ext cx="1454244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7657" name="Text Box 22"/>
          <p:cNvSpPr txBox="1">
            <a:spLocks noChangeArrowheads="1"/>
          </p:cNvSpPr>
          <p:nvPr/>
        </p:nvSpPr>
        <p:spPr bwMode="auto">
          <a:xfrm>
            <a:off x="2380060" y="520303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3" name="Rectangle 23"/>
          <p:cNvSpPr>
            <a:spLocks noChangeArrowheads="1"/>
          </p:cNvSpPr>
          <p:nvPr/>
        </p:nvSpPr>
        <p:spPr bwMode="auto">
          <a:xfrm>
            <a:off x="1534717" y="4743451"/>
            <a:ext cx="6117431" cy="112156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6904" name="Text Box 24"/>
          <p:cNvSpPr txBox="1">
            <a:spLocks noChangeArrowheads="1"/>
          </p:cNvSpPr>
          <p:nvPr/>
        </p:nvSpPr>
        <p:spPr bwMode="auto">
          <a:xfrm>
            <a:off x="1955007" y="5039916"/>
            <a:ext cx="6955750" cy="600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プロセッサからメモリへの書き込み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8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98" grpId="0" animBg="1"/>
      <p:bldP spid="506899" grpId="0" animBg="1"/>
      <p:bldP spid="506900" grpId="0" animBg="1"/>
      <p:bldP spid="506901" grpId="0" animBg="1"/>
      <p:bldP spid="506903" grpId="0" animBg="1"/>
      <p:bldP spid="5069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485" y="1193424"/>
            <a:ext cx="2902744" cy="308610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読み出し</a:t>
            </a:r>
          </a:p>
          <a:p>
            <a:pPr eaLnBrk="1" hangingPunct="1"/>
            <a:endParaRPr lang="ja-JP" altLang="en-US" sz="2400" dirty="0">
              <a:latin typeface="メイリオ" panose="020B0604030504040204" pitchFamily="50" charset="-128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2650212" y="2750253"/>
            <a:ext cx="1218009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2705218" y="330931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14" name="AutoShape 6"/>
          <p:cNvSpPr>
            <a:spLocks noChangeArrowheads="1"/>
          </p:cNvSpPr>
          <p:nvPr/>
        </p:nvSpPr>
        <p:spPr bwMode="auto">
          <a:xfrm>
            <a:off x="1434584" y="3087200"/>
            <a:ext cx="984647" cy="396478"/>
          </a:xfrm>
          <a:prstGeom prst="rightArrow">
            <a:avLst>
              <a:gd name="adj1" fmla="val 50000"/>
              <a:gd name="adj2" fmla="val 620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11145" y="232653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読み出したい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299016" name="AutoShape 8"/>
          <p:cNvSpPr>
            <a:spLocks noChangeArrowheads="1"/>
          </p:cNvSpPr>
          <p:nvPr/>
        </p:nvSpPr>
        <p:spPr bwMode="auto">
          <a:xfrm flipH="1">
            <a:off x="1385768" y="3925400"/>
            <a:ext cx="1051322" cy="396478"/>
          </a:xfrm>
          <a:prstGeom prst="rightArrow">
            <a:avLst>
              <a:gd name="adj1" fmla="val 50000"/>
              <a:gd name="adj2" fmla="val 662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17" name="Text Box 9"/>
          <p:cNvSpPr txBox="1">
            <a:spLocks noChangeArrowheads="1"/>
          </p:cNvSpPr>
          <p:nvPr/>
        </p:nvSpPr>
        <p:spPr bwMode="auto">
          <a:xfrm>
            <a:off x="1265515" y="362417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4862134" y="1193424"/>
            <a:ext cx="290274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</a:t>
            </a:r>
          </a:p>
        </p:txBody>
      </p:sp>
      <p:sp>
        <p:nvSpPr>
          <p:cNvPr id="299019" name="Rectangle 11"/>
          <p:cNvSpPr>
            <a:spLocks noChangeArrowheads="1"/>
          </p:cNvSpPr>
          <p:nvPr/>
        </p:nvSpPr>
        <p:spPr bwMode="auto">
          <a:xfrm>
            <a:off x="7237641" y="2477900"/>
            <a:ext cx="1218010" cy="1574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7327832" y="306455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299021" name="AutoShape 13"/>
          <p:cNvSpPr>
            <a:spLocks noChangeArrowheads="1"/>
          </p:cNvSpPr>
          <p:nvPr/>
        </p:nvSpPr>
        <p:spPr bwMode="auto">
          <a:xfrm>
            <a:off x="6002962" y="3220850"/>
            <a:ext cx="984647" cy="802481"/>
          </a:xfrm>
          <a:prstGeom prst="rightArrow">
            <a:avLst>
              <a:gd name="adj1" fmla="val 50000"/>
              <a:gd name="adj2" fmla="val 306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9022" name="Text Box 14"/>
          <p:cNvSpPr txBox="1">
            <a:spLocks noChangeArrowheads="1"/>
          </p:cNvSpPr>
          <p:nvPr/>
        </p:nvSpPr>
        <p:spPr bwMode="auto">
          <a:xfrm>
            <a:off x="4623027" y="2251681"/>
            <a:ext cx="26468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書き込みたい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とデータそのもの</a:t>
            </a: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7609" y="6460535"/>
            <a:ext cx="2057400" cy="273844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メモリへの操作</a:t>
            </a:r>
          </a:p>
        </p:txBody>
      </p:sp>
    </p:spTree>
    <p:extLst>
      <p:ext uri="{BB962C8B-B14F-4D97-AF65-F5344CB8AC3E}">
        <p14:creationId xmlns:p14="http://schemas.microsoft.com/office/powerpoint/2010/main" val="3495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  <p:bldP spid="299012" grpId="0" animBg="1"/>
      <p:bldP spid="299013" grpId="0"/>
      <p:bldP spid="299014" grpId="0" animBg="1"/>
      <p:bldP spid="299015" grpId="0"/>
      <p:bldP spid="299016" grpId="0" animBg="1"/>
      <p:bldP spid="299017" grpId="0"/>
      <p:bldP spid="299018" grpId="0"/>
      <p:bldP spid="299019" grpId="0" animBg="1"/>
      <p:bldP spid="299020" grpId="0"/>
      <p:bldP spid="299021" grpId="0" animBg="1"/>
      <p:bldP spid="2990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328111"/>
            <a:ext cx="4986684" cy="386237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OS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コンピュータの構成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デジタル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メモリとアドレス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文字コード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論理積と論理和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論理演算と足し算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２の補数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99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読み出し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25962" y="149961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25962" y="171511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25962" y="193061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25962" y="214611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30725" y="149365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114131" y="353557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115322" y="369750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116512" y="385942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27155" y="236162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28344" y="2577125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29536" y="279263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30725" y="3008131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21200" y="3223636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337719" y="147103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32957" y="168653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328194" y="1902042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27004" y="211754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325813" y="233304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328194" y="254855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330575" y="2764055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332957" y="2979558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335338" y="3195061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271580" y="4357111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703616" y="3283167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メモリの値は変化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しない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908155" y="14567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08155" y="16853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08155" y="19044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08155" y="211397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08155" y="2323524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08155" y="25425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08155" y="275214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08155" y="29616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08155" y="3190299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880538" y="1840129"/>
            <a:ext cx="3570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アドレス４番地，５番地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から２バイト分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読み出す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とき</a:t>
            </a: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4826250" y="368559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Rectangle 61"/>
          <p:cNvSpPr>
            <a:spLocks noChangeArrowheads="1"/>
          </p:cNvSpPr>
          <p:nvPr/>
        </p:nvSpPr>
        <p:spPr bwMode="auto">
          <a:xfrm>
            <a:off x="2728369" y="2275898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 flipH="1" flipV="1">
            <a:off x="3689204" y="2875972"/>
            <a:ext cx="645319" cy="4512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40" grpId="0" animBg="1"/>
      <p:bldP spid="4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書き込み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39370" y="1721679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39370" y="1937181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370" y="215268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39370" y="236818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44133" y="1715726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327539" y="375764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328730" y="391957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329920" y="408149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740563" y="2583692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741752" y="279919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742944" y="301469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44133" y="3230199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734608" y="3445704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51127" y="1693104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6365" y="190860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1602" y="2124110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0412" y="233961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39221" y="2555117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41602" y="277061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43983" y="2986123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46365" y="3201626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746" y="3417129"/>
            <a:ext cx="13388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84988" y="4579179"/>
            <a:ext cx="3877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メモリの各区画は１バイト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（１６進数で２桁）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379336" y="4668899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前の値は上書きされる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4220839" y="2761622"/>
            <a:ext cx="869156" cy="635794"/>
          </a:xfrm>
          <a:prstGeom prst="rightArrow">
            <a:avLst>
              <a:gd name="adj1" fmla="val 50000"/>
              <a:gd name="adj2" fmla="val 3417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21563" y="16788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121563" y="19074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121563" y="21264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121563" y="233604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121563" y="2545592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2121563" y="27646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121563" y="297421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2121563" y="31837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121563" y="3412367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3194178" y="1009024"/>
            <a:ext cx="26468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アドレス６番地，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７番地に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「０４００」を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書き込むと</a:t>
            </a: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6266537" y="175593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266537" y="1971437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266537" y="218694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266537" y="240244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6271300" y="1749982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6854706" y="379190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855897" y="3953828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Oval 45"/>
          <p:cNvSpPr>
            <a:spLocks noChangeArrowheads="1"/>
          </p:cNvSpPr>
          <p:nvPr/>
        </p:nvSpPr>
        <p:spPr bwMode="auto">
          <a:xfrm>
            <a:off x="6857087" y="4115753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46"/>
          <p:cNvSpPr>
            <a:spLocks noChangeArrowheads="1"/>
          </p:cNvSpPr>
          <p:nvPr/>
        </p:nvSpPr>
        <p:spPr bwMode="auto">
          <a:xfrm>
            <a:off x="6267730" y="2617948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6268919" y="283344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6270111" y="304895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6271300" y="3264455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261775" y="347996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6648730" y="17130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6648730" y="194167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6648730" y="21607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648730" y="237029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648730" y="2579848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6648730" y="27989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648730" y="3446623"/>
            <a:ext cx="5693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？？</a:t>
            </a: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6629679" y="29894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　４</a:t>
            </a:r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29679" y="3218022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+mn-cs"/>
              </a:rPr>
              <a:t>０　０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6416556" y="2954893"/>
            <a:ext cx="952500" cy="6191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1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メモリの仕組み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17973" y="219260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17973" y="240810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17973" y="262360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17973" y="283910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19203" y="4989378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02719" y="218188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アドレスデコーダ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751161" y="1633007"/>
            <a:ext cx="0" cy="19038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51162" y="3536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053753" y="1916377"/>
            <a:ext cx="4616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811067" y="1642533"/>
            <a:ext cx="9525" cy="3264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5214564" y="23045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205039" y="250930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206231" y="273552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07420" y="295102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922736" y="218664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480073" y="42380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481264" y="44000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5482455" y="456194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4506142" y="422856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4507333" y="439049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4508523" y="455241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919166" y="3054614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920355" y="327011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21547" y="3485620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3922736" y="3701122"/>
            <a:ext cx="1285875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3913211" y="391662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5208612" y="315581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>
            <a:off x="5209802" y="337131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210993" y="358682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5212183" y="381304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5213375" y="402854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6062587" y="1985432"/>
            <a:ext cx="46166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2468984" y="195804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5924178" y="1890183"/>
            <a:ext cx="225028" cy="977503"/>
          </a:xfrm>
          <a:prstGeom prst="upDownArrow">
            <a:avLst>
              <a:gd name="adj1" fmla="val 50000"/>
              <a:gd name="adj2" fmla="val 868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3967980" y="213902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０</a:t>
            </a: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963217" y="2354527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１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958455" y="257002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２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3957264" y="2785533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３</a:t>
            </a: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3956073" y="30010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４</a:t>
            </a: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958455" y="3216539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５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3960836" y="3432042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６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3963217" y="3647545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７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965598" y="3863048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　８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1304164" y="3614686"/>
            <a:ext cx="20313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5961087" y="3604682"/>
            <a:ext cx="18004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データ信号が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通る信号線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データバス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60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25%"/>
          <p:cNvSpPr>
            <a:spLocks noChangeArrowheads="1"/>
          </p:cNvSpPr>
          <p:nvPr/>
        </p:nvSpPr>
        <p:spPr bwMode="auto">
          <a:xfrm>
            <a:off x="3766814" y="365783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764432" y="2580322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64432" y="2795823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64432" y="3011328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764432" y="3226829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149178" y="2569605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2597620" y="2030252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2597621" y="39245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5665862" y="2048112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769195" y="2574368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352601" y="461628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353792" y="4778214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4354982" y="4940139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3760862" y="3878103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3762051" y="4092415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759670" y="4304347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923416" y="826976"/>
            <a:ext cx="653095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アドレス４，５番地から，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バイト分読み出す</a:t>
            </a:r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1900212" y="2132646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アドレス「４」</a:t>
            </a:r>
          </a:p>
        </p:txBody>
      </p:sp>
      <p:sp>
        <p:nvSpPr>
          <p:cNvPr id="309268" name="AutoShape 20"/>
          <p:cNvSpPr>
            <a:spLocks noChangeArrowheads="1"/>
          </p:cNvSpPr>
          <p:nvPr/>
        </p:nvSpPr>
        <p:spPr bwMode="auto">
          <a:xfrm>
            <a:off x="2315443" y="2345768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69" name="Text Box 21"/>
          <p:cNvSpPr txBox="1">
            <a:spLocks noChangeArrowheads="1"/>
          </p:cNvSpPr>
          <p:nvPr/>
        </p:nvSpPr>
        <p:spPr bwMode="auto">
          <a:xfrm>
            <a:off x="5792395" y="1881424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バイト分を一括読み出し）</a:t>
            </a:r>
          </a:p>
        </p:txBody>
      </p: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3366764" y="5098493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09271" name="AutoShape 23"/>
          <p:cNvSpPr>
            <a:spLocks noChangeArrowheads="1"/>
          </p:cNvSpPr>
          <p:nvPr/>
        </p:nvSpPr>
        <p:spPr bwMode="auto">
          <a:xfrm>
            <a:off x="3620368" y="3448287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2" name="AutoShape 24"/>
          <p:cNvSpPr>
            <a:spLocks noChangeArrowheads="1"/>
          </p:cNvSpPr>
          <p:nvPr/>
        </p:nvSpPr>
        <p:spPr bwMode="auto">
          <a:xfrm>
            <a:off x="5190801" y="3361372"/>
            <a:ext cx="376238" cy="197644"/>
          </a:xfrm>
          <a:prstGeom prst="rightArrow">
            <a:avLst>
              <a:gd name="adj1" fmla="val 50000"/>
              <a:gd name="adj2" fmla="val 4759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3" name="AutoShape 25"/>
          <p:cNvSpPr>
            <a:spLocks noChangeArrowheads="1"/>
          </p:cNvSpPr>
          <p:nvPr/>
        </p:nvSpPr>
        <p:spPr bwMode="auto">
          <a:xfrm>
            <a:off x="5739681" y="2119548"/>
            <a:ext cx="225028" cy="887016"/>
          </a:xfrm>
          <a:prstGeom prst="upArrow">
            <a:avLst>
              <a:gd name="adj1" fmla="val 50000"/>
              <a:gd name="adj2" fmla="val 98545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4" name="Rectangle 26" descr="25%"/>
          <p:cNvSpPr>
            <a:spLocks noChangeArrowheads="1"/>
          </p:cNvSpPr>
          <p:nvPr/>
        </p:nvSpPr>
        <p:spPr bwMode="auto">
          <a:xfrm>
            <a:off x="3760862" y="3660217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75" name="AutoShape 27"/>
          <p:cNvSpPr>
            <a:spLocks noChangeArrowheads="1"/>
          </p:cNvSpPr>
          <p:nvPr/>
        </p:nvSpPr>
        <p:spPr bwMode="auto">
          <a:xfrm>
            <a:off x="3610843" y="3667362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5061023" y="26922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5051498" y="289702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5052690" y="312324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5053879" y="333874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5055071" y="3566158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1" name="Line 33"/>
          <p:cNvSpPr>
            <a:spLocks noChangeShapeType="1"/>
          </p:cNvSpPr>
          <p:nvPr/>
        </p:nvSpPr>
        <p:spPr bwMode="auto">
          <a:xfrm>
            <a:off x="5056261" y="378166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5056261" y="39935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5071740" y="4205523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059834" y="4416264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5" name="Text Box 37"/>
          <p:cNvSpPr txBox="1">
            <a:spLocks noChangeArrowheads="1"/>
          </p:cNvSpPr>
          <p:nvPr/>
        </p:nvSpPr>
        <p:spPr bwMode="auto">
          <a:xfrm>
            <a:off x="1426046" y="5117543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09286" name="Text Box 38"/>
          <p:cNvSpPr txBox="1">
            <a:spLocks noChangeArrowheads="1"/>
          </p:cNvSpPr>
          <p:nvPr/>
        </p:nvSpPr>
        <p:spPr bwMode="auto">
          <a:xfrm>
            <a:off x="5808736" y="5106828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出る</a:t>
            </a:r>
          </a:p>
        </p:txBody>
      </p:sp>
      <p:sp>
        <p:nvSpPr>
          <p:cNvPr id="309287" name="AutoShape 39"/>
          <p:cNvSpPr>
            <a:spLocks noChangeArrowheads="1"/>
          </p:cNvSpPr>
          <p:nvPr/>
        </p:nvSpPr>
        <p:spPr bwMode="auto">
          <a:xfrm>
            <a:off x="5190801" y="3580447"/>
            <a:ext cx="391716" cy="207169"/>
          </a:xfrm>
          <a:prstGeom prst="rightArrow">
            <a:avLst>
              <a:gd name="adj1" fmla="val 50000"/>
              <a:gd name="adj2" fmla="val 4727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8" name="Line 40"/>
          <p:cNvSpPr>
            <a:spLocks noChangeShapeType="1"/>
          </p:cNvSpPr>
          <p:nvPr/>
        </p:nvSpPr>
        <p:spPr bwMode="auto">
          <a:xfrm flipV="1">
            <a:off x="2727398" y="547234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89" name="Line 41"/>
          <p:cNvSpPr>
            <a:spLocks noChangeShapeType="1"/>
          </p:cNvSpPr>
          <p:nvPr/>
        </p:nvSpPr>
        <p:spPr bwMode="auto">
          <a:xfrm flipV="1">
            <a:off x="5153892" y="5465206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9290" name="Text Box 42"/>
          <p:cNvSpPr txBox="1">
            <a:spLocks noChangeArrowheads="1"/>
          </p:cNvSpPr>
          <p:nvPr/>
        </p:nvSpPr>
        <p:spPr bwMode="auto">
          <a:xfrm>
            <a:off x="1125890" y="4057895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アドレス４，５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09291" name="Rectangle 43" descr="25%"/>
          <p:cNvSpPr>
            <a:spLocks noChangeArrowheads="1"/>
          </p:cNvSpPr>
          <p:nvPr/>
        </p:nvSpPr>
        <p:spPr bwMode="auto">
          <a:xfrm>
            <a:off x="3760862" y="3441142"/>
            <a:ext cx="1296590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6305227" y="2105261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0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0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09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09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0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0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5" grpId="0" animBg="1"/>
      <p:bldP spid="309268" grpId="0" animBg="1"/>
      <p:bldP spid="309270" grpId="0" animBg="1"/>
      <p:bldP spid="309271" grpId="0" animBg="1"/>
      <p:bldP spid="309272" grpId="0" animBg="1"/>
      <p:bldP spid="309273" grpId="0" animBg="1"/>
      <p:bldP spid="309275" grpId="0" animBg="1"/>
      <p:bldP spid="309285" grpId="0" animBg="1"/>
      <p:bldP spid="309286" grpId="0" animBg="1"/>
      <p:bldP spid="309287" grpId="0" animBg="1"/>
      <p:bldP spid="309288" grpId="0" animBg="1"/>
      <p:bldP spid="309289" grpId="0" animBg="1"/>
      <p:bldP spid="309290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96057" y="2451975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96057" y="2667476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96057" y="2882981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96057" y="3098482"/>
            <a:ext cx="1296591" cy="215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280803" y="2441258"/>
            <a:ext cx="461665" cy="281106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>
            <a:off x="2729245" y="1901905"/>
            <a:ext cx="0" cy="1894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2729246" y="379618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>
            <a:off x="5797487" y="1919765"/>
            <a:ext cx="1190" cy="324683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00820" y="2446021"/>
            <a:ext cx="1285875" cy="279796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4484226" y="448794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485417" y="4649867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486607" y="4811792"/>
            <a:ext cx="66675" cy="66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99631" y="3521156"/>
            <a:ext cx="1296590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00820" y="3313987"/>
            <a:ext cx="1285875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3891295" y="4176000"/>
            <a:ext cx="1296591" cy="21550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78848" y="846863"/>
            <a:ext cx="62231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アドレス６，７番地に，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バイト分書き込む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2031837" y="2004299"/>
            <a:ext cx="46166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アドレス「６」</a:t>
            </a:r>
          </a:p>
        </p:txBody>
      </p:sp>
      <p:sp>
        <p:nvSpPr>
          <p:cNvPr id="311315" name="AutoShape 19"/>
          <p:cNvSpPr>
            <a:spLocks noChangeArrowheads="1"/>
          </p:cNvSpPr>
          <p:nvPr/>
        </p:nvSpPr>
        <p:spPr bwMode="auto">
          <a:xfrm>
            <a:off x="2447068" y="2217421"/>
            <a:ext cx="188119" cy="808435"/>
          </a:xfrm>
          <a:prstGeom prst="downArrow">
            <a:avLst>
              <a:gd name="adj1" fmla="val 50000"/>
              <a:gd name="adj2" fmla="val 10743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908542" y="1735218"/>
            <a:ext cx="877163" cy="339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バイトのデータ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バイト分を一括書き込み）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3498389" y="4970146"/>
            <a:ext cx="1800493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必要なメモリを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オンに</a:t>
            </a:r>
          </a:p>
        </p:txBody>
      </p:sp>
      <p:sp>
        <p:nvSpPr>
          <p:cNvPr id="311318" name="AutoShape 22"/>
          <p:cNvSpPr>
            <a:spLocks noChangeArrowheads="1"/>
          </p:cNvSpPr>
          <p:nvPr/>
        </p:nvSpPr>
        <p:spPr bwMode="auto">
          <a:xfrm>
            <a:off x="3751993" y="3769996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19" name="AutoShape 23"/>
          <p:cNvSpPr>
            <a:spLocks noChangeArrowheads="1"/>
          </p:cNvSpPr>
          <p:nvPr/>
        </p:nvSpPr>
        <p:spPr bwMode="auto">
          <a:xfrm flipH="1">
            <a:off x="5308138" y="3661650"/>
            <a:ext cx="366713" cy="207169"/>
          </a:xfrm>
          <a:prstGeom prst="rightArrow">
            <a:avLst>
              <a:gd name="adj1" fmla="val 50000"/>
              <a:gd name="adj2" fmla="val 4425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0" name="AutoShape 24"/>
          <p:cNvSpPr>
            <a:spLocks noChangeArrowheads="1"/>
          </p:cNvSpPr>
          <p:nvPr/>
        </p:nvSpPr>
        <p:spPr bwMode="auto">
          <a:xfrm flipV="1">
            <a:off x="5892736" y="2094787"/>
            <a:ext cx="214313" cy="887015"/>
          </a:xfrm>
          <a:prstGeom prst="upArrow">
            <a:avLst>
              <a:gd name="adj1" fmla="val 50000"/>
              <a:gd name="adj2" fmla="val 103472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1" name="AutoShape 25"/>
          <p:cNvSpPr>
            <a:spLocks noChangeArrowheads="1"/>
          </p:cNvSpPr>
          <p:nvPr/>
        </p:nvSpPr>
        <p:spPr bwMode="auto">
          <a:xfrm>
            <a:off x="3742468" y="3989071"/>
            <a:ext cx="150019" cy="20716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5192648" y="2563892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5183123" y="2768680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5184315" y="299489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5185504" y="3210401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>
            <a:off x="5186696" y="386643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27" name="Line 31"/>
          <p:cNvSpPr>
            <a:spLocks noChangeShapeType="1"/>
          </p:cNvSpPr>
          <p:nvPr/>
        </p:nvSpPr>
        <p:spPr bwMode="auto">
          <a:xfrm>
            <a:off x="5187886" y="4081939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195029" y="3429476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196221" y="3655695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5191459" y="4287917"/>
            <a:ext cx="59412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1557671" y="4989196"/>
            <a:ext cx="133882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2" name="Text Box 36"/>
          <p:cNvSpPr txBox="1">
            <a:spLocks noChangeArrowheads="1"/>
          </p:cNvSpPr>
          <p:nvPr/>
        </p:nvSpPr>
        <p:spPr bwMode="auto">
          <a:xfrm>
            <a:off x="5940361" y="4978481"/>
            <a:ext cx="110799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入る</a:t>
            </a:r>
          </a:p>
        </p:txBody>
      </p:sp>
      <p:sp>
        <p:nvSpPr>
          <p:cNvPr id="311333" name="AutoShape 37"/>
          <p:cNvSpPr>
            <a:spLocks noChangeArrowheads="1"/>
          </p:cNvSpPr>
          <p:nvPr/>
        </p:nvSpPr>
        <p:spPr bwMode="auto">
          <a:xfrm flipH="1">
            <a:off x="5314092" y="3890250"/>
            <a:ext cx="360759" cy="207169"/>
          </a:xfrm>
          <a:prstGeom prst="rightArrow">
            <a:avLst>
              <a:gd name="adj1" fmla="val 50000"/>
              <a:gd name="adj2" fmla="val 4353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4" name="Line 38"/>
          <p:cNvSpPr>
            <a:spLocks noChangeShapeType="1"/>
          </p:cNvSpPr>
          <p:nvPr/>
        </p:nvSpPr>
        <p:spPr bwMode="auto">
          <a:xfrm flipV="1">
            <a:off x="2859023" y="5344002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5" name="Line 39"/>
          <p:cNvSpPr>
            <a:spLocks noChangeShapeType="1"/>
          </p:cNvSpPr>
          <p:nvPr/>
        </p:nvSpPr>
        <p:spPr bwMode="auto">
          <a:xfrm flipV="1">
            <a:off x="5285517" y="5336859"/>
            <a:ext cx="628650" cy="833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1341810" y="3955734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アドレス６，７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のメ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モリをオンに</a:t>
            </a:r>
          </a:p>
        </p:txBody>
      </p:sp>
      <p:sp>
        <p:nvSpPr>
          <p:cNvPr id="311337" name="Rectangle 41"/>
          <p:cNvSpPr>
            <a:spLocks noChangeArrowheads="1"/>
          </p:cNvSpPr>
          <p:nvPr/>
        </p:nvSpPr>
        <p:spPr bwMode="auto">
          <a:xfrm>
            <a:off x="3898439" y="3740231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3896057" y="3959306"/>
            <a:ext cx="1285875" cy="2155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11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3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1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311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3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31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31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3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nimBg="1"/>
      <p:bldP spid="311315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31" grpId="0" animBg="1"/>
      <p:bldP spid="311332" grpId="0" animBg="1"/>
      <p:bldP spid="311333" grpId="0" animBg="1"/>
      <p:bldP spid="311334" grpId="0" animBg="1"/>
      <p:bldP spid="311335" grpId="0" animBg="1"/>
      <p:bldP spid="311336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13-5 </a:t>
            </a:r>
            <a:r>
              <a:rPr lang="ja-JP" altLang="en-US" sz="3975" dirty="0">
                <a:latin typeface="メイリオ" panose="020B0604030504040204" pitchFamily="50" charset="-128"/>
              </a:rPr>
              <a:t>文字コード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303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E4C55-32E9-CAE0-93CE-4E368B19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ASCII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C96615-BB23-F3DD-EDB6-877ADE33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5" y="644893"/>
            <a:ext cx="8461208" cy="5333166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ASCII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文字情報を数値で表現する</a:t>
            </a:r>
            <a:r>
              <a:rPr kumimoji="1" lang="ja-JP" altLang="en-US" sz="2400" dirty="0"/>
              <a:t>ためのもの</a:t>
            </a:r>
            <a:endParaRPr kumimoji="1" lang="en-US" altLang="ja-JP" sz="2400" dirty="0"/>
          </a:p>
          <a:p>
            <a:r>
              <a:rPr kumimoji="1" lang="ja-JP" altLang="en-US" sz="2400" dirty="0"/>
              <a:t>１つの文字</a:t>
            </a:r>
            <a:r>
              <a:rPr lang="ja-JP" altLang="en-US" sz="2400" dirty="0"/>
              <a:t>を，</a:t>
            </a:r>
            <a:r>
              <a:rPr kumimoji="1" lang="en-US" altLang="ja-JP" sz="2400" b="1" dirty="0"/>
              <a:t>7</a:t>
            </a:r>
            <a:r>
              <a:rPr kumimoji="1" lang="ja-JP" altLang="en-US" sz="2400" b="1" dirty="0"/>
              <a:t>ビットの二進数</a:t>
            </a:r>
            <a:r>
              <a:rPr kumimoji="1" lang="ja-JP" altLang="en-US" sz="2400" dirty="0"/>
              <a:t>で表現</a:t>
            </a:r>
            <a:endParaRPr kumimoji="1" lang="en-US" altLang="ja-JP" sz="2400" dirty="0"/>
          </a:p>
          <a:p>
            <a:r>
              <a:rPr kumimoji="1" lang="ja-JP" altLang="en-US" sz="2400" dirty="0"/>
              <a:t>英数字や記号、制御文字など</a:t>
            </a:r>
            <a:r>
              <a:rPr kumimoji="1" lang="en-US" altLang="ja-JP" sz="2400" b="1" dirty="0"/>
              <a:t>128</a:t>
            </a:r>
            <a:r>
              <a:rPr kumimoji="1" lang="ja-JP" altLang="en-US" sz="2400" b="1" dirty="0"/>
              <a:t>種類の文字</a:t>
            </a:r>
            <a:r>
              <a:rPr kumimoji="1" lang="ja-JP" altLang="en-US" sz="2400" dirty="0"/>
              <a:t>を表現することができる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FC8E0-7FC9-929D-925A-C7D24B1D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CB2282F-72EC-910F-208A-1A5D37567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32795"/>
              </p:ext>
            </p:extLst>
          </p:nvPr>
        </p:nvGraphicFramePr>
        <p:xfrm>
          <a:off x="1564967" y="2523794"/>
          <a:ext cx="4967288" cy="4274820"/>
        </p:xfrm>
        <a:graphic>
          <a:graphicData uri="http://schemas.openxmlformats.org/drawingml/2006/table">
            <a:tbl>
              <a:tblPr/>
              <a:tblGrid>
                <a:gridCol w="391715">
                  <a:extLst>
                    <a:ext uri="{9D8B030D-6E8A-4147-A177-3AD203B41FA5}">
                      <a16:colId xmlns:a16="http://schemas.microsoft.com/office/drawing/2014/main" val="1420539058"/>
                    </a:ext>
                  </a:extLst>
                </a:gridCol>
                <a:gridCol w="796529">
                  <a:extLst>
                    <a:ext uri="{9D8B030D-6E8A-4147-A177-3AD203B41FA5}">
                      <a16:colId xmlns:a16="http://schemas.microsoft.com/office/drawing/2014/main" val="3134308094"/>
                    </a:ext>
                  </a:extLst>
                </a:gridCol>
                <a:gridCol w="731044">
                  <a:extLst>
                    <a:ext uri="{9D8B030D-6E8A-4147-A177-3AD203B41FA5}">
                      <a16:colId xmlns:a16="http://schemas.microsoft.com/office/drawing/2014/main" val="271583082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248676166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101845846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191707173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1424109300"/>
                    </a:ext>
                  </a:extLst>
                </a:gridCol>
                <a:gridCol w="507206">
                  <a:extLst>
                    <a:ext uri="{9D8B030D-6E8A-4147-A177-3AD203B41FA5}">
                      <a16:colId xmlns:a16="http://schemas.microsoft.com/office/drawing/2014/main" val="3027294797"/>
                    </a:ext>
                  </a:extLst>
                </a:gridCol>
                <a:gridCol w="508397">
                  <a:extLst>
                    <a:ext uri="{9D8B030D-6E8A-4147-A177-3AD203B41FA5}">
                      <a16:colId xmlns:a16="http://schemas.microsoft.com/office/drawing/2014/main" val="4027911159"/>
                    </a:ext>
                  </a:extLst>
                </a:gridCol>
              </a:tblGrid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70372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NULL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０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＠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30527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！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q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62380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２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669249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ETX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＃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３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16754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EOT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DC4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＄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４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963836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ENQ</a:t>
                      </a:r>
                      <a:endParaRPr kumimoji="1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NAK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％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５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9647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ACK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SYN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＆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６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948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ETB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７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39917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（BS）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CAN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８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460177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（HT)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）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９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563825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SUB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＊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：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j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z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395014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VT)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ESC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＋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；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［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k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{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5059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FF)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，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＜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￥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|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254462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CR)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GS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－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＝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］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m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}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035451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E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RS)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．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＞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＾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~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928773"/>
                  </a:ext>
                </a:extLst>
              </a:tr>
              <a:tr h="2514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F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SI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（</a:t>
                      </a: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US)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？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＿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rPr>
                        <a:t>DEL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65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8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</a:t>
            </a:r>
            <a:br>
              <a:rPr lang="en-US" altLang="ja-JP" dirty="0"/>
            </a:br>
            <a:r>
              <a:rPr lang="ja-JP" altLang="en-US" dirty="0"/>
              <a:t>文字コード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ページ３７～３８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文字コードの表示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https://trinket.io/python/595c091dd9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ja-JP" altLang="en-US" b="1" dirty="0"/>
              <a:t>「</a:t>
            </a:r>
            <a:r>
              <a:rPr lang="en-US" altLang="ja-JP" b="1" dirty="0"/>
              <a:t>A</a:t>
            </a:r>
            <a:r>
              <a:rPr lang="ja-JP" altLang="en-US" b="1" dirty="0"/>
              <a:t>」の文字コードを表示</a:t>
            </a:r>
            <a:r>
              <a:rPr lang="ja-JP" altLang="en-US" dirty="0"/>
              <a:t>する．なお「</a:t>
            </a:r>
            <a:r>
              <a:rPr lang="en-US" altLang="ja-JP" b="1" dirty="0"/>
              <a:t>0x</a:t>
            </a:r>
            <a:r>
              <a:rPr lang="ja-JP" altLang="en-US" dirty="0"/>
              <a:t>」は，</a:t>
            </a:r>
            <a:r>
              <a:rPr lang="ja-JP" altLang="en-US" b="1" dirty="0"/>
              <a:t>１６進数を示す目印</a:t>
            </a:r>
            <a:r>
              <a:rPr lang="ja-JP" altLang="en-US" dirty="0"/>
              <a:t>である．実行結果が，次のように表示されることを確認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0A01D38-49FB-8E0C-6D9E-2C8A43F9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3" y="3653670"/>
            <a:ext cx="7826333" cy="15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3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https://trinket.io/python/595c091dd9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このプログラムは，あなたが入力した文字や記号の並び（例： </a:t>
            </a:r>
            <a:r>
              <a:rPr lang="en-US" altLang="ja-JP" b="1" dirty="0" err="1"/>
              <a:t>abcde</a:t>
            </a:r>
            <a:r>
              <a:rPr lang="ja-JP" altLang="en-US" dirty="0"/>
              <a:t>）を文字コードに変える。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プログラムを実行したら、左側の画面をクリックし、文字や記号の並びを入力して、</a:t>
            </a:r>
            <a:r>
              <a:rPr lang="en-US" altLang="ja-JP" dirty="0"/>
              <a:t>Enter </a:t>
            </a:r>
            <a:r>
              <a:rPr lang="ja-JP" altLang="en-US" dirty="0"/>
              <a:t>キーを押す。コンピュータが文字をどう扱うか知るのに役立つ。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B1DC8C-1FBF-9C52-B1FF-495715464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" y="4152245"/>
            <a:ext cx="8016226" cy="24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EC4BFE-12AB-4486-8CFF-2776C6DC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D9B983-CA9F-4539-9D2B-A342025B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プロセッサ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コンピュータの頭脳</a:t>
            </a:r>
            <a:r>
              <a:rPr kumimoji="1" lang="ja-JP" altLang="en-US" sz="2400" dirty="0"/>
              <a:t>にあたる部分</a:t>
            </a:r>
            <a:endParaRPr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メモリ</a:t>
            </a:r>
            <a:r>
              <a:rPr lang="en-US" altLang="ja-JP" sz="2400" dirty="0"/>
              <a:t>: </a:t>
            </a:r>
            <a:r>
              <a:rPr lang="ja-JP" altLang="en-US" sz="2400" dirty="0"/>
              <a:t>コンピュータの中で</a:t>
            </a:r>
            <a:r>
              <a:rPr lang="ja-JP" altLang="en-US" sz="2400" b="1" dirty="0"/>
              <a:t>記憶</a:t>
            </a:r>
            <a:r>
              <a:rPr lang="ja-JP" altLang="en-US" sz="2400" dirty="0"/>
              <a:t>を行う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文字コード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「</a:t>
            </a:r>
            <a:r>
              <a:rPr kumimoji="1" lang="en-US" altLang="ja-JP" sz="2400" dirty="0"/>
              <a:t>A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」や「</a:t>
            </a:r>
            <a:r>
              <a:rPr kumimoji="1" lang="en-US" altLang="ja-JP" sz="2400" dirty="0"/>
              <a:t>!</a:t>
            </a:r>
            <a:r>
              <a:rPr kumimoji="1" lang="ja-JP" altLang="en-US" sz="2400" dirty="0"/>
              <a:t>」や「あ」などの</a:t>
            </a:r>
            <a:r>
              <a:rPr kumimoji="1" lang="ja-JP" altLang="en-US" sz="2400" b="1" dirty="0"/>
              <a:t>文字を，数字に置き換えるルール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論理演算</a:t>
            </a:r>
            <a:r>
              <a:rPr kumimoji="1" lang="ja-JP" altLang="en-US" sz="2400" dirty="0"/>
              <a:t>：「ビット」に関する演算．</a:t>
            </a:r>
            <a:r>
              <a:rPr kumimoji="1" lang="en-US" altLang="ja-JP" sz="2400" dirty="0"/>
              <a:t>AND, OR, NOT </a:t>
            </a:r>
            <a:r>
              <a:rPr kumimoji="1" lang="ja-JP" altLang="en-US" sz="2400" dirty="0"/>
              <a:t>など．足し算や掛け算の基礎．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662AC-435D-40EE-9DCD-250591AC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041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13-6 </a:t>
            </a:r>
            <a:r>
              <a:rPr lang="ja-JP" altLang="en-US" sz="3975" dirty="0">
                <a:latin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1403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8908" y="4685492"/>
            <a:ext cx="13388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二通り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919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二進数は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または 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7254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右手が下がっている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8121" y="3746472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右手が上がっている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664539" y="418505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5615961" y="4218983"/>
            <a:ext cx="6400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9123" y="4747741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66853" y="4747740"/>
            <a:ext cx="5309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53945" y="5624513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 0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が逆になる場合もある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6919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681" y="1840582"/>
            <a:ext cx="20697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右手と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左手の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を考えると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969264" y="2658618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72974" y="3395317"/>
            <a:ext cx="99258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４通り</a:t>
            </a:r>
          </a:p>
        </p:txBody>
      </p:sp>
    </p:spTree>
    <p:extLst>
      <p:ext uri="{BB962C8B-B14F-4D97-AF65-F5344CB8AC3E}">
        <p14:creationId xmlns:p14="http://schemas.microsoft.com/office/powerpoint/2010/main" val="3271087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変数が２つ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5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論理積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両方とも１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54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論理和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1533526"/>
            <a:ext cx="2469599" cy="2057999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1" y="1521019"/>
            <a:ext cx="2469338" cy="20577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02" y="3520759"/>
            <a:ext cx="2469599" cy="2057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10" y="3520759"/>
            <a:ext cx="2437130" cy="203094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517904" y="1521019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517904" y="3593946"/>
            <a:ext cx="5934456" cy="20577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/>
          <p:cNvCxnSpPr>
            <a:stCxn id="3" idx="0"/>
            <a:endCxn id="14" idx="2"/>
          </p:cNvCxnSpPr>
          <p:nvPr/>
        </p:nvCxnSpPr>
        <p:spPr>
          <a:xfrm>
            <a:off x="4485132" y="1521019"/>
            <a:ext cx="0" cy="4130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35880" y="2443453"/>
            <a:ext cx="1223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０と０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81015" y="2443452"/>
            <a:ext cx="11304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と０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195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7501" y="4592917"/>
            <a:ext cx="10374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485132" y="3578800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42260" y="4191968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少なくとも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片方には</a:t>
            </a:r>
            <a:endParaRPr kumimoji="0" lang="en-US" altLang="ja-JP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１がある</a:t>
            </a:r>
            <a:endParaRPr kumimoji="1" lang="ja-JP" altLang="en-US" sz="21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85132" y="1519808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517903" y="3590224"/>
            <a:ext cx="2967228" cy="2072927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2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</a:rPr>
              <a:t>論理和と「選択」は違う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75980" y="160262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・焼き芋大会があるんだけど、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・土曜日と日曜日、どっちが良い？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602749" y="1533526"/>
            <a:ext cx="5793894" cy="915918"/>
          </a:xfrm>
          <a:prstGeom prst="wedgeRoundRectCallout">
            <a:avLst>
              <a:gd name="adj1" fmla="val -49177"/>
              <a:gd name="adj2" fmla="val 697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13" y="1958930"/>
            <a:ext cx="1619956" cy="17489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85" y="1742675"/>
            <a:ext cx="1778503" cy="1965196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3907666" y="2723118"/>
            <a:ext cx="3459644" cy="617846"/>
          </a:xfrm>
          <a:prstGeom prst="wedgeRoundRectCallout">
            <a:avLst>
              <a:gd name="adj1" fmla="val 58010"/>
              <a:gd name="adj2" fmla="val -296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85048" y="2841886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両方、申し込んでよ ♡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774668" y="3958655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774669" y="4627300"/>
            <a:ext cx="2271713" cy="6686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12" y="3981545"/>
            <a:ext cx="640745" cy="56523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610436" y="3265964"/>
            <a:ext cx="2608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日曜日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3982" y="3958316"/>
            <a:ext cx="15311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落選：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当選：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774669" y="3958315"/>
            <a:ext cx="1127882" cy="1337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18" y="4650190"/>
            <a:ext cx="640745" cy="56523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37" y="4639271"/>
            <a:ext cx="640745" cy="56523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774668" y="4627300"/>
            <a:ext cx="1127883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898971" y="3958485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00334" y="4622127"/>
            <a:ext cx="1150991" cy="668645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72676" y="4598658"/>
            <a:ext cx="3914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両方参加しても </a:t>
            </a: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土曜日と日曜日の選択では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無い</a:t>
            </a:r>
            <a:endParaRPr kumimoji="0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17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論理積と論理和のまとめ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26683"/>
              </p:ext>
            </p:extLst>
          </p:nvPr>
        </p:nvGraphicFramePr>
        <p:xfrm>
          <a:off x="951349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08623"/>
              </p:ext>
            </p:extLst>
          </p:nvPr>
        </p:nvGraphicFramePr>
        <p:xfrm>
          <a:off x="4702838" y="1826025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/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92725" y="4281599"/>
            <a:ext cx="20906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論理積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AND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5152" y="4281599"/>
            <a:ext cx="18405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論理和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OR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15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</a:t>
            </a:r>
            <a:br>
              <a:rPr lang="en-US" altLang="ja-JP" dirty="0"/>
            </a:br>
            <a:r>
              <a:rPr lang="ja-JP" altLang="en-US" dirty="0"/>
              <a:t>論理演算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ページ４９～５０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trinket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AND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44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13-1 OS</a:t>
            </a:r>
            <a:endParaRPr lang="ja-JP" altLang="en-US" sz="3975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038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80754"/>
            <a:ext cx="8461208" cy="65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trinket </a:t>
            </a:r>
            <a:r>
              <a:rPr lang="ja-JP" altLang="en-US" dirty="0"/>
              <a:t>の次のページを開く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0" i="0" dirty="0">
                <a:effectLst/>
                <a:latin typeface="Merriweather" panose="00000500000000000000" pitchFamily="2" charset="0"/>
                <a:hlinkClick r:id="rId2"/>
              </a:rPr>
              <a:t>https://trinket.io/python/7f31113af9</a:t>
            </a:r>
            <a:endParaRPr lang="en-US" altLang="ja-JP" b="0" i="0" dirty="0">
              <a:effectLst/>
              <a:latin typeface="Merriweather" panose="00000500000000000000" pitchFamily="2" charset="0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このプログラムは，</a:t>
            </a:r>
            <a:r>
              <a:rPr lang="en-US" altLang="ja-JP" dirty="0"/>
              <a:t>AND </a:t>
            </a:r>
            <a:r>
              <a:rPr lang="ja-JP" altLang="en-US" dirty="0"/>
              <a:t>と </a:t>
            </a:r>
            <a:r>
              <a:rPr lang="en-US" altLang="ja-JP" dirty="0"/>
              <a:t>OR </a:t>
            </a:r>
            <a:r>
              <a:rPr lang="ja-JP" altLang="en-US" dirty="0"/>
              <a:t>の結果を表示する．実行結果が，次のように表示されることを確認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1E3EE59-B808-CF6F-E743-3444D30A8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6" y="3597260"/>
            <a:ext cx="8607737" cy="14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850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複数のビットを一括して論理積、論理和を</a:t>
            </a:r>
            <a:br>
              <a:rPr kumimoji="1" lang="en-US" altLang="ja-JP" dirty="0"/>
            </a:br>
            <a:r>
              <a:rPr lang="ja-JP" altLang="en-US" dirty="0"/>
              <a:t>求める場合があります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5515" y="258399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4593" y="251051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5515" y="3741643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4593" y="3668164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2403576" y="3937946"/>
            <a:ext cx="355146" cy="15675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7476" y="5321276"/>
            <a:ext cx="31470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全部で４ビット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482193" y="2710457"/>
            <a:ext cx="4174499" cy="2062372"/>
          </a:xfrm>
          <a:prstGeom prst="roundRect">
            <a:avLst/>
          </a:prstGeom>
          <a:noFill/>
          <a:ln w="5080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99804" y="2439020"/>
            <a:ext cx="1454244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クイズ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34492" y="3102047"/>
            <a:ext cx="3810659" cy="13111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3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の論理積は？</a:t>
            </a:r>
            <a:endParaRPr kumimoji="1" lang="en-US" altLang="ja-JP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論理和は？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00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複数のビットを一括して論理積、論理和を</a:t>
            </a:r>
            <a:br>
              <a:rPr kumimoji="1" lang="en-US" altLang="ja-JP" dirty="0"/>
            </a:br>
            <a:r>
              <a:rPr lang="ja-JP" altLang="en-US" dirty="0"/>
              <a:t>求める場合があります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9068" y="2158535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8147" y="208505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068" y="331618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98147" y="3242703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37679" y="5182336"/>
            <a:ext cx="232788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論理積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AND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26821" y="4408601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8696" y="2149690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００１１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78696" y="3307337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34201" y="5173492"/>
            <a:ext cx="20601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論理和 </a:t>
            </a:r>
            <a:r>
              <a:rPr kumimoji="1" lang="en-US" altLang="ja-JP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endParaRPr kumimoji="1" lang="ja-JP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66449" y="4399756"/>
            <a:ext cx="18774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０</a:t>
            </a:r>
            <a:r>
              <a:rPr kumimoji="0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１１</a:t>
            </a:r>
            <a:r>
              <a:rPr kumimoji="1" lang="ja-JP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</a:t>
            </a: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2606040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027317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48595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3869872" y="2701772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5453744" y="2698269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5875022" y="2703286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296300" y="2708304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6717578" y="2713321"/>
            <a:ext cx="6531" cy="599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741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多数決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さん，</a:t>
            </a:r>
            <a:r>
              <a:rPr kumimoji="1" lang="en-US" altLang="ja-JP" dirty="0"/>
              <a:t>C</a:t>
            </a:r>
            <a:r>
              <a:rPr kumimoji="1" lang="ja-JP" altLang="en-US" dirty="0"/>
              <a:t>さんは 「</a:t>
            </a:r>
            <a:r>
              <a:rPr kumimoji="1" lang="en-US" altLang="ja-JP" dirty="0"/>
              <a:t>0</a:t>
            </a:r>
            <a:r>
              <a:rPr kumimoji="1" lang="ja-JP" altLang="en-US" dirty="0"/>
              <a:t>」か</a:t>
            </a:r>
            <a:r>
              <a:rPr lang="ja-JP" altLang="en-US" dirty="0"/>
              <a:t>「</a:t>
            </a:r>
            <a:r>
              <a:rPr lang="en-US" altLang="ja-JP" dirty="0"/>
              <a:t>1</a:t>
            </a:r>
            <a:r>
              <a:rPr lang="ja-JP" altLang="en-US" dirty="0"/>
              <a:t>」に投票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	    0   1   0   1   0   1   0   1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>	    </a:t>
            </a:r>
            <a:r>
              <a:rPr kumimoji="1" lang="en-US" altLang="ja-JP" dirty="0"/>
              <a:t>0   0   1   1   0   0   1   1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	    </a:t>
            </a:r>
            <a:r>
              <a:rPr kumimoji="1" lang="en-US" altLang="ja-JP" dirty="0"/>
              <a:t>0   0   0   0   1   1   1   1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  </a:t>
            </a:r>
            <a:r>
              <a:rPr kumimoji="1" lang="en-US" altLang="ja-JP" dirty="0"/>
              <a:t>0   0   0   1   0   1   1   1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26208" y="2387601"/>
            <a:ext cx="2972792" cy="2908300"/>
            <a:chOff x="1726208" y="2504121"/>
            <a:chExt cx="2553426" cy="2049913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726208" y="251960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2095897" y="252198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459633" y="251900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823369" y="251602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3187104" y="251305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553221" y="251483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914576" y="250709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278312" y="250412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726208" y="330188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2095897" y="33042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459633" y="330129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823369" y="329831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3187104" y="32953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553221" y="329712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914576" y="328938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278312" y="328640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726208" y="408417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2095897" y="408655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459633" y="408357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823369" y="408060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187104" y="40776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553221" y="407941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914576" y="40716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278312" y="406869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249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15728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多数決は，論理積（</a:t>
            </a:r>
            <a:r>
              <a:rPr lang="en-US" altLang="ja-JP" dirty="0"/>
              <a:t>AND</a:t>
            </a:r>
            <a:r>
              <a:rPr lang="ja-JP" altLang="en-US" dirty="0"/>
              <a:t>）と論理和（</a:t>
            </a:r>
            <a:r>
              <a:rPr lang="en-US" altLang="ja-JP" dirty="0"/>
              <a:t>OR</a:t>
            </a:r>
            <a:r>
              <a:rPr lang="ja-JP" altLang="en-US" dirty="0"/>
              <a:t>）の</a:t>
            </a:r>
            <a:br>
              <a:rPr lang="en-US" altLang="ja-JP" dirty="0"/>
            </a:br>
            <a:r>
              <a:rPr lang="ja-JP" altLang="en-US" dirty="0"/>
              <a:t>組み合わせでできる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4114553" cy="38790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	    0   1   0   1   0   1   0   1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B</a:t>
            </a:r>
            <a:r>
              <a:rPr lang="en-US" altLang="ja-JP" dirty="0"/>
              <a:t>	    </a:t>
            </a:r>
            <a:r>
              <a:rPr kumimoji="1" lang="en-US" altLang="ja-JP" dirty="0"/>
              <a:t>0   0   1   1   0   0   1   1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	    </a:t>
            </a:r>
            <a:r>
              <a:rPr kumimoji="1" lang="en-US" altLang="ja-JP" dirty="0"/>
              <a:t>0   0   0   0   1   1   1   1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多数決  </a:t>
            </a:r>
            <a:r>
              <a:rPr lang="ja-JP" altLang="en-US" dirty="0"/>
              <a:t>  </a:t>
            </a:r>
            <a:r>
              <a:rPr kumimoji="1" lang="en-US" altLang="ja-JP" dirty="0"/>
              <a:t>0   0   0   1   0   1   1   1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34300" y="2461664"/>
            <a:ext cx="2553425" cy="2396086"/>
            <a:chOff x="1534300" y="2461664"/>
            <a:chExt cx="2553425" cy="2051937"/>
          </a:xfrm>
        </p:grpSpPr>
        <p:cxnSp>
          <p:nvCxnSpPr>
            <p:cNvPr id="5" name="直線コネクタ 4"/>
            <p:cNvCxnSpPr/>
            <p:nvPr/>
          </p:nvCxnSpPr>
          <p:spPr>
            <a:xfrm flipH="1">
              <a:off x="1536943" y="247416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1906632" y="247654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2270368" y="247357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H="1">
              <a:off x="2634103" y="247059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997839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3363956" y="246940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725311" y="2461664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85344" y="246761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1535621" y="325448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1905310" y="3256870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2269046" y="3253893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2632782" y="325091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2996518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3362635" y="324972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723989" y="3241986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H="1">
              <a:off x="4084022" y="3247939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H="1">
              <a:off x="1534300" y="404374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1903989" y="4046122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flipH="1">
              <a:off x="2267725" y="4043145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2631460" y="404016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2995196" y="403719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3361313" y="4038977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3722668" y="4031238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>
              <a:off x="4086403" y="4028261"/>
              <a:ext cx="1322" cy="4674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テキスト ボックス 5"/>
          <p:cNvSpPr txBox="1"/>
          <p:nvPr/>
        </p:nvSpPr>
        <p:spPr>
          <a:xfrm>
            <a:off x="4898813" y="1929172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 AND B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0   0   0   1   0   0   0   1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898813" y="2461664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 AND C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0   0   0   0   0   0   1   1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98813" y="2994157"/>
            <a:ext cx="35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 AND A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0   0   0   0   0   1   0   1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91599" y="3804316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0   0   0   1   0   0   1   1  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891598" y="4281861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③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④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0   0   0   1   0   1   1   1   </a:t>
            </a:r>
          </a:p>
        </p:txBody>
      </p:sp>
    </p:spTree>
    <p:extLst>
      <p:ext uri="{BB962C8B-B14F-4D97-AF65-F5344CB8AC3E}">
        <p14:creationId xmlns:p14="http://schemas.microsoft.com/office/powerpoint/2010/main" val="4076034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13-7 </a:t>
            </a:r>
            <a:r>
              <a:rPr lang="ja-JP" altLang="en-US" sz="3975" dirty="0">
                <a:latin typeface="メイリオ" panose="020B0604030504040204" pitchFamily="50" charset="-128"/>
              </a:rPr>
              <a:t>論理演算と足し算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786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論理積と論理和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56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34706"/>
              </p:ext>
            </p:extLst>
          </p:nvPr>
        </p:nvGraphicFramePr>
        <p:xfrm>
          <a:off x="958222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6076"/>
              </p:ext>
            </p:extLst>
          </p:nvPr>
        </p:nvGraphicFramePr>
        <p:xfrm>
          <a:off x="4709711" y="1748096"/>
          <a:ext cx="3362325" cy="232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0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0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63531" y="4203670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論理積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0767" y="420367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論理和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28741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764" y="299336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否定（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NOT)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57</a:t>
            </a:fld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3705" y="3558628"/>
            <a:ext cx="1783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否定 </a:t>
            </a:r>
            <a:r>
              <a:rPr kumimoji="1" lang="en-US" altLang="ja-JP" sz="28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endParaRPr kumimoji="1" lang="ja-JP" altLang="en-US" sz="28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9746" y="1894003"/>
            <a:ext cx="4739105" cy="2398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NOT(0)	=	1</a:t>
            </a:r>
          </a:p>
          <a:p>
            <a:pPr marL="0" indent="0">
              <a:buNone/>
            </a:pPr>
            <a:r>
              <a:rPr lang="en-US" altLang="ja-JP" dirty="0"/>
              <a:t>NOT(1)	= 	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253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5196" y="1671753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	+	0	=	00</a:t>
            </a:r>
          </a:p>
          <a:p>
            <a:pPr marL="0" indent="0">
              <a:buNone/>
            </a:pPr>
            <a:r>
              <a:rPr lang="en-US" altLang="ja-JP" dirty="0"/>
              <a:t>0	+	1	= 	01</a:t>
            </a:r>
          </a:p>
          <a:p>
            <a:pPr marL="0" indent="0">
              <a:buNone/>
            </a:pPr>
            <a:r>
              <a:rPr kumimoji="1" lang="en-US" altLang="ja-JP" dirty="0"/>
              <a:t>1	+	0	= 	01</a:t>
            </a:r>
          </a:p>
          <a:p>
            <a:pPr marL="0" indent="0">
              <a:buNone/>
            </a:pPr>
            <a:r>
              <a:rPr lang="en-US" altLang="ja-JP" dirty="0"/>
              <a:t>1	+	1	=	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3796" y="4425950"/>
            <a:ext cx="767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２つのビットから</a:t>
            </a:r>
            <a:r>
              <a:rPr kumimoji="1" lang="en-US" altLang="ja-JP" sz="2800" dirty="0">
                <a:ea typeface="メイリオ" panose="020B0604030504040204" pitchFamily="50" charset="-128"/>
              </a:rPr>
              <a:t>				</a:t>
            </a:r>
            <a:r>
              <a:rPr kumimoji="1" lang="ja-JP" altLang="en-US" sz="2800" dirty="0">
                <a:ea typeface="メイリオ" panose="020B0604030504040204" pitchFamily="50" charset="-128"/>
              </a:rPr>
              <a:t>２ビットができる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5441950" y="1270000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567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足し算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446" y="1135246"/>
            <a:ext cx="4739105" cy="2398597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0	+	0	=	00</a:t>
            </a:r>
          </a:p>
          <a:p>
            <a:pPr marL="0" indent="0">
              <a:buNone/>
            </a:pPr>
            <a:r>
              <a:rPr lang="en-US" altLang="ja-JP" dirty="0"/>
              <a:t>0	+	1	= 	01</a:t>
            </a:r>
          </a:p>
          <a:p>
            <a:pPr marL="0" indent="0">
              <a:buNone/>
            </a:pPr>
            <a:r>
              <a:rPr kumimoji="1" lang="en-US" altLang="ja-JP" dirty="0"/>
              <a:t>1	+	0	= 	01</a:t>
            </a:r>
          </a:p>
          <a:p>
            <a:pPr marL="0" indent="0">
              <a:buNone/>
            </a:pPr>
            <a:r>
              <a:rPr lang="en-US" altLang="ja-JP" dirty="0"/>
              <a:t>1	+	1	=	10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16377" y="733493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ea typeface="メイリオ" panose="020B0604030504040204" pitchFamily="50" charset="-128"/>
              </a:rPr>
              <a:t>上位ビット 下位ビット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4013200" y="733493"/>
            <a:ext cx="31750" cy="2800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682625" y="3758071"/>
          <a:ext cx="2847975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26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526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4434115" y="3758071"/>
          <a:ext cx="2512785" cy="175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315">
                <a:tc>
                  <a:txBody>
                    <a:bodyPr/>
                    <a:lstStyle/>
                    <a:p>
                      <a:endParaRPr kumimoji="1" lang="ja-JP" altLang="en-US" sz="33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15"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3300" dirty="0">
                          <a:ea typeface="メイリオ" panose="020B0604030504040204" pitchFamily="50" charset="-128"/>
                        </a:rPr>
                        <a:t>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03019" y="5558147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 AND y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61333" y="5558147"/>
            <a:ext cx="5502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下位ビット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AND((x OR y), NOT(x AND y))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96850" y="2030338"/>
            <a:ext cx="3416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足し算は 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AND, OR, NOT</a:t>
            </a:r>
          </a:p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の組み合わせで可能</a:t>
            </a:r>
          </a:p>
        </p:txBody>
      </p:sp>
    </p:spTree>
    <p:extLst>
      <p:ext uri="{BB962C8B-B14F-4D97-AF65-F5344CB8AC3E}">
        <p14:creationId xmlns:p14="http://schemas.microsoft.com/office/powerpoint/2010/main" val="57115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（オペレーティングシステム）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OS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コンピュータシステム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中心部分</a:t>
            </a:r>
          </a:p>
          <a:p>
            <a:r>
              <a:rPr kumimoji="1" lang="ja-JP" altLang="en-US" sz="2400" b="1" dirty="0"/>
              <a:t>ハードウェア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他のソフトウェア</a:t>
            </a:r>
            <a:r>
              <a:rPr kumimoji="1" lang="ja-JP" altLang="en-US" sz="2400" dirty="0"/>
              <a:t>との</a:t>
            </a:r>
            <a:r>
              <a:rPr kumimoji="1" lang="ja-JP" altLang="en-US" sz="2400" b="1" dirty="0"/>
              <a:t>間</a:t>
            </a:r>
            <a:r>
              <a:rPr kumimoji="1" lang="ja-JP" altLang="en-US" sz="2400" dirty="0"/>
              <a:t>の</a:t>
            </a:r>
            <a:r>
              <a:rPr kumimoji="1" lang="ja-JP" altLang="en-US" sz="2400" b="1" dirty="0"/>
              <a:t>インターフェイス（接続部）</a:t>
            </a:r>
            <a:r>
              <a:rPr kumimoji="1" lang="ja-JP" altLang="en-US" sz="2400" dirty="0"/>
              <a:t>となる</a:t>
            </a:r>
          </a:p>
          <a:p>
            <a:pPr marL="0" indent="0">
              <a:buNone/>
            </a:pPr>
            <a:r>
              <a:rPr kumimoji="1" lang="ja-JP" altLang="en-US" sz="2400" dirty="0"/>
              <a:t>例：アプリケーションがファイルを保存する際，</a:t>
            </a:r>
            <a:r>
              <a:rPr kumimoji="1" lang="en-US" altLang="ja-JP" sz="2400" dirty="0"/>
              <a:t>OS</a:t>
            </a:r>
            <a:r>
              <a:rPr kumimoji="1" lang="ja-JP" altLang="en-US" sz="2400" dirty="0"/>
              <a:t>はハードディスクの空き領域を見つけ，適切に配置</a:t>
            </a:r>
          </a:p>
          <a:p>
            <a:r>
              <a:rPr kumimoji="1" lang="ja-JP" altLang="en-US" sz="2400" dirty="0"/>
              <a:t>ハードウェアの詳細を気にすることなく，</a:t>
            </a:r>
            <a:r>
              <a:rPr kumimoji="1" lang="en-US" altLang="ja-JP" sz="2400" b="1" dirty="0"/>
              <a:t>OS</a:t>
            </a:r>
            <a:r>
              <a:rPr kumimoji="1" lang="ja-JP" altLang="en-US" sz="2400" b="1" dirty="0"/>
              <a:t>が提供する統一的な方法で，ハードウェアを利用</a:t>
            </a:r>
            <a:r>
              <a:rPr kumimoji="1" lang="ja-JP" altLang="en-US" sz="2400" dirty="0"/>
              <a:t>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6277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82E8CC-EFE8-BE51-84C3-7280D79A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427EA-364F-D1B1-0B80-80A890A0E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u="sng" dirty="0"/>
              <a:t>論理演算（</a:t>
            </a:r>
            <a:r>
              <a:rPr kumimoji="1" lang="en-US" altLang="ja-JP" b="1" u="sng" dirty="0"/>
              <a:t>AND, OR, NOT</a:t>
            </a:r>
            <a:r>
              <a:rPr lang="ja-JP" altLang="en-US" b="1" u="sng" dirty="0"/>
              <a:t>）</a:t>
            </a:r>
            <a:endParaRPr kumimoji="1" lang="en-US" altLang="ja-JP" b="1" u="sng" dirty="0"/>
          </a:p>
          <a:p>
            <a:r>
              <a:rPr kumimoji="1" lang="ja-JP" altLang="en-US" dirty="0"/>
              <a:t>複雑な算術演算も、</a:t>
            </a:r>
            <a:r>
              <a:rPr kumimoji="1" lang="ja-JP" altLang="en-US" b="1" dirty="0"/>
              <a:t>単純な論理演算の組み合わせ</a:t>
            </a:r>
            <a:r>
              <a:rPr kumimoji="1" lang="ja-JP" altLang="en-US" dirty="0"/>
              <a:t>で実現できる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例：足し算は </a:t>
            </a:r>
            <a:r>
              <a:rPr kumimoji="1" lang="en-US" altLang="ja-JP" dirty="0"/>
              <a:t>AND, OR, NOT </a:t>
            </a:r>
            <a:r>
              <a:rPr kumimoji="1" lang="ja-JP" altLang="en-US" dirty="0"/>
              <a:t>の組み合わせで可能</a:t>
            </a:r>
            <a:endParaRPr kumimoji="1" lang="en-US" altLang="ja-JP" dirty="0"/>
          </a:p>
          <a:p>
            <a:r>
              <a:rPr kumimoji="1" lang="ja-JP" altLang="en-US" b="1" dirty="0"/>
              <a:t>コンピュータ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論理回路の組み合わせ</a:t>
            </a:r>
            <a:r>
              <a:rPr kumimoji="1" lang="ja-JP" altLang="en-US" dirty="0"/>
              <a:t>だけで、複雑な計算や処理を行うことができる</a:t>
            </a:r>
            <a:endParaRPr kumimoji="1" lang="en-US" altLang="ja-JP" dirty="0"/>
          </a:p>
          <a:p>
            <a:r>
              <a:rPr kumimoji="1" lang="ja-JP" altLang="en-US" dirty="0"/>
              <a:t>コンピュータの基本的な動作原理を理解する上で，この知識は不可欠である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FC3C5B-B65B-E0E2-C1FF-30543295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863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060" y="2472820"/>
            <a:ext cx="8733214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13-8 </a:t>
            </a:r>
            <a:r>
              <a:rPr lang="ja-JP" altLang="en-US" sz="3975" dirty="0">
                <a:latin typeface="メイリオ" panose="020B0604030504040204" pitchFamily="50" charset="-128"/>
              </a:rPr>
              <a:t>２の補数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2268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52427" y="789473"/>
            <a:ext cx="8071633" cy="353844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も扱いたいときに便利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２の補数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最上位ビット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が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符号ビット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０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正の整数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１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→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負の整数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２の補数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77A47C9-617D-4BF7-A36A-D066FD78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35007"/>
              </p:ext>
            </p:extLst>
          </p:nvPr>
        </p:nvGraphicFramePr>
        <p:xfrm>
          <a:off x="3200647" y="52138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DBF873BB-7BB7-4906-97CF-129453520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51798"/>
              </p:ext>
            </p:extLst>
          </p:nvPr>
        </p:nvGraphicFramePr>
        <p:xfrm>
          <a:off x="3191122" y="57091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332EA13-9305-44B9-91A1-7E82D0EDF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56807"/>
              </p:ext>
            </p:extLst>
          </p:nvPr>
        </p:nvGraphicFramePr>
        <p:xfrm>
          <a:off x="3181597" y="620446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BA8F423-FB13-4E53-9AEA-F24E8E09C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80497"/>
              </p:ext>
            </p:extLst>
          </p:nvPr>
        </p:nvGraphicFramePr>
        <p:xfrm>
          <a:off x="3200647" y="4737610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0927F1BE-43F1-47B9-A276-C502C95EF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1135"/>
              </p:ext>
            </p:extLst>
          </p:nvPr>
        </p:nvGraphicFramePr>
        <p:xfrm>
          <a:off x="3200647" y="4251835"/>
          <a:ext cx="4143376" cy="441326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51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1326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rgbClr val="C00000"/>
                          </a:solidFill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ea typeface="メイリオ" panose="020B0604030504040204" pitchFamily="50" charset="-128"/>
                        </a:rPr>
                        <a:t>0</a:t>
                      </a:r>
                      <a:endParaRPr kumimoji="1" lang="ja-JP" altLang="en-US" sz="2400" dirty="0"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0EA128C-C87A-4BD4-B003-D7E5EB3F4E9E}"/>
              </a:ext>
            </a:extLst>
          </p:cNvPr>
          <p:cNvSpPr txBox="1"/>
          <p:nvPr/>
        </p:nvSpPr>
        <p:spPr>
          <a:xfrm>
            <a:off x="1287404" y="4281207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32A533-7749-4EE9-AD6B-CDBAC5D287CF}"/>
              </a:ext>
            </a:extLst>
          </p:cNvPr>
          <p:cNvSpPr txBox="1"/>
          <p:nvPr/>
        </p:nvSpPr>
        <p:spPr>
          <a:xfrm>
            <a:off x="1273116" y="4788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FD2EE-F81A-4E95-8FFC-26458EE679B4}"/>
              </a:ext>
            </a:extLst>
          </p:cNvPr>
          <p:cNvSpPr txBox="1"/>
          <p:nvPr/>
        </p:nvSpPr>
        <p:spPr>
          <a:xfrm>
            <a:off x="1268353" y="5295206"/>
            <a:ext cx="159530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０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3FA9BB3-FA49-4344-A84C-DAC77CF2035B}"/>
              </a:ext>
            </a:extLst>
          </p:cNvPr>
          <p:cNvSpPr txBox="1"/>
          <p:nvPr/>
        </p:nvSpPr>
        <p:spPr>
          <a:xfrm>
            <a:off x="1263590" y="5802205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－１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701FE41-BE6B-4B8D-B776-3C5E94456C39}"/>
              </a:ext>
            </a:extLst>
          </p:cNvPr>
          <p:cNvSpPr txBox="1"/>
          <p:nvPr/>
        </p:nvSpPr>
        <p:spPr>
          <a:xfrm>
            <a:off x="1258827" y="6309204"/>
            <a:ext cx="18646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進数の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－２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DA88D1E-18FC-4C24-BA16-35E664D2952F}"/>
              </a:ext>
            </a:extLst>
          </p:cNvPr>
          <p:cNvSpPr txBox="1"/>
          <p:nvPr/>
        </p:nvSpPr>
        <p:spPr>
          <a:xfrm>
            <a:off x="2127606" y="347811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８ビット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の整数データの場合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角丸四角形 25">
            <a:extLst>
              <a:ext uri="{FF2B5EF4-FFF2-40B4-BE49-F238E27FC236}">
                <a16:creationId xmlns:a16="http://schemas.microsoft.com/office/drawing/2014/main" id="{11C6C626-368F-4817-BCF7-5BD677D7F6DE}"/>
              </a:ext>
            </a:extLst>
          </p:cNvPr>
          <p:cNvSpPr/>
          <p:nvPr/>
        </p:nvSpPr>
        <p:spPr>
          <a:xfrm>
            <a:off x="1951393" y="3343167"/>
            <a:ext cx="5241214" cy="759042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1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A9898-AA63-44C5-A4D7-60AED51C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－４５　と　４５　を足すと　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538FF7-FAFD-4A1A-ACA8-99C937B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FEEB52-7B25-4E5B-9519-4E99987A6E32}"/>
              </a:ext>
            </a:extLst>
          </p:cNvPr>
          <p:cNvSpPr txBox="1">
            <a:spLocks noChangeArrowheads="1"/>
          </p:cNvSpPr>
          <p:nvPr/>
        </p:nvSpPr>
        <p:spPr>
          <a:xfrm>
            <a:off x="576171" y="1287617"/>
            <a:ext cx="8753475" cy="38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８ビットの２の補数</a:t>
            </a:r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E66A357A-5B93-4A80-B40F-61BF80F4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2513555"/>
            <a:ext cx="46653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/>
              <a:t>45</a:t>
            </a:r>
          </a:p>
        </p:txBody>
      </p:sp>
      <p:graphicFrame>
        <p:nvGraphicFramePr>
          <p:cNvPr id="12" name="表 8">
            <a:extLst>
              <a:ext uri="{FF2B5EF4-FFF2-40B4-BE49-F238E27FC236}">
                <a16:creationId xmlns:a16="http://schemas.microsoft.com/office/drawing/2014/main" id="{D23CB161-F0B1-4743-ACDD-0E21DDB2E394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2477140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3" name="Text Box 24">
            <a:extLst>
              <a:ext uri="{FF2B5EF4-FFF2-40B4-BE49-F238E27FC236}">
                <a16:creationId xmlns:a16="http://schemas.microsoft.com/office/drawing/2014/main" id="{E9B508AA-35A1-409B-9648-5D7099AD1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823" y="3258838"/>
            <a:ext cx="578747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-45</a:t>
            </a:r>
          </a:p>
        </p:txBody>
      </p:sp>
      <p:graphicFrame>
        <p:nvGraphicFramePr>
          <p:cNvPr id="14" name="表 8">
            <a:extLst>
              <a:ext uri="{FF2B5EF4-FFF2-40B4-BE49-F238E27FC236}">
                <a16:creationId xmlns:a16="http://schemas.microsoft.com/office/drawing/2014/main" id="{0973DE10-FB65-4AB6-BB4C-75B9FF3216D3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3222423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6" name="Text Box 24">
            <a:extLst>
              <a:ext uri="{FF2B5EF4-FFF2-40B4-BE49-F238E27FC236}">
                <a16:creationId xmlns:a16="http://schemas.microsoft.com/office/drawing/2014/main" id="{31860FC0-A370-4AB9-90A8-73D0B2C3F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09" y="4544279"/>
            <a:ext cx="1397882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algn="l" eaLnBrk="1" hangingPunct="1"/>
            <a:r>
              <a:rPr lang="en-US" altLang="ja-JP" sz="2100" dirty="0"/>
              <a:t>45 + (-45)</a:t>
            </a:r>
          </a:p>
        </p:txBody>
      </p:sp>
      <p:graphicFrame>
        <p:nvGraphicFramePr>
          <p:cNvPr id="17" name="表 8">
            <a:extLst>
              <a:ext uri="{FF2B5EF4-FFF2-40B4-BE49-F238E27FC236}">
                <a16:creationId xmlns:a16="http://schemas.microsoft.com/office/drawing/2014/main" id="{A8E9C08F-3F2F-4337-86CD-A6EF6B82862A}"/>
              </a:ext>
            </a:extLst>
          </p:cNvPr>
          <p:cNvGraphicFramePr>
            <a:graphicFrameLocks noGrp="1"/>
          </p:cNvGraphicFramePr>
          <p:nvPr/>
        </p:nvGraphicFramePr>
        <p:xfrm>
          <a:off x="2200976" y="4515181"/>
          <a:ext cx="4146504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313">
                  <a:extLst>
                    <a:ext uri="{9D8B030D-6E8A-4147-A177-3AD203B41FA5}">
                      <a16:colId xmlns:a16="http://schemas.microsoft.com/office/drawing/2014/main" val="296616905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38246393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4048146536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104503953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2743355819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366452460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981116221"/>
                    </a:ext>
                  </a:extLst>
                </a:gridCol>
                <a:gridCol w="518313">
                  <a:extLst>
                    <a:ext uri="{9D8B030D-6E8A-4147-A177-3AD203B41FA5}">
                      <a16:colId xmlns:a16="http://schemas.microsoft.com/office/drawing/2014/main" val="1352479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52949"/>
                  </a:ext>
                </a:extLst>
              </a:tr>
            </a:tbl>
          </a:graphicData>
        </a:graphic>
      </p:graphicFrame>
      <p:sp>
        <p:nvSpPr>
          <p:cNvPr id="18" name="Text Box 70">
            <a:extLst>
              <a:ext uri="{FF2B5EF4-FFF2-40B4-BE49-F238E27FC236}">
                <a16:creationId xmlns:a16="http://schemas.microsoft.com/office/drawing/2014/main" id="{68930C5C-C6B6-49DF-8FCF-EAB857C2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3" y="5233581"/>
            <a:ext cx="1752146" cy="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１繰り上がる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  <p:sp>
        <p:nvSpPr>
          <p:cNvPr id="3" name="矢印: 折線 2">
            <a:extLst>
              <a:ext uri="{FF2B5EF4-FFF2-40B4-BE49-F238E27FC236}">
                <a16:creationId xmlns:a16="http://schemas.microsoft.com/office/drawing/2014/main" id="{E12FCD7A-D6CB-4D44-A8B5-81CA1081915E}"/>
              </a:ext>
            </a:extLst>
          </p:cNvPr>
          <p:cNvSpPr/>
          <p:nvPr/>
        </p:nvSpPr>
        <p:spPr>
          <a:xfrm flipH="1">
            <a:off x="1983662" y="4053179"/>
            <a:ext cx="434628" cy="319734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898F0E-F6F1-4F0E-A30F-A77762BA4B6D}"/>
              </a:ext>
            </a:extLst>
          </p:cNvPr>
          <p:cNvSpPr txBox="1"/>
          <p:nvPr/>
        </p:nvSpPr>
        <p:spPr>
          <a:xfrm>
            <a:off x="1618065" y="3881972"/>
            <a:ext cx="434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 Box 70">
            <a:extLst>
              <a:ext uri="{FF2B5EF4-FFF2-40B4-BE49-F238E27FC236}">
                <a16:creationId xmlns:a16="http://schemas.microsoft.com/office/drawing/2014/main" id="{5ABDAED4-2DBD-45B0-A7F4-F3422C7A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181" y="3061812"/>
            <a:ext cx="2290754" cy="104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>
            <a:spAutoFit/>
          </a:bodyPr>
          <a:lstStyle>
            <a:lvl1pPr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1pPr>
            <a:lvl2pPr marL="742950" indent="-28575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2pPr>
            <a:lvl3pPr marL="11430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3pPr>
            <a:lvl4pPr marL="16002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4pPr>
            <a:lvl5pPr marL="2057400" indent="-228600" algn="ctr"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omic Sans MS" panose="030F0702030302020204" pitchFamily="66" charset="0"/>
                <a:ea typeface="HG丸ｺﾞｼｯｸM-PRO" panose="020F0600000000000000" pitchFamily="50" charset="-128"/>
              </a:defRPr>
            </a:lvl9pPr>
          </a:lstStyle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２の補数では，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マイナスの数は</a:t>
            </a:r>
            <a:endParaRPr lang="en-US" altLang="ja-JP" sz="2100" dirty="0">
              <a:solidFill>
                <a:srgbClr val="FF0000"/>
              </a:solidFill>
            </a:endParaRPr>
          </a:p>
          <a:p>
            <a:pPr eaLnBrk="1" hangingPunct="1"/>
            <a:r>
              <a:rPr lang="ja-JP" altLang="en-US" sz="2100" dirty="0">
                <a:solidFill>
                  <a:srgbClr val="FF0000"/>
                </a:solidFill>
              </a:rPr>
              <a:t>最上位ビットが１</a:t>
            </a:r>
            <a:endParaRPr lang="en-US" altLang="ja-JP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2D8F06-1045-BEFD-F949-33918130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121135-4063-E1BB-57D3-B9F872B9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46566"/>
            <a:ext cx="8461208" cy="611143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OS</a:t>
            </a:r>
            <a:r>
              <a:rPr kumimoji="1" lang="ja-JP" altLang="en-US" b="1" dirty="0"/>
              <a:t>（オペレーティングシステム）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ハードウェア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ソフトウェア</a:t>
            </a:r>
            <a:r>
              <a:rPr kumimoji="1" lang="ja-JP" altLang="en-US" dirty="0"/>
              <a:t>の間で</a:t>
            </a:r>
            <a:r>
              <a:rPr kumimoji="1" lang="ja-JP" altLang="en-US" b="1" dirty="0"/>
              <a:t>インターフェイス</a:t>
            </a:r>
            <a:r>
              <a:rPr kumimoji="1" lang="ja-JP" altLang="en-US" dirty="0"/>
              <a:t>を提供する。</a:t>
            </a:r>
          </a:p>
          <a:p>
            <a:r>
              <a:rPr kumimoji="1" lang="ja-JP" altLang="en-US" b="1" dirty="0"/>
              <a:t>プロセッサ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コンピュータの頭脳</a:t>
            </a:r>
            <a:r>
              <a:rPr kumimoji="1" lang="ja-JP" altLang="en-US" dirty="0"/>
              <a:t>であり、計算やデータの処理を行う。</a:t>
            </a:r>
          </a:p>
          <a:p>
            <a:r>
              <a:rPr kumimoji="1" lang="ja-JP" altLang="en-US" b="1" dirty="0"/>
              <a:t>メモリ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一時的にデータやプログラムを保存する場所</a:t>
            </a:r>
            <a:r>
              <a:rPr kumimoji="1" lang="ja-JP" altLang="en-US" dirty="0"/>
              <a:t>で、プロセッサが直接アクセスして読み書きを行う。</a:t>
            </a:r>
            <a:r>
              <a:rPr kumimoji="1" lang="ja-JP" altLang="en-US" b="1" dirty="0"/>
              <a:t>各バイト（</a:t>
            </a:r>
            <a:r>
              <a:rPr kumimoji="1" lang="en-US" altLang="ja-JP" b="1" dirty="0"/>
              <a:t>8</a:t>
            </a:r>
            <a:r>
              <a:rPr kumimoji="1" lang="ja-JP" altLang="en-US" b="1" dirty="0"/>
              <a:t>ビット）</a:t>
            </a:r>
            <a:r>
              <a:rPr kumimoji="1" lang="ja-JP" altLang="en-US" dirty="0"/>
              <a:t>には</a:t>
            </a:r>
            <a:r>
              <a:rPr kumimoji="1" lang="ja-JP" altLang="en-US" b="1" dirty="0"/>
              <a:t>通し番号（アドレス）が割り当てられている</a:t>
            </a:r>
            <a:r>
              <a:rPr kumimoji="1" lang="ja-JP" altLang="en-US" dirty="0"/>
              <a:t>。</a:t>
            </a:r>
          </a:p>
          <a:p>
            <a:r>
              <a:rPr kumimoji="1" lang="en-US" altLang="ja-JP" b="1" dirty="0"/>
              <a:t>16</a:t>
            </a:r>
            <a:r>
              <a:rPr kumimoji="1" lang="ja-JP" altLang="en-US" b="1" dirty="0"/>
              <a:t>進数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データを効率的に表現するための重要な概念</a:t>
            </a:r>
            <a:r>
              <a:rPr kumimoji="1" lang="ja-JP" altLang="en-US" dirty="0"/>
              <a:t>で、</a:t>
            </a:r>
            <a:r>
              <a:rPr kumimoji="1" lang="en-US" altLang="ja-JP" dirty="0"/>
              <a:t>16</a:t>
            </a:r>
            <a:r>
              <a:rPr kumimoji="1" lang="ja-JP" altLang="en-US" dirty="0"/>
              <a:t>個の記号（</a:t>
            </a:r>
            <a:r>
              <a:rPr kumimoji="1" lang="en-US" altLang="ja-JP" dirty="0"/>
              <a:t>0〜F</a:t>
            </a:r>
            <a:r>
              <a:rPr kumimoji="1" lang="ja-JP" altLang="en-US" dirty="0"/>
              <a:t>）を使用する。</a:t>
            </a:r>
            <a:endParaRPr kumimoji="1" lang="en-US" altLang="ja-JP" dirty="0"/>
          </a:p>
          <a:p>
            <a:r>
              <a:rPr kumimoji="1" lang="ja-JP" altLang="en-US" b="1" dirty="0"/>
              <a:t>文字コード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文字（</a:t>
            </a:r>
            <a:r>
              <a:rPr kumimoji="1" lang="en-US" altLang="ja-JP" b="1" dirty="0"/>
              <a:t>'A'</a:t>
            </a:r>
            <a:r>
              <a:rPr kumimoji="1" lang="ja-JP" altLang="en-US" b="1" dirty="0"/>
              <a:t>や</a:t>
            </a:r>
            <a:r>
              <a:rPr kumimoji="1" lang="en-US" altLang="ja-JP" b="1" dirty="0"/>
              <a:t>'0'</a:t>
            </a:r>
            <a:r>
              <a:rPr kumimoji="1" lang="ja-JP" altLang="en-US" b="1" dirty="0"/>
              <a:t>、</a:t>
            </a:r>
            <a:r>
              <a:rPr kumimoji="1" lang="en-US" altLang="ja-JP" b="1" dirty="0"/>
              <a:t>'!'</a:t>
            </a:r>
            <a:r>
              <a:rPr kumimoji="1" lang="ja-JP" altLang="en-US" b="1" dirty="0"/>
              <a:t>、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あ</a:t>
            </a:r>
            <a:r>
              <a:rPr kumimoji="1" lang="en-US" altLang="ja-JP" b="1" dirty="0"/>
              <a:t>'</a:t>
            </a:r>
            <a:r>
              <a:rPr kumimoji="1" lang="ja-JP" altLang="en-US" b="1" dirty="0"/>
              <a:t>など）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数字に置き換える</a:t>
            </a:r>
            <a:r>
              <a:rPr kumimoji="1" lang="ja-JP" altLang="en-US" dirty="0"/>
              <a:t>ルール。</a:t>
            </a:r>
          </a:p>
          <a:p>
            <a:r>
              <a:rPr kumimoji="1" lang="ja-JP" altLang="en-US" b="1" dirty="0"/>
              <a:t>論理演算</a:t>
            </a:r>
            <a:r>
              <a:rPr kumimoji="1" lang="ja-JP" altLang="en-US" dirty="0"/>
              <a:t>（</a:t>
            </a:r>
            <a:r>
              <a:rPr kumimoji="1" lang="en-US" altLang="ja-JP" dirty="0"/>
              <a:t>AND, OR, NOT</a:t>
            </a:r>
            <a:r>
              <a:rPr kumimoji="1" lang="ja-JP" altLang="en-US" dirty="0"/>
              <a:t>など）は</a:t>
            </a:r>
            <a:r>
              <a:rPr kumimoji="1" lang="ja-JP" altLang="en-US" b="1" dirty="0"/>
              <a:t>ビットに関する演算</a:t>
            </a:r>
            <a:r>
              <a:rPr kumimoji="1" lang="ja-JP" altLang="en-US" dirty="0"/>
              <a:t>で、</a:t>
            </a:r>
            <a:r>
              <a:rPr kumimoji="1" lang="ja-JP" altLang="en-US" b="1" dirty="0"/>
              <a:t>情報処理の基礎</a:t>
            </a:r>
            <a:r>
              <a:rPr kumimoji="1" lang="ja-JP" altLang="en-US" dirty="0"/>
              <a:t>とな</a:t>
            </a:r>
            <a:r>
              <a:rPr lang="ja-JP" altLang="en-US" dirty="0"/>
              <a:t>る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r>
              <a:rPr kumimoji="1" lang="ja-JP" altLang="en-US" b="1" dirty="0"/>
              <a:t>複数のビットに対する論理演算</a:t>
            </a:r>
            <a:r>
              <a:rPr kumimoji="1" lang="ja-JP" altLang="en-US" dirty="0"/>
              <a:t>もあり、例えば</a:t>
            </a:r>
            <a:r>
              <a:rPr kumimoji="1" lang="ja-JP" altLang="en-US" b="1" dirty="0"/>
              <a:t>多数決</a:t>
            </a:r>
            <a:r>
              <a:rPr kumimoji="1" lang="ja-JP" altLang="en-US" dirty="0"/>
              <a:t>などは</a:t>
            </a:r>
            <a:r>
              <a:rPr kumimoji="1" lang="ja-JP" altLang="en-US" b="1" dirty="0"/>
              <a:t>論理積（</a:t>
            </a:r>
            <a:r>
              <a:rPr kumimoji="1" lang="en-US" altLang="ja-JP" b="1" dirty="0"/>
              <a:t>AND</a:t>
            </a:r>
            <a:r>
              <a:rPr kumimoji="1" lang="ja-JP" altLang="en-US" b="1" dirty="0"/>
              <a:t>）と論理和（</a:t>
            </a:r>
            <a:r>
              <a:rPr kumimoji="1" lang="en-US" altLang="ja-JP" b="1" dirty="0"/>
              <a:t>OR</a:t>
            </a:r>
            <a:r>
              <a:rPr kumimoji="1" lang="ja-JP" altLang="en-US" b="1" dirty="0"/>
              <a:t>）の組み合わせ</a:t>
            </a:r>
            <a:r>
              <a:rPr kumimoji="1" lang="ja-JP" altLang="en-US" dirty="0"/>
              <a:t>で実現できる。</a:t>
            </a:r>
          </a:p>
          <a:p>
            <a:r>
              <a:rPr kumimoji="1" lang="en-US" altLang="ja-JP" b="1" dirty="0"/>
              <a:t>2</a:t>
            </a:r>
            <a:r>
              <a:rPr kumimoji="1" lang="ja-JP" altLang="en-US" b="1" dirty="0"/>
              <a:t>の補数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負の整数</a:t>
            </a:r>
            <a:r>
              <a:rPr kumimoji="1" lang="ja-JP" altLang="en-US" dirty="0"/>
              <a:t>を扱うために使用される。</a:t>
            </a:r>
            <a:r>
              <a:rPr kumimoji="1" lang="ja-JP" altLang="en-US" b="1" dirty="0"/>
              <a:t>最上位ビットが符号ビット</a:t>
            </a:r>
            <a:r>
              <a:rPr kumimoji="1" lang="ja-JP" altLang="en-US" dirty="0"/>
              <a:t>となり、</a:t>
            </a:r>
            <a:r>
              <a:rPr kumimoji="1" lang="en-US" altLang="ja-JP" b="1" dirty="0"/>
              <a:t>0</a:t>
            </a:r>
            <a:r>
              <a:rPr kumimoji="1" lang="ja-JP" altLang="en-US" b="1" dirty="0"/>
              <a:t>なら正または</a:t>
            </a:r>
            <a:r>
              <a:rPr kumimoji="1" lang="en-US" altLang="ja-JP" b="1" dirty="0"/>
              <a:t>0</a:t>
            </a:r>
            <a:r>
              <a:rPr kumimoji="1" lang="ja-JP" altLang="en-US" dirty="0"/>
              <a:t>、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なら負</a:t>
            </a:r>
            <a:r>
              <a:rPr kumimoji="1" lang="ja-JP" altLang="en-US" dirty="0"/>
              <a:t>を表す。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576C2E-B3B1-A95A-564B-C0B0D744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6039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5" y="1451241"/>
            <a:ext cx="6664635" cy="4905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技術的理解と基礎スキルの向上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：コンピューターの基本原理（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OS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、プロセッサ、メモリ）、デジタルデータの表現（二進数、十六進数、文字コード）、論理演算、数値表現（</a:t>
            </a: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の補数）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プログラミングやデータ分析の基礎となる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デジタルリテラシーの向上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テクノロジーへの興味の向上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コンピューター内部動作の理解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によるテクノロジーへの興味向上、デジタル社会での自信と適応力の向上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将来の新技術への適応力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：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確かな基礎を理解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．そのことで，将来の技術革新にも対応．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7A78C7-3C5E-1EC4-4BB9-B74DC0F72AED}"/>
              </a:ext>
            </a:extLst>
          </p:cNvPr>
          <p:cNvSpPr txBox="1"/>
          <p:nvPr/>
        </p:nvSpPr>
        <p:spPr>
          <a:xfrm>
            <a:off x="2237678" y="59473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今回の授業の学ぶ意義と満足感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118402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D12F5-1646-4EBF-912E-B1FF1847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 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113E75-85E3-45A2-95C9-97380D898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57321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種類が豊富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Windows</a:t>
            </a:r>
            <a:r>
              <a:rPr kumimoji="1" lang="ja-JP" altLang="en-US" sz="2400" dirty="0"/>
              <a:t>、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Android</a:t>
            </a:r>
            <a:r>
              <a:rPr kumimoji="1" lang="ja-JP" altLang="en-US" sz="2400" dirty="0"/>
              <a:t>も</a:t>
            </a:r>
            <a:r>
              <a:rPr kumimoji="1" lang="en-US" altLang="ja-JP" sz="2400" dirty="0"/>
              <a:t>Linux</a:t>
            </a:r>
            <a:r>
              <a:rPr kumimoji="1" lang="ja-JP" altLang="en-US" sz="2400" dirty="0"/>
              <a:t>の一種）、</a:t>
            </a:r>
            <a:r>
              <a:rPr kumimoji="1" lang="en-US" altLang="ja-JP" sz="2400" dirty="0"/>
              <a:t>macOS</a:t>
            </a:r>
            <a:r>
              <a:rPr kumimoji="1" lang="ja-JP" altLang="en-US" sz="2400" dirty="0"/>
              <a:t>など。</a:t>
            </a:r>
          </a:p>
          <a:p>
            <a:r>
              <a:rPr kumimoji="1" lang="ja-JP" altLang="en-US" sz="2400" b="1" dirty="0"/>
              <a:t>基本的な操作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コマンドラインインターフェイス</a:t>
            </a:r>
            <a:r>
              <a:rPr kumimoji="1" lang="ja-JP" altLang="en-US" sz="2400" dirty="0"/>
              <a:t>で可能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多くの</a:t>
            </a:r>
            <a:r>
              <a:rPr kumimoji="1" lang="en-US" altLang="ja-JP" sz="2400" b="1" dirty="0"/>
              <a:t>OS</a:t>
            </a:r>
            <a:r>
              <a:rPr kumimoji="1" lang="ja-JP" altLang="en-US" sz="2400" dirty="0"/>
              <a:t>では、グラフィカルユーザーインターフェイス（画面やメニューやアイコンなどのビジュアルなインタフェース）が主となっている。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35D26-90DA-499B-8527-DAD50398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41BBF27-73E9-4E9B-AA0C-DDC448B70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21" y="2416123"/>
            <a:ext cx="3143593" cy="14054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75C743D-73CC-6D4C-C127-2CBD855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86" y="5196368"/>
            <a:ext cx="2107151" cy="163075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EC123F-65E9-40DD-3326-8BC8E49BE93C}"/>
              </a:ext>
            </a:extLst>
          </p:cNvPr>
          <p:cNvSpPr txBox="1"/>
          <p:nvPr/>
        </p:nvSpPr>
        <p:spPr>
          <a:xfrm>
            <a:off x="4247147" y="5391468"/>
            <a:ext cx="4203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2400" dirty="0"/>
              <a:t>ソフトの起動や終了，ファイルの操作，</a:t>
            </a:r>
            <a:r>
              <a:rPr kumimoji="1" lang="ja-JP" altLang="en-US" sz="2400" dirty="0"/>
              <a:t>ソフトのインストールなど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061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F6A4C7-7859-5F80-8195-125C1C5A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OS</a:t>
            </a:r>
            <a:r>
              <a:rPr kumimoji="1" lang="ja-JP" altLang="en-US" dirty="0"/>
              <a:t> 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F30144-E020-A6AD-DACF-CE676950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マルチタスク</a:t>
            </a:r>
            <a:r>
              <a:rPr kumimoji="1" lang="ja-JP" altLang="en-US" sz="2400" dirty="0"/>
              <a:t>：複数のアプリケーションを</a:t>
            </a:r>
            <a:r>
              <a:rPr kumimoji="1" lang="ja-JP" altLang="en-US" sz="2400" b="1" dirty="0"/>
              <a:t>同時に実行</a:t>
            </a:r>
            <a:r>
              <a:rPr kumimoji="1" lang="ja-JP" altLang="en-US" sz="2400" dirty="0"/>
              <a:t>。それぞれに</a:t>
            </a:r>
            <a:r>
              <a:rPr kumimoji="1" lang="en-US" altLang="ja-JP" sz="2400" dirty="0"/>
              <a:t>CPU</a:t>
            </a:r>
            <a:r>
              <a:rPr kumimoji="1" lang="ja-JP" altLang="en-US" sz="2400" dirty="0"/>
              <a:t>を割り当てる</a:t>
            </a:r>
          </a:p>
          <a:p>
            <a:r>
              <a:rPr kumimoji="1" lang="ja-JP" altLang="en-US" sz="2400" b="1" dirty="0"/>
              <a:t>マルチスレッド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つのアプリケーション内で、</a:t>
            </a:r>
            <a:r>
              <a:rPr kumimoji="1" lang="ja-JP" altLang="en-US" sz="2400" b="1" dirty="0"/>
              <a:t>複数のタスク（スレッド）</a:t>
            </a:r>
            <a:r>
              <a:rPr kumimoji="1" lang="ja-JP" altLang="en-US" sz="2400" dirty="0"/>
              <a:t>を並行して実行</a:t>
            </a:r>
          </a:p>
          <a:p>
            <a:r>
              <a:rPr kumimoji="1" lang="ja-JP" altLang="en-US" sz="2400" b="1" dirty="0"/>
              <a:t>セキュリティ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ユーザー認証（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やパスワード）やアクセス制御（ファイル、デバイス、プログラムへのアクセス権限の管理）など、</a:t>
            </a:r>
            <a:r>
              <a:rPr kumimoji="1" lang="ja-JP" altLang="en-US" sz="2400" b="1" dirty="0"/>
              <a:t>システムとデータの保護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ネットワーク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コンピュータをネットワークに接続し、</a:t>
            </a:r>
            <a:r>
              <a:rPr kumimoji="1" lang="ja-JP" altLang="en-US" sz="2400" b="1" dirty="0"/>
              <a:t>データの送受信</a:t>
            </a:r>
            <a:r>
              <a:rPr kumimoji="1" lang="ja-JP" altLang="en-US" sz="2400" dirty="0"/>
              <a:t>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895A1-2A88-65FD-4CE3-6C89E72B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8374" y="2472820"/>
            <a:ext cx="8343900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13-2 </a:t>
            </a:r>
            <a:r>
              <a:rPr lang="ja-JP" altLang="en-US" sz="3975" dirty="0">
                <a:latin typeface="メイリオ" panose="020B0604030504040204" pitchFamily="50" charset="-128"/>
              </a:rPr>
              <a:t>コンピュータの構成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46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3178</Words>
  <Application>Microsoft Office PowerPoint</Application>
  <PresentationFormat>画面に合わせる (4:3)</PresentationFormat>
  <Paragraphs>893</Paragraphs>
  <Slides>65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65</vt:i4>
      </vt:variant>
    </vt:vector>
  </HeadingPairs>
  <TitlesOfParts>
    <vt:vector size="74" baseType="lpstr">
      <vt:lpstr>ＭＳ ゴシック</vt:lpstr>
      <vt:lpstr>Söhne</vt:lpstr>
      <vt:lpstr>メイリオ</vt:lpstr>
      <vt:lpstr>游ゴシック</vt:lpstr>
      <vt:lpstr>Arial</vt:lpstr>
      <vt:lpstr>Calibri</vt:lpstr>
      <vt:lpstr>Merriweather</vt:lpstr>
      <vt:lpstr>Times New Roman</vt:lpstr>
      <vt:lpstr>Office テーマ</vt:lpstr>
      <vt:lpstr>cs-13. プロセッサ，メモリ，文字コード，論理演算，２の補数 </vt:lpstr>
      <vt:lpstr>PowerPoint プレゼンテーション</vt:lpstr>
      <vt:lpstr>アウトライン</vt:lpstr>
      <vt:lpstr>PowerPoint プレゼンテーション</vt:lpstr>
      <vt:lpstr>13-1 OS</vt:lpstr>
      <vt:lpstr>OS（オペレーティングシステム）</vt:lpstr>
      <vt:lpstr>OS の特徴</vt:lpstr>
      <vt:lpstr>OS の主な機能</vt:lpstr>
      <vt:lpstr>13-2 コンピュータの構成</vt:lpstr>
      <vt:lpstr>プロセッサとメモリ</vt:lpstr>
      <vt:lpstr>プロセッサ</vt:lpstr>
      <vt:lpstr>メモリ</vt:lpstr>
      <vt:lpstr>コンピュータの入力と出力</vt:lpstr>
      <vt:lpstr>コンピュータの構成</vt:lpstr>
      <vt:lpstr>　　</vt:lpstr>
      <vt:lpstr>　</vt:lpstr>
      <vt:lpstr>　</vt:lpstr>
      <vt:lpstr>13-3 デジタル</vt:lpstr>
      <vt:lpstr>デジタル</vt:lpstr>
      <vt:lpstr>ビット</vt:lpstr>
      <vt:lpstr>１６進数</vt:lpstr>
      <vt:lpstr>１０進数と１６進数の対応</vt:lpstr>
      <vt:lpstr>２進数と１６進数の関係</vt:lpstr>
      <vt:lpstr>２進数と１６進数の関係</vt:lpstr>
      <vt:lpstr>13-4 メモリとアドレス</vt:lpstr>
      <vt:lpstr>PowerPoint プレゼンテーション</vt:lpstr>
      <vt:lpstr>メモリとアドレス</vt:lpstr>
      <vt:lpstr>PowerPoint プレゼンテーション</vt:lpstr>
      <vt:lpstr>メモリへの操作</vt:lpstr>
      <vt:lpstr>読み出し</vt:lpstr>
      <vt:lpstr>書き込み</vt:lpstr>
      <vt:lpstr>メモリの仕組み</vt:lpstr>
      <vt:lpstr>PowerPoint プレゼンテーション</vt:lpstr>
      <vt:lpstr>PowerPoint プレゼンテーション</vt:lpstr>
      <vt:lpstr>13-5 文字コード</vt:lpstr>
      <vt:lpstr>ASCII</vt:lpstr>
      <vt:lpstr>演習１ 文字コード</vt:lpstr>
      <vt:lpstr>PowerPoint プレゼンテーション</vt:lpstr>
      <vt:lpstr>PowerPoint プレゼンテーション</vt:lpstr>
      <vt:lpstr>13-6 論理積と論理和</vt:lpstr>
      <vt:lpstr>二進数は 0 または 1</vt:lpstr>
      <vt:lpstr>二進数は 0 または 1</vt:lpstr>
      <vt:lpstr>変数が２つ</vt:lpstr>
      <vt:lpstr>変数が２つ</vt:lpstr>
      <vt:lpstr>論理積</vt:lpstr>
      <vt:lpstr>論理和</vt:lpstr>
      <vt:lpstr>論理和と「選択」は違う</vt:lpstr>
      <vt:lpstr>論理積と論理和のまとめ</vt:lpstr>
      <vt:lpstr>演習２ 論理演算</vt:lpstr>
      <vt:lpstr>PowerPoint プレゼンテーション</vt:lpstr>
      <vt:lpstr>複数のビットを一括して論理積、論理和を 求める場合があります</vt:lpstr>
      <vt:lpstr>複数のビットを一括して論理積、論理和を 求める場合があります</vt:lpstr>
      <vt:lpstr>多数決</vt:lpstr>
      <vt:lpstr>多数決は，論理積（AND）と論理和（OR）の 組み合わせでできる</vt:lpstr>
      <vt:lpstr>13-7 論理演算と足し算</vt:lpstr>
      <vt:lpstr>論理積と論理和</vt:lpstr>
      <vt:lpstr>否定（NOT)</vt:lpstr>
      <vt:lpstr>足し算</vt:lpstr>
      <vt:lpstr>足し算</vt:lpstr>
      <vt:lpstr>PowerPoint プレゼンテーション</vt:lpstr>
      <vt:lpstr>13-8 ２の補数</vt:lpstr>
      <vt:lpstr>２の補数</vt:lpstr>
      <vt:lpstr>－４５　と　４５　を足すと　０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83</cp:revision>
  <dcterms:created xsi:type="dcterms:W3CDTF">2020-06-03T12:20:31Z</dcterms:created>
  <dcterms:modified xsi:type="dcterms:W3CDTF">2024-07-11T02:30:54Z</dcterms:modified>
</cp:coreProperties>
</file>