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0"/>
  </p:notesMasterIdLst>
  <p:sldIdLst>
    <p:sldId id="606" r:id="rId2"/>
    <p:sldId id="630" r:id="rId3"/>
    <p:sldId id="631" r:id="rId4"/>
    <p:sldId id="648" r:id="rId5"/>
    <p:sldId id="607" r:id="rId6"/>
    <p:sldId id="608" r:id="rId7"/>
    <p:sldId id="609" r:id="rId8"/>
    <p:sldId id="649" r:id="rId9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1" autoAdjust="0"/>
    <p:restoredTop sz="94660"/>
  </p:normalViewPr>
  <p:slideViewPr>
    <p:cSldViewPr snapToGrid="0">
      <p:cViewPr varScale="1">
        <p:scale>
          <a:sx n="48" d="100"/>
          <a:sy n="48" d="100"/>
        </p:scale>
        <p:origin x="172" y="-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35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C5B174-42CB-4E29-BEDB-5B349DA0C657}" type="slidenum">
              <a:rPr kumimoji="0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57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58C4B1-EC03-44EA-9400-A8B50484B74D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2739949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10117F-6AD4-414E-A3D6-FE3C84ADF421}" type="slidenum"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526839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80771-C78F-4A18-BA05-1F5FB9451DB2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04037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AFBCA6-878C-4E3A-BDF8-14C55CBF990C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33275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defTabSz="9461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defTabSz="94615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46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64A296-44E9-40FE-8737-77418FCBECE1}" type="slidenum">
              <a:rPr kumimoji="1" lang="ja-JP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946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4538" y="833438"/>
            <a:ext cx="5553075" cy="416560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7827" y="5276973"/>
            <a:ext cx="5161198" cy="49995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5970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1758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8CCE8-F124-4E38-8021-73C3736673B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7793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2CDA3-6006-4FF8-8295-72AFA69FA95E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3776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184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297C-6E44-48D7-9823-EA6FF40F972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3323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CCA01-312F-4205-B554-FBADE0633E35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92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A5FB9-5BA3-4E80-A4F1-888B97453D4D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75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EA69A-4707-4D61-92AB-2A1682BD1357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5141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920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42792-6756-4051-9F94-0D6FAA564538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12709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1F4E1-74CB-4767-940E-415E66CE3E19}" type="datetime1">
              <a:rPr kumimoji="1" lang="ja-JP" altLang="en-US" smtClean="0"/>
              <a:t>2020/8/6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46236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BFBE731-6ED8-4A42-8A57-3C41D7584935}" type="datetime1">
              <a:rPr kumimoji="1" lang="ja-JP" altLang="en-US" smtClean="0"/>
              <a:pPr/>
              <a:t>2020/8/6</a:t>
            </a:fld>
            <a:endParaRPr kumimoji="1" lang="ja-JP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725" y="13240"/>
            <a:ext cx="1304925" cy="122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3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rgbClr val="FF0000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Calibri" panose="020F0502020204030204" pitchFamily="34" charset="0"/>
          <a:ea typeface="メイリオ" panose="020B0604030504040204" pitchFamily="50" charset="-128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488374" y="2472820"/>
            <a:ext cx="8343900" cy="1085959"/>
          </a:xfrm>
        </p:spPr>
        <p:txBody>
          <a:bodyPr>
            <a:normAutofit/>
          </a:bodyPr>
          <a:lstStyle/>
          <a:p>
            <a:r>
              <a:rPr lang="en-US" altLang="ja-JP" sz="3975" dirty="0">
                <a:latin typeface="メイリオ" panose="020B0604030504040204" pitchFamily="50" charset="-128"/>
              </a:rPr>
              <a:t>14-3 </a:t>
            </a:r>
            <a:r>
              <a:rPr lang="ja-JP" altLang="en-US" sz="3975" dirty="0">
                <a:latin typeface="メイリオ" panose="020B0604030504040204" pitchFamily="50" charset="-128"/>
              </a:rPr>
              <a:t>コンピュータの構成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40FB6-D91C-4C45-82A6-6C3F63B50793}" type="slidenum">
              <a:rPr kumimoji="0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5" name="サブタイトル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4446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557213" indent="-214313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8572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2001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15430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AD6036-02A3-465A-BE79-B494421C6A91}" type="slidenum"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ja-JP" altLang="en-US" dirty="0"/>
              <a:t>コンピュータの入力と出力</a:t>
            </a:r>
          </a:p>
        </p:txBody>
      </p:sp>
      <p:sp>
        <p:nvSpPr>
          <p:cNvPr id="8197" name="Text Box 12"/>
          <p:cNvSpPr txBox="1">
            <a:spLocks noChangeArrowheads="1"/>
          </p:cNvSpPr>
          <p:nvPr/>
        </p:nvSpPr>
        <p:spPr bwMode="auto">
          <a:xfrm>
            <a:off x="9257467" y="3379240"/>
            <a:ext cx="723275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人間</a:t>
            </a:r>
          </a:p>
        </p:txBody>
      </p:sp>
      <p:sp>
        <p:nvSpPr>
          <p:cNvPr id="8199" name="Text Box 14"/>
          <p:cNvSpPr txBox="1">
            <a:spLocks noChangeArrowheads="1"/>
          </p:cNvSpPr>
          <p:nvPr/>
        </p:nvSpPr>
        <p:spPr bwMode="auto">
          <a:xfrm>
            <a:off x="4455010" y="4033277"/>
            <a:ext cx="2339102" cy="5232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コンピュータ</a:t>
            </a:r>
          </a:p>
        </p:txBody>
      </p:sp>
      <p:sp>
        <p:nvSpPr>
          <p:cNvPr id="8200" name="AutoShape 16"/>
          <p:cNvSpPr>
            <a:spLocks noChangeArrowheads="1"/>
          </p:cNvSpPr>
          <p:nvPr/>
        </p:nvSpPr>
        <p:spPr bwMode="auto">
          <a:xfrm rot="5400000">
            <a:off x="3997811" y="2076739"/>
            <a:ext cx="1543050" cy="1200150"/>
          </a:xfrm>
          <a:custGeom>
            <a:avLst/>
            <a:gdLst>
              <a:gd name="T0" fmla="*/ 1440752 w 21600"/>
              <a:gd name="T1" fmla="*/ 0 h 21600"/>
              <a:gd name="T2" fmla="*/ 1440752 w 21600"/>
              <a:gd name="T3" fmla="*/ 900705 h 21600"/>
              <a:gd name="T4" fmla="*/ 308324 w 21600"/>
              <a:gd name="T5" fmla="*/ 1600200 h 21600"/>
              <a:gd name="T6" fmla="*/ 2057400 w 21600"/>
              <a:gd name="T7" fmla="*/ 45035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201" name="AutoShape 17"/>
          <p:cNvSpPr>
            <a:spLocks noChangeArrowheads="1"/>
          </p:cNvSpPr>
          <p:nvPr/>
        </p:nvSpPr>
        <p:spPr bwMode="auto">
          <a:xfrm rot="16200000">
            <a:off x="2511911" y="3219739"/>
            <a:ext cx="1543050" cy="1200150"/>
          </a:xfrm>
          <a:custGeom>
            <a:avLst/>
            <a:gdLst>
              <a:gd name="T0" fmla="*/ 1440752 w 21600"/>
              <a:gd name="T1" fmla="*/ 0 h 21600"/>
              <a:gd name="T2" fmla="*/ 1440752 w 21600"/>
              <a:gd name="T3" fmla="*/ 900705 h 21600"/>
              <a:gd name="T4" fmla="*/ 308324 w 21600"/>
              <a:gd name="T5" fmla="*/ 1600200 h 21600"/>
              <a:gd name="T6" fmla="*/ 2057400 w 21600"/>
              <a:gd name="T7" fmla="*/ 450353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2912 h 21600"/>
              <a:gd name="T14" fmla="*/ 18227 w 21600"/>
              <a:gd name="T15" fmla="*/ 9246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lnTo>
                  <a:pt x="21600" y="6079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8202" name="Text Box 18"/>
          <p:cNvSpPr txBox="1">
            <a:spLocks noChangeArrowheads="1"/>
          </p:cNvSpPr>
          <p:nvPr/>
        </p:nvSpPr>
        <p:spPr bwMode="auto">
          <a:xfrm>
            <a:off x="5260082" y="1694131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入力</a:t>
            </a:r>
          </a:p>
        </p:txBody>
      </p:sp>
      <p:sp>
        <p:nvSpPr>
          <p:cNvPr id="8203" name="Text Box 19"/>
          <p:cNvSpPr txBox="1">
            <a:spLocks noChangeArrowheads="1"/>
          </p:cNvSpPr>
          <p:nvPr/>
        </p:nvSpPr>
        <p:spPr bwMode="auto">
          <a:xfrm>
            <a:off x="1780549" y="4068119"/>
            <a:ext cx="9028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出力</a:t>
            </a: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626238" y="1694131"/>
            <a:ext cx="305724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742950" indent="-28575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11430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6002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2057400" indent="-228600" algn="ctr"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8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人間や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メイリオ" panose="020B0604030504040204" pitchFamily="50" charset="-128"/>
                <a:cs typeface="+mn-cs"/>
              </a:rPr>
              <a:t>他のコンピュータ</a:t>
            </a:r>
          </a:p>
        </p:txBody>
      </p:sp>
    </p:spTree>
    <p:extLst>
      <p:ext uri="{BB962C8B-B14F-4D97-AF65-F5344CB8AC3E}">
        <p14:creationId xmlns:p14="http://schemas.microsoft.com/office/powerpoint/2010/main" val="890123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スライド番号プレースホルダー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1pPr>
            <a:lvl2pPr marL="557213" indent="-214313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2pPr>
            <a:lvl3pPr marL="8572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3pPr>
            <a:lvl4pPr marL="12001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4pPr>
            <a:lvl5pPr marL="1543050" indent="-171450" algn="ctr"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5pPr>
            <a:lvl6pPr marL="18859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6pPr>
            <a:lvl7pPr marL="22288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7pPr>
            <a:lvl8pPr marL="25717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8pPr>
            <a:lvl9pPr marL="2914650" indent="-171450" algn="ctr" eaLnBrk="0" fontAlgn="base" hangingPunct="0">
              <a:spcBef>
                <a:spcPct val="0"/>
              </a:spcBef>
              <a:spcAft>
                <a:spcPct val="0"/>
              </a:spcAft>
              <a:defRPr kumimoji="1" sz="2100">
                <a:solidFill>
                  <a:schemeClr val="tx1"/>
                </a:solidFill>
                <a:latin typeface="Comic Sans MS" panose="030F0702030302020204" pitchFamily="66" charset="0"/>
                <a:ea typeface="HG丸ｺﾞｼｯｸM-PRO" panose="020F0600000000000000" pitchFamily="50" charset="-128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A33882-88EE-45EA-8D33-DFCACCB98986}" type="slidenum">
              <a:rPr kumimoji="0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ja-JP" altLang="en-US" dirty="0">
                <a:latin typeface="メイリオ" panose="020B0604030504040204" pitchFamily="50" charset="-128"/>
              </a:rPr>
              <a:t>ハードウエアとソフトウエア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33547" y="1886510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ソフトウエア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33547" y="3453093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ハード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ウエア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090168" y="3291510"/>
            <a:ext cx="557075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プロセッサ，メモリ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その他，入力装置，出力装置など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090167" y="1714229"/>
            <a:ext cx="44935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アプリケーション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オペレーティングシステム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397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なぜコンピュータ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kumimoji="1" lang="ja-JP" altLang="en-US" b="1" dirty="0"/>
              <a:t>人間の知的能力を，コンピュータが増幅する</a:t>
            </a:r>
            <a:endParaRPr kumimoji="1"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記憶，判断，計算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コンピュータの特性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自動，作業の質にばらつきがない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ja-JP" altLang="en-US" b="1" dirty="0"/>
              <a:t>情報化と情報ネットワーク</a:t>
            </a:r>
            <a:endParaRPr lang="en-US" altLang="ja-JP" b="1" dirty="0"/>
          </a:p>
          <a:p>
            <a:pPr marL="0" indent="0">
              <a:buNone/>
            </a:pPr>
            <a:r>
              <a:rPr lang="en-US" altLang="ja-JP" dirty="0"/>
              <a:t>	</a:t>
            </a:r>
            <a:r>
              <a:rPr lang="ja-JP" altLang="en-US" dirty="0"/>
              <a:t>データの保管，発信，共有，流通に高い能力を発揮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社会はより便利になる．情報を集め配布する産業，コンピュータのアプリを作る産業など，種々の産業が盛り上がる</a:t>
            </a:r>
            <a:endParaRPr lang="en-US" altLang="ja-JP" dirty="0"/>
          </a:p>
          <a:p>
            <a:endParaRPr kumimoji="1" lang="en-US" altLang="ja-JP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40FB6-D91C-4C45-82A6-6C3F63B5079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76739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767882" y="1721942"/>
            <a:ext cx="17235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プロセッサ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713560" y="1429942"/>
            <a:ext cx="1781175" cy="1026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72718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18438" name="Rectangle 6"/>
          <p:cNvSpPr>
            <a:spLocks noChangeArrowheads="1"/>
          </p:cNvSpPr>
          <p:nvPr/>
        </p:nvSpPr>
        <p:spPr bwMode="auto">
          <a:xfrm>
            <a:off x="3684985" y="3752851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18442" name="Rectangle 10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18444" name="Text Box 12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8447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/>
          <a:lstStyle/>
          <a:p>
            <a:pPr eaLnBrk="1" hangingPunct="1"/>
            <a:r>
              <a:rPr lang="ja-JP" altLang="en-US" sz="2400">
                <a:latin typeface="メイリオ" panose="020B0604030504040204" pitchFamily="50" charset="-128"/>
              </a:rPr>
              <a:t>コンピュータのハードウエア構成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7623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713562" y="1429942"/>
            <a:ext cx="1781177" cy="1026319"/>
            <a:chOff x="2159" y="481"/>
            <a:chExt cx="1496" cy="862"/>
          </a:xfrm>
        </p:grpSpPr>
        <p:sp>
          <p:nvSpPr>
            <p:cNvPr id="19475" name="Text Box 3"/>
            <p:cNvSpPr txBox="1">
              <a:spLocks noChangeArrowheads="1"/>
            </p:cNvSpPr>
            <p:nvPr/>
          </p:nvSpPr>
          <p:spPr bwMode="auto">
            <a:xfrm>
              <a:off x="2183" y="746"/>
              <a:ext cx="1448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プロセッサ</a:t>
              </a:r>
              <a:endPara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  <p:sp>
          <p:nvSpPr>
            <p:cNvPr id="19476" name="Rectangle 4"/>
            <p:cNvSpPr>
              <a:spLocks noChangeArrowheads="1"/>
            </p:cNvSpPr>
            <p:nvPr/>
          </p:nvSpPr>
          <p:spPr bwMode="auto">
            <a:xfrm>
              <a:off x="2159" y="481"/>
              <a:ext cx="1496" cy="86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19459" name="Line 5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0" name="Text Box 6"/>
          <p:cNvSpPr txBox="1">
            <a:spLocks noChangeArrowheads="1"/>
          </p:cNvSpPr>
          <p:nvPr/>
        </p:nvSpPr>
        <p:spPr bwMode="auto">
          <a:xfrm>
            <a:off x="4074319" y="3885010"/>
            <a:ext cx="133882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0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メモリ</a:t>
            </a:r>
          </a:p>
        </p:txBody>
      </p:sp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3684985" y="3752851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2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19465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6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19467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19468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69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19470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/>
          <a:lstStyle/>
          <a:p>
            <a:pPr eaLnBrk="1" hangingPunct="1"/>
            <a:r>
              <a:rPr lang="ja-JP" altLang="en-US" sz="2400">
                <a:latin typeface="メイリオ" panose="020B0604030504040204" pitchFamily="50" charset="-128"/>
              </a:rPr>
              <a:t>　　</a:t>
            </a:r>
          </a:p>
        </p:txBody>
      </p:sp>
      <p:sp>
        <p:nvSpPr>
          <p:cNvPr id="19474" name="Rectangle 19"/>
          <p:cNvSpPr>
            <a:spLocks noChangeArrowheads="1"/>
          </p:cNvSpPr>
          <p:nvPr/>
        </p:nvSpPr>
        <p:spPr bwMode="auto">
          <a:xfrm>
            <a:off x="3711181" y="1428751"/>
            <a:ext cx="1781177" cy="1026319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0516" name="AutoShape 20"/>
          <p:cNvSpPr>
            <a:spLocks noChangeArrowheads="1"/>
          </p:cNvSpPr>
          <p:nvPr/>
        </p:nvSpPr>
        <p:spPr bwMode="auto">
          <a:xfrm>
            <a:off x="1901430" y="3128964"/>
            <a:ext cx="5436394" cy="1545431"/>
          </a:xfrm>
          <a:prstGeom prst="wedgeRoundRectCallout">
            <a:avLst>
              <a:gd name="adj1" fmla="val -7620"/>
              <a:gd name="adj2" fmla="val -93991"/>
              <a:gd name="adj3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コンピュータの中で，計算，制御を担う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993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713560" y="1429942"/>
            <a:ext cx="1781175" cy="102631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4" name="Line 4"/>
          <p:cNvSpPr>
            <a:spLocks noChangeShapeType="1"/>
          </p:cNvSpPr>
          <p:nvPr/>
        </p:nvSpPr>
        <p:spPr bwMode="auto">
          <a:xfrm>
            <a:off x="4577954" y="2456261"/>
            <a:ext cx="0" cy="130611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84985" y="3752851"/>
            <a:ext cx="1781175" cy="845344"/>
            <a:chOff x="2135" y="2432"/>
            <a:chExt cx="1496" cy="710"/>
          </a:xfrm>
        </p:grpSpPr>
        <p:sp>
          <p:nvSpPr>
            <p:cNvPr id="20499" name="Text Box 6"/>
            <p:cNvSpPr txBox="1">
              <a:spLocks noChangeArrowheads="1"/>
            </p:cNvSpPr>
            <p:nvPr/>
          </p:nvSpPr>
          <p:spPr bwMode="auto">
            <a:xfrm>
              <a:off x="2378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99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0500" name="Rectangle 7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3443289" y="3212306"/>
            <a:ext cx="2321719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7" name="Rectangle 9"/>
          <p:cNvSpPr>
            <a:spLocks noChangeArrowheads="1"/>
          </p:cNvSpPr>
          <p:nvPr/>
        </p:nvSpPr>
        <p:spPr bwMode="auto">
          <a:xfrm>
            <a:off x="2471738" y="2349103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2676168" y="2651523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入力装置</a:t>
            </a:r>
          </a:p>
        </p:txBody>
      </p:sp>
      <p:sp>
        <p:nvSpPr>
          <p:cNvPr id="20489" name="Rectangle 11"/>
          <p:cNvSpPr>
            <a:spLocks noChangeArrowheads="1"/>
          </p:cNvSpPr>
          <p:nvPr/>
        </p:nvSpPr>
        <p:spPr bwMode="auto">
          <a:xfrm>
            <a:off x="5765006" y="2295526"/>
            <a:ext cx="971550" cy="188952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0" name="Text Box 12"/>
          <p:cNvSpPr txBox="1">
            <a:spLocks noChangeArrowheads="1"/>
          </p:cNvSpPr>
          <p:nvPr/>
        </p:nvSpPr>
        <p:spPr bwMode="auto">
          <a:xfrm>
            <a:off x="5980152" y="2608660"/>
            <a:ext cx="5539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出力装置</a:t>
            </a:r>
          </a:p>
        </p:txBody>
      </p:sp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3690938" y="5172076"/>
            <a:ext cx="180049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100" b="0" i="0" u="none" strike="noStrike" kern="120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補助記憶装置</a:t>
            </a:r>
          </a:p>
        </p:txBody>
      </p:sp>
      <p:sp>
        <p:nvSpPr>
          <p:cNvPr id="20492" name="Rectangle 14"/>
          <p:cNvSpPr>
            <a:spLocks noChangeArrowheads="1"/>
          </p:cNvSpPr>
          <p:nvPr/>
        </p:nvSpPr>
        <p:spPr bwMode="auto">
          <a:xfrm>
            <a:off x="3684985" y="4943476"/>
            <a:ext cx="1781175" cy="845344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3" name="Line 15"/>
          <p:cNvSpPr>
            <a:spLocks noChangeShapeType="1"/>
          </p:cNvSpPr>
          <p:nvPr/>
        </p:nvSpPr>
        <p:spPr bwMode="auto">
          <a:xfrm>
            <a:off x="4577954" y="4580336"/>
            <a:ext cx="0" cy="36314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20494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1657350" y="857251"/>
            <a:ext cx="5829300" cy="460772"/>
          </a:xfrm>
        </p:spPr>
        <p:txBody>
          <a:bodyPr/>
          <a:lstStyle/>
          <a:p>
            <a:pPr eaLnBrk="1" hangingPunct="1"/>
            <a:r>
              <a:rPr lang="ja-JP" altLang="en-US" sz="2400">
                <a:latin typeface="メイリオ" panose="020B0604030504040204" pitchFamily="50" charset="-128"/>
              </a:rPr>
              <a:t>　</a:t>
            </a:r>
          </a:p>
        </p:txBody>
      </p: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3684985" y="3751661"/>
            <a:ext cx="1781175" cy="845344"/>
            <a:chOff x="2135" y="2432"/>
            <a:chExt cx="1496" cy="710"/>
          </a:xfrm>
        </p:grpSpPr>
        <p:sp>
          <p:nvSpPr>
            <p:cNvPr id="20497" name="Text Box 19"/>
            <p:cNvSpPr txBox="1">
              <a:spLocks noChangeArrowheads="1"/>
            </p:cNvSpPr>
            <p:nvPr/>
          </p:nvSpPr>
          <p:spPr bwMode="auto">
            <a:xfrm>
              <a:off x="2370" y="2543"/>
              <a:ext cx="112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44546A"/>
                  </a:solidFill>
                  <a:effectLst/>
                  <a:uLnTx/>
                  <a:uFillTx/>
                  <a:latin typeface="メイリオ" panose="020B0604030504040204" pitchFamily="50" charset="-128"/>
                  <a:ea typeface="メイリオ" panose="020B0604030504040204" pitchFamily="50" charset="-128"/>
                  <a:cs typeface="+mn-cs"/>
                </a:rPr>
                <a:t>メモリ</a:t>
              </a:r>
            </a:p>
          </p:txBody>
        </p:sp>
        <p:sp>
          <p:nvSpPr>
            <p:cNvPr id="20498" name="Rectangle 20"/>
            <p:cNvSpPr>
              <a:spLocks noChangeArrowheads="1"/>
            </p:cNvSpPr>
            <p:nvPr/>
          </p:nvSpPr>
          <p:spPr bwMode="auto">
            <a:xfrm>
              <a:off x="2135" y="2432"/>
              <a:ext cx="1496" cy="710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ＭＳ Ｐゴシック" panose="020B0600070205080204" pitchFamily="50" charset="-128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endParaRPr>
            </a:p>
          </p:txBody>
        </p:sp>
      </p:grpSp>
      <p:sp>
        <p:nvSpPr>
          <p:cNvPr id="22" name="Text Box 3"/>
          <p:cNvSpPr txBox="1">
            <a:spLocks noChangeArrowheads="1"/>
          </p:cNvSpPr>
          <p:nvPr/>
        </p:nvSpPr>
        <p:spPr bwMode="auto">
          <a:xfrm>
            <a:off x="3429836" y="1440658"/>
            <a:ext cx="23391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0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CPU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（プロセッサ）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</p:txBody>
      </p:sp>
      <p:sp>
        <p:nvSpPr>
          <p:cNvPr id="492561" name="AutoShape 17"/>
          <p:cNvSpPr>
            <a:spLocks noChangeArrowheads="1"/>
          </p:cNvSpPr>
          <p:nvPr/>
        </p:nvSpPr>
        <p:spPr bwMode="auto">
          <a:xfrm>
            <a:off x="2174082" y="1071564"/>
            <a:ext cx="5436394" cy="2241947"/>
          </a:xfrm>
          <a:prstGeom prst="wedgeRoundRectCallout">
            <a:avLst>
              <a:gd name="adj1" fmla="val -12833"/>
              <a:gd name="adj2" fmla="val 69227"/>
              <a:gd name="adj3" fmla="val 16667"/>
            </a:avLst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の記憶を行うチップ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3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データ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の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書き込み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，データの</a:t>
            </a:r>
            <a:r>
              <a:rPr kumimoji="1" lang="ja-JP" altLang="en-US" sz="27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読み出し</a:t>
            </a:r>
            <a:r>
              <a:rPr kumimoji="1" lang="ja-JP" alt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機能がある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05D82C-95A1-431E-8E38-AA614A14CDCF}" type="slidenum">
              <a:rPr kumimoji="1" lang="ja-JP" alt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メイリオ" panose="020B0604030504040204" pitchFamily="50" charset="-128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メイリオ" panose="020B060403050404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9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96CF5489-D558-4E1A-98E9-085C2579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3" name="画面録画 2">
            <a:hlinkClick r:id="" action="ppaction://media"/>
            <a:extLst>
              <a:ext uri="{FF2B5EF4-FFF2-40B4-BE49-F238E27FC236}">
                <a16:creationId xmlns:a16="http://schemas.microsoft.com/office/drawing/2014/main" id="{68737482-AFF0-4355-86A2-612CCCDCA3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7075" y="1714500"/>
            <a:ext cx="51498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10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191</Words>
  <Application>Microsoft Office PowerPoint</Application>
  <PresentationFormat>画面に合わせる (4:3)</PresentationFormat>
  <Paragraphs>63</Paragraphs>
  <Slides>8</Slides>
  <Notes>6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8</vt:i4>
      </vt:variant>
    </vt:vector>
  </HeadingPairs>
  <TitlesOfParts>
    <vt:vector size="13" baseType="lpstr">
      <vt:lpstr>メイリオ</vt:lpstr>
      <vt:lpstr>游ゴシック</vt:lpstr>
      <vt:lpstr>Arial</vt:lpstr>
      <vt:lpstr>Calibri</vt:lpstr>
      <vt:lpstr>1_Office テーマ</vt:lpstr>
      <vt:lpstr>14-3 コンピュータの構成</vt:lpstr>
      <vt:lpstr>コンピュータの入力と出力</vt:lpstr>
      <vt:lpstr>ハードウエアとソフトウエア</vt:lpstr>
      <vt:lpstr>なぜコンピュータ</vt:lpstr>
      <vt:lpstr>コンピュータのハードウエア構成</vt:lpstr>
      <vt:lpstr>　　</vt:lpstr>
      <vt:lpstr>　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5-1 授業の進め方， 今日の内容</dc:title>
  <dc:creator>kunihiko</dc:creator>
  <cp:lastModifiedBy>金子　邦彦</cp:lastModifiedBy>
  <cp:revision>30</cp:revision>
  <dcterms:created xsi:type="dcterms:W3CDTF">2020-06-03T12:20:31Z</dcterms:created>
  <dcterms:modified xsi:type="dcterms:W3CDTF">2020-08-06T11:01:29Z</dcterms:modified>
</cp:coreProperties>
</file>